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73" r:id="rId3"/>
    <p:sldId id="257" r:id="rId4"/>
    <p:sldId id="274" r:id="rId5"/>
    <p:sldId id="258" r:id="rId6"/>
    <p:sldId id="275" r:id="rId7"/>
    <p:sldId id="259" r:id="rId8"/>
    <p:sldId id="278" r:id="rId9"/>
    <p:sldId id="260" r:id="rId10"/>
    <p:sldId id="282" r:id="rId11"/>
    <p:sldId id="261" r:id="rId12"/>
    <p:sldId id="262" r:id="rId13"/>
    <p:sldId id="276" r:id="rId14"/>
    <p:sldId id="263" r:id="rId15"/>
    <p:sldId id="277" r:id="rId16"/>
    <p:sldId id="264" r:id="rId17"/>
    <p:sldId id="279" r:id="rId18"/>
    <p:sldId id="265" r:id="rId19"/>
    <p:sldId id="267" r:id="rId20"/>
    <p:sldId id="283" r:id="rId21"/>
    <p:sldId id="268" r:id="rId22"/>
    <p:sldId id="269" r:id="rId23"/>
    <p:sldId id="280" r:id="rId24"/>
    <p:sldId id="270" r:id="rId25"/>
    <p:sldId id="271" r:id="rId26"/>
    <p:sldId id="281" r:id="rId27"/>
    <p:sldId id="266" r:id="rId28"/>
    <p:sldId id="272" r:id="rId2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6BA7A-B86D-4091-8346-75E3E0FD6F5C}" type="datetimeFigureOut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FB79A-3135-4932-84DA-8D51F408D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3182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7C4FB-2C99-4C23-A915-F8D387279511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30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D3D1-C304-41E2-8EF4-F8268864F718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848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E04-4F93-4197-A9A6-34F00979AEBB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356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F5B6F-D2D6-4D2A-AA93-5FED3564F337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97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5BD-DD37-4340-84A1-57B1F4E4FA6F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89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9F9E9-946E-4C32-9FBF-5C626D755C74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57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0CA8-17A1-4905-94F1-FE66082B264D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983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2C54-2363-4350-BFAB-2A859C8FC147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9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AEEC5-A13F-4DE1-B8AE-1CBA4A654521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83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FDA78-7DA5-4918-9726-4BA3DBCF467E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71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F9BA-E882-4719-9570-6166FA408212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09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ADF63-2D04-45F2-B87E-F2801157B5B9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14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464842" cy="2387600"/>
          </a:xfrm>
        </p:spPr>
        <p:txBody>
          <a:bodyPr>
            <a:normAutofit/>
          </a:bodyPr>
          <a:lstStyle/>
          <a:p>
            <a:r>
              <a:rPr lang="ja-JP" altLang="en-US" b="1" dirty="0">
                <a:latin typeface="+mn-ea"/>
                <a:ea typeface="+mn-ea"/>
              </a:rPr>
              <a:t>第３章　確率的に生きるか確定的に生きるか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5400">
                <a:latin typeface="+mj-lt"/>
              </a:rPr>
              <a:t>確率論と期待値</a:t>
            </a:r>
            <a:br>
              <a:rPr lang="ja-JP" altLang="ja-JP" sz="5400" dirty="0">
                <a:latin typeface="+mj-lt"/>
              </a:rPr>
            </a:br>
            <a:endParaRPr kumimoji="1" lang="ja-JP" altLang="en-U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5906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BF2C95-45F5-46E8-B435-E675B553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「確率」とはある出来事の起こりやすさ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3258E-BAAC-4FB6-AC0C-E1C44F29E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サイコロを１回振る試行の「事前」に、６が出る確率は⅙</a:t>
            </a:r>
            <a:endParaRPr kumimoji="1" lang="en-US" altLang="ja-JP" dirty="0"/>
          </a:p>
          <a:p>
            <a:r>
              <a:rPr lang="ja-JP" altLang="en-US" dirty="0"/>
              <a:t>－分子は「６」の１通り</a:t>
            </a:r>
            <a:endParaRPr lang="en-US" altLang="ja-JP" dirty="0"/>
          </a:p>
          <a:p>
            <a:r>
              <a:rPr lang="ja-JP" altLang="en-US" dirty="0"/>
              <a:t>－分母は「</a:t>
            </a:r>
            <a:r>
              <a:rPr lang="en-US" altLang="ja-JP" dirty="0"/>
              <a:t>1</a:t>
            </a:r>
            <a:r>
              <a:rPr lang="ja-JP" altLang="en-US" dirty="0"/>
              <a:t>，</a:t>
            </a:r>
            <a:r>
              <a:rPr lang="en-US" altLang="ja-JP" dirty="0"/>
              <a:t>2</a:t>
            </a:r>
            <a:r>
              <a:rPr lang="ja-JP" altLang="en-US" dirty="0"/>
              <a:t>，</a:t>
            </a:r>
            <a:r>
              <a:rPr lang="en-US" altLang="ja-JP" dirty="0"/>
              <a:t>3</a:t>
            </a:r>
            <a:r>
              <a:rPr lang="ja-JP" altLang="en-US" dirty="0"/>
              <a:t>，</a:t>
            </a:r>
            <a:r>
              <a:rPr lang="en-US" altLang="ja-JP" dirty="0"/>
              <a:t>4</a:t>
            </a:r>
            <a:r>
              <a:rPr lang="ja-JP" altLang="en-US" dirty="0"/>
              <a:t>，</a:t>
            </a:r>
            <a:r>
              <a:rPr lang="en-US" altLang="ja-JP" dirty="0"/>
              <a:t>5</a:t>
            </a:r>
            <a:r>
              <a:rPr lang="ja-JP" altLang="en-US" dirty="0"/>
              <a:t>，</a:t>
            </a:r>
            <a:r>
              <a:rPr lang="en-US" altLang="ja-JP" dirty="0"/>
              <a:t>6</a:t>
            </a:r>
            <a:r>
              <a:rPr lang="ja-JP" altLang="en-US" dirty="0"/>
              <a:t>」の６通りだから</a:t>
            </a:r>
            <a:endParaRPr lang="en-US" altLang="ja-JP" dirty="0"/>
          </a:p>
          <a:p>
            <a:r>
              <a:rPr kumimoji="1" lang="ja-JP" altLang="en-US" dirty="0"/>
              <a:t>サイコロを振った結果として「６」が出れば事後の確率は１</a:t>
            </a:r>
            <a:endParaRPr kumimoji="1" lang="en-US" altLang="ja-JP" dirty="0"/>
          </a:p>
          <a:p>
            <a:r>
              <a:rPr kumimoji="1" lang="ja-JP" altLang="en-US" dirty="0"/>
              <a:t>試行を２回行う場合には、復元抽出と非復元抽出がある</a:t>
            </a:r>
            <a:endParaRPr kumimoji="1" lang="en-US" altLang="ja-JP" dirty="0"/>
          </a:p>
          <a:p>
            <a:r>
              <a:rPr lang="ja-JP" altLang="en-US" dirty="0"/>
              <a:t>①「復元抽出」サイコロのように、一度出た目がまた出てくる</a:t>
            </a:r>
            <a:endParaRPr lang="en-US" altLang="ja-JP" dirty="0"/>
          </a:p>
          <a:p>
            <a:r>
              <a:rPr kumimoji="1" lang="ja-JP" altLang="en-US" dirty="0"/>
              <a:t>②「非復元抽出」トランプのババ抜きのように、一度引いたカードは手札に戻さない</a:t>
            </a:r>
            <a:endParaRPr kumimoji="1" lang="en-US" altLang="ja-JP" dirty="0"/>
          </a:p>
          <a:p>
            <a:r>
              <a:rPr lang="ja-JP" altLang="en-US" dirty="0"/>
              <a:t>－①か②かで、２回の試行の確率が異なる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561862-CEB8-4668-B056-3795B6AD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235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746" y="365125"/>
            <a:ext cx="11626734" cy="1325563"/>
          </a:xfrm>
        </p:spPr>
        <p:txBody>
          <a:bodyPr/>
          <a:lstStyle/>
          <a:p>
            <a:r>
              <a:rPr lang="ja-JP" altLang="en-US" dirty="0"/>
              <a:t>図表３－５　サイコロを振る試行の</a:t>
            </a:r>
            <a:br>
              <a:rPr lang="en-US" altLang="ja-JP" dirty="0"/>
            </a:br>
            <a:r>
              <a:rPr lang="ja-JP" altLang="en-US" dirty="0"/>
              <a:t>　　　　　　試行</a:t>
            </a:r>
            <a:r>
              <a:rPr lang="ja-JP" altLang="en-US" b="1" dirty="0"/>
              <a:t>前</a:t>
            </a:r>
            <a:r>
              <a:rPr lang="ja-JP" altLang="en-US" dirty="0"/>
              <a:t>の確率と試行</a:t>
            </a:r>
            <a:r>
              <a:rPr lang="ja-JP" altLang="en-US" b="1" dirty="0"/>
              <a:t>後</a:t>
            </a:r>
            <a:r>
              <a:rPr lang="ja-JP" altLang="en-US" dirty="0"/>
              <a:t>の確率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28552"/>
            <a:ext cx="9892146" cy="442237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4247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図表３－６　サイコロは</a:t>
            </a:r>
            <a:r>
              <a:rPr lang="ja-JP" altLang="en-US" b="1" dirty="0"/>
              <a:t>復元抽出</a:t>
            </a:r>
            <a:r>
              <a:rPr lang="ja-JP" altLang="en-US" dirty="0"/>
              <a:t>で、</a:t>
            </a:r>
            <a:br>
              <a:rPr lang="en-US" altLang="ja-JP" dirty="0"/>
            </a:br>
            <a:r>
              <a:rPr lang="ja-JP" altLang="en-US" dirty="0"/>
              <a:t>　　　　　　トランプは</a:t>
            </a:r>
            <a:r>
              <a:rPr lang="ja-JP" altLang="en-US" b="1" dirty="0"/>
              <a:t>非復元抽出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96530" y="2500787"/>
            <a:ext cx="4194132" cy="368388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6819" y="2256203"/>
            <a:ext cx="3792337" cy="417305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928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BF2C95-45F5-46E8-B435-E675B553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試行が復元抽出なら</a:t>
            </a:r>
            <a:r>
              <a:rPr lang="ja-JP" altLang="en-US" b="1" dirty="0"/>
              <a:t>独立</a:t>
            </a:r>
            <a:r>
              <a:rPr lang="ja-JP" altLang="en-US" dirty="0"/>
              <a:t>な試行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3258E-BAAC-4FB6-AC0C-E1C44F29E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サイコロをもう１回振る場合、同様に６が出る</a:t>
            </a:r>
            <a:endParaRPr kumimoji="1" lang="en-US" altLang="ja-JP" dirty="0"/>
          </a:p>
          <a:p>
            <a:r>
              <a:rPr lang="ja-JP" altLang="en-US" dirty="0"/>
              <a:t>－復元抽出では分母は「</a:t>
            </a:r>
            <a:r>
              <a:rPr lang="en-US" altLang="ja-JP" dirty="0"/>
              <a:t>1</a:t>
            </a:r>
            <a:r>
              <a:rPr lang="ja-JP" altLang="en-US" dirty="0"/>
              <a:t>，</a:t>
            </a:r>
            <a:r>
              <a:rPr lang="en-US" altLang="ja-JP" dirty="0"/>
              <a:t>2</a:t>
            </a:r>
            <a:r>
              <a:rPr lang="ja-JP" altLang="en-US" dirty="0"/>
              <a:t>，</a:t>
            </a:r>
            <a:r>
              <a:rPr lang="en-US" altLang="ja-JP" dirty="0"/>
              <a:t>3</a:t>
            </a:r>
            <a:r>
              <a:rPr lang="ja-JP" altLang="en-US" dirty="0"/>
              <a:t>，</a:t>
            </a:r>
            <a:r>
              <a:rPr lang="en-US" altLang="ja-JP" dirty="0"/>
              <a:t>4</a:t>
            </a:r>
            <a:r>
              <a:rPr lang="ja-JP" altLang="en-US" dirty="0"/>
              <a:t>，</a:t>
            </a:r>
            <a:r>
              <a:rPr lang="en-US" altLang="ja-JP" dirty="0"/>
              <a:t>5</a:t>
            </a:r>
            <a:r>
              <a:rPr lang="ja-JP" altLang="en-US" dirty="0"/>
              <a:t>，</a:t>
            </a:r>
            <a:r>
              <a:rPr lang="en-US" altLang="ja-JP" dirty="0"/>
              <a:t>6</a:t>
            </a:r>
            <a:r>
              <a:rPr lang="ja-JP" altLang="en-US" dirty="0"/>
              <a:t>」の６通り</a:t>
            </a:r>
            <a:endParaRPr lang="en-US" altLang="ja-JP" dirty="0"/>
          </a:p>
          <a:p>
            <a:r>
              <a:rPr lang="ja-JP" altLang="en-US" dirty="0"/>
              <a:t>－２回目の試行で「６」が出る確率も⅙。</a:t>
            </a:r>
            <a:endParaRPr lang="en-US" altLang="ja-JP" dirty="0"/>
          </a:p>
          <a:p>
            <a:r>
              <a:rPr lang="ja-JP" altLang="en-US" dirty="0"/>
              <a:t>この確率は</a:t>
            </a:r>
            <a:r>
              <a:rPr lang="ja-JP" altLang="en-US" dirty="0">
                <a:solidFill>
                  <a:srgbClr val="FF0000"/>
                </a:solidFill>
              </a:rPr>
              <a:t>「独立」</a:t>
            </a:r>
            <a:r>
              <a:rPr lang="ja-JP" altLang="en-US" dirty="0"/>
              <a:t>となり、何度試行しても同じ確率のまま</a:t>
            </a:r>
            <a:endParaRPr lang="en-US" altLang="ja-JP" dirty="0"/>
          </a:p>
          <a:p>
            <a:r>
              <a:rPr lang="ja-JP" altLang="en-US" dirty="0"/>
              <a:t>トランプの「１～６」で１回目に「６」を２回目に１を引く</a:t>
            </a:r>
            <a:endParaRPr lang="en-US" altLang="ja-JP" dirty="0"/>
          </a:p>
          <a:p>
            <a:r>
              <a:rPr lang="ja-JP" altLang="en-US" dirty="0"/>
              <a:t>－１回目に「６」を引く確率は</a:t>
            </a:r>
            <a:r>
              <a:rPr lang="en-US" altLang="ja-JP" dirty="0"/>
              <a:t>1/6</a:t>
            </a:r>
          </a:p>
          <a:p>
            <a:r>
              <a:rPr lang="ja-JP" altLang="en-US" dirty="0"/>
              <a:t>－非復元抽出では分母は「</a:t>
            </a:r>
            <a:r>
              <a:rPr lang="en-US" altLang="ja-JP" dirty="0"/>
              <a:t>1</a:t>
            </a:r>
            <a:r>
              <a:rPr lang="ja-JP" altLang="en-US" dirty="0"/>
              <a:t>，</a:t>
            </a:r>
            <a:r>
              <a:rPr lang="en-US" altLang="ja-JP" dirty="0"/>
              <a:t>2</a:t>
            </a:r>
            <a:r>
              <a:rPr lang="ja-JP" altLang="en-US" dirty="0"/>
              <a:t>，</a:t>
            </a:r>
            <a:r>
              <a:rPr lang="en-US" altLang="ja-JP" dirty="0"/>
              <a:t>3</a:t>
            </a:r>
            <a:r>
              <a:rPr lang="ja-JP" altLang="en-US" dirty="0"/>
              <a:t>，</a:t>
            </a:r>
            <a:r>
              <a:rPr lang="en-US" altLang="ja-JP" dirty="0"/>
              <a:t>4</a:t>
            </a:r>
            <a:r>
              <a:rPr lang="ja-JP" altLang="en-US" dirty="0"/>
              <a:t>，</a:t>
            </a:r>
            <a:r>
              <a:rPr lang="en-US" altLang="ja-JP" dirty="0"/>
              <a:t>5</a:t>
            </a:r>
            <a:r>
              <a:rPr lang="ja-JP" altLang="en-US" dirty="0"/>
              <a:t>」の</a:t>
            </a:r>
            <a:r>
              <a:rPr lang="en-US" altLang="ja-JP" dirty="0"/>
              <a:t>5</a:t>
            </a:r>
            <a:r>
              <a:rPr lang="ja-JP" altLang="en-US" dirty="0"/>
              <a:t>通りに変化</a:t>
            </a:r>
            <a:endParaRPr lang="en-US" altLang="ja-JP" dirty="0"/>
          </a:p>
          <a:p>
            <a:r>
              <a:rPr lang="ja-JP" altLang="en-US" dirty="0"/>
              <a:t>－２回目の試行で「１」が出る確率は</a:t>
            </a:r>
            <a:r>
              <a:rPr lang="en-US" altLang="ja-JP" dirty="0"/>
              <a:t>1/5</a:t>
            </a:r>
            <a:r>
              <a:rPr lang="ja-JP" altLang="en-US" dirty="0"/>
              <a:t>と</a:t>
            </a:r>
            <a:r>
              <a:rPr lang="en-US" altLang="ja-JP" dirty="0"/>
              <a:t>,</a:t>
            </a:r>
            <a:r>
              <a:rPr lang="ja-JP" altLang="en-US" dirty="0"/>
              <a:t>１回目より高い</a:t>
            </a:r>
            <a:endParaRPr lang="en-US" altLang="ja-JP" dirty="0"/>
          </a:p>
          <a:p>
            <a:r>
              <a:rPr lang="ja-JP" altLang="en-US" dirty="0"/>
              <a:t>ゲームのガチャが</a:t>
            </a:r>
            <a:r>
              <a:rPr lang="ja-JP" altLang="en-US" b="1" dirty="0"/>
              <a:t>復元抽出</a:t>
            </a:r>
            <a:r>
              <a:rPr lang="ja-JP" altLang="en-US" dirty="0"/>
              <a:t>であれば、何回引いても確率は同じ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561862-CEB8-4668-B056-3795B6AD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020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図表３－７　１回目の試行と２回目の試行の起こる確率の違い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5387" y="1848755"/>
            <a:ext cx="8201226" cy="440241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962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BF2C95-45F5-46E8-B435-E675B553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サイコロで２回連続で６が出る確率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3258E-BAAC-4FB6-AC0C-E1C44F29E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5800" cy="4351338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サイコロは常に６通りの分母になる復元抽出</a:t>
            </a:r>
            <a:endParaRPr kumimoji="1" lang="en-US" altLang="ja-JP" dirty="0"/>
          </a:p>
          <a:p>
            <a:r>
              <a:rPr lang="ja-JP" altLang="en-US" dirty="0"/>
              <a:t>－１回目に６が出る確率と２回目の確率は、「独立」</a:t>
            </a:r>
            <a:endParaRPr lang="en-US" altLang="ja-JP" dirty="0"/>
          </a:p>
          <a:p>
            <a:r>
              <a:rPr lang="ja-JP" altLang="en-US" dirty="0"/>
              <a:t>－１回目に６が出でて（⅙）</a:t>
            </a:r>
            <a:r>
              <a:rPr lang="ja-JP" altLang="en-US" dirty="0">
                <a:solidFill>
                  <a:srgbClr val="FF0000"/>
                </a:solidFill>
              </a:rPr>
              <a:t>かつ</a:t>
            </a:r>
            <a:r>
              <a:rPr lang="ja-JP" altLang="en-US" dirty="0"/>
              <a:t>２回目に６が出る確率（⅙）</a:t>
            </a:r>
            <a:endParaRPr lang="en-US" altLang="ja-JP" dirty="0"/>
          </a:p>
          <a:p>
            <a:r>
              <a:rPr kumimoji="1" lang="ja-JP" altLang="en-US" dirty="0"/>
              <a:t>１回目の試行は２回目の試行に影響を及ぼさない（</a:t>
            </a:r>
            <a:r>
              <a:rPr kumimoji="1" lang="ja-JP" altLang="en-US" dirty="0">
                <a:solidFill>
                  <a:srgbClr val="FF0000"/>
                </a:solidFill>
              </a:rPr>
              <a:t>独立</a:t>
            </a:r>
            <a:r>
              <a:rPr kumimoji="1" lang="ja-JP" altLang="en-US" dirty="0"/>
              <a:t>だから）</a:t>
            </a:r>
            <a:endParaRPr kumimoji="1" lang="en-US" altLang="ja-JP" dirty="0"/>
          </a:p>
          <a:p>
            <a:r>
              <a:rPr lang="ja-JP" altLang="en-US" dirty="0"/>
              <a:t>－１回目の確率と２回目の確率を乗じて計算する</a:t>
            </a:r>
            <a:endParaRPr lang="en-US" altLang="ja-JP" dirty="0"/>
          </a:p>
          <a:p>
            <a:r>
              <a:rPr lang="ja-JP" altLang="en-US" dirty="0"/>
              <a:t>－１回目に６が出る確率（⅙）</a:t>
            </a:r>
            <a:r>
              <a:rPr lang="en-US" altLang="ja-JP" sz="3200" b="1" dirty="0">
                <a:solidFill>
                  <a:srgbClr val="FF0000"/>
                </a:solidFill>
              </a:rPr>
              <a:t>×</a:t>
            </a:r>
            <a:r>
              <a:rPr lang="ja-JP" altLang="en-US" dirty="0"/>
              <a:t>２回目に６が出る確率（⅙）</a:t>
            </a:r>
            <a:endParaRPr lang="en-US" altLang="ja-JP" dirty="0"/>
          </a:p>
          <a:p>
            <a:r>
              <a:rPr lang="ja-JP" altLang="en-US" dirty="0"/>
              <a:t>従って、サイコロで２回連続で「６」が出る確率は１</a:t>
            </a:r>
            <a:r>
              <a:rPr lang="en-US" altLang="ja-JP" dirty="0"/>
              <a:t>/</a:t>
            </a:r>
            <a:r>
              <a:rPr lang="ja-JP" altLang="en-US" dirty="0"/>
              <a:t>３６</a:t>
            </a:r>
            <a:endParaRPr lang="en-US" altLang="ja-JP" dirty="0"/>
          </a:p>
          <a:p>
            <a:r>
              <a:rPr kumimoji="1" lang="ja-JP" altLang="en-US" dirty="0"/>
              <a:t>－３回連続なら３回乗じ、４回連続なら４回乗じる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561862-CEB8-4668-B056-3795B6AD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65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図表３－８　独立な試行において２回</a:t>
            </a:r>
            <a:br>
              <a:rPr lang="en-US" altLang="ja-JP" dirty="0"/>
            </a:br>
            <a:r>
              <a:rPr lang="ja-JP" altLang="en-US" dirty="0"/>
              <a:t>　　　　　　６が出る確率の計算方法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6300" y="1998087"/>
            <a:ext cx="9286624" cy="4568967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764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BF2C95-45F5-46E8-B435-E675B553C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365125"/>
            <a:ext cx="10845800" cy="1325563"/>
          </a:xfrm>
        </p:spPr>
        <p:txBody>
          <a:bodyPr/>
          <a:lstStyle/>
          <a:p>
            <a:r>
              <a:rPr lang="ja-JP" altLang="en-US" dirty="0"/>
              <a:t>ある出来事とその確率が紐づいた確率変数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3258E-BAAC-4FB6-AC0C-E1C44F29E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1825625"/>
            <a:ext cx="11043920" cy="466725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サイコロの目（事象）とそれぞれの目の確率が結びついている</a:t>
            </a:r>
            <a:endParaRPr kumimoji="1" lang="en-US" altLang="ja-JP" dirty="0"/>
          </a:p>
          <a:p>
            <a:r>
              <a:rPr lang="ja-JP" altLang="en-US" dirty="0"/>
              <a:t>－１がでる確率は「⅙」、２が出る確率も「⅙」・・・</a:t>
            </a:r>
            <a:endParaRPr lang="en-US" altLang="ja-JP" dirty="0"/>
          </a:p>
          <a:p>
            <a:r>
              <a:rPr lang="ja-JP" altLang="en-US" dirty="0"/>
              <a:t>－１という事象と確率⅙が結びついており変化しない</a:t>
            </a:r>
            <a:endParaRPr lang="en-US" altLang="ja-JP" dirty="0"/>
          </a:p>
          <a:p>
            <a:r>
              <a:rPr lang="ja-JP" altLang="en-US" dirty="0"/>
              <a:t>－サイコロの試行結果は、一様分布という</a:t>
            </a:r>
            <a:r>
              <a:rPr lang="ja-JP" altLang="en-US" dirty="0">
                <a:solidFill>
                  <a:srgbClr val="FF0000"/>
                </a:solidFill>
              </a:rPr>
              <a:t>「確率分布」</a:t>
            </a:r>
            <a:r>
              <a:rPr lang="ja-JP" altLang="en-US" dirty="0"/>
              <a:t>の１種</a:t>
            </a:r>
            <a:endParaRPr lang="en-US" altLang="ja-JP" dirty="0"/>
          </a:p>
          <a:p>
            <a:r>
              <a:rPr lang="ja-JP" altLang="en-US" dirty="0"/>
              <a:t>試行の結果（事象）とそれぞれの事象の確率のセットが確率分布</a:t>
            </a:r>
            <a:endParaRPr lang="en-US" altLang="ja-JP" dirty="0"/>
          </a:p>
          <a:p>
            <a:r>
              <a:rPr lang="ja-JP" altLang="en-US" dirty="0"/>
              <a:t>－２つのサイコロを振った時の合計値も確率分布（二項分布）</a:t>
            </a:r>
            <a:endParaRPr lang="en-US" altLang="ja-JP" dirty="0"/>
          </a:p>
          <a:p>
            <a:r>
              <a:rPr kumimoji="1" lang="ja-JP" altLang="en-US" dirty="0"/>
              <a:t>確率変数の平均値を</a:t>
            </a:r>
            <a:r>
              <a:rPr kumimoji="1" lang="ja-JP" altLang="en-US" dirty="0">
                <a:solidFill>
                  <a:srgbClr val="FF0000"/>
                </a:solidFill>
              </a:rPr>
              <a:t>「期待値」</a:t>
            </a:r>
            <a:r>
              <a:rPr kumimoji="1" lang="ja-JP" altLang="en-US" dirty="0"/>
              <a:t>と呼ぶ</a:t>
            </a:r>
            <a:endParaRPr kumimoji="1" lang="en-US" altLang="ja-JP" dirty="0"/>
          </a:p>
          <a:p>
            <a:r>
              <a:rPr kumimoji="1" lang="ja-JP" altLang="en-US" dirty="0"/>
              <a:t>－サイコロを１回振った時に得られる平均値は「３．５」</a:t>
            </a:r>
            <a:endParaRPr kumimoji="1" lang="en-US" altLang="ja-JP" dirty="0"/>
          </a:p>
          <a:p>
            <a:r>
              <a:rPr lang="ja-JP" altLang="en-US" dirty="0"/>
              <a:t>確率変数の分散と標準偏差も「偏差」 </a:t>
            </a:r>
            <a:r>
              <a:rPr lang="en-US" altLang="ja-JP" dirty="0"/>
              <a:t>(</a:t>
            </a:r>
            <a:r>
              <a:rPr lang="ja-JP" altLang="en-US" dirty="0"/>
              <a:t>事象の値－期待値</a:t>
            </a:r>
            <a:r>
              <a:rPr lang="en-US" altLang="ja-JP" dirty="0"/>
              <a:t>)</a:t>
            </a:r>
            <a:r>
              <a:rPr lang="ja-JP" altLang="en-US" dirty="0"/>
              <a:t> で算出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561862-CEB8-4668-B056-3795B6AD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8159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1480" y="312044"/>
            <a:ext cx="11506200" cy="1325563"/>
          </a:xfrm>
        </p:spPr>
        <p:txBody>
          <a:bodyPr>
            <a:normAutofit/>
          </a:bodyPr>
          <a:lstStyle/>
          <a:p>
            <a:r>
              <a:rPr lang="ja-JP" altLang="en-US" dirty="0"/>
              <a:t>図表３－９　サイコロの目とその確率が</a:t>
            </a:r>
            <a:br>
              <a:rPr lang="en-US" altLang="ja-JP" dirty="0"/>
            </a:br>
            <a:r>
              <a:rPr lang="en-US" altLang="ja-JP" dirty="0"/>
              <a:t>                  </a:t>
            </a:r>
            <a:r>
              <a:rPr lang="ja-JP" altLang="en-US" dirty="0"/>
              <a:t>結びついた確率変数（一様分布）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19998"/>
            <a:ext cx="10515600" cy="250039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401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図表３－１０　試行の結果（事象）とその確率が結びついた確率変数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925" y="2423160"/>
            <a:ext cx="10848035" cy="2712719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695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17E0B3-F1E0-4DC5-B060-7DDCC090C20F}" type="slidenum">
              <a:rPr lang="en-US" altLang="ja-JP" smtClean="0">
                <a:latin typeface="Arial" charset="0"/>
                <a:ea typeface="ＭＳ Ｐゴシック" charset="-128"/>
              </a:rPr>
              <a:pPr/>
              <a:t>2</a:t>
            </a:fld>
            <a:endParaRPr lang="en-US" altLang="ja-JP">
              <a:latin typeface="Arial" charset="0"/>
              <a:ea typeface="ＭＳ Ｐゴシック" charset="-128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第３章の目的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F0227DC-0A17-4EC3-9F9D-5A4BC711F60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ja-JP" altLang="en-US" dirty="0"/>
              <a:t>推測統計を理解するため、確率について学習します。</a:t>
            </a:r>
            <a:endParaRPr lang="en-US" altLang="ja-JP" dirty="0"/>
          </a:p>
          <a:p>
            <a:pPr eaLnBrk="1" hangingPunct="1">
              <a:lnSpc>
                <a:spcPct val="90000"/>
              </a:lnSpc>
            </a:pPr>
            <a:r>
              <a:rPr lang="ja-JP" altLang="en-US" dirty="0"/>
              <a:t>－確率の計算公式を暗記するわけではありません！</a:t>
            </a:r>
            <a:endParaRPr lang="en-US" altLang="ja-JP" dirty="0"/>
          </a:p>
          <a:p>
            <a:pPr eaLnBrk="1" hangingPunct="1">
              <a:lnSpc>
                <a:spcPct val="90000"/>
              </a:lnSpc>
            </a:pPr>
            <a:r>
              <a:rPr lang="ja-JP" altLang="en-US" dirty="0"/>
              <a:t>「確定的」な考え方と「確率的」な考え方の違いを理解する</a:t>
            </a:r>
            <a:endParaRPr lang="en-US" altLang="ja-JP" dirty="0"/>
          </a:p>
          <a:p>
            <a:pPr eaLnBrk="1" hangingPunct="1">
              <a:lnSpc>
                <a:spcPct val="90000"/>
              </a:lnSpc>
            </a:pPr>
            <a:r>
              <a:rPr lang="ja-JP" altLang="en-US" dirty="0"/>
              <a:t>－確率が現実にどのように役立つかを考える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dirty="0"/>
              <a:t>試行結果と確率が結びついた「確率分布」の概念を理解する。</a:t>
            </a:r>
            <a:endParaRPr lang="en-US" altLang="ja-JP" dirty="0"/>
          </a:p>
          <a:p>
            <a:pPr eaLnBrk="1" hangingPunct="1">
              <a:lnSpc>
                <a:spcPct val="90000"/>
              </a:lnSpc>
            </a:pPr>
            <a:r>
              <a:rPr lang="ja-JP" altLang="en-US" dirty="0"/>
              <a:t>－ボールを２個取り出す試行から考えます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dirty="0"/>
              <a:t>確率分布する変数である</a:t>
            </a:r>
            <a:r>
              <a:rPr lang="ja-JP" altLang="en-US" dirty="0">
                <a:solidFill>
                  <a:srgbClr val="FF0000"/>
                </a:solidFill>
              </a:rPr>
              <a:t>確率変数の「平均値（期待値）」や分散の計算方法を理解する</a:t>
            </a:r>
          </a:p>
        </p:txBody>
      </p:sp>
    </p:spTree>
    <p:extLst>
      <p:ext uri="{BB962C8B-B14F-4D97-AF65-F5344CB8AC3E}">
        <p14:creationId xmlns:p14="http://schemas.microsoft.com/office/powerpoint/2010/main" val="3032695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BF2C95-45F5-46E8-B435-E675B553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確率変数にも</a:t>
            </a:r>
            <a:r>
              <a:rPr lang="ja-JP" altLang="en-US" b="1" dirty="0"/>
              <a:t>平均値</a:t>
            </a:r>
            <a:r>
              <a:rPr lang="ja-JP" altLang="ja-JP" dirty="0"/>
              <a:t>と</a:t>
            </a:r>
            <a:r>
              <a:rPr lang="ja-JP" altLang="en-US" b="1" dirty="0"/>
              <a:t>標準偏差</a:t>
            </a:r>
            <a:r>
              <a:rPr lang="ja-JP" altLang="ja-JP" dirty="0"/>
              <a:t>がある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3258E-BAAC-4FB6-AC0C-E1C44F29E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5800" cy="4667250"/>
          </a:xfrm>
        </p:spPr>
        <p:txBody>
          <a:bodyPr>
            <a:normAutofit/>
          </a:bodyPr>
          <a:lstStyle/>
          <a:p>
            <a:r>
              <a:rPr lang="ja-JP" altLang="ja-JP" dirty="0"/>
              <a:t>確率変数の平均値（</a:t>
            </a:r>
            <a:r>
              <a:rPr lang="ja-JP" altLang="en-US" dirty="0"/>
              <a:t>「</a:t>
            </a:r>
            <a:r>
              <a:rPr lang="ja-JP" altLang="ja-JP" dirty="0"/>
              <a:t>期待値</a:t>
            </a:r>
            <a:r>
              <a:rPr lang="ja-JP" altLang="en-US" dirty="0"/>
              <a:t>」</a:t>
            </a:r>
            <a:r>
              <a:rPr lang="ja-JP" altLang="ja-JP" dirty="0"/>
              <a:t>）</a:t>
            </a:r>
            <a:r>
              <a:rPr lang="ja-JP" altLang="en-US" dirty="0"/>
              <a:t>の求め方（図表３－１１）</a:t>
            </a:r>
            <a:endParaRPr lang="en-US" altLang="ja-JP" dirty="0"/>
          </a:p>
          <a:p>
            <a:r>
              <a:rPr lang="ja-JP" altLang="en-US" dirty="0"/>
              <a:t>－</a:t>
            </a:r>
            <a:r>
              <a:rPr lang="ja-JP" altLang="ja-JP" dirty="0"/>
              <a:t>それぞれの試行結果から得られる</a:t>
            </a:r>
            <a:r>
              <a:rPr lang="ja-JP" altLang="ja-JP" dirty="0">
                <a:solidFill>
                  <a:srgbClr val="0070C0"/>
                </a:solidFill>
              </a:rPr>
              <a:t>数値</a:t>
            </a:r>
            <a:r>
              <a:rPr lang="ja-JP" altLang="ja-JP" b="1" dirty="0">
                <a:solidFill>
                  <a:srgbClr val="0070C0"/>
                </a:solidFill>
              </a:rPr>
              <a:t>Ａ</a:t>
            </a:r>
            <a:r>
              <a:rPr lang="ja-JP" altLang="ja-JP" dirty="0"/>
              <a:t>（</a:t>
            </a:r>
            <a:r>
              <a:rPr lang="ja-JP" altLang="en-US" dirty="0"/>
              <a:t>青い矢印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kumimoji="1" lang="ja-JP" altLang="en-US" dirty="0">
                <a:solidFill>
                  <a:schemeClr val="accent5">
                    <a:lumMod val="50000"/>
                  </a:schemeClr>
                </a:solidFill>
              </a:rPr>
              <a:t>－</a:t>
            </a:r>
            <a:r>
              <a:rPr lang="ja-JP" altLang="ja-JP" dirty="0"/>
              <a:t>その試行結果が起きる</a:t>
            </a:r>
            <a:r>
              <a:rPr lang="ja-JP" altLang="ja-JP" b="1" dirty="0">
                <a:solidFill>
                  <a:srgbClr val="FFC000"/>
                </a:solidFill>
              </a:rPr>
              <a:t>確率</a:t>
            </a:r>
            <a:r>
              <a:rPr lang="ja-JP" altLang="ja-JP" dirty="0"/>
              <a:t>（</a:t>
            </a:r>
            <a:r>
              <a:rPr lang="ja-JP" altLang="ja-JP" dirty="0">
                <a:solidFill>
                  <a:srgbClr val="FFC000"/>
                </a:solidFill>
              </a:rPr>
              <a:t>Ｐ</a:t>
            </a:r>
            <a:r>
              <a:rPr lang="en-US" altLang="ja-JP" dirty="0">
                <a:solidFill>
                  <a:srgbClr val="FFC000"/>
                </a:solidFill>
              </a:rPr>
              <a:t>a</a:t>
            </a:r>
            <a:r>
              <a:rPr lang="ja-JP" altLang="ja-JP" dirty="0"/>
              <a:t>）</a:t>
            </a:r>
            <a:endParaRPr lang="en-US" altLang="ja-JP" dirty="0"/>
          </a:p>
          <a:p>
            <a:r>
              <a:rPr lang="ja-JP" altLang="en-US" dirty="0"/>
              <a:t>－サイコロの目が３の場合には、３</a:t>
            </a:r>
            <a:r>
              <a:rPr lang="en-US" altLang="ja-JP" dirty="0"/>
              <a:t>×1/6</a:t>
            </a:r>
            <a:r>
              <a:rPr lang="ja-JP" altLang="en-US" dirty="0"/>
              <a:t>＝</a:t>
            </a:r>
            <a:r>
              <a:rPr lang="en-US" altLang="ja-JP" dirty="0"/>
              <a:t>3/6</a:t>
            </a:r>
            <a:r>
              <a:rPr lang="ja-JP" altLang="en-US" dirty="0"/>
              <a:t>＝</a:t>
            </a:r>
            <a:r>
              <a:rPr lang="en-US" altLang="ja-JP" dirty="0"/>
              <a:t>0.5</a:t>
            </a:r>
          </a:p>
          <a:p>
            <a:r>
              <a:rPr kumimoji="1" lang="ja-JP" altLang="en-US" dirty="0">
                <a:solidFill>
                  <a:schemeClr val="accent5">
                    <a:lumMod val="50000"/>
                  </a:schemeClr>
                </a:solidFill>
              </a:rPr>
              <a:t>－</a:t>
            </a:r>
            <a:r>
              <a:rPr kumimoji="1" lang="ja-JP" altLang="en-US" dirty="0"/>
              <a:t>全ての試行結果について「</a:t>
            </a:r>
            <a:r>
              <a:rPr kumimoji="1" lang="ja-JP" altLang="en-US" b="1" dirty="0">
                <a:solidFill>
                  <a:srgbClr val="0070C0"/>
                </a:solidFill>
              </a:rPr>
              <a:t>数値</a:t>
            </a:r>
            <a:r>
              <a:rPr kumimoji="1" lang="en-US" altLang="ja-JP" b="1" dirty="0">
                <a:solidFill>
                  <a:srgbClr val="0070C0"/>
                </a:solidFill>
              </a:rPr>
              <a:t>A</a:t>
            </a:r>
            <a:r>
              <a:rPr kumimoji="1" lang="en-US" altLang="ja-JP" dirty="0"/>
              <a:t>×</a:t>
            </a:r>
            <a:r>
              <a:rPr kumimoji="1" lang="ja-JP" altLang="en-US" b="1" dirty="0">
                <a:solidFill>
                  <a:srgbClr val="FFC000"/>
                </a:solidFill>
              </a:rPr>
              <a:t>確率</a:t>
            </a:r>
            <a:r>
              <a:rPr kumimoji="1" lang="en-US" altLang="ja-JP" b="1" dirty="0">
                <a:solidFill>
                  <a:srgbClr val="FFC000"/>
                </a:solidFill>
              </a:rPr>
              <a:t>Pa</a:t>
            </a:r>
            <a:r>
              <a:rPr kumimoji="1" lang="ja-JP" altLang="en-US" dirty="0"/>
              <a:t>」を合計</a:t>
            </a:r>
            <a:endParaRPr kumimoji="1" lang="en-US" altLang="ja-JP" dirty="0"/>
          </a:p>
          <a:p>
            <a:r>
              <a:rPr lang="ja-JP" altLang="ja-JP" dirty="0"/>
              <a:t>確率変数の</a:t>
            </a:r>
            <a:r>
              <a:rPr lang="ja-JP" altLang="en-US" dirty="0"/>
              <a:t>分散・標準偏差の求め方（図表３－１２）</a:t>
            </a:r>
            <a:endParaRPr lang="en-US" altLang="ja-JP" dirty="0"/>
          </a:p>
          <a:p>
            <a:r>
              <a:rPr kumimoji="1" lang="ja-JP" altLang="en-US" dirty="0"/>
              <a:t>－</a:t>
            </a:r>
            <a:r>
              <a:rPr lang="ja-JP" altLang="ja-JP" dirty="0"/>
              <a:t>数値</a:t>
            </a:r>
            <a:r>
              <a:rPr lang="en-US" altLang="ja-JP" dirty="0"/>
              <a:t>A</a:t>
            </a:r>
            <a:r>
              <a:rPr lang="ja-JP" altLang="ja-JP" dirty="0"/>
              <a:t>と期待値（</a:t>
            </a:r>
            <a:r>
              <a:rPr lang="en-US" altLang="ja-JP" dirty="0"/>
              <a:t>3.5</a:t>
            </a:r>
            <a:r>
              <a:rPr lang="ja-JP" altLang="ja-JP" dirty="0"/>
              <a:t>）との</a:t>
            </a:r>
            <a:r>
              <a:rPr lang="ja-JP" altLang="en-US" dirty="0">
                <a:solidFill>
                  <a:srgbClr val="00B050"/>
                </a:solidFill>
              </a:rPr>
              <a:t>「</a:t>
            </a:r>
            <a:r>
              <a:rPr lang="ja-JP" altLang="ja-JP" b="1" dirty="0">
                <a:solidFill>
                  <a:srgbClr val="00B050"/>
                </a:solidFill>
              </a:rPr>
              <a:t>偏差</a:t>
            </a:r>
            <a:r>
              <a:rPr lang="ja-JP" altLang="en-US" b="1" dirty="0">
                <a:solidFill>
                  <a:srgbClr val="00B050"/>
                </a:solidFill>
              </a:rPr>
              <a:t>」</a:t>
            </a:r>
            <a:r>
              <a:rPr lang="ja-JP" altLang="ja-JP" b="1" dirty="0">
                <a:solidFill>
                  <a:srgbClr val="00B050"/>
                </a:solidFill>
              </a:rPr>
              <a:t>を２乗</a:t>
            </a:r>
            <a:r>
              <a:rPr lang="ja-JP" altLang="en-US" dirty="0"/>
              <a:t>（緑色の面積）</a:t>
            </a:r>
            <a:endParaRPr lang="en-US" altLang="ja-JP" b="1" dirty="0">
              <a:solidFill>
                <a:srgbClr val="00B050"/>
              </a:solidFill>
            </a:endParaRPr>
          </a:p>
          <a:p>
            <a:r>
              <a:rPr kumimoji="1" lang="ja-JP" altLang="en-US" b="1" dirty="0"/>
              <a:t>－</a:t>
            </a:r>
            <a:r>
              <a:rPr kumimoji="1" lang="ja-JP" altLang="en-US" dirty="0"/>
              <a:t>数値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</a:t>
            </a:r>
            <a:r>
              <a:rPr kumimoji="1" lang="ja-JP" altLang="en-US" b="1" dirty="0">
                <a:solidFill>
                  <a:srgbClr val="FFC000"/>
                </a:solidFill>
              </a:rPr>
              <a:t>確率</a:t>
            </a:r>
            <a:r>
              <a:rPr kumimoji="1" lang="en-US" altLang="ja-JP" b="1" dirty="0">
                <a:solidFill>
                  <a:srgbClr val="FFC000"/>
                </a:solidFill>
              </a:rPr>
              <a:t>Pa</a:t>
            </a:r>
            <a:r>
              <a:rPr kumimoji="1" lang="ja-JP" altLang="en-US" dirty="0"/>
              <a:t>を</a:t>
            </a:r>
            <a:r>
              <a:rPr kumimoji="1" lang="ja-JP" altLang="en-US" b="1" dirty="0">
                <a:solidFill>
                  <a:srgbClr val="00B050"/>
                </a:solidFill>
              </a:rPr>
              <a:t>偏差の２乗</a:t>
            </a:r>
            <a:r>
              <a:rPr kumimoji="1" lang="ja-JP" altLang="en-US" dirty="0"/>
              <a:t>に乗じる（</a:t>
            </a:r>
            <a:r>
              <a:rPr kumimoji="1" lang="en-US" altLang="ja-JP" dirty="0"/>
              <a:t>Pa×</a:t>
            </a:r>
            <a:r>
              <a:rPr kumimoji="1" lang="ja-JP" altLang="en-US" dirty="0"/>
              <a:t>緑色の面積）</a:t>
            </a:r>
            <a:endParaRPr kumimoji="1" lang="en-US" altLang="ja-JP" dirty="0"/>
          </a:p>
          <a:p>
            <a:r>
              <a:rPr lang="ja-JP" altLang="en-US" dirty="0"/>
              <a:t>－全ての試行結果の合計値が</a:t>
            </a:r>
            <a:r>
              <a:rPr lang="ja-JP" altLang="en-US" b="1" dirty="0">
                <a:solidFill>
                  <a:schemeClr val="accent2">
                    <a:lumMod val="75000"/>
                  </a:schemeClr>
                </a:solidFill>
              </a:rPr>
              <a:t>分散</a:t>
            </a:r>
            <a:r>
              <a:rPr lang="ja-JP" altLang="en-US" dirty="0"/>
              <a:t>、</a:t>
            </a:r>
            <a:r>
              <a:rPr lang="en-US" altLang="ja-JP" dirty="0"/>
              <a:t>0.5</a:t>
            </a:r>
            <a:r>
              <a:rPr lang="ja-JP" altLang="en-US" dirty="0"/>
              <a:t>乗したのが</a:t>
            </a:r>
            <a:r>
              <a:rPr lang="ja-JP" altLang="en-US" b="1" dirty="0">
                <a:solidFill>
                  <a:srgbClr val="FF0000"/>
                </a:solidFill>
              </a:rPr>
              <a:t>標準偏差</a:t>
            </a:r>
            <a:endParaRPr kumimoji="1"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561862-CEB8-4668-B056-3795B6AD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305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図表３－１１　確率変数の期待値</a:t>
            </a:r>
            <a:br>
              <a:rPr lang="en-US" altLang="ja-JP" dirty="0"/>
            </a:br>
            <a:r>
              <a:rPr lang="ja-JP" altLang="en-US" dirty="0"/>
              <a:t>　　　　　　　の計算方法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5458" y="1826032"/>
            <a:ext cx="7121084" cy="4574768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87760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040" y="365125"/>
            <a:ext cx="11033760" cy="1325563"/>
          </a:xfrm>
        </p:spPr>
        <p:txBody>
          <a:bodyPr/>
          <a:lstStyle/>
          <a:p>
            <a:r>
              <a:rPr lang="ja-JP" altLang="en-US" dirty="0"/>
              <a:t>図表３－１２　確率変数の分散・標準偏差</a:t>
            </a:r>
            <a:br>
              <a:rPr lang="en-US" altLang="ja-JP" dirty="0"/>
            </a:br>
            <a:r>
              <a:rPr lang="ja-JP" altLang="en-US" dirty="0"/>
              <a:t>　　　　　　　の計算方法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6760" y="2270761"/>
            <a:ext cx="11033760" cy="3870959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344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BF2C95-45F5-46E8-B435-E675B553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告白するかを「期待値」で判断する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3258E-BAAC-4FB6-AC0C-E1C44F29E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5800" cy="466725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好きな相手に告白するという試行を「確率変数」と考える</a:t>
            </a:r>
            <a:endParaRPr kumimoji="1" lang="en-US" altLang="ja-JP" dirty="0"/>
          </a:p>
          <a:p>
            <a:r>
              <a:rPr lang="ja-JP" altLang="en-US" dirty="0"/>
              <a:t>－成功する事象の幸福値が</a:t>
            </a:r>
            <a:r>
              <a:rPr lang="ja-JP" altLang="en-US" b="1" dirty="0">
                <a:solidFill>
                  <a:srgbClr val="0070C0"/>
                </a:solidFill>
              </a:rPr>
              <a:t>＋１００</a:t>
            </a:r>
            <a:r>
              <a:rPr lang="ja-JP" altLang="en-US" dirty="0"/>
              <a:t>で、その確率は</a:t>
            </a:r>
            <a:r>
              <a:rPr lang="en-US" altLang="ja-JP" b="1" dirty="0">
                <a:solidFill>
                  <a:srgbClr val="0070C0"/>
                </a:solidFill>
              </a:rPr>
              <a:t>50</a:t>
            </a:r>
            <a:r>
              <a:rPr lang="ja-JP" altLang="en-US" b="1" dirty="0">
                <a:solidFill>
                  <a:srgbClr val="0070C0"/>
                </a:solidFill>
              </a:rPr>
              <a:t>％</a:t>
            </a:r>
            <a:endParaRPr lang="en-US" altLang="ja-JP" b="1" dirty="0">
              <a:solidFill>
                <a:srgbClr val="0070C0"/>
              </a:solidFill>
            </a:endParaRPr>
          </a:p>
          <a:p>
            <a:r>
              <a:rPr lang="ja-JP" altLang="en-US" dirty="0"/>
              <a:t>－失敗する事象の幸福値が</a:t>
            </a:r>
            <a:r>
              <a:rPr lang="ja-JP" altLang="en-US" b="1" dirty="0">
                <a:solidFill>
                  <a:srgbClr val="FF0000"/>
                </a:solidFill>
              </a:rPr>
              <a:t>－５０</a:t>
            </a:r>
            <a:r>
              <a:rPr lang="ja-JP" altLang="en-US" dirty="0"/>
              <a:t>で、その確率は</a:t>
            </a:r>
            <a:r>
              <a:rPr lang="en-US" altLang="ja-JP" b="1" dirty="0">
                <a:solidFill>
                  <a:srgbClr val="FF0000"/>
                </a:solidFill>
              </a:rPr>
              <a:t>50</a:t>
            </a:r>
            <a:r>
              <a:rPr lang="ja-JP" altLang="en-US" b="1" dirty="0">
                <a:solidFill>
                  <a:srgbClr val="FF0000"/>
                </a:solidFill>
              </a:rPr>
              <a:t>％</a:t>
            </a:r>
            <a:endParaRPr lang="en-US" altLang="ja-JP" b="1" dirty="0">
              <a:solidFill>
                <a:srgbClr val="FF0000"/>
              </a:solidFill>
            </a:endParaRPr>
          </a:p>
          <a:p>
            <a:r>
              <a:rPr lang="ja-JP" altLang="en-US" dirty="0"/>
              <a:t>告白を行う前に、期待値で得られる幸福値を予想できる</a:t>
            </a:r>
            <a:endParaRPr lang="en-US" altLang="ja-JP" dirty="0"/>
          </a:p>
          <a:p>
            <a:r>
              <a:rPr lang="ja-JP" altLang="en-US" dirty="0"/>
              <a:t>－期待値は</a:t>
            </a:r>
            <a:r>
              <a:rPr lang="ja-JP" altLang="en-US" b="1" dirty="0">
                <a:solidFill>
                  <a:srgbClr val="00B050"/>
                </a:solidFill>
              </a:rPr>
              <a:t>＋</a:t>
            </a:r>
            <a:r>
              <a:rPr lang="en-US" altLang="ja-JP" b="1" dirty="0">
                <a:solidFill>
                  <a:srgbClr val="00B050"/>
                </a:solidFill>
              </a:rPr>
              <a:t>25</a:t>
            </a:r>
            <a:r>
              <a:rPr lang="ja-JP" altLang="en-US" dirty="0"/>
              <a:t>＝（</a:t>
            </a:r>
            <a:r>
              <a:rPr lang="en-US" altLang="ja-JP" b="1" dirty="0">
                <a:solidFill>
                  <a:srgbClr val="0070C0"/>
                </a:solidFill>
              </a:rPr>
              <a:t>+100×0.5</a:t>
            </a:r>
            <a:r>
              <a:rPr lang="ja-JP" altLang="en-US" dirty="0"/>
              <a:t>）＋（</a:t>
            </a:r>
            <a:r>
              <a:rPr lang="en-US" altLang="ja-JP" b="1" dirty="0">
                <a:solidFill>
                  <a:srgbClr val="FF0000"/>
                </a:solidFill>
              </a:rPr>
              <a:t>-50×0.5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kumimoji="1" lang="ja-JP" altLang="en-US" dirty="0"/>
              <a:t>－告白しない場合は１００％の確率で幸福量は</a:t>
            </a:r>
            <a:r>
              <a:rPr kumimoji="1" lang="en-US" altLang="ja-JP" dirty="0">
                <a:solidFill>
                  <a:srgbClr val="FF0000"/>
                </a:solidFill>
              </a:rPr>
              <a:t>0</a:t>
            </a:r>
            <a:r>
              <a:rPr kumimoji="1" lang="ja-JP" altLang="en-US" dirty="0"/>
              <a:t>で変化しない</a:t>
            </a:r>
            <a:endParaRPr kumimoji="1" lang="en-US" altLang="ja-JP" dirty="0"/>
          </a:p>
          <a:p>
            <a:r>
              <a:rPr kumimoji="1" lang="ja-JP" altLang="en-US" dirty="0"/>
              <a:t>告白する場合の期待値</a:t>
            </a:r>
            <a:r>
              <a:rPr kumimoji="1" lang="ja-JP" altLang="en-US" b="1" dirty="0">
                <a:solidFill>
                  <a:srgbClr val="00B050"/>
                </a:solidFill>
              </a:rPr>
              <a:t>＋</a:t>
            </a:r>
            <a:r>
              <a:rPr kumimoji="1" lang="en-US" altLang="ja-JP" b="1" dirty="0">
                <a:solidFill>
                  <a:srgbClr val="00B050"/>
                </a:solidFill>
              </a:rPr>
              <a:t>25</a:t>
            </a:r>
            <a:r>
              <a:rPr kumimoji="1" lang="ja-JP" alt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＞</a:t>
            </a:r>
            <a:r>
              <a:rPr kumimoji="1" lang="ja-JP" altLang="en-US" dirty="0"/>
              <a:t>告白しない場合は</a:t>
            </a:r>
            <a:r>
              <a:rPr kumimoji="1" lang="en-US" altLang="ja-JP" b="1" dirty="0"/>
              <a:t>±0</a:t>
            </a:r>
            <a:r>
              <a:rPr kumimoji="1" lang="ja-JP" altLang="en-US" dirty="0"/>
              <a:t>の幸福量</a:t>
            </a:r>
            <a:endParaRPr kumimoji="1" lang="en-US" altLang="ja-JP" dirty="0"/>
          </a:p>
          <a:p>
            <a:r>
              <a:rPr kumimoji="1" lang="ja-JP" altLang="en-US" dirty="0"/>
              <a:t>－もし、失敗する事象の幸福量が</a:t>
            </a:r>
            <a:r>
              <a:rPr kumimoji="1" lang="ja-JP" altLang="en-US" b="1" dirty="0">
                <a:solidFill>
                  <a:srgbClr val="FF0000"/>
                </a:solidFill>
              </a:rPr>
              <a:t>－２００</a:t>
            </a:r>
            <a:r>
              <a:rPr kumimoji="1" lang="ja-JP" altLang="en-US" dirty="0"/>
              <a:t>なら期待値は</a:t>
            </a:r>
            <a:r>
              <a:rPr kumimoji="1" lang="en-US" altLang="ja-JP" b="1" dirty="0">
                <a:solidFill>
                  <a:srgbClr val="00B050"/>
                </a:solidFill>
              </a:rPr>
              <a:t>-50</a:t>
            </a:r>
          </a:p>
          <a:p>
            <a:r>
              <a:rPr lang="ja-JP" altLang="en-US" dirty="0"/>
              <a:t>告白する場合の期待値</a:t>
            </a:r>
            <a:r>
              <a:rPr lang="en-US" altLang="ja-JP" b="1" dirty="0">
                <a:solidFill>
                  <a:srgbClr val="00B050"/>
                </a:solidFill>
              </a:rPr>
              <a:t>-50 </a:t>
            </a:r>
            <a:r>
              <a:rPr lang="ja-JP" altLang="en-US" dirty="0">
                <a:solidFill>
                  <a:srgbClr val="FF0000"/>
                </a:solidFill>
              </a:rPr>
              <a:t>＜</a:t>
            </a:r>
            <a:r>
              <a:rPr lang="ja-JP" altLang="en-US" dirty="0"/>
              <a:t>告白しない場合は</a:t>
            </a:r>
            <a:r>
              <a:rPr lang="en-US" altLang="ja-JP" b="1" dirty="0"/>
              <a:t>±0</a:t>
            </a:r>
            <a:r>
              <a:rPr lang="ja-JP" altLang="en-US" dirty="0"/>
              <a:t>の幸福量</a:t>
            </a:r>
            <a:endParaRPr kumimoji="1" lang="en-US" altLang="ja-JP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561862-CEB8-4668-B056-3795B6AD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3783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図表３－１３　告白するかしないかを</a:t>
            </a:r>
            <a:br>
              <a:rPr lang="en-US" altLang="ja-JP" dirty="0"/>
            </a:br>
            <a:r>
              <a:rPr lang="ja-JP" altLang="en-US" dirty="0"/>
              <a:t>　　期待値で決める（</a:t>
            </a:r>
            <a:r>
              <a:rPr lang="ja-JP" altLang="en-US" b="1" dirty="0"/>
              <a:t>秘密</a:t>
            </a:r>
            <a:r>
              <a:rPr lang="ja-JP" altLang="en-US" dirty="0"/>
              <a:t>バージョン）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5983" y="1911664"/>
            <a:ext cx="6110650" cy="4422634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00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図表３－１４　告白するかしないかを</a:t>
            </a:r>
            <a:br>
              <a:rPr lang="en-US" altLang="ja-JP" dirty="0"/>
            </a:br>
            <a:r>
              <a:rPr lang="ja-JP" altLang="en-US" dirty="0"/>
              <a:t>　　期待値で決める（</a:t>
            </a:r>
            <a:r>
              <a:rPr lang="ja-JP" altLang="en-US" b="1" dirty="0"/>
              <a:t>暴露</a:t>
            </a:r>
            <a:r>
              <a:rPr lang="ja-JP" altLang="en-US" dirty="0"/>
              <a:t>バージョン）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9208" y="1921072"/>
            <a:ext cx="5619404" cy="431347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0337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BF2C95-45F5-46E8-B435-E675B553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宝くじの損得を「期待値」で予想する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3258E-BAAC-4FB6-AC0C-E1C44F29E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5800" cy="466725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宝くじを買うという試行を「確率変数」と考える</a:t>
            </a:r>
            <a:endParaRPr kumimoji="1" lang="en-US" altLang="ja-JP" dirty="0"/>
          </a:p>
          <a:p>
            <a:r>
              <a:rPr lang="ja-JP" altLang="en-US" dirty="0"/>
              <a:t>－１等賞の事象の賞金が７億円で、その確率は</a:t>
            </a:r>
            <a:r>
              <a:rPr lang="en-US" altLang="ja-JP" dirty="0"/>
              <a:t>0.000005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lang="ja-JP" altLang="en-US" dirty="0"/>
              <a:t>－２等賞の事象の賞金が１千万円で、その確率は</a:t>
            </a:r>
            <a:r>
              <a:rPr lang="en-US" altLang="ja-JP" dirty="0"/>
              <a:t>0.000015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lang="ja-JP" altLang="en-US" dirty="0"/>
              <a:t>宝くじを買う前に、期待値で１枚当たりの賞金を予想できる</a:t>
            </a:r>
            <a:endParaRPr lang="en-US" altLang="ja-JP" dirty="0"/>
          </a:p>
          <a:p>
            <a:r>
              <a:rPr lang="ja-JP" altLang="en-US" dirty="0"/>
              <a:t>－１等賞の期待値は</a:t>
            </a:r>
            <a:r>
              <a:rPr lang="en-US" altLang="ja-JP" dirty="0">
                <a:solidFill>
                  <a:srgbClr val="FF0000"/>
                </a:solidFill>
              </a:rPr>
              <a:t>35</a:t>
            </a:r>
            <a:r>
              <a:rPr lang="ja-JP" altLang="en-US" dirty="0">
                <a:solidFill>
                  <a:srgbClr val="FF0000"/>
                </a:solidFill>
              </a:rPr>
              <a:t>円</a:t>
            </a:r>
            <a:r>
              <a:rPr lang="ja-JP" altLang="en-US" dirty="0"/>
              <a:t>＝</a:t>
            </a:r>
            <a:r>
              <a:rPr lang="en-US" altLang="ja-JP" dirty="0"/>
              <a:t>7</a:t>
            </a:r>
            <a:r>
              <a:rPr lang="ja-JP" altLang="en-US" dirty="0"/>
              <a:t>億円</a:t>
            </a:r>
            <a:r>
              <a:rPr lang="en-US" altLang="ja-JP" dirty="0"/>
              <a:t>× 0.000005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lang="ja-JP" altLang="en-US" dirty="0"/>
              <a:t>－２等賞の期待値は</a:t>
            </a:r>
            <a:r>
              <a:rPr lang="en-US" altLang="ja-JP" dirty="0">
                <a:solidFill>
                  <a:srgbClr val="FF0000"/>
                </a:solidFill>
              </a:rPr>
              <a:t>1.5</a:t>
            </a:r>
            <a:r>
              <a:rPr lang="ja-JP" altLang="en-US" dirty="0">
                <a:solidFill>
                  <a:srgbClr val="FF0000"/>
                </a:solidFill>
              </a:rPr>
              <a:t>円</a:t>
            </a:r>
            <a:r>
              <a:rPr lang="ja-JP" altLang="en-US" dirty="0"/>
              <a:t>＝１千万円</a:t>
            </a:r>
            <a:r>
              <a:rPr lang="en-US" altLang="ja-JP" dirty="0"/>
              <a:t>× 0.000015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－宝くじ１枚当たりの期待値は、全ての事象の期待値の合計値</a:t>
            </a:r>
            <a:endParaRPr kumimoji="1" lang="en-US" altLang="ja-JP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ja-JP" altLang="en-US" dirty="0"/>
              <a:t>宝くじを１枚買う期待値</a:t>
            </a:r>
            <a:r>
              <a:rPr lang="en-US" altLang="ja-JP" dirty="0"/>
              <a:t>149.5</a:t>
            </a:r>
            <a:r>
              <a:rPr lang="ja-JP" altLang="en-US" dirty="0"/>
              <a:t>円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ja-JP" altLang="en-US" dirty="0">
                <a:solidFill>
                  <a:srgbClr val="FF0000"/>
                </a:solidFill>
              </a:rPr>
              <a:t>＜</a:t>
            </a:r>
            <a:r>
              <a:rPr lang="ja-JP" altLang="en-US" dirty="0"/>
              <a:t>宝くじ１枚の値段</a:t>
            </a:r>
            <a:r>
              <a:rPr lang="en-US" altLang="ja-JP" dirty="0"/>
              <a:t>300</a:t>
            </a:r>
            <a:r>
              <a:rPr lang="ja-JP" altLang="en-US" dirty="0"/>
              <a:t>円</a:t>
            </a:r>
            <a:endParaRPr lang="en-US" altLang="ja-JP" dirty="0"/>
          </a:p>
          <a:p>
            <a:r>
              <a:rPr kumimoji="1" lang="ja-JP" altLang="en-US" dirty="0">
                <a:solidFill>
                  <a:schemeClr val="accent5">
                    <a:lumMod val="50000"/>
                  </a:schemeClr>
                </a:solidFill>
              </a:rPr>
              <a:t>－宝くじの１枚当たりの期待値は、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販売価格より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150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円低い</a:t>
            </a:r>
            <a:r>
              <a:rPr kumimoji="1" lang="ja-JP" altLang="en-US" dirty="0">
                <a:solidFill>
                  <a:schemeClr val="accent5">
                    <a:lumMod val="50000"/>
                  </a:schemeClr>
                </a:solidFill>
              </a:rPr>
              <a:t>！</a:t>
            </a:r>
            <a:endParaRPr kumimoji="1" lang="en-US" altLang="ja-JP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561862-CEB8-4668-B056-3795B6AD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4018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図表３－１５　年末ジャンボ宝くじの</a:t>
            </a:r>
            <a:br>
              <a:rPr lang="en-US" altLang="ja-JP" dirty="0"/>
            </a:br>
            <a:r>
              <a:rPr lang="ja-JP" altLang="en-US" dirty="0"/>
              <a:t>　　　　　　　１回試行当たりの期待値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3949" y="1828800"/>
            <a:ext cx="11345264" cy="4655127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4932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おわりに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1690688"/>
            <a:ext cx="11181735" cy="4351338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「</a:t>
            </a:r>
            <a:r>
              <a:rPr kumimoji="1" lang="ja-JP" altLang="en-US" b="1" dirty="0"/>
              <a:t>確率的</a:t>
            </a:r>
            <a:r>
              <a:rPr kumimoji="1" lang="ja-JP" altLang="en-US" dirty="0"/>
              <a:t>」な考え方は、過去の実績から選択肢やその起こる確率は判明しているものの、どちらが起こるかわからない場合に便利。</a:t>
            </a:r>
            <a:endParaRPr kumimoji="1" lang="en-US" altLang="ja-JP" dirty="0"/>
          </a:p>
          <a:p>
            <a:r>
              <a:rPr lang="ja-JP" altLang="en-US" dirty="0"/>
              <a:t>－事前にわかる確率で、結果が</a:t>
            </a:r>
            <a:r>
              <a:rPr lang="ja-JP" altLang="en-US" b="1" dirty="0"/>
              <a:t>期待値</a:t>
            </a:r>
            <a:r>
              <a:rPr lang="ja-JP" altLang="en-US" dirty="0"/>
              <a:t>で予測できます</a:t>
            </a:r>
            <a:endParaRPr lang="en-US" altLang="ja-JP" dirty="0"/>
          </a:p>
          <a:p>
            <a:r>
              <a:rPr kumimoji="1" lang="ja-JP" altLang="en-US" dirty="0"/>
              <a:t>サイコロの目のような「非復元抽出」での試行は、１回めと２回目で確率が同じ、</a:t>
            </a:r>
            <a:r>
              <a:rPr kumimoji="1" lang="ja-JP" altLang="en-US" b="1" dirty="0"/>
              <a:t>「独立」な試行</a:t>
            </a:r>
            <a:r>
              <a:rPr kumimoji="1" lang="ja-JP" altLang="en-US" dirty="0"/>
              <a:t>になります。</a:t>
            </a:r>
            <a:endParaRPr kumimoji="1" lang="en-US" altLang="ja-JP" dirty="0"/>
          </a:p>
          <a:p>
            <a:r>
              <a:rPr lang="ja-JP" altLang="en-US" dirty="0"/>
              <a:t>－続けて２回同じ目が出る確率は</a:t>
            </a:r>
            <a:r>
              <a:rPr lang="en-US" altLang="ja-JP" dirty="0"/>
              <a:t>1/6×1/6</a:t>
            </a:r>
            <a:r>
              <a:rPr lang="ja-JP" altLang="en-US" dirty="0"/>
              <a:t>で計算できます</a:t>
            </a:r>
            <a:endParaRPr kumimoji="1" lang="en-US" altLang="ja-JP" dirty="0"/>
          </a:p>
          <a:p>
            <a:r>
              <a:rPr lang="ja-JP" altLang="en-US" dirty="0"/>
              <a:t>宝くじは、当選金額（起こる事象）・当たる確率（確率）が紐づいているという意味では、わかりやすい</a:t>
            </a:r>
            <a:r>
              <a:rPr lang="ja-JP" altLang="en-US" b="1" dirty="0"/>
              <a:t>確率変数</a:t>
            </a:r>
            <a:r>
              <a:rPr lang="ja-JP" altLang="en-US" dirty="0"/>
              <a:t>です。</a:t>
            </a:r>
            <a:endParaRPr lang="en-US" altLang="ja-JP" dirty="0"/>
          </a:p>
          <a:p>
            <a:r>
              <a:rPr kumimoji="1" lang="ja-JP" altLang="en-US" dirty="0"/>
              <a:t>－その「期待値」（１枚当たりの平均当選額）は約</a:t>
            </a:r>
            <a:r>
              <a:rPr kumimoji="1" lang="en-US" altLang="ja-JP" dirty="0"/>
              <a:t>150</a:t>
            </a:r>
            <a:r>
              <a:rPr kumimoji="1" lang="ja-JP" altLang="en-US" dirty="0"/>
              <a:t>円でした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980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図表３－１　大学進路における確定的と</a:t>
            </a:r>
            <a:br>
              <a:rPr lang="en-US" altLang="ja-JP" dirty="0"/>
            </a:br>
            <a:r>
              <a:rPr lang="ja-JP" altLang="en-US" dirty="0"/>
              <a:t>　　　　　　確率的な考え方の違い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668" y="2104248"/>
            <a:ext cx="8495491" cy="4163548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890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BF2C95-45F5-46E8-B435-E675B553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大学の選択と幸福の決定の関係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3258E-BAAC-4FB6-AC0C-E1C44F29E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b="1" dirty="0"/>
              <a:t>「確定的」</a:t>
            </a:r>
            <a:r>
              <a:rPr kumimoji="1" lang="ja-JP" altLang="en-US" dirty="0"/>
              <a:t>な考えであれば、大学で幸福が決まる</a:t>
            </a:r>
            <a:endParaRPr kumimoji="1"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A</a:t>
            </a:r>
            <a:r>
              <a:rPr lang="ja-JP" altLang="en-US" dirty="0"/>
              <a:t>大学に行けば、必ず（１００％）幸福になれる</a:t>
            </a:r>
            <a:endParaRPr lang="en-US" altLang="ja-JP" dirty="0"/>
          </a:p>
          <a:p>
            <a:r>
              <a:rPr kumimoji="1" lang="ja-JP" altLang="en-US" dirty="0"/>
              <a:t>－</a:t>
            </a:r>
            <a:r>
              <a:rPr kumimoji="1" lang="en-US" altLang="ja-JP" dirty="0"/>
              <a:t>B</a:t>
            </a:r>
            <a:r>
              <a:rPr kumimoji="1" lang="ja-JP" altLang="en-US" dirty="0"/>
              <a:t>大学に行けば、絶対に（０％）幸福になれない</a:t>
            </a:r>
            <a:endParaRPr kumimoji="1" lang="en-US" altLang="ja-JP" dirty="0"/>
          </a:p>
          <a:p>
            <a:r>
              <a:rPr lang="ja-JP" altLang="en-US" b="1" dirty="0"/>
              <a:t>「確率的」</a:t>
            </a:r>
            <a:r>
              <a:rPr lang="ja-JP" altLang="en-US" dirty="0"/>
              <a:t>な考えであれば、大学によって確率が異なる</a:t>
            </a:r>
            <a:endParaRPr lang="en-US" altLang="ja-JP" dirty="0"/>
          </a:p>
          <a:p>
            <a:r>
              <a:rPr kumimoji="1" lang="ja-JP" altLang="en-US" dirty="0"/>
              <a:t>－</a:t>
            </a:r>
            <a:r>
              <a:rPr kumimoji="1" lang="en-US" altLang="ja-JP" dirty="0"/>
              <a:t>A</a:t>
            </a:r>
            <a:r>
              <a:rPr kumimoji="1" lang="ja-JP" altLang="en-US" dirty="0"/>
              <a:t>大学に行けば、８０％の確率で幸福になれる</a:t>
            </a:r>
            <a:endParaRPr kumimoji="1"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B</a:t>
            </a:r>
            <a:r>
              <a:rPr lang="ja-JP" altLang="en-US" dirty="0"/>
              <a:t>大学に行けば、５０％の確率で幸福になれる</a:t>
            </a:r>
            <a:endParaRPr lang="en-US" altLang="ja-JP" dirty="0"/>
          </a:p>
          <a:p>
            <a:r>
              <a:rPr kumimoji="1" lang="ja-JP" altLang="en-US" dirty="0"/>
              <a:t>「確率的」は事前には幸福になれる</a:t>
            </a:r>
            <a:r>
              <a:rPr kumimoji="1" lang="ja-JP" altLang="en-US" b="1" dirty="0"/>
              <a:t>「確率」</a:t>
            </a:r>
            <a:r>
              <a:rPr kumimoji="1" lang="ja-JP" altLang="en-US" dirty="0"/>
              <a:t>しかわからない</a:t>
            </a:r>
            <a:endParaRPr kumimoji="1" lang="en-US" altLang="ja-JP" dirty="0"/>
          </a:p>
          <a:p>
            <a:r>
              <a:rPr lang="ja-JP" altLang="en-US" dirty="0"/>
              <a:t>－進学後にやっと幸福か不幸かのどちらかが判明する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561862-CEB8-4668-B056-3795B6AD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578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図表３－２　日本人の年代別の死亡する確率</a:t>
            </a:r>
            <a:endParaRPr kumimoji="1" lang="ja-JP" altLang="en-US" sz="40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041" y="1569157"/>
            <a:ext cx="8279872" cy="479839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40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BF2C95-45F5-46E8-B435-E675B553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１か０かではない合理的な考え方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3258E-BAAC-4FB6-AC0C-E1C44F29E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人間はいつか死ぬことはわかっている</a:t>
            </a:r>
            <a:endParaRPr kumimoji="1" lang="en-US" altLang="ja-JP" dirty="0"/>
          </a:p>
          <a:p>
            <a:r>
              <a:rPr lang="ja-JP" altLang="en-US" dirty="0"/>
              <a:t>－でもいつ死ぬのかは誰にもわからない</a:t>
            </a:r>
            <a:endParaRPr lang="en-US" altLang="ja-JP" dirty="0"/>
          </a:p>
          <a:p>
            <a:r>
              <a:rPr lang="ja-JP" altLang="en-US" dirty="0"/>
              <a:t>過去のデータから年齢ごとに死ぬ確率は</a:t>
            </a:r>
            <a:r>
              <a:rPr lang="ja-JP" altLang="en-US" b="1" dirty="0"/>
              <a:t>事前</a:t>
            </a:r>
            <a:r>
              <a:rPr lang="ja-JP" altLang="en-US" dirty="0"/>
              <a:t>にわかる</a:t>
            </a:r>
            <a:endParaRPr kumimoji="1" lang="en-US" altLang="ja-JP" dirty="0"/>
          </a:p>
          <a:p>
            <a:r>
              <a:rPr lang="ja-JP" altLang="en-US" dirty="0"/>
              <a:t>－</a:t>
            </a:r>
            <a:r>
              <a:rPr lang="ja-JP" altLang="en-US" b="1" dirty="0"/>
              <a:t>事後</a:t>
            </a:r>
            <a:r>
              <a:rPr lang="ja-JP" altLang="en-US" dirty="0"/>
              <a:t>には、生存か死亡かのどちらかに決定する</a:t>
            </a:r>
            <a:endParaRPr lang="en-US" altLang="ja-JP" dirty="0"/>
          </a:p>
          <a:p>
            <a:r>
              <a:rPr kumimoji="1" lang="ja-JP" altLang="en-US" b="1" dirty="0"/>
              <a:t>確率</a:t>
            </a:r>
            <a:r>
              <a:rPr kumimoji="1" lang="ja-JP" altLang="en-US" dirty="0"/>
              <a:t>を知っていれば、いたずらに不安にならない</a:t>
            </a:r>
            <a:endParaRPr kumimoji="1" lang="en-US" altLang="ja-JP" dirty="0"/>
          </a:p>
          <a:p>
            <a:r>
              <a:rPr lang="ja-JP" altLang="en-US" dirty="0"/>
              <a:t>－</a:t>
            </a:r>
            <a:r>
              <a:rPr lang="en-US" altLang="ja-JP" dirty="0"/>
              <a:t>20</a:t>
            </a:r>
            <a:r>
              <a:rPr lang="ja-JP" altLang="en-US" dirty="0"/>
              <a:t>歳男性が死亡する確率は</a:t>
            </a:r>
            <a:r>
              <a:rPr lang="en-US" altLang="ja-JP" dirty="0"/>
              <a:t>0.043</a:t>
            </a:r>
            <a:r>
              <a:rPr lang="ja-JP" altLang="en-US" dirty="0"/>
              <a:t>％</a:t>
            </a:r>
            <a:r>
              <a:rPr lang="en-US" altLang="ja-JP" dirty="0"/>
              <a:t>(</a:t>
            </a:r>
            <a:r>
              <a:rPr lang="ja-JP" altLang="en-US" dirty="0"/>
              <a:t>千に</a:t>
            </a:r>
            <a:r>
              <a:rPr lang="en-US" altLang="ja-JP" dirty="0"/>
              <a:t>0.4</a:t>
            </a:r>
            <a:r>
              <a:rPr lang="ja-JP" altLang="en-US" dirty="0"/>
              <a:t>つ</a:t>
            </a:r>
            <a:r>
              <a:rPr lang="en-US" altLang="ja-JP" dirty="0"/>
              <a:t>)</a:t>
            </a:r>
          </a:p>
          <a:p>
            <a:r>
              <a:rPr lang="ja-JP" altLang="en-US" dirty="0"/>
              <a:t>－</a:t>
            </a:r>
            <a:r>
              <a:rPr lang="en-US" altLang="ja-JP" dirty="0"/>
              <a:t>60</a:t>
            </a:r>
            <a:r>
              <a:rPr lang="ja-JP" altLang="en-US" dirty="0"/>
              <a:t>歳男性の死亡率は</a:t>
            </a:r>
            <a:r>
              <a:rPr lang="en-US" altLang="ja-JP" dirty="0"/>
              <a:t>0.64</a:t>
            </a:r>
            <a:r>
              <a:rPr lang="ja-JP" altLang="en-US" dirty="0"/>
              <a:t>％と</a:t>
            </a:r>
            <a:r>
              <a:rPr lang="en-US" altLang="ja-JP" dirty="0"/>
              <a:t>20</a:t>
            </a:r>
            <a:r>
              <a:rPr lang="ja-JP" altLang="en-US" dirty="0"/>
              <a:t>歳の</a:t>
            </a:r>
            <a:r>
              <a:rPr lang="en-US" altLang="ja-JP" dirty="0"/>
              <a:t>15</a:t>
            </a:r>
            <a:r>
              <a:rPr lang="ja-JP" altLang="en-US" dirty="0"/>
              <a:t>倍に上がる</a:t>
            </a:r>
            <a:endParaRPr lang="en-US" altLang="ja-JP" dirty="0"/>
          </a:p>
          <a:p>
            <a:r>
              <a:rPr lang="ja-JP" altLang="en-US" dirty="0"/>
              <a:t>飛行機の事故率の方が</a:t>
            </a:r>
            <a:r>
              <a:rPr lang="en-US" altLang="ja-JP" dirty="0"/>
              <a:t>0.0001</a:t>
            </a:r>
            <a:r>
              <a:rPr lang="ja-JP" altLang="en-US" dirty="0"/>
              <a:t>％（万が１）と極めて小さい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561862-CEB8-4668-B056-3795B6AD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989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z="5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図表３－３　航空会社別の墜落確率</a:t>
            </a:r>
            <a:endParaRPr kumimoji="1" lang="en-US" altLang="ja-JP" sz="50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E5B237-A93D-4DA8-88F7-7500EAB446A9}" type="slidenum">
              <a:rPr kumimoji="1" lang="en-US" altLang="ja-JP" smtClean="0"/>
              <a:pPr>
                <a:spcAft>
                  <a:spcPts val="600"/>
                </a:spcAft>
              </a:pPr>
              <a:t>7</a:t>
            </a:fld>
            <a:endParaRPr kumimoji="1" lang="en-US" altLang="ja-JP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4A184F37-82AB-4047-8D54-9BA059F0B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325" y="1462705"/>
            <a:ext cx="9583730" cy="510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656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BF2C95-45F5-46E8-B435-E675B553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確率は分母で意味が変わる（離婚率）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3258E-BAAC-4FB6-AC0C-E1C44F29E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確率は、</a:t>
            </a:r>
            <a:r>
              <a:rPr kumimoji="1" lang="ja-JP" altLang="en-US" b="1" dirty="0"/>
              <a:t>「ある事が起こる件数」</a:t>
            </a:r>
            <a:r>
              <a:rPr kumimoji="1" lang="en-US" altLang="ja-JP" b="1" dirty="0"/>
              <a:t>÷</a:t>
            </a:r>
            <a:r>
              <a:rPr kumimoji="1" lang="ja-JP" altLang="en-US" b="1" dirty="0"/>
              <a:t>「全ての件数」</a:t>
            </a:r>
            <a:r>
              <a:rPr kumimoji="1" lang="ja-JP" altLang="en-US" dirty="0"/>
              <a:t>で計算する</a:t>
            </a:r>
            <a:endParaRPr kumimoji="1" lang="en-US" altLang="ja-JP" dirty="0"/>
          </a:p>
          <a:p>
            <a:r>
              <a:rPr lang="ja-JP" altLang="en-US" dirty="0"/>
              <a:t>－「ある事が起こる件数」を１年間の離婚件数とすれば離婚率</a:t>
            </a:r>
            <a:endParaRPr lang="en-US" altLang="ja-JP" dirty="0"/>
          </a:p>
          <a:p>
            <a:r>
              <a:rPr lang="ja-JP" altLang="en-US" dirty="0"/>
              <a:t>しかし、同じ離婚件数を分子にしても分母が異なる場合も</a:t>
            </a:r>
            <a:endParaRPr lang="en-US" altLang="ja-JP" dirty="0"/>
          </a:p>
          <a:p>
            <a:r>
              <a:rPr lang="ja-JP" altLang="en-US" dirty="0"/>
              <a:t>－分母が「同じ年に結婚した件数」なら</a:t>
            </a:r>
            <a:r>
              <a:rPr lang="en-US" altLang="ja-JP" dirty="0"/>
              <a:t>35</a:t>
            </a:r>
            <a:r>
              <a:rPr lang="ja-JP" altLang="en-US" dirty="0"/>
              <a:t>％（３組に１組）</a:t>
            </a:r>
            <a:endParaRPr lang="en-US" altLang="ja-JP" dirty="0"/>
          </a:p>
          <a:p>
            <a:r>
              <a:rPr lang="ja-JP" altLang="en-US" dirty="0"/>
              <a:t>－分母が「結婚している人数」なら</a:t>
            </a:r>
            <a:r>
              <a:rPr lang="en-US" altLang="ja-JP" dirty="0"/>
              <a:t>0.5</a:t>
            </a:r>
            <a:r>
              <a:rPr lang="ja-JP" altLang="en-US" dirty="0"/>
              <a:t>％（有配偶者離婚率）</a:t>
            </a:r>
            <a:endParaRPr lang="en-US" altLang="ja-JP" dirty="0"/>
          </a:p>
          <a:p>
            <a:r>
              <a:rPr kumimoji="1" lang="ja-JP" altLang="en-US" dirty="0"/>
              <a:t>－分母が「全人口」なら</a:t>
            </a:r>
            <a:r>
              <a:rPr kumimoji="1" lang="en-US" altLang="ja-JP" dirty="0"/>
              <a:t>0.17</a:t>
            </a:r>
            <a:r>
              <a:rPr kumimoji="1" lang="ja-JP" altLang="en-US" dirty="0"/>
              <a:t>％（普通離婚率）</a:t>
            </a:r>
            <a:endParaRPr kumimoji="1" lang="en-US" altLang="ja-JP" dirty="0"/>
          </a:p>
          <a:p>
            <a:r>
              <a:rPr kumimoji="1" lang="ja-JP" altLang="en-US" dirty="0"/>
              <a:t>ある確率の示す内容は、分母・分子によって大きく異なる</a:t>
            </a:r>
            <a:endParaRPr kumimoji="1" lang="en-US" altLang="ja-JP" dirty="0"/>
          </a:p>
          <a:p>
            <a:r>
              <a:rPr lang="ja-JP" altLang="en-US" dirty="0"/>
              <a:t>－分子と分母を正確に観測すると適切な確率がわかる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561862-CEB8-4668-B056-3795B6AD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723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図表３－４　離婚率は分母によって</a:t>
            </a:r>
            <a:br>
              <a:rPr lang="en-US" altLang="ja-JP" dirty="0"/>
            </a:br>
            <a:r>
              <a:rPr lang="ja-JP" altLang="en-US" dirty="0"/>
              <a:t>　　　　　　数値が大きく変わる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4311" y="1828800"/>
            <a:ext cx="7847215" cy="463850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002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1583</TotalTime>
  <Words>1912</Words>
  <Application>Microsoft Office PowerPoint</Application>
  <PresentationFormat>ワイド画面</PresentationFormat>
  <Paragraphs>154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3" baseType="lpstr">
      <vt:lpstr>游ゴシック</vt:lpstr>
      <vt:lpstr>游ゴシック Light</vt:lpstr>
      <vt:lpstr>Arial</vt:lpstr>
      <vt:lpstr>Arial Black</vt:lpstr>
      <vt:lpstr>Office テーマ</vt:lpstr>
      <vt:lpstr>第３章　確率的に生きるか確定的に生きるか</vt:lpstr>
      <vt:lpstr>第３章の目的</vt:lpstr>
      <vt:lpstr>図表３－１　大学進路における確定的と 　　　　　　確率的な考え方の違い</vt:lpstr>
      <vt:lpstr>大学の選択と幸福の決定の関係</vt:lpstr>
      <vt:lpstr>図表３－２　日本人の年代別の死亡する確率</vt:lpstr>
      <vt:lpstr>１か０かではない合理的な考え方</vt:lpstr>
      <vt:lpstr>図表３－３　航空会社別の墜落確率</vt:lpstr>
      <vt:lpstr>確率は分母で意味が変わる（離婚率）</vt:lpstr>
      <vt:lpstr>図表３－４　離婚率は分母によって 　　　　　　数値が大きく変わる</vt:lpstr>
      <vt:lpstr>「確率」とはある出来事の起こりやすさ</vt:lpstr>
      <vt:lpstr>図表３－５　サイコロを振る試行の 　　　　　　試行前の確率と試行後の確率</vt:lpstr>
      <vt:lpstr>図表３－６　サイコロは復元抽出で、 　　　　　　トランプは非復元抽出</vt:lpstr>
      <vt:lpstr>試行が復元抽出なら独立な試行</vt:lpstr>
      <vt:lpstr>図表３－７　１回目の試行と２回目の試行の起こる確率の違い</vt:lpstr>
      <vt:lpstr>サイコロで２回連続で６が出る確率</vt:lpstr>
      <vt:lpstr>図表３－８　独立な試行において２回 　　　　　　６が出る確率の計算方法</vt:lpstr>
      <vt:lpstr>ある出来事とその確率が紐づいた確率変数</vt:lpstr>
      <vt:lpstr>図表３－９　サイコロの目とその確率が                   結びついた確率変数（一様分布）</vt:lpstr>
      <vt:lpstr>図表３－１０　試行の結果（事象）とその確率が結びついた確率変数</vt:lpstr>
      <vt:lpstr>確率変数にも平均値と標準偏差がある</vt:lpstr>
      <vt:lpstr>図表３－１１　確率変数の期待値 　　　　　　　の計算方法</vt:lpstr>
      <vt:lpstr>図表３－１２　確率変数の分散・標準偏差 　　　　　　　の計算方法</vt:lpstr>
      <vt:lpstr>告白するかを「期待値」で判断する</vt:lpstr>
      <vt:lpstr>図表３－１３　告白するかしないかを 　　期待値で決める（秘密バージョン）</vt:lpstr>
      <vt:lpstr>図表３－１４　告白するかしないかを 　　期待値で決める（暴露バージョン）</vt:lpstr>
      <vt:lpstr>宝くじの損得を「期待値」で予想する</vt:lpstr>
      <vt:lpstr>図表３－１５　年末ジャンボ宝くじの 　　　　　　　１回試行当たりの期待値</vt:lpstr>
      <vt:lpstr>おわりに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第１章　統計学の基礎知識の体系</dc:title>
  <dc:creator>河口 洋行</dc:creator>
  <cp:lastModifiedBy>河口 洋行</cp:lastModifiedBy>
  <cp:revision>35</cp:revision>
  <dcterms:created xsi:type="dcterms:W3CDTF">2021-01-06T05:05:53Z</dcterms:created>
  <dcterms:modified xsi:type="dcterms:W3CDTF">2022-01-25T02:25:29Z</dcterms:modified>
</cp:coreProperties>
</file>