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34"/>
  </p:notesMasterIdLst>
  <p:sldIdLst>
    <p:sldId id="256" r:id="rId2"/>
    <p:sldId id="276" r:id="rId3"/>
    <p:sldId id="277" r:id="rId4"/>
    <p:sldId id="257" r:id="rId5"/>
    <p:sldId id="278" r:id="rId6"/>
    <p:sldId id="260" r:id="rId7"/>
    <p:sldId id="279" r:id="rId8"/>
    <p:sldId id="293" r:id="rId9"/>
    <p:sldId id="280" r:id="rId10"/>
    <p:sldId id="294" r:id="rId11"/>
    <p:sldId id="281" r:id="rId12"/>
    <p:sldId id="295" r:id="rId13"/>
    <p:sldId id="282" r:id="rId14"/>
    <p:sldId id="296" r:id="rId15"/>
    <p:sldId id="283" r:id="rId16"/>
    <p:sldId id="297" r:id="rId17"/>
    <p:sldId id="284" r:id="rId18"/>
    <p:sldId id="303" r:id="rId19"/>
    <p:sldId id="285" r:id="rId20"/>
    <p:sldId id="298" r:id="rId21"/>
    <p:sldId id="286" r:id="rId22"/>
    <p:sldId id="261" r:id="rId23"/>
    <p:sldId id="302" r:id="rId24"/>
    <p:sldId id="300" r:id="rId25"/>
    <p:sldId id="288" r:id="rId26"/>
    <p:sldId id="305" r:id="rId27"/>
    <p:sldId id="289" r:id="rId28"/>
    <p:sldId id="301" r:id="rId29"/>
    <p:sldId id="290" r:id="rId30"/>
    <p:sldId id="306" r:id="rId31"/>
    <p:sldId id="291" r:id="rId32"/>
    <p:sldId id="268" r:id="rId3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84" y="9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A4DD6C-E9AA-4008-8285-9731146E45C8}" type="datetimeFigureOut">
              <a:rPr kumimoji="1" lang="ja-JP" altLang="en-US" smtClean="0"/>
              <a:t>2022/1/25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472243-78C9-4CAB-AF77-42D3D29F9E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3728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1737A-BD27-4921-A0D5-81A1B46FD04C}" type="datetime1">
              <a:rPr kumimoji="1" lang="ja-JP" altLang="en-US" smtClean="0"/>
              <a:t>2022/1/25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65779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24529-39CC-4F07-AEFB-A4D24A2509B5}" type="datetime1">
              <a:rPr kumimoji="1" lang="ja-JP" altLang="en-US" smtClean="0"/>
              <a:t>2022/1/25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2280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7261D-B5E8-468F-B11A-271114CA190C}" type="datetime1">
              <a:rPr kumimoji="1" lang="ja-JP" altLang="en-US" smtClean="0"/>
              <a:t>2022/1/25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2477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0EC14-7C3C-4816-BABC-E2575FF2A3FB}" type="datetime1">
              <a:rPr kumimoji="1" lang="ja-JP" altLang="en-US" smtClean="0"/>
              <a:t>2022/1/25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7011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D2320-3958-415D-A4B0-80F67039F2F9}" type="datetime1">
              <a:rPr kumimoji="1" lang="ja-JP" altLang="en-US" smtClean="0"/>
              <a:t>2022/1/25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7315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1F204-B755-4ADC-B7A6-7E75309E6B52}" type="datetime1">
              <a:rPr kumimoji="1" lang="ja-JP" altLang="en-US" smtClean="0"/>
              <a:t>2022/1/25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1462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C05BB-976C-44DF-8E51-242C15FCCF8E}" type="datetime1">
              <a:rPr kumimoji="1" lang="ja-JP" altLang="en-US" smtClean="0"/>
              <a:t>2022/1/25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62219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29834-C6D2-4EE4-AC83-1B59A2F053CA}" type="datetime1">
              <a:rPr kumimoji="1" lang="ja-JP" altLang="en-US" smtClean="0"/>
              <a:t>2022/1/25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7265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B44EF-F17A-4554-A44F-E64A856CFA98}" type="datetime1">
              <a:rPr kumimoji="1" lang="ja-JP" altLang="en-US" smtClean="0"/>
              <a:t>2022/1/25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585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CFA14-CA12-4BB7-9293-A42DBC77FFAC}" type="datetime1">
              <a:rPr kumimoji="1" lang="ja-JP" altLang="en-US" smtClean="0"/>
              <a:t>2022/1/25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50454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8E-4E24-4F9F-9041-4E89106F5B5B}" type="datetime1">
              <a:rPr kumimoji="1" lang="ja-JP" altLang="en-US" smtClean="0"/>
              <a:t>2022/1/25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7386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474EF6-7601-4844-A033-CE1AE8B1BDC1}" type="datetime1">
              <a:rPr kumimoji="1" lang="ja-JP" altLang="en-US" smtClean="0"/>
              <a:t>2022/1/25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E5B237-A93D-4DA8-88F7-7500EAB44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1581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464842" cy="2387600"/>
          </a:xfrm>
        </p:spPr>
        <p:txBody>
          <a:bodyPr>
            <a:normAutofit/>
          </a:bodyPr>
          <a:lstStyle/>
          <a:p>
            <a:r>
              <a:rPr lang="ja-JP" altLang="ja-JP" b="1" dirty="0">
                <a:latin typeface="+mn-ea"/>
                <a:ea typeface="+mn-ea"/>
              </a:rPr>
              <a:t>第１章　統計学の基礎知識の体系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44842" y="4035175"/>
            <a:ext cx="9144000" cy="1655762"/>
          </a:xfrm>
        </p:spPr>
        <p:txBody>
          <a:bodyPr>
            <a:normAutofit/>
          </a:bodyPr>
          <a:lstStyle/>
          <a:p>
            <a:r>
              <a:rPr lang="ja-JP" altLang="en-US" sz="5400" dirty="0">
                <a:latin typeface="+mj-lt"/>
              </a:rPr>
              <a:t>本書の</a:t>
            </a:r>
            <a:r>
              <a:rPr lang="ja-JP" altLang="ja-JP" sz="5400" dirty="0">
                <a:latin typeface="+mj-lt"/>
              </a:rPr>
              <a:t>ガイダンス</a:t>
            </a:r>
            <a:br>
              <a:rPr lang="ja-JP" altLang="ja-JP" sz="5400" dirty="0">
                <a:latin typeface="+mj-lt"/>
              </a:rPr>
            </a:br>
            <a:endParaRPr kumimoji="1" lang="ja-JP" altLang="en-US" sz="5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259069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図表１－１　本書の構成と学習内容</a:t>
            </a:r>
            <a:endParaRPr kumimoji="1" lang="ja-JP" altLang="en-US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4841" y="1690687"/>
            <a:ext cx="9478948" cy="4726737"/>
          </a:xfrm>
          <a:prstGeom prst="rect">
            <a:avLst/>
          </a:prstGeom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10</a:t>
            </a:fld>
            <a:endParaRPr kumimoji="1" lang="ja-JP" altLang="en-US"/>
          </a:p>
        </p:txBody>
      </p:sp>
      <p:sp>
        <p:nvSpPr>
          <p:cNvPr id="5" name="楕円 4">
            <a:extLst>
              <a:ext uri="{FF2B5EF4-FFF2-40B4-BE49-F238E27FC236}">
                <a16:creationId xmlns:a16="http://schemas.microsoft.com/office/drawing/2014/main" id="{C824A194-BBFD-47FE-ADA7-3475F7AFEA4E}"/>
              </a:ext>
            </a:extLst>
          </p:cNvPr>
          <p:cNvSpPr/>
          <p:nvPr/>
        </p:nvSpPr>
        <p:spPr>
          <a:xfrm>
            <a:off x="3657600" y="3813019"/>
            <a:ext cx="3535136" cy="109401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08335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0832869" cy="1325563"/>
          </a:xfrm>
        </p:spPr>
        <p:txBody>
          <a:bodyPr/>
          <a:lstStyle/>
          <a:p>
            <a:r>
              <a:rPr lang="ja-JP" altLang="en-US" dirty="0"/>
              <a:t>第５章　街頭アンケートはあてになるのか（母集団と標本）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推測統計での２つめの概念は、</a:t>
            </a:r>
            <a:r>
              <a:rPr lang="ja-JP" altLang="en-US" dirty="0">
                <a:solidFill>
                  <a:srgbClr val="FF0000"/>
                </a:solidFill>
              </a:rPr>
              <a:t>「母集団と標本」</a:t>
            </a:r>
            <a:endParaRPr lang="en-US" altLang="ja-JP" dirty="0">
              <a:solidFill>
                <a:srgbClr val="FF0000"/>
              </a:solidFill>
            </a:endParaRPr>
          </a:p>
          <a:p>
            <a:r>
              <a:rPr lang="ja-JP" altLang="en-US" dirty="0"/>
              <a:t>－部分から全体像手元にあるデータ（標本）は、全体（母集団）を知るという仕組みを理解</a:t>
            </a:r>
            <a:endParaRPr lang="en-US" altLang="ja-JP" dirty="0"/>
          </a:p>
          <a:p>
            <a:r>
              <a:rPr lang="ja-JP" altLang="en-US" dirty="0"/>
              <a:t>標本で生じる２種類のズレ（誤差）を理解する</a:t>
            </a:r>
            <a:endParaRPr lang="en-US" altLang="ja-JP" dirty="0"/>
          </a:p>
          <a:p>
            <a:r>
              <a:rPr lang="ja-JP" altLang="en-US" dirty="0"/>
              <a:t>－</a:t>
            </a:r>
            <a:r>
              <a:rPr lang="ja-JP" altLang="en-US" dirty="0">
                <a:solidFill>
                  <a:srgbClr val="FF0000"/>
                </a:solidFill>
              </a:rPr>
              <a:t>「系統」誤差</a:t>
            </a:r>
            <a:r>
              <a:rPr lang="ja-JP" altLang="en-US" dirty="0"/>
              <a:t>で大失敗した例として、ダイジェスト誌の事例</a:t>
            </a:r>
            <a:endParaRPr lang="en-US" altLang="ja-JP" dirty="0"/>
          </a:p>
          <a:p>
            <a:r>
              <a:rPr lang="ja-JP" altLang="en-US" dirty="0"/>
              <a:t>－街頭アンケートの事例をもとに、系統誤差を生む要因を紹介</a:t>
            </a:r>
            <a:endParaRPr lang="en-US" altLang="ja-JP" dirty="0"/>
          </a:p>
          <a:p>
            <a:r>
              <a:rPr lang="ja-JP" altLang="en-US" dirty="0"/>
              <a:t>標本が</a:t>
            </a:r>
            <a:r>
              <a:rPr lang="ja-JP" altLang="en-US" dirty="0">
                <a:solidFill>
                  <a:srgbClr val="FF0000"/>
                </a:solidFill>
              </a:rPr>
              <a:t>ランダム（無作為）に抽出</a:t>
            </a:r>
            <a:r>
              <a:rPr lang="ja-JP" altLang="en-US" dirty="0"/>
              <a:t>されることが重要</a:t>
            </a:r>
            <a:endParaRPr lang="en-US" altLang="ja-JP" dirty="0"/>
          </a:p>
          <a:p>
            <a:r>
              <a:rPr kumimoji="1" lang="ja-JP" altLang="en-US" dirty="0"/>
              <a:t>－無作為抽出された標本は母集団のミニチュアになる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34759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図表１－１　本書の構成と学習内容</a:t>
            </a:r>
            <a:endParaRPr kumimoji="1" lang="ja-JP" altLang="en-US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4841" y="1690687"/>
            <a:ext cx="9478948" cy="4726737"/>
          </a:xfrm>
          <a:prstGeom prst="rect">
            <a:avLst/>
          </a:prstGeom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12</a:t>
            </a:fld>
            <a:endParaRPr kumimoji="1" lang="ja-JP" altLang="en-US"/>
          </a:p>
        </p:txBody>
      </p:sp>
      <p:sp>
        <p:nvSpPr>
          <p:cNvPr id="5" name="楕円 4">
            <a:extLst>
              <a:ext uri="{FF2B5EF4-FFF2-40B4-BE49-F238E27FC236}">
                <a16:creationId xmlns:a16="http://schemas.microsoft.com/office/drawing/2014/main" id="{B87A15FB-A4F4-44E2-8335-0C36613204E0}"/>
              </a:ext>
            </a:extLst>
          </p:cNvPr>
          <p:cNvSpPr/>
          <p:nvPr/>
        </p:nvSpPr>
        <p:spPr>
          <a:xfrm>
            <a:off x="3649436" y="2751661"/>
            <a:ext cx="3535136" cy="109401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18420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第６章　台風の予報円は信じてよいのか（標本変動と信頼区間）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標本から母集団を予想する「推定」という概念に入る</a:t>
            </a:r>
            <a:endParaRPr lang="en-US" altLang="ja-JP" dirty="0"/>
          </a:p>
          <a:p>
            <a:r>
              <a:rPr lang="ja-JP" altLang="en-US" dirty="0"/>
              <a:t>－まずは幅をもって予想する</a:t>
            </a:r>
            <a:r>
              <a:rPr lang="ja-JP" altLang="en-US" dirty="0">
                <a:solidFill>
                  <a:srgbClr val="FF0000"/>
                </a:solidFill>
              </a:rPr>
              <a:t>「区間推定」</a:t>
            </a:r>
            <a:endParaRPr lang="en-US" altLang="ja-JP" dirty="0">
              <a:solidFill>
                <a:srgbClr val="FF0000"/>
              </a:solidFill>
            </a:endParaRPr>
          </a:p>
          <a:p>
            <a:r>
              <a:rPr lang="ja-JP" altLang="en-US" dirty="0"/>
              <a:t>－天気予報でおなじみの台風の予報円のイメージ</a:t>
            </a:r>
            <a:endParaRPr lang="en-US" altLang="ja-JP" dirty="0"/>
          </a:p>
          <a:p>
            <a:r>
              <a:rPr lang="ja-JP" altLang="en-US" dirty="0"/>
              <a:t>５つのボールが入った袋から２つのボールを取り出す試行</a:t>
            </a:r>
            <a:endParaRPr lang="en-US" altLang="ja-JP" dirty="0"/>
          </a:p>
          <a:p>
            <a:r>
              <a:rPr lang="ja-JP" altLang="en-US" dirty="0"/>
              <a:t>－何度も行い得られる標本の平均値（標本平均）の確率分布</a:t>
            </a:r>
            <a:endParaRPr lang="en-US" altLang="ja-JP" dirty="0"/>
          </a:p>
          <a:p>
            <a:r>
              <a:rPr kumimoji="1" lang="ja-JP" altLang="en-US" dirty="0"/>
              <a:t>－不思議なことに、あの「正規分布」になる</a:t>
            </a:r>
            <a:endParaRPr kumimoji="1" lang="en-US" altLang="ja-JP" dirty="0"/>
          </a:p>
          <a:p>
            <a:r>
              <a:rPr lang="ja-JP" altLang="en-US" dirty="0"/>
              <a:t>正規分布なら標準偏差何個分かで面積（確率）がわかる</a:t>
            </a:r>
            <a:endParaRPr lang="en-US" altLang="ja-JP" dirty="0"/>
          </a:p>
          <a:p>
            <a:r>
              <a:rPr kumimoji="1" lang="ja-JP" altLang="en-US" dirty="0"/>
              <a:t>－標本平均値を中心に、左右に１．９６個分で９５％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33371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図表１－１　本書の構成と学習内容</a:t>
            </a:r>
            <a:endParaRPr kumimoji="1" lang="ja-JP" altLang="en-US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4841" y="1690687"/>
            <a:ext cx="9478948" cy="4726737"/>
          </a:xfrm>
          <a:prstGeom prst="rect">
            <a:avLst/>
          </a:prstGeom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14</a:t>
            </a:fld>
            <a:endParaRPr kumimoji="1" lang="ja-JP" altLang="en-US"/>
          </a:p>
        </p:txBody>
      </p:sp>
      <p:sp>
        <p:nvSpPr>
          <p:cNvPr id="5" name="楕円 4">
            <a:extLst>
              <a:ext uri="{FF2B5EF4-FFF2-40B4-BE49-F238E27FC236}">
                <a16:creationId xmlns:a16="http://schemas.microsoft.com/office/drawing/2014/main" id="{E78D72FF-9BDC-4884-8DCE-B4C010101205}"/>
              </a:ext>
            </a:extLst>
          </p:cNvPr>
          <p:cNvSpPr/>
          <p:nvPr/>
        </p:nvSpPr>
        <p:spPr>
          <a:xfrm>
            <a:off x="3935186" y="2065861"/>
            <a:ext cx="1534886" cy="109401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40777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第７章　隠れた浮気を見破る方法</a:t>
            </a:r>
            <a:br>
              <a:rPr lang="en-US" altLang="ja-JP" dirty="0"/>
            </a:br>
            <a:r>
              <a:rPr lang="ja-JP" altLang="en-US" dirty="0"/>
              <a:t>（背理法と帰無仮説）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ja-JP" altLang="en-US" dirty="0"/>
              <a:t>区間推定と対極にある</a:t>
            </a:r>
            <a:r>
              <a:rPr kumimoji="1" lang="ja-JP" altLang="en-US" dirty="0">
                <a:solidFill>
                  <a:srgbClr val="FF0000"/>
                </a:solidFill>
              </a:rPr>
              <a:t>「統計的検定」</a:t>
            </a:r>
            <a:r>
              <a:rPr kumimoji="1" lang="ja-JP" altLang="en-US" dirty="0"/>
              <a:t>の仕組みを理解する</a:t>
            </a:r>
            <a:endParaRPr kumimoji="1" lang="en-US" altLang="ja-JP" dirty="0"/>
          </a:p>
          <a:p>
            <a:r>
              <a:rPr lang="ja-JP" altLang="en-US" dirty="0"/>
              <a:t>－多くの科学論文で使用される代表的分析手法</a:t>
            </a:r>
            <a:endParaRPr lang="en-US" altLang="ja-JP" dirty="0"/>
          </a:p>
          <a:p>
            <a:r>
              <a:rPr lang="ja-JP" altLang="en-US" dirty="0"/>
              <a:t>区間推定に加えて</a:t>
            </a:r>
            <a:r>
              <a:rPr lang="ja-JP" altLang="ja-JP" dirty="0"/>
              <a:t>２つの工夫をする必要があ</a:t>
            </a:r>
            <a:r>
              <a:rPr lang="ja-JP" altLang="en-US" dirty="0"/>
              <a:t>る</a:t>
            </a:r>
            <a:endParaRPr lang="en-US" altLang="ja-JP" dirty="0"/>
          </a:p>
          <a:p>
            <a:r>
              <a:rPr lang="ja-JP" altLang="en-US" dirty="0"/>
              <a:t>－</a:t>
            </a:r>
            <a:r>
              <a:rPr lang="ja-JP" altLang="ja-JP" dirty="0"/>
              <a:t>１つめの工夫は</a:t>
            </a:r>
            <a:r>
              <a:rPr lang="ja-JP" altLang="ja-JP" dirty="0">
                <a:solidFill>
                  <a:srgbClr val="FF0000"/>
                </a:solidFill>
              </a:rPr>
              <a:t>「背理法」</a:t>
            </a:r>
            <a:r>
              <a:rPr lang="ja-JP" altLang="en-US" dirty="0"/>
              <a:t>（浮気・探偵・ビール）</a:t>
            </a:r>
            <a:endParaRPr lang="en-US" altLang="ja-JP" dirty="0"/>
          </a:p>
          <a:p>
            <a:r>
              <a:rPr lang="ja-JP" altLang="en-US" dirty="0"/>
              <a:t>－</a:t>
            </a:r>
            <a:r>
              <a:rPr lang="ja-JP" altLang="ja-JP" dirty="0"/>
              <a:t>２つめの工夫は</a:t>
            </a:r>
            <a:r>
              <a:rPr lang="ja-JP" altLang="ja-JP" dirty="0">
                <a:solidFill>
                  <a:srgbClr val="FF0000"/>
                </a:solidFill>
              </a:rPr>
              <a:t>「検定統計量」</a:t>
            </a:r>
            <a:r>
              <a:rPr lang="ja-JP" altLang="en-US" dirty="0"/>
              <a:t>（実はＺスコア）</a:t>
            </a:r>
            <a:endParaRPr lang="en-US" altLang="ja-JP" dirty="0"/>
          </a:p>
          <a:p>
            <a:r>
              <a:rPr kumimoji="1" lang="ja-JP" altLang="en-US" dirty="0"/>
              <a:t>敢えて、反対の仮説（帰無仮説）を設定する</a:t>
            </a:r>
            <a:endParaRPr kumimoji="1" lang="en-US" altLang="ja-JP" dirty="0"/>
          </a:p>
          <a:p>
            <a:r>
              <a:rPr lang="ja-JP" altLang="en-US" dirty="0"/>
              <a:t>－実際に試行した結果が起きる確率を考える</a:t>
            </a:r>
            <a:endParaRPr lang="en-US" altLang="ja-JP" dirty="0"/>
          </a:p>
          <a:p>
            <a:r>
              <a:rPr kumimoji="1" lang="ja-JP" altLang="en-US" dirty="0"/>
              <a:t>－非常に稀な確率（５％以下）であれば帰無仮説を棄て</a:t>
            </a:r>
            <a:endParaRPr kumimoji="1" lang="en-US" altLang="ja-JP" dirty="0"/>
          </a:p>
          <a:p>
            <a:r>
              <a:rPr lang="ja-JP" altLang="en-US" dirty="0"/>
              <a:t>－帰無仮説の反対の仮説（対立仮説）を採用する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24067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図表１－１　本書の構成と学習内容</a:t>
            </a:r>
            <a:endParaRPr kumimoji="1" lang="ja-JP" altLang="en-US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4841" y="1690687"/>
            <a:ext cx="9478948" cy="4726737"/>
          </a:xfrm>
          <a:prstGeom prst="rect">
            <a:avLst/>
          </a:prstGeom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16</a:t>
            </a:fld>
            <a:endParaRPr kumimoji="1" lang="ja-JP" altLang="en-US"/>
          </a:p>
        </p:txBody>
      </p:sp>
      <p:sp>
        <p:nvSpPr>
          <p:cNvPr id="5" name="楕円 4">
            <a:extLst>
              <a:ext uri="{FF2B5EF4-FFF2-40B4-BE49-F238E27FC236}">
                <a16:creationId xmlns:a16="http://schemas.microsoft.com/office/drawing/2014/main" id="{297DD728-FDE8-4B75-AF23-3E348A9A7D3E}"/>
              </a:ext>
            </a:extLst>
          </p:cNvPr>
          <p:cNvSpPr/>
          <p:nvPr/>
        </p:nvSpPr>
        <p:spPr>
          <a:xfrm>
            <a:off x="3820885" y="1453540"/>
            <a:ext cx="1779815" cy="122434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70158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第８章　薬品の含有量はきちんと守られているのか（母平均の検定）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シンプルで理解しやすい</a:t>
            </a:r>
            <a:r>
              <a:rPr lang="ja-JP" altLang="en-US" dirty="0">
                <a:solidFill>
                  <a:srgbClr val="FF0000"/>
                </a:solidFill>
              </a:rPr>
              <a:t>「母平均の検定」</a:t>
            </a:r>
            <a:endParaRPr lang="en-US" altLang="ja-JP" dirty="0">
              <a:solidFill>
                <a:srgbClr val="FF0000"/>
              </a:solidFill>
            </a:endParaRPr>
          </a:p>
          <a:p>
            <a:r>
              <a:rPr lang="ja-JP" altLang="en-US" dirty="0"/>
              <a:t>今回も検定統計量として</a:t>
            </a:r>
            <a:r>
              <a:rPr lang="en-US" altLang="ja-JP" dirty="0">
                <a:solidFill>
                  <a:srgbClr val="FF0000"/>
                </a:solidFill>
              </a:rPr>
              <a:t>Z</a:t>
            </a:r>
            <a:r>
              <a:rPr lang="ja-JP" altLang="en-US" dirty="0">
                <a:solidFill>
                  <a:srgbClr val="FF0000"/>
                </a:solidFill>
              </a:rPr>
              <a:t>スコア</a:t>
            </a:r>
            <a:r>
              <a:rPr lang="ja-JP" altLang="en-US" dirty="0"/>
              <a:t>を使う</a:t>
            </a:r>
            <a:endParaRPr lang="en-US" altLang="ja-JP" dirty="0"/>
          </a:p>
          <a:p>
            <a:r>
              <a:rPr lang="ja-JP" altLang="en-US" dirty="0"/>
              <a:t>薬品の含有量が指定されている</a:t>
            </a:r>
            <a:r>
              <a:rPr lang="en-US" altLang="ja-JP" dirty="0"/>
              <a:t>120ml</a:t>
            </a:r>
            <a:r>
              <a:rPr lang="ja-JP" altLang="en-US" dirty="0"/>
              <a:t>を守っているか</a:t>
            </a:r>
            <a:endParaRPr lang="en-US" altLang="ja-JP" dirty="0"/>
          </a:p>
          <a:p>
            <a:r>
              <a:rPr lang="ja-JP" altLang="en-US" dirty="0"/>
              <a:t>－帰無仮説は、</a:t>
            </a:r>
            <a:r>
              <a:rPr lang="en-US" altLang="ja-JP" dirty="0"/>
              <a:t>120ml</a:t>
            </a:r>
            <a:r>
              <a:rPr lang="ja-JP" altLang="en-US" dirty="0"/>
              <a:t>を守っている（母平均＝標本平均）</a:t>
            </a:r>
            <a:endParaRPr lang="en-US" altLang="ja-JP" dirty="0"/>
          </a:p>
          <a:p>
            <a:r>
              <a:rPr lang="ja-JP" altLang="en-US" dirty="0"/>
              <a:t>－抽出した標本の平均値が出る確率が５％より小さい</a:t>
            </a:r>
            <a:endParaRPr lang="en-US" altLang="ja-JP" dirty="0"/>
          </a:p>
          <a:p>
            <a:r>
              <a:rPr lang="ja-JP" altLang="en-US" dirty="0"/>
              <a:t>－</a:t>
            </a:r>
            <a:r>
              <a:rPr lang="ja-JP" altLang="en-US" dirty="0">
                <a:solidFill>
                  <a:srgbClr val="FF0000"/>
                </a:solidFill>
              </a:rPr>
              <a:t>帰無仮説</a:t>
            </a:r>
            <a:r>
              <a:rPr lang="ja-JP" altLang="en-US" dirty="0"/>
              <a:t>を棄てて</a:t>
            </a:r>
            <a:r>
              <a:rPr lang="ja-JP" altLang="en-US" dirty="0">
                <a:solidFill>
                  <a:srgbClr val="FF0000"/>
                </a:solidFill>
              </a:rPr>
              <a:t>対立仮説</a:t>
            </a:r>
            <a:r>
              <a:rPr lang="ja-JP" altLang="en-US" dirty="0"/>
              <a:t>（守っていない）を採択する</a:t>
            </a:r>
            <a:endParaRPr lang="en-US" altLang="ja-JP" dirty="0"/>
          </a:p>
          <a:p>
            <a:r>
              <a:rPr kumimoji="1" lang="ja-JP" altLang="en-US" dirty="0"/>
              <a:t>検定での判断基準（</a:t>
            </a:r>
            <a:r>
              <a:rPr kumimoji="1" lang="ja-JP" altLang="en-US" dirty="0">
                <a:solidFill>
                  <a:srgbClr val="FF0000"/>
                </a:solidFill>
              </a:rPr>
              <a:t>有意水準５％</a:t>
            </a:r>
            <a:r>
              <a:rPr kumimoji="1" lang="ja-JP" altLang="en-US" dirty="0"/>
              <a:t>）は第一種の過誤を指す</a:t>
            </a:r>
            <a:endParaRPr kumimoji="1" lang="en-US" altLang="ja-JP" dirty="0"/>
          </a:p>
          <a:p>
            <a:r>
              <a:rPr lang="ja-JP" altLang="en-US" dirty="0"/>
              <a:t>－第二種の過誤とトレードオフ関係にある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49143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図表１－１　本書の構成と学習内容</a:t>
            </a:r>
            <a:endParaRPr kumimoji="1" lang="ja-JP" altLang="en-US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8710" y="1530504"/>
            <a:ext cx="8739690" cy="4803794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18</a:t>
            </a:fld>
            <a:endParaRPr kumimoji="1" lang="ja-JP" altLang="en-US"/>
          </a:p>
        </p:txBody>
      </p:sp>
      <p:sp>
        <p:nvSpPr>
          <p:cNvPr id="6" name="楕円 5">
            <a:extLst>
              <a:ext uri="{FF2B5EF4-FFF2-40B4-BE49-F238E27FC236}">
                <a16:creationId xmlns:a16="http://schemas.microsoft.com/office/drawing/2014/main" id="{2012354A-2373-4D42-8E8D-BF824A74ECAD}"/>
              </a:ext>
            </a:extLst>
          </p:cNvPr>
          <p:cNvSpPr/>
          <p:nvPr/>
        </p:nvSpPr>
        <p:spPr>
          <a:xfrm>
            <a:off x="2560864" y="3233354"/>
            <a:ext cx="3535136" cy="109401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13289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78378" y="365125"/>
            <a:ext cx="10515600" cy="1325563"/>
          </a:xfrm>
        </p:spPr>
        <p:txBody>
          <a:bodyPr/>
          <a:lstStyle/>
          <a:p>
            <a:r>
              <a:rPr lang="ja-JP" altLang="en-US" dirty="0"/>
              <a:t>第９章　健康食品で血圧は下がるのか（２つの平均値の検定）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良く使われる</a:t>
            </a:r>
            <a:r>
              <a:rPr lang="ja-JP" altLang="en-US" dirty="0">
                <a:solidFill>
                  <a:srgbClr val="FF0000"/>
                </a:solidFill>
              </a:rPr>
              <a:t>「２つの母平均の検定」</a:t>
            </a:r>
            <a:r>
              <a:rPr lang="ja-JP" altLang="en-US" dirty="0"/>
              <a:t>に入ります</a:t>
            </a:r>
            <a:endParaRPr lang="en-US" altLang="ja-JP" dirty="0"/>
          </a:p>
          <a:p>
            <a:r>
              <a:rPr lang="ja-JP" altLang="en-US" dirty="0"/>
              <a:t>－健康食品を食べた標本（２５人）と食べていない標本（２５人）の平均値を比較する</a:t>
            </a:r>
            <a:endParaRPr kumimoji="1" lang="en-US" altLang="ja-JP" dirty="0"/>
          </a:p>
          <a:p>
            <a:r>
              <a:rPr lang="ja-JP" altLang="en-US" dirty="0"/>
              <a:t>－血圧が改善されたのは、たまたま運のよい人達ではないか</a:t>
            </a:r>
            <a:endParaRPr lang="en-US" altLang="ja-JP" dirty="0"/>
          </a:p>
          <a:p>
            <a:r>
              <a:rPr lang="ja-JP" altLang="en-US" dirty="0"/>
              <a:t>母集団（健康食品を食べる人の全体）の血圧が改善されたか</a:t>
            </a:r>
            <a:endParaRPr lang="en-US" altLang="ja-JP" dirty="0"/>
          </a:p>
          <a:p>
            <a:r>
              <a:rPr lang="ja-JP" altLang="en-US" dirty="0"/>
              <a:t>－</a:t>
            </a:r>
            <a:r>
              <a:rPr lang="ja-JP" altLang="en-US" dirty="0">
                <a:solidFill>
                  <a:srgbClr val="FF0000"/>
                </a:solidFill>
              </a:rPr>
              <a:t>標本サイズ</a:t>
            </a:r>
            <a:r>
              <a:rPr lang="ja-JP" altLang="en-US" dirty="0"/>
              <a:t>が２５人と小さい</a:t>
            </a:r>
            <a:endParaRPr lang="en-US" altLang="ja-JP" dirty="0"/>
          </a:p>
          <a:p>
            <a:r>
              <a:rPr lang="ja-JP" altLang="en-US" dirty="0"/>
              <a:t>－</a:t>
            </a:r>
            <a:r>
              <a:rPr lang="en-US" altLang="ja-JP" dirty="0"/>
              <a:t>Z</a:t>
            </a:r>
            <a:r>
              <a:rPr lang="ja-JP" altLang="en-US" dirty="0"/>
              <a:t>スコアではなく、</a:t>
            </a:r>
            <a:r>
              <a:rPr lang="ja-JP" altLang="en-US" u="sng" dirty="0" err="1">
                <a:solidFill>
                  <a:srgbClr val="FF0000"/>
                </a:solidFill>
              </a:rPr>
              <a:t>ｔ</a:t>
            </a:r>
            <a:r>
              <a:rPr lang="ja-JP" altLang="en-US" dirty="0">
                <a:solidFill>
                  <a:srgbClr val="FF0000"/>
                </a:solidFill>
              </a:rPr>
              <a:t>検定統計量</a:t>
            </a:r>
            <a:r>
              <a:rPr lang="ja-JP" altLang="en-US" dirty="0"/>
              <a:t>を使う</a:t>
            </a:r>
            <a:endParaRPr lang="en-US" altLang="ja-JP" dirty="0"/>
          </a:p>
          <a:p>
            <a:r>
              <a:rPr lang="ja-JP" altLang="en-US" dirty="0"/>
              <a:t>ギネスビールのゴセットの論文を紹介しながら理解します。</a:t>
            </a:r>
            <a:endParaRPr lang="en-US" altLang="ja-JP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32324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812D9B3-3637-4DC7-AAD3-54E7158F126C}" type="slidenum">
              <a:rPr lang="en-US" altLang="ja-JP" smtClean="0">
                <a:latin typeface="Arial" charset="0"/>
                <a:ea typeface="ＭＳ Ｐゴシック" charset="-128"/>
              </a:rPr>
              <a:pPr/>
              <a:t>2</a:t>
            </a:fld>
            <a:endParaRPr lang="en-US" altLang="ja-JP">
              <a:latin typeface="Arial" charset="0"/>
              <a:ea typeface="ＭＳ Ｐゴシック" charset="-128"/>
            </a:endParaRPr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dirty="0"/>
              <a:t>第１章の目的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38400" y="2362200"/>
            <a:ext cx="7545388" cy="3733800"/>
          </a:xfrm>
        </p:spPr>
        <p:txBody>
          <a:bodyPr>
            <a:normAutofit/>
          </a:bodyPr>
          <a:lstStyle/>
          <a:p>
            <a:pPr eaLnBrk="1" hangingPunct="1"/>
            <a:r>
              <a:rPr lang="ja-JP" altLang="en-US" dirty="0"/>
              <a:t>本書の全体の構成を統計学の体系図で説明</a:t>
            </a:r>
            <a:endParaRPr lang="en-US" altLang="ja-JP" dirty="0"/>
          </a:p>
          <a:p>
            <a:pPr eaLnBrk="1" hangingPunct="1"/>
            <a:r>
              <a:rPr lang="ja-JP" altLang="en-US" dirty="0"/>
              <a:t>－統計学の基礎を理解するための最短コース</a:t>
            </a:r>
          </a:p>
          <a:p>
            <a:r>
              <a:rPr lang="ja-JP" altLang="en-US" dirty="0"/>
              <a:t>－確率変数⇒推定⇒検定⇒回帰分析まで</a:t>
            </a:r>
            <a:endParaRPr lang="en-US" altLang="ja-JP" dirty="0"/>
          </a:p>
          <a:p>
            <a:r>
              <a:rPr lang="ja-JP" altLang="en-US" dirty="0"/>
              <a:t>日常生活で使わない独自の概念が多い</a:t>
            </a:r>
            <a:endParaRPr lang="en-US" altLang="ja-JP" dirty="0"/>
          </a:p>
          <a:p>
            <a:r>
              <a:rPr lang="ja-JP" altLang="en-US" dirty="0"/>
              <a:t>－暗記ではなく仕組みを理解することが重要</a:t>
            </a:r>
          </a:p>
          <a:p>
            <a:pPr eaLnBrk="1" hangingPunct="1"/>
            <a:r>
              <a:rPr lang="ja-JP" altLang="en-US" dirty="0"/>
              <a:t>データ・サイエンスの入口としての位置づけ</a:t>
            </a:r>
            <a:endParaRPr lang="en-US" altLang="ja-JP" dirty="0"/>
          </a:p>
          <a:p>
            <a:pPr eaLnBrk="1" hangingPunct="1"/>
            <a:r>
              <a:rPr lang="ja-JP" altLang="en-US" dirty="0"/>
              <a:t>－専門分野を学ぶための基礎体系を知る</a:t>
            </a:r>
          </a:p>
        </p:txBody>
      </p:sp>
    </p:spTree>
    <p:extLst>
      <p:ext uri="{BB962C8B-B14F-4D97-AF65-F5344CB8AC3E}">
        <p14:creationId xmlns:p14="http://schemas.microsoft.com/office/powerpoint/2010/main" val="26421572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図表１－１　本書の構成と学習内容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603695"/>
            <a:ext cx="9419705" cy="5012643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20</a:t>
            </a:fld>
            <a:endParaRPr kumimoji="1" lang="ja-JP" altLang="en-US"/>
          </a:p>
        </p:txBody>
      </p:sp>
      <p:sp>
        <p:nvSpPr>
          <p:cNvPr id="5" name="楕円 4">
            <a:extLst>
              <a:ext uri="{FF2B5EF4-FFF2-40B4-BE49-F238E27FC236}">
                <a16:creationId xmlns:a16="http://schemas.microsoft.com/office/drawing/2014/main" id="{C6DBA97B-AE36-470C-99EE-B81F6E987E90}"/>
              </a:ext>
            </a:extLst>
          </p:cNvPr>
          <p:cNvSpPr/>
          <p:nvPr/>
        </p:nvSpPr>
        <p:spPr>
          <a:xfrm>
            <a:off x="5919107" y="1835244"/>
            <a:ext cx="2971800" cy="182235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25284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第１０章　大学への予算額と労働生産性は連動するか（散布図と相関係数）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２つの変数の関係を知るには「散布図」と「相関係数」</a:t>
            </a:r>
            <a:endParaRPr lang="en-US" altLang="ja-JP" dirty="0"/>
          </a:p>
          <a:p>
            <a:r>
              <a:rPr lang="ja-JP" altLang="en-US" dirty="0"/>
              <a:t>－関係を視覚的に把握できる便利なグラフが「散布図」</a:t>
            </a:r>
            <a:endParaRPr kumimoji="1" lang="en-US" altLang="ja-JP" dirty="0"/>
          </a:p>
          <a:p>
            <a:r>
              <a:rPr lang="ja-JP" altLang="en-US" dirty="0"/>
              <a:t>－定量的に相関関係の強さを数値で示す「相関係数」</a:t>
            </a:r>
            <a:endParaRPr lang="en-US" altLang="ja-JP" dirty="0"/>
          </a:p>
          <a:p>
            <a:r>
              <a:rPr lang="ja-JP" altLang="en-US" dirty="0"/>
              <a:t>相関係数を利用する際に注意すべき点</a:t>
            </a:r>
            <a:endParaRPr lang="en-US" altLang="ja-JP" dirty="0"/>
          </a:p>
          <a:p>
            <a:r>
              <a:rPr lang="ja-JP" altLang="en-US" dirty="0"/>
              <a:t>－見かけ上は関係があるように見えてしまう「疑似相関」</a:t>
            </a:r>
            <a:endParaRPr lang="en-US" altLang="ja-JP" dirty="0"/>
          </a:p>
          <a:p>
            <a:r>
              <a:rPr lang="ja-JP" altLang="en-US" dirty="0"/>
              <a:t>－チョコレートの消費量とノーベル賞獲得数の関係</a:t>
            </a:r>
            <a:endParaRPr lang="en-US" altLang="ja-JP" dirty="0"/>
          </a:p>
          <a:p>
            <a:r>
              <a:rPr lang="ja-JP" altLang="en-US" dirty="0"/>
              <a:t>－チョコを食べたから頭が良くなる関係はない</a:t>
            </a:r>
            <a:endParaRPr lang="en-US" altLang="ja-JP" dirty="0"/>
          </a:p>
          <a:p>
            <a:r>
              <a:rPr lang="ja-JP" altLang="en-US" dirty="0"/>
              <a:t>－実は、所得がチョコの消費量とノーベル賞に関係する</a:t>
            </a:r>
            <a:endParaRPr kumimoji="1" lang="en-US" altLang="ja-JP" dirty="0"/>
          </a:p>
          <a:p>
            <a:endParaRPr lang="en-US" altLang="ja-JP" dirty="0"/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15321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図表１－１　本書の構成と学習内容</a:t>
            </a:r>
            <a:endParaRPr kumimoji="1" lang="ja-JP" altLang="en-US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8710" y="1530504"/>
            <a:ext cx="8739690" cy="4803794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22</a:t>
            </a:fld>
            <a:endParaRPr kumimoji="1" lang="ja-JP" altLang="en-US"/>
          </a:p>
        </p:txBody>
      </p:sp>
      <p:sp>
        <p:nvSpPr>
          <p:cNvPr id="6" name="楕円 5">
            <a:extLst>
              <a:ext uri="{FF2B5EF4-FFF2-40B4-BE49-F238E27FC236}">
                <a16:creationId xmlns:a16="http://schemas.microsoft.com/office/drawing/2014/main" id="{9CCB126C-36C5-40CC-A761-2CAC7BD4B9BE}"/>
              </a:ext>
            </a:extLst>
          </p:cNvPr>
          <p:cNvSpPr/>
          <p:nvPr/>
        </p:nvSpPr>
        <p:spPr>
          <a:xfrm>
            <a:off x="6025243" y="3257847"/>
            <a:ext cx="2585357" cy="109401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13329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第１１章　広告費を増額すると売上高はどうなるか（単回帰分析）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広告費→売上高のような一方通行の影響を知りたい場合</a:t>
            </a:r>
            <a:endParaRPr lang="en-US" altLang="ja-JP" dirty="0"/>
          </a:p>
          <a:p>
            <a:r>
              <a:rPr lang="ja-JP" altLang="en-US" dirty="0"/>
              <a:t>－２つの変数の連動の強さは相関係数</a:t>
            </a:r>
          </a:p>
          <a:p>
            <a:r>
              <a:rPr lang="ja-JP" altLang="en-US" dirty="0"/>
              <a:t>－「単」回帰分析で要因（</a:t>
            </a:r>
            <a:r>
              <a:rPr lang="en-US" altLang="ja-JP" dirty="0"/>
              <a:t>X</a:t>
            </a:r>
            <a:r>
              <a:rPr lang="ja-JP" altLang="en-US" dirty="0"/>
              <a:t>）⇒結果（</a:t>
            </a:r>
            <a:r>
              <a:rPr lang="en-US" altLang="ja-JP" dirty="0"/>
              <a:t>Y</a:t>
            </a:r>
            <a:r>
              <a:rPr lang="ja-JP" altLang="en-US" dirty="0"/>
              <a:t>）の影響度がわかる</a:t>
            </a:r>
            <a:endParaRPr lang="en-US" altLang="ja-JP" dirty="0"/>
          </a:p>
          <a:p>
            <a:r>
              <a:rPr lang="ja-JP" altLang="en-US" dirty="0"/>
              <a:t>ファミリーレストランの来店客数（</a:t>
            </a:r>
            <a:r>
              <a:rPr lang="en-US" altLang="ja-JP" dirty="0"/>
              <a:t>Y</a:t>
            </a:r>
            <a:r>
              <a:rPr lang="ja-JP" altLang="en-US" dirty="0"/>
              <a:t>）の原因の事例</a:t>
            </a:r>
            <a:endParaRPr lang="en-US" altLang="ja-JP" dirty="0"/>
          </a:p>
          <a:p>
            <a:r>
              <a:rPr lang="ja-JP" altLang="en-US" dirty="0"/>
              <a:t>－</a:t>
            </a:r>
            <a:r>
              <a:rPr lang="en-US" altLang="ja-JP" dirty="0"/>
              <a:t>Microsoft</a:t>
            </a:r>
            <a:r>
              <a:rPr lang="ja-JP" altLang="en-US" dirty="0"/>
              <a:t>エクセルの出力結果を参照しながら説明</a:t>
            </a:r>
            <a:endParaRPr lang="en-US" altLang="ja-JP" dirty="0"/>
          </a:p>
          <a:p>
            <a:r>
              <a:rPr lang="ja-JP" altLang="en-US" dirty="0"/>
              <a:t>「単」回帰分析では結果の「解釈」が重要</a:t>
            </a:r>
            <a:endParaRPr lang="en-US" altLang="ja-JP" dirty="0"/>
          </a:p>
          <a:p>
            <a:r>
              <a:rPr lang="ja-JP" altLang="en-US" dirty="0"/>
              <a:t>－回帰係数の数値・決定係数（説明力）・</a:t>
            </a:r>
            <a:r>
              <a:rPr lang="ja-JP" altLang="en-US" dirty="0" err="1"/>
              <a:t>ｔ</a:t>
            </a:r>
            <a:r>
              <a:rPr lang="ja-JP" altLang="en-US" dirty="0"/>
              <a:t>値（確からしさ）</a:t>
            </a:r>
            <a:endParaRPr lang="en-US" altLang="ja-JP" dirty="0"/>
          </a:p>
          <a:p>
            <a:r>
              <a:rPr lang="ja-JP" altLang="en-US" dirty="0"/>
              <a:t>計算はエクセルでも、解釈は分析者が行う必要がある</a:t>
            </a:r>
            <a:endParaRPr lang="en-US" altLang="ja-JP" dirty="0"/>
          </a:p>
          <a:p>
            <a:endParaRPr lang="en-US" altLang="ja-JP" dirty="0"/>
          </a:p>
          <a:p>
            <a:endParaRPr kumimoji="1" lang="en-US" altLang="ja-JP" dirty="0"/>
          </a:p>
          <a:p>
            <a:endParaRPr lang="en-US" altLang="ja-JP" dirty="0"/>
          </a:p>
          <a:p>
            <a:endParaRPr kumimoji="1" lang="en-US" altLang="ja-JP" dirty="0"/>
          </a:p>
          <a:p>
            <a:endParaRPr lang="en-US" altLang="ja-JP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486595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図表１－１　本書の構成と学習内容</a:t>
            </a:r>
            <a:endParaRPr kumimoji="1" lang="ja-JP" altLang="en-US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8710" y="1530504"/>
            <a:ext cx="8739690" cy="4803794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24</a:t>
            </a:fld>
            <a:endParaRPr kumimoji="1" lang="ja-JP" altLang="en-US"/>
          </a:p>
        </p:txBody>
      </p:sp>
      <p:sp>
        <p:nvSpPr>
          <p:cNvPr id="6" name="楕円 5">
            <a:extLst>
              <a:ext uri="{FF2B5EF4-FFF2-40B4-BE49-F238E27FC236}">
                <a16:creationId xmlns:a16="http://schemas.microsoft.com/office/drawing/2014/main" id="{777249C0-471F-4775-B646-2D36D6024D21}"/>
              </a:ext>
            </a:extLst>
          </p:cNvPr>
          <p:cNvSpPr/>
          <p:nvPr/>
        </p:nvSpPr>
        <p:spPr>
          <a:xfrm>
            <a:off x="5543551" y="2229147"/>
            <a:ext cx="3535136" cy="109401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67501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第１２章　いろいろあるけれど一番の原因はなんなのか（重回帰分析）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現実には様々な原因が結果をもたらしている場合の方が多い</a:t>
            </a:r>
            <a:endParaRPr lang="en-US" altLang="ja-JP" dirty="0"/>
          </a:p>
          <a:p>
            <a:r>
              <a:rPr lang="ja-JP" altLang="en-US" dirty="0"/>
              <a:t>－複数の原因（</a:t>
            </a:r>
            <a:r>
              <a:rPr lang="en-US" altLang="ja-JP" dirty="0"/>
              <a:t>X</a:t>
            </a:r>
            <a:r>
              <a:rPr lang="ja-JP" altLang="en-US" dirty="0"/>
              <a:t>１、</a:t>
            </a:r>
            <a:r>
              <a:rPr lang="en-US" altLang="ja-JP" dirty="0"/>
              <a:t>X2,</a:t>
            </a:r>
            <a:r>
              <a:rPr lang="ja-JP" altLang="en-US" dirty="0" err="1"/>
              <a:t>、</a:t>
            </a:r>
            <a:r>
              <a:rPr lang="en-US" altLang="ja-JP" dirty="0"/>
              <a:t>X3</a:t>
            </a:r>
            <a:r>
              <a:rPr lang="ja-JP" altLang="en-US" dirty="0"/>
              <a:t>・・・）が結果（</a:t>
            </a:r>
            <a:r>
              <a:rPr lang="en-US" altLang="ja-JP" dirty="0"/>
              <a:t>Y</a:t>
            </a:r>
            <a:r>
              <a:rPr lang="ja-JP" altLang="en-US" dirty="0"/>
              <a:t>）に影響を及ぼしている場合には、「重」回帰分析を使える</a:t>
            </a:r>
            <a:endParaRPr lang="en-US" altLang="ja-JP" dirty="0"/>
          </a:p>
          <a:p>
            <a:r>
              <a:rPr lang="ja-JP" altLang="en-US" dirty="0"/>
              <a:t>－ファミリーレストランの来店客数（</a:t>
            </a:r>
            <a:r>
              <a:rPr lang="en-US" altLang="ja-JP" dirty="0"/>
              <a:t>Y</a:t>
            </a:r>
            <a:r>
              <a:rPr lang="ja-JP" altLang="en-US" dirty="0"/>
              <a:t>）の原因の事例</a:t>
            </a:r>
            <a:endParaRPr lang="en-US" altLang="ja-JP" dirty="0"/>
          </a:p>
          <a:p>
            <a:r>
              <a:rPr lang="ja-JP" altLang="en-US" dirty="0"/>
              <a:t>－</a:t>
            </a:r>
            <a:r>
              <a:rPr lang="en-US" altLang="ja-JP" dirty="0"/>
              <a:t>Microsoft</a:t>
            </a:r>
            <a:r>
              <a:rPr lang="ja-JP" altLang="en-US" dirty="0"/>
              <a:t>エクセルの出力結果を参照しながら説明</a:t>
            </a:r>
            <a:endParaRPr lang="en-US" altLang="ja-JP" dirty="0"/>
          </a:p>
          <a:p>
            <a:r>
              <a:rPr lang="ja-JP" altLang="en-US" dirty="0"/>
              <a:t>「重」回帰分析の結果の「解釈」は更に複雑</a:t>
            </a:r>
            <a:endParaRPr lang="en-US" altLang="ja-JP" dirty="0"/>
          </a:p>
          <a:p>
            <a:r>
              <a:rPr lang="ja-JP" altLang="en-US" dirty="0"/>
              <a:t>－「単」と同じく、回帰係数・決定係数・</a:t>
            </a:r>
            <a:r>
              <a:rPr lang="ja-JP" altLang="en-US" dirty="0" err="1"/>
              <a:t>ｔ</a:t>
            </a:r>
            <a:r>
              <a:rPr lang="ja-JP" altLang="en-US" dirty="0"/>
              <a:t>値</a:t>
            </a:r>
            <a:endParaRPr lang="en-US" altLang="ja-JP" dirty="0"/>
          </a:p>
          <a:p>
            <a:r>
              <a:rPr lang="ja-JP" altLang="en-US" dirty="0"/>
              <a:t>－さらに、Ｆ検定のＰ値、多重共線性の問題も</a:t>
            </a:r>
            <a:endParaRPr lang="en-US" altLang="ja-JP" dirty="0"/>
          </a:p>
          <a:p>
            <a:endParaRPr lang="en-US" altLang="ja-JP" dirty="0"/>
          </a:p>
          <a:p>
            <a:endParaRPr kumimoji="1" lang="en-US" altLang="ja-JP" dirty="0"/>
          </a:p>
          <a:p>
            <a:endParaRPr lang="en-US" altLang="ja-JP" dirty="0"/>
          </a:p>
          <a:p>
            <a:endParaRPr kumimoji="1" lang="en-US" altLang="ja-JP" dirty="0"/>
          </a:p>
          <a:p>
            <a:endParaRPr lang="en-US" altLang="ja-JP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25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524712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図表１－１　本書の構成と学習内容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571037"/>
            <a:ext cx="9419705" cy="5012643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26</a:t>
            </a:fld>
            <a:endParaRPr kumimoji="1" lang="ja-JP" altLang="en-US"/>
          </a:p>
        </p:txBody>
      </p:sp>
      <p:sp>
        <p:nvSpPr>
          <p:cNvPr id="5" name="楕円 4">
            <a:extLst>
              <a:ext uri="{FF2B5EF4-FFF2-40B4-BE49-F238E27FC236}">
                <a16:creationId xmlns:a16="http://schemas.microsoft.com/office/drawing/2014/main" id="{09B5AB3D-C5CD-4A85-B501-442311F43096}"/>
              </a:ext>
            </a:extLst>
          </p:cNvPr>
          <p:cNvSpPr/>
          <p:nvPr/>
        </p:nvSpPr>
        <p:spPr>
          <a:xfrm>
            <a:off x="1110343" y="2496163"/>
            <a:ext cx="2351314" cy="414956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309986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第１３章　足したり掛けたりできない数字（尺度とクロス集計表）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ja-JP" altLang="en-US" dirty="0"/>
              <a:t>データを分析する際には、数字を４つの「尺度」に分けます</a:t>
            </a:r>
            <a:endParaRPr lang="en-US" altLang="ja-JP" dirty="0"/>
          </a:p>
          <a:p>
            <a:r>
              <a:rPr lang="ja-JP" altLang="en-US" dirty="0"/>
              <a:t>－通常は、量的変数（間隔尺度と比率尺度）</a:t>
            </a:r>
            <a:endParaRPr lang="en-US" altLang="ja-JP" dirty="0"/>
          </a:p>
          <a:p>
            <a:r>
              <a:rPr lang="ja-JP" altLang="en-US" dirty="0"/>
              <a:t>－今回は、質的変数（順位尺度と名義尺度）</a:t>
            </a:r>
            <a:endParaRPr lang="en-US" altLang="ja-JP" dirty="0"/>
          </a:p>
          <a:p>
            <a:r>
              <a:rPr lang="ja-JP" altLang="en-US" dirty="0"/>
              <a:t>－質的変数は演算（加減乗除）などに制限がある</a:t>
            </a:r>
            <a:endParaRPr lang="en-US" altLang="ja-JP" dirty="0"/>
          </a:p>
          <a:p>
            <a:r>
              <a:rPr lang="ja-JP" altLang="en-US" dirty="0"/>
              <a:t>－２つの変数の関係を見る場合でも散布図が使えない</a:t>
            </a:r>
            <a:endParaRPr lang="en-US" altLang="ja-JP" dirty="0"/>
          </a:p>
          <a:p>
            <a:r>
              <a:rPr lang="ja-JP" altLang="en-US" dirty="0"/>
              <a:t>２つの質的変数の分析手法として、「クロス集計表」を学習</a:t>
            </a:r>
            <a:endParaRPr lang="en-US" altLang="ja-JP" dirty="0"/>
          </a:p>
          <a:p>
            <a:r>
              <a:rPr lang="ja-JP" altLang="en-US" dirty="0"/>
              <a:t>－事前に仮説を設定してから分析する</a:t>
            </a:r>
            <a:endParaRPr lang="en-US" altLang="ja-JP" dirty="0"/>
          </a:p>
          <a:p>
            <a:r>
              <a:rPr lang="ja-JP" altLang="en-US" dirty="0"/>
              <a:t>－２つの商品の購買層は同じか</a:t>
            </a:r>
            <a:endParaRPr lang="en-US" altLang="ja-JP" dirty="0"/>
          </a:p>
          <a:p>
            <a:r>
              <a:rPr lang="ja-JP" altLang="en-US" dirty="0"/>
              <a:t>－健康診断後の受診行動は予想通りか</a:t>
            </a:r>
            <a:endParaRPr lang="en-US" altLang="ja-JP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27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247531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図表１－１　本書の構成と学習内容</a:t>
            </a:r>
            <a:endParaRPr kumimoji="1" lang="ja-JP" altLang="en-US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8710" y="1530504"/>
            <a:ext cx="8739690" cy="4803794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28</a:t>
            </a:fld>
            <a:endParaRPr kumimoji="1" lang="ja-JP" altLang="en-US"/>
          </a:p>
        </p:txBody>
      </p:sp>
      <p:sp>
        <p:nvSpPr>
          <p:cNvPr id="6" name="楕円 5">
            <a:extLst>
              <a:ext uri="{FF2B5EF4-FFF2-40B4-BE49-F238E27FC236}">
                <a16:creationId xmlns:a16="http://schemas.microsoft.com/office/drawing/2014/main" id="{83F45CE9-282A-46F3-B7E8-DF58B5013C63}"/>
              </a:ext>
            </a:extLst>
          </p:cNvPr>
          <p:cNvSpPr/>
          <p:nvPr/>
        </p:nvSpPr>
        <p:spPr>
          <a:xfrm>
            <a:off x="906236" y="2114846"/>
            <a:ext cx="2490107" cy="229386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570472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/>
              <a:t>第１４章　故障の有無を回帰分析する（カイ２乗検定とロジスティック回帰分析）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クロス集計表に利用できる</a:t>
            </a:r>
            <a:r>
              <a:rPr lang="ja-JP" altLang="en-US" dirty="0">
                <a:solidFill>
                  <a:srgbClr val="FF0000"/>
                </a:solidFill>
              </a:rPr>
              <a:t>「カイ２乗検定」</a:t>
            </a:r>
            <a:endParaRPr lang="en-US" altLang="ja-JP" dirty="0">
              <a:solidFill>
                <a:srgbClr val="FF0000"/>
              </a:solidFill>
            </a:endParaRPr>
          </a:p>
          <a:p>
            <a:r>
              <a:rPr lang="ja-JP" altLang="en-US" dirty="0"/>
              <a:t>－クロス集計表の数値の差は、標本変動などのランダム誤差の範囲なのか、それとも統計的に見て意味のある差なのか</a:t>
            </a:r>
            <a:endParaRPr lang="en-US" altLang="ja-JP" dirty="0"/>
          </a:p>
          <a:p>
            <a:r>
              <a:rPr lang="ja-JP" altLang="en-US" dirty="0"/>
              <a:t>－工場でメンテナンス方法を変更した場合に、故障の有無（名義尺度）に改善がみられるかどうかという事例</a:t>
            </a:r>
            <a:endParaRPr lang="en-US" altLang="ja-JP" dirty="0"/>
          </a:p>
          <a:p>
            <a:r>
              <a:rPr lang="ja-JP" altLang="en-US" dirty="0"/>
              <a:t>「重回帰分析」の代わりに、被説明変数（Ｙ）が名義尺度で使える</a:t>
            </a:r>
            <a:r>
              <a:rPr lang="ja-JP" altLang="en-US" dirty="0">
                <a:solidFill>
                  <a:srgbClr val="FF0000"/>
                </a:solidFill>
              </a:rPr>
              <a:t>「ロジスティック回帰分析」</a:t>
            </a:r>
            <a:endParaRPr lang="en-US" altLang="ja-JP" dirty="0">
              <a:solidFill>
                <a:srgbClr val="FF0000"/>
              </a:solidFill>
            </a:endParaRPr>
          </a:p>
          <a:p>
            <a:r>
              <a:rPr kumimoji="1" lang="ja-JP" altLang="en-US" dirty="0"/>
              <a:t>－故障の有無（被説明変数Ｙ）の要因を回帰分析できる</a:t>
            </a:r>
            <a:endParaRPr kumimoji="1" lang="en-US" altLang="ja-JP" dirty="0"/>
          </a:p>
          <a:p>
            <a:r>
              <a:rPr lang="ja-JP" altLang="en-US" dirty="0"/>
              <a:t>－説明変数（Ｘ）に名義尺度を使うためのダミー変数</a:t>
            </a:r>
            <a:endParaRPr kumimoji="1" lang="en-US" altLang="ja-JP" dirty="0"/>
          </a:p>
          <a:p>
            <a:endParaRPr lang="en-US" altLang="ja-JP" dirty="0"/>
          </a:p>
          <a:p>
            <a:endParaRPr kumimoji="1" lang="en-US" altLang="ja-JP" dirty="0"/>
          </a:p>
          <a:p>
            <a:endParaRPr lang="en-US" altLang="ja-JP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29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85432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第１章　統計学の基礎知識の体系（本書のガイダンス）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ja-JP" altLang="ja-JP" dirty="0"/>
              <a:t>学習内容の全体像をみて、各章</a:t>
            </a:r>
            <a:r>
              <a:rPr lang="ja-JP" altLang="en-US" dirty="0"/>
              <a:t>の</a:t>
            </a:r>
            <a:r>
              <a:rPr lang="ja-JP" altLang="ja-JP" dirty="0"/>
              <a:t>位置</a:t>
            </a:r>
            <a:r>
              <a:rPr lang="ja-JP" altLang="en-US" dirty="0"/>
              <a:t>付けを説明する</a:t>
            </a:r>
            <a:endParaRPr lang="en-US" altLang="ja-JP" dirty="0"/>
          </a:p>
          <a:p>
            <a:r>
              <a:rPr kumimoji="1" lang="ja-JP" altLang="en-US" dirty="0"/>
              <a:t>－</a:t>
            </a:r>
            <a:r>
              <a:rPr kumimoji="1" lang="ja-JP" altLang="en-US" dirty="0">
                <a:solidFill>
                  <a:srgbClr val="FF0000"/>
                </a:solidFill>
              </a:rPr>
              <a:t>統計学の体系図</a:t>
            </a:r>
            <a:r>
              <a:rPr kumimoji="1" lang="ja-JP" altLang="en-US" dirty="0"/>
              <a:t>と関連付ける</a:t>
            </a:r>
            <a:endParaRPr kumimoji="1" lang="en-US" altLang="ja-JP" dirty="0"/>
          </a:p>
          <a:p>
            <a:r>
              <a:rPr lang="ja-JP" altLang="en-US" dirty="0"/>
              <a:t>統計学の学習は積み上げ型（レンガ型）</a:t>
            </a:r>
            <a:endParaRPr lang="en-US" altLang="ja-JP" dirty="0"/>
          </a:p>
          <a:p>
            <a:r>
              <a:rPr kumimoji="1" lang="ja-JP" altLang="en-US" dirty="0"/>
              <a:t>－文系特有の重要箇所の暗記学習（詰め込み型）は通用しない</a:t>
            </a:r>
            <a:endParaRPr kumimoji="1" lang="en-US" altLang="ja-JP" dirty="0"/>
          </a:p>
          <a:p>
            <a:r>
              <a:rPr lang="ja-JP" altLang="en-US" dirty="0"/>
              <a:t>基礎（下のレンガ）がわからないと応用（上のレンガ）がわからない</a:t>
            </a:r>
            <a:endParaRPr lang="en-US" altLang="ja-JP" dirty="0"/>
          </a:p>
          <a:p>
            <a:r>
              <a:rPr kumimoji="1" lang="ja-JP" altLang="en-US" dirty="0"/>
              <a:t>－わからなければ、体系図の下に戻って再学習できる</a:t>
            </a:r>
            <a:endParaRPr kumimoji="1" lang="en-US" altLang="ja-JP" dirty="0"/>
          </a:p>
          <a:p>
            <a:r>
              <a:rPr lang="ja-JP" altLang="en-US" dirty="0"/>
              <a:t>人工知能や機械学習との関連は第１５章に</a:t>
            </a:r>
            <a:endParaRPr lang="en-US" altLang="ja-JP" dirty="0"/>
          </a:p>
          <a:p>
            <a:r>
              <a:rPr kumimoji="1" lang="ja-JP" altLang="en-US" dirty="0"/>
              <a:t>－興味がある人は先に読んでも</a:t>
            </a:r>
            <a:r>
              <a:rPr kumimoji="1" lang="en-US" altLang="ja-JP" dirty="0"/>
              <a:t>OK</a:t>
            </a:r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935981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図表１－１　本書の構成と学習内容</a:t>
            </a:r>
            <a:endParaRPr kumimoji="1" lang="ja-JP" altLang="en-US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9531" y="1424369"/>
            <a:ext cx="8739690" cy="4803794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30</a:t>
            </a:fld>
            <a:endParaRPr kumimoji="1" lang="ja-JP" altLang="en-US"/>
          </a:p>
        </p:txBody>
      </p:sp>
      <p:sp>
        <p:nvSpPr>
          <p:cNvPr id="6" name="楕円 5">
            <a:extLst>
              <a:ext uri="{FF2B5EF4-FFF2-40B4-BE49-F238E27FC236}">
                <a16:creationId xmlns:a16="http://schemas.microsoft.com/office/drawing/2014/main" id="{5791234A-F727-4141-83D0-C683E58872F1}"/>
              </a:ext>
            </a:extLst>
          </p:cNvPr>
          <p:cNvSpPr/>
          <p:nvPr/>
        </p:nvSpPr>
        <p:spPr>
          <a:xfrm>
            <a:off x="3404507" y="1268061"/>
            <a:ext cx="3535136" cy="109401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971594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第１５章　人工知能（</a:t>
            </a:r>
            <a:r>
              <a:rPr lang="en-US" altLang="ja-JP" dirty="0"/>
              <a:t>AI</a:t>
            </a:r>
            <a:r>
              <a:rPr lang="ja-JP" altLang="en-US" dirty="0"/>
              <a:t>）の母は統計学なのか（本書のまとめから機械学習へ）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199" y="1825625"/>
            <a:ext cx="11015749" cy="4667250"/>
          </a:xfrm>
        </p:spPr>
        <p:txBody>
          <a:bodyPr>
            <a:normAutofit/>
          </a:bodyPr>
          <a:lstStyle/>
          <a:p>
            <a:r>
              <a:rPr lang="ja-JP" altLang="en-US" dirty="0"/>
              <a:t>本書を、</a:t>
            </a:r>
            <a:r>
              <a:rPr lang="ja-JP" altLang="en-US" dirty="0">
                <a:solidFill>
                  <a:srgbClr val="FF0000"/>
                </a:solidFill>
              </a:rPr>
              <a:t>人工知能（ＡＩ）</a:t>
            </a:r>
            <a:r>
              <a:rPr lang="ja-JP" altLang="en-US" dirty="0"/>
              <a:t>や</a:t>
            </a:r>
            <a:r>
              <a:rPr lang="ja-JP" altLang="en-US" dirty="0">
                <a:solidFill>
                  <a:srgbClr val="FF0000"/>
                </a:solidFill>
              </a:rPr>
              <a:t>機械学習</a:t>
            </a:r>
            <a:r>
              <a:rPr lang="ja-JP" altLang="en-US" dirty="0"/>
              <a:t>との関係からまとめる</a:t>
            </a:r>
            <a:endParaRPr lang="en-US" altLang="ja-JP" dirty="0"/>
          </a:p>
          <a:p>
            <a:r>
              <a:rPr lang="ja-JP" altLang="en-US" dirty="0"/>
              <a:t>－人工知能の中核技術の機械学習は統計学と共通点が多い</a:t>
            </a:r>
            <a:endParaRPr kumimoji="1" lang="en-US" altLang="ja-JP" dirty="0"/>
          </a:p>
          <a:p>
            <a:r>
              <a:rPr lang="ja-JP" altLang="en-US" dirty="0"/>
              <a:t>機械学習のアルゴリズムにもロジスティック回帰分析を利用</a:t>
            </a:r>
            <a:endParaRPr lang="en-US" altLang="ja-JP" dirty="0"/>
          </a:p>
          <a:p>
            <a:r>
              <a:rPr lang="ja-JP" altLang="en-US" dirty="0"/>
              <a:t>－人工ニューロンはロジスティック回帰分析と共通</a:t>
            </a:r>
            <a:endParaRPr lang="en-US" altLang="ja-JP" dirty="0"/>
          </a:p>
          <a:p>
            <a:r>
              <a:rPr lang="ja-JP" altLang="en-US" dirty="0"/>
              <a:t>－ニューラル・ネットワークは人工ニューロンの組合せ</a:t>
            </a:r>
            <a:endParaRPr lang="en-US" altLang="ja-JP" dirty="0"/>
          </a:p>
          <a:p>
            <a:r>
              <a:rPr lang="ja-JP" altLang="en-US" dirty="0"/>
              <a:t>－</a:t>
            </a:r>
            <a:r>
              <a:rPr lang="ja-JP" altLang="en-US" dirty="0">
                <a:solidFill>
                  <a:srgbClr val="FF0000"/>
                </a:solidFill>
              </a:rPr>
              <a:t>「ディープ・ラーニング」</a:t>
            </a:r>
            <a:r>
              <a:rPr lang="ja-JP" altLang="en-US" dirty="0"/>
              <a:t>は複層的なニューラルネットワーク</a:t>
            </a:r>
            <a:endParaRPr lang="en-US" altLang="ja-JP" dirty="0"/>
          </a:p>
          <a:p>
            <a:r>
              <a:rPr lang="ja-JP" altLang="en-US" dirty="0"/>
              <a:t>統計学は因果関係の解明が重要（シンプルが良い）</a:t>
            </a:r>
            <a:endParaRPr lang="en-US" altLang="ja-JP" dirty="0"/>
          </a:p>
          <a:p>
            <a:r>
              <a:rPr lang="ja-JP" altLang="en-US" dirty="0"/>
              <a:t>機械学習は予測が重要（複雑化しても気にしない）</a:t>
            </a:r>
            <a:endParaRPr lang="en-US" altLang="ja-JP" dirty="0"/>
          </a:p>
          <a:p>
            <a:r>
              <a:rPr lang="ja-JP" altLang="en-US" dirty="0"/>
              <a:t>データサイエンスの学習にも統計学の基礎が役立つ</a:t>
            </a:r>
            <a:endParaRPr lang="en-US" altLang="ja-JP" dirty="0"/>
          </a:p>
          <a:p>
            <a:endParaRPr kumimoji="1" lang="en-US" altLang="ja-JP" dirty="0"/>
          </a:p>
          <a:p>
            <a:endParaRPr lang="en-US" altLang="ja-JP" dirty="0"/>
          </a:p>
          <a:p>
            <a:endParaRPr kumimoji="1" lang="en-US" altLang="ja-JP" dirty="0"/>
          </a:p>
          <a:p>
            <a:endParaRPr lang="en-US" altLang="ja-JP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31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073302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おわりに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統計学は積み上げ型学習が必要ですので、理解が浅いと感じたら、一度前章に戻って再学習することが近道です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32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43919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図表１－１　本書の構成と学習内容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571037"/>
            <a:ext cx="9419705" cy="5012643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5" name="楕円 4">
            <a:extLst>
              <a:ext uri="{FF2B5EF4-FFF2-40B4-BE49-F238E27FC236}">
                <a16:creationId xmlns:a16="http://schemas.microsoft.com/office/drawing/2014/main" id="{4D1BFEEF-582B-4B0B-A2C0-257900D24AB7}"/>
              </a:ext>
            </a:extLst>
          </p:cNvPr>
          <p:cNvSpPr/>
          <p:nvPr/>
        </p:nvSpPr>
        <p:spPr>
          <a:xfrm>
            <a:off x="440871" y="3331029"/>
            <a:ext cx="6384472" cy="109401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27987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第２章　なんでも平均値で大丈夫なのか（代表値と散布度）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>
            <a:normAutofit lnSpcReduction="10000"/>
          </a:bodyPr>
          <a:lstStyle/>
          <a:p>
            <a:r>
              <a:rPr lang="ja-JP" altLang="en-US" dirty="0"/>
              <a:t>データを要約する記述統計の</a:t>
            </a:r>
            <a:r>
              <a:rPr lang="ja-JP" altLang="en-US" dirty="0">
                <a:solidFill>
                  <a:srgbClr val="FF0000"/>
                </a:solidFill>
              </a:rPr>
              <a:t>「代表値・散布度」</a:t>
            </a:r>
            <a:endParaRPr lang="en-US" altLang="ja-JP" dirty="0">
              <a:solidFill>
                <a:srgbClr val="FF0000"/>
              </a:solidFill>
            </a:endParaRPr>
          </a:p>
          <a:p>
            <a:r>
              <a:rPr lang="ja-JP" altLang="ja-JP" dirty="0"/>
              <a:t>誰にでもお馴染みの「平均値」からスタート</a:t>
            </a:r>
            <a:endParaRPr lang="en-US" altLang="ja-JP" dirty="0"/>
          </a:p>
          <a:p>
            <a:r>
              <a:rPr lang="ja-JP" altLang="en-US" dirty="0"/>
              <a:t>－</a:t>
            </a:r>
            <a:r>
              <a:rPr lang="ja-JP" altLang="ja-JP" dirty="0"/>
              <a:t>データの特性を１つの値で示す</a:t>
            </a:r>
            <a:r>
              <a:rPr lang="ja-JP" altLang="en-US" dirty="0"/>
              <a:t>「</a:t>
            </a:r>
            <a:r>
              <a:rPr lang="ja-JP" altLang="ja-JP" dirty="0"/>
              <a:t>代表値</a:t>
            </a:r>
            <a:r>
              <a:rPr lang="ja-JP" altLang="en-US" dirty="0"/>
              <a:t>」</a:t>
            </a:r>
            <a:r>
              <a:rPr lang="ja-JP" altLang="ja-JP" dirty="0"/>
              <a:t>の一つ</a:t>
            </a:r>
            <a:endParaRPr lang="en-US" altLang="ja-JP" dirty="0"/>
          </a:p>
          <a:p>
            <a:r>
              <a:rPr lang="ja-JP" altLang="en-US" dirty="0"/>
              <a:t>－但し、データ全体を把握するのに適切でないケースもある</a:t>
            </a:r>
            <a:endParaRPr lang="en-US" altLang="ja-JP" dirty="0"/>
          </a:p>
          <a:p>
            <a:r>
              <a:rPr lang="ja-JP" altLang="en-US" dirty="0"/>
              <a:t>－その場合は、他の代表値である中央値や最頻値を使う</a:t>
            </a:r>
            <a:endParaRPr lang="en-US" altLang="ja-JP" dirty="0"/>
          </a:p>
          <a:p>
            <a:r>
              <a:rPr lang="ja-JP" altLang="en-US" dirty="0"/>
              <a:t>データのバラツキの大きさを示す「散布度」</a:t>
            </a:r>
            <a:endParaRPr lang="en-US" altLang="ja-JP" dirty="0"/>
          </a:p>
          <a:p>
            <a:r>
              <a:rPr lang="ja-JP" altLang="en-US" dirty="0"/>
              <a:t>－「偏差」（平均値と観測値の差）を利用してバラツキを示す</a:t>
            </a:r>
          </a:p>
          <a:p>
            <a:r>
              <a:rPr lang="ja-JP" altLang="en-US" dirty="0"/>
              <a:t>－平均偏差→分散→</a:t>
            </a:r>
            <a:r>
              <a:rPr lang="ja-JP" altLang="en-US" dirty="0">
                <a:solidFill>
                  <a:srgbClr val="FF0000"/>
                </a:solidFill>
              </a:rPr>
              <a:t>標準偏差</a:t>
            </a:r>
            <a:r>
              <a:rPr lang="ja-JP" altLang="en-US" dirty="0"/>
              <a:t>とわかりやすい順番から説明</a:t>
            </a:r>
            <a:endParaRPr lang="en-US" altLang="ja-JP" dirty="0"/>
          </a:p>
          <a:p>
            <a:r>
              <a:rPr lang="ja-JP" altLang="en-US" dirty="0"/>
              <a:t>－分散・標準偏差の仕組みをグラフで理解できる</a:t>
            </a:r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60644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図表１－１　本書の構成と学習内容</a:t>
            </a:r>
            <a:endParaRPr kumimoji="1" lang="ja-JP" altLang="en-US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4841" y="1690687"/>
            <a:ext cx="9478948" cy="4726737"/>
          </a:xfrm>
          <a:prstGeom prst="rect">
            <a:avLst/>
          </a:prstGeom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6</a:t>
            </a:fld>
            <a:endParaRPr kumimoji="1" lang="ja-JP" altLang="en-US"/>
          </a:p>
        </p:txBody>
      </p:sp>
      <p:sp>
        <p:nvSpPr>
          <p:cNvPr id="6" name="楕円 5">
            <a:extLst>
              <a:ext uri="{FF2B5EF4-FFF2-40B4-BE49-F238E27FC236}">
                <a16:creationId xmlns:a16="http://schemas.microsoft.com/office/drawing/2014/main" id="{A11EB3CB-8889-4BFD-8737-006DCC92A71D}"/>
              </a:ext>
            </a:extLst>
          </p:cNvPr>
          <p:cNvSpPr/>
          <p:nvPr/>
        </p:nvSpPr>
        <p:spPr>
          <a:xfrm>
            <a:off x="3845379" y="5323411"/>
            <a:ext cx="3535136" cy="109401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27566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第３章　確率的に生きるか確定的に生きるか（確率論と期待値）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記述統計を簡単に済ませ、本丸の「推測統計」に入る</a:t>
            </a:r>
            <a:endParaRPr lang="en-US" altLang="ja-JP" dirty="0"/>
          </a:p>
          <a:p>
            <a:r>
              <a:rPr lang="ja-JP" altLang="en-US" dirty="0"/>
              <a:t>「確率」と「確率分布」の概念を理解する</a:t>
            </a:r>
            <a:endParaRPr lang="en-US" altLang="ja-JP" dirty="0"/>
          </a:p>
          <a:p>
            <a:r>
              <a:rPr lang="ja-JP" altLang="en-US" dirty="0"/>
              <a:t>－「確率的」を「確定的」と対比することからスタート</a:t>
            </a:r>
            <a:endParaRPr lang="en-US" altLang="ja-JP" dirty="0"/>
          </a:p>
          <a:p>
            <a:r>
              <a:rPr lang="ja-JP" altLang="en-US" dirty="0"/>
              <a:t>－次に基本的な確率の計算方法を確認</a:t>
            </a:r>
            <a:endParaRPr lang="en-US" altLang="ja-JP" dirty="0"/>
          </a:p>
          <a:p>
            <a:r>
              <a:rPr lang="ja-JP" altLang="en-US" dirty="0"/>
              <a:t>確率的な変数の平均値である「期待値」</a:t>
            </a:r>
            <a:endParaRPr lang="en-US" altLang="ja-JP" dirty="0"/>
          </a:p>
          <a:p>
            <a:r>
              <a:rPr lang="ja-JP" altLang="en-US" dirty="0"/>
              <a:t>－恋愛の告白を事例にして、確率的な場合の期待値を説明</a:t>
            </a:r>
            <a:endParaRPr lang="en-US" altLang="ja-JP" dirty="0"/>
          </a:p>
          <a:p>
            <a:r>
              <a:rPr lang="ja-JP" altLang="en-US" dirty="0"/>
              <a:t>－宝くじの事例を使って「確率変数」とその期待値を説明</a:t>
            </a:r>
            <a:endParaRPr lang="en-US" altLang="ja-JP" dirty="0"/>
          </a:p>
          <a:p>
            <a:r>
              <a:rPr lang="ja-JP" altLang="en-US" dirty="0">
                <a:solidFill>
                  <a:srgbClr val="FF0000"/>
                </a:solidFill>
              </a:rPr>
              <a:t>「確率」</a:t>
            </a:r>
            <a:r>
              <a:rPr lang="ja-JP" altLang="en-US" dirty="0"/>
              <a:t>と</a:t>
            </a:r>
            <a:r>
              <a:rPr lang="ja-JP" altLang="en-US" dirty="0">
                <a:solidFill>
                  <a:srgbClr val="FF0000"/>
                </a:solidFill>
              </a:rPr>
              <a:t>「確率変数」</a:t>
            </a:r>
            <a:r>
              <a:rPr lang="ja-JP" altLang="en-US" dirty="0"/>
              <a:t>と「期待値」を１セットで理解する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12872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図表１－１　本書の構成と学習内容</a:t>
            </a:r>
            <a:endParaRPr kumimoji="1" lang="ja-JP" altLang="en-US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4841" y="1690687"/>
            <a:ext cx="9478948" cy="4726737"/>
          </a:xfrm>
          <a:prstGeom prst="rect">
            <a:avLst/>
          </a:prstGeom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8</a:t>
            </a:fld>
            <a:endParaRPr kumimoji="1" lang="ja-JP" altLang="en-US"/>
          </a:p>
        </p:txBody>
      </p:sp>
      <p:sp>
        <p:nvSpPr>
          <p:cNvPr id="5" name="楕円 4">
            <a:extLst>
              <a:ext uri="{FF2B5EF4-FFF2-40B4-BE49-F238E27FC236}">
                <a16:creationId xmlns:a16="http://schemas.microsoft.com/office/drawing/2014/main" id="{BA86E899-8AD9-44AC-9D25-C9BFC29491B4}"/>
              </a:ext>
            </a:extLst>
          </p:cNvPr>
          <p:cNvSpPr/>
          <p:nvPr/>
        </p:nvSpPr>
        <p:spPr>
          <a:xfrm>
            <a:off x="3714751" y="4620306"/>
            <a:ext cx="3535136" cy="109401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50225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331874"/>
            <a:ext cx="10515600" cy="1325563"/>
          </a:xfrm>
        </p:spPr>
        <p:txBody>
          <a:bodyPr/>
          <a:lstStyle/>
          <a:p>
            <a:r>
              <a:rPr lang="ja-JP" altLang="en-US" dirty="0"/>
              <a:t>第４章　学業成績の確率分布と偏差値（正規分布）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確率分布の具体的例でかつ最も良く使われる</a:t>
            </a:r>
            <a:r>
              <a:rPr lang="ja-JP" altLang="en-US" dirty="0">
                <a:solidFill>
                  <a:srgbClr val="FF0000"/>
                </a:solidFill>
              </a:rPr>
              <a:t>「正規分布」</a:t>
            </a:r>
            <a:endParaRPr lang="en-US" altLang="ja-JP" dirty="0">
              <a:solidFill>
                <a:srgbClr val="FF0000"/>
              </a:solidFill>
            </a:endParaRPr>
          </a:p>
          <a:p>
            <a:r>
              <a:rPr lang="ja-JP" altLang="en-US" dirty="0"/>
              <a:t>－サイコロ博打の目と確率の分布形状をグラフで説明</a:t>
            </a:r>
            <a:endParaRPr lang="en-US" altLang="ja-JP" dirty="0"/>
          </a:p>
          <a:p>
            <a:r>
              <a:rPr lang="ja-JP" altLang="en-US" dirty="0"/>
              <a:t>－「ゴルトンボード」（パチンコ）の動画でイメージ</a:t>
            </a:r>
            <a:endParaRPr lang="en-US" altLang="ja-JP" dirty="0"/>
          </a:p>
          <a:p>
            <a:r>
              <a:rPr lang="ja-JP" altLang="en-US" dirty="0"/>
              <a:t>自然界に存在する多くの現象が、正規分布で説明できる</a:t>
            </a:r>
            <a:endParaRPr lang="en-US" altLang="ja-JP" dirty="0"/>
          </a:p>
          <a:p>
            <a:r>
              <a:rPr lang="ja-JP" altLang="en-US" dirty="0"/>
              <a:t>－学業成績は正規分布するから偏差値が利用できる</a:t>
            </a:r>
            <a:endParaRPr lang="en-US" altLang="ja-JP" dirty="0"/>
          </a:p>
          <a:p>
            <a:r>
              <a:rPr lang="ja-JP" altLang="en-US" dirty="0">
                <a:solidFill>
                  <a:srgbClr val="FF0000"/>
                </a:solidFill>
              </a:rPr>
              <a:t>偏差値</a:t>
            </a:r>
            <a:r>
              <a:rPr lang="ja-JP" altLang="en-US" dirty="0"/>
              <a:t>（Ｔスコア）からＺスコアの概念につなげる</a:t>
            </a:r>
            <a:endParaRPr lang="en-US" altLang="ja-JP" dirty="0"/>
          </a:p>
          <a:p>
            <a:r>
              <a:rPr kumimoji="1" lang="ja-JP" altLang="en-US" dirty="0"/>
              <a:t>－社会と数学が同じ６０点でも偏差値が異なる事例</a:t>
            </a:r>
            <a:endParaRPr kumimoji="1" lang="en-US" altLang="ja-JP" dirty="0"/>
          </a:p>
          <a:p>
            <a:r>
              <a:rPr lang="ja-JP" altLang="en-US" dirty="0"/>
              <a:t>－科目ごとに平均点と標準偏差が異なっても比較が可能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62690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562</TotalTime>
  <Words>2115</Words>
  <Application>Microsoft Office PowerPoint</Application>
  <PresentationFormat>ワイド画面</PresentationFormat>
  <Paragraphs>206</Paragraphs>
  <Slides>32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32</vt:i4>
      </vt:variant>
    </vt:vector>
  </HeadingPairs>
  <TitlesOfParts>
    <vt:vector size="37" baseType="lpstr">
      <vt:lpstr>游ゴシック</vt:lpstr>
      <vt:lpstr>Arial</vt:lpstr>
      <vt:lpstr>Calibri</vt:lpstr>
      <vt:lpstr>Calibri Light</vt:lpstr>
      <vt:lpstr>Office Theme</vt:lpstr>
      <vt:lpstr>第１章　統計学の基礎知識の体系</vt:lpstr>
      <vt:lpstr>第１章の目的</vt:lpstr>
      <vt:lpstr>第１章　統計学の基礎知識の体系（本書のガイダンス）</vt:lpstr>
      <vt:lpstr>図表１－１　本書の構成と学習内容</vt:lpstr>
      <vt:lpstr>第２章　なんでも平均値で大丈夫なのか（代表値と散布度）</vt:lpstr>
      <vt:lpstr>図表１－１　本書の構成と学習内容</vt:lpstr>
      <vt:lpstr>第３章　確率的に生きるか確定的に生きるか（確率論と期待値）</vt:lpstr>
      <vt:lpstr>図表１－１　本書の構成と学習内容</vt:lpstr>
      <vt:lpstr>第４章　学業成績の確率分布と偏差値（正規分布）</vt:lpstr>
      <vt:lpstr>図表１－１　本書の構成と学習内容</vt:lpstr>
      <vt:lpstr>第５章　街頭アンケートはあてになるのか（母集団と標本）</vt:lpstr>
      <vt:lpstr>図表１－１　本書の構成と学習内容</vt:lpstr>
      <vt:lpstr>第６章　台風の予報円は信じてよいのか（標本変動と信頼区間）</vt:lpstr>
      <vt:lpstr>図表１－１　本書の構成と学習内容</vt:lpstr>
      <vt:lpstr>第７章　隠れた浮気を見破る方法 （背理法と帰無仮説）</vt:lpstr>
      <vt:lpstr>図表１－１　本書の構成と学習内容</vt:lpstr>
      <vt:lpstr>第８章　薬品の含有量はきちんと守られているのか（母平均の検定）</vt:lpstr>
      <vt:lpstr>図表１－１　本書の構成と学習内容</vt:lpstr>
      <vt:lpstr>第９章　健康食品で血圧は下がるのか（２つの平均値の検定）</vt:lpstr>
      <vt:lpstr>図表１－１　本書の構成と学習内容</vt:lpstr>
      <vt:lpstr>第１０章　大学への予算額と労働生産性は連動するか（散布図と相関係数）</vt:lpstr>
      <vt:lpstr>図表１－１　本書の構成と学習内容</vt:lpstr>
      <vt:lpstr>第１１章　広告費を増額すると売上高はどうなるか（単回帰分析）</vt:lpstr>
      <vt:lpstr>図表１－１　本書の構成と学習内容</vt:lpstr>
      <vt:lpstr>第１２章　いろいろあるけれど一番の原因はなんなのか（重回帰分析）</vt:lpstr>
      <vt:lpstr>図表１－１　本書の構成と学習内容</vt:lpstr>
      <vt:lpstr>第１３章　足したり掛けたりできない数字（尺度とクロス集計表）</vt:lpstr>
      <vt:lpstr>図表１－１　本書の構成と学習内容</vt:lpstr>
      <vt:lpstr>第１４章　故障の有無を回帰分析する（カイ２乗検定とロジスティック回帰分析）</vt:lpstr>
      <vt:lpstr>図表１－１　本書の構成と学習内容</vt:lpstr>
      <vt:lpstr>第１５章　人工知能（AI）の母は統計学なのか（本書のまとめから機械学習へ）</vt:lpstr>
      <vt:lpstr>おわりに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第１章　統計学の基礎知識の体系</dc:title>
  <dc:creator>河口 洋行</dc:creator>
  <cp:lastModifiedBy>河口 洋行</cp:lastModifiedBy>
  <cp:revision>34</cp:revision>
  <dcterms:created xsi:type="dcterms:W3CDTF">2021-01-06T05:05:53Z</dcterms:created>
  <dcterms:modified xsi:type="dcterms:W3CDTF">2022-01-25T01:44:39Z</dcterms:modified>
</cp:coreProperties>
</file>