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73" r:id="rId3"/>
    <p:sldId id="274" r:id="rId4"/>
    <p:sldId id="257" r:id="rId5"/>
    <p:sldId id="275" r:id="rId6"/>
    <p:sldId id="258" r:id="rId7"/>
    <p:sldId id="276" r:id="rId8"/>
    <p:sldId id="259" r:id="rId9"/>
    <p:sldId id="260" r:id="rId10"/>
    <p:sldId id="261" r:id="rId11"/>
    <p:sldId id="277" r:id="rId12"/>
    <p:sldId id="262" r:id="rId13"/>
    <p:sldId id="278" r:id="rId14"/>
    <p:sldId id="263" r:id="rId15"/>
    <p:sldId id="279" r:id="rId16"/>
    <p:sldId id="264" r:id="rId17"/>
    <p:sldId id="265" r:id="rId18"/>
    <p:sldId id="280" r:id="rId19"/>
    <p:sldId id="281" r:id="rId20"/>
    <p:sldId id="266" r:id="rId21"/>
    <p:sldId id="267" r:id="rId22"/>
    <p:sldId id="268" r:id="rId23"/>
    <p:sldId id="269"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00FF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7BEA9F-22DF-4F5D-BF14-955359F000BC}"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9A64D7-A132-4C13-A5A0-ACA0030229BF}" type="slidenum">
              <a:rPr kumimoji="1" lang="ja-JP" altLang="en-US" smtClean="0"/>
              <a:t>‹#›</a:t>
            </a:fld>
            <a:endParaRPr kumimoji="1" lang="ja-JP" altLang="en-US"/>
          </a:p>
        </p:txBody>
      </p:sp>
    </p:spTree>
    <p:extLst>
      <p:ext uri="{BB962C8B-B14F-4D97-AF65-F5344CB8AC3E}">
        <p14:creationId xmlns:p14="http://schemas.microsoft.com/office/powerpoint/2010/main" val="14735329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5E93666-090C-4F38-A55D-17BBC463A6B8}"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BCE885C-97DF-4882-AE86-2ABC624C8F1A}"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AE35BCF-0B77-487D-B4D4-1563D5792864}"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4C4F18D-8B60-49BD-9447-13ABB4ADF50A}"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DF4BD68-2F6D-466A-9370-0BBA993408D3}"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E0D1D05-FF68-42C0-897D-3771CBE499AB}"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82DB261-1BCE-418B-AE44-7287CC705A32}" type="datetime1">
              <a:rPr kumimoji="1" lang="ja-JP" altLang="en-US" smtClean="0"/>
              <a:t>2022/1/25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06AB708-0FA6-4C44-A0F7-3DB3CAAB8DAC}" type="datetime1">
              <a:rPr kumimoji="1" lang="ja-JP" altLang="en-US" smtClean="0"/>
              <a:t>2022/1/25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33BE021-3A5B-47CD-8D41-7E7C447EEEED}" type="datetime1">
              <a:rPr kumimoji="1" lang="ja-JP" altLang="en-US" smtClean="0"/>
              <a:t>2022/1/25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3C1BB45-8BF3-463D-A473-63F48094CAE5}"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D019717-5423-4AEE-A852-860B139F8AA2}"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D6F746-6EC0-4E4E-B0C7-86D7C1DE310A}" type="datetime1">
              <a:rPr kumimoji="1" lang="ja-JP" altLang="en-US" smtClean="0"/>
              <a:t>2022/1/25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464842" cy="2387600"/>
          </a:xfrm>
        </p:spPr>
        <p:txBody>
          <a:bodyPr>
            <a:normAutofit/>
          </a:bodyPr>
          <a:lstStyle/>
          <a:p>
            <a:r>
              <a:rPr lang="ja-JP" altLang="en-US" b="1" dirty="0">
                <a:latin typeface="+mn-ea"/>
                <a:ea typeface="+mn-ea"/>
              </a:rPr>
              <a:t>第８章　薬品の含有量はきちんと守られているのか</a:t>
            </a:r>
            <a:endParaRPr kumimoji="1" lang="ja-JP" altLang="en-US" dirty="0">
              <a:latin typeface="+mn-ea"/>
              <a:ea typeface="+mn-ea"/>
            </a:endParaRPr>
          </a:p>
        </p:txBody>
      </p:sp>
      <p:sp>
        <p:nvSpPr>
          <p:cNvPr id="3" name="サブタイトル 2"/>
          <p:cNvSpPr>
            <a:spLocks noGrp="1"/>
          </p:cNvSpPr>
          <p:nvPr>
            <p:ph type="subTitle" idx="1"/>
          </p:nvPr>
        </p:nvSpPr>
        <p:spPr>
          <a:xfrm>
            <a:off x="1524000" y="3801543"/>
            <a:ext cx="9144000" cy="1655762"/>
          </a:xfrm>
        </p:spPr>
        <p:txBody>
          <a:bodyPr>
            <a:normAutofit/>
          </a:bodyPr>
          <a:lstStyle/>
          <a:p>
            <a:r>
              <a:rPr lang="ja-JP" altLang="en-US" sz="5400">
                <a:latin typeface="+mj-lt"/>
              </a:rPr>
              <a:t>母平均の検定</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9560" y="365125"/>
            <a:ext cx="11643360" cy="1325563"/>
          </a:xfrm>
        </p:spPr>
        <p:txBody>
          <a:bodyPr>
            <a:normAutofit/>
          </a:bodyPr>
          <a:lstStyle/>
          <a:p>
            <a:r>
              <a:rPr lang="ja-JP" altLang="en-US" dirty="0"/>
              <a:t>図表８－</a:t>
            </a:r>
            <a:r>
              <a:rPr lang="en-US" altLang="ja-JP" dirty="0"/>
              <a:t>6</a:t>
            </a:r>
            <a:r>
              <a:rPr lang="ja-JP" altLang="en-US" dirty="0"/>
              <a:t>　母平均</a:t>
            </a:r>
            <a:r>
              <a:rPr lang="en-US" altLang="ja-JP" dirty="0"/>
              <a:t>120</a:t>
            </a:r>
            <a:r>
              <a:rPr lang="ja-JP" altLang="en-US" dirty="0"/>
              <a:t>で標本平均の実現値が</a:t>
            </a:r>
            <a:br>
              <a:rPr lang="en-US" altLang="ja-JP" dirty="0"/>
            </a:br>
            <a:r>
              <a:rPr lang="ja-JP" altLang="en-US" dirty="0"/>
              <a:t>　　　　　  </a:t>
            </a:r>
            <a:r>
              <a:rPr lang="en-US" altLang="ja-JP" dirty="0"/>
              <a:t>119.3</a:t>
            </a:r>
            <a:r>
              <a:rPr lang="ja-JP" altLang="en-US" dirty="0"/>
              <a:t>の時のＺスコアは</a:t>
            </a:r>
            <a:r>
              <a:rPr lang="ja-JP" altLang="en-US" b="1" dirty="0">
                <a:latin typeface="HGPｺﾞｼｯｸE" panose="020B0900000000000000" pitchFamily="50" charset="-128"/>
                <a:ea typeface="HGPｺﾞｼｯｸE" panose="020B0900000000000000" pitchFamily="50" charset="-128"/>
              </a:rPr>
              <a:t>－２．４</a:t>
            </a:r>
            <a:endParaRPr kumimoji="1" lang="ja-JP" altLang="en-US" b="1"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10</a:t>
            </a:fld>
            <a:endParaRPr kumimoji="1" lang="ja-JP" altLang="en-US"/>
          </a:p>
        </p:txBody>
      </p:sp>
      <p:pic>
        <p:nvPicPr>
          <p:cNvPr id="8" name="図 7">
            <a:extLst>
              <a:ext uri="{FF2B5EF4-FFF2-40B4-BE49-F238E27FC236}">
                <a16:creationId xmlns:a16="http://schemas.microsoft.com/office/drawing/2014/main" id="{90DD4C42-35B1-4EF3-80BA-ADF8164A6551}"/>
              </a:ext>
            </a:extLst>
          </p:cNvPr>
          <p:cNvPicPr>
            <a:picLocks noChangeAspect="1"/>
          </p:cNvPicPr>
          <p:nvPr/>
        </p:nvPicPr>
        <p:blipFill>
          <a:blip r:embed="rId2"/>
          <a:stretch>
            <a:fillRect/>
          </a:stretch>
        </p:blipFill>
        <p:spPr>
          <a:xfrm>
            <a:off x="2133600" y="1870869"/>
            <a:ext cx="7992533" cy="4622006"/>
          </a:xfrm>
          <a:prstGeom prst="rect">
            <a:avLst/>
          </a:prstGeom>
        </p:spPr>
      </p:pic>
    </p:spTree>
    <p:extLst>
      <p:ext uri="{BB962C8B-B14F-4D97-AF65-F5344CB8AC3E}">
        <p14:creationId xmlns:p14="http://schemas.microsoft.com/office/powerpoint/2010/main" val="800767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11</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11</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lstStyle/>
          <a:p>
            <a:pPr eaLnBrk="1" hangingPunct="1"/>
            <a:r>
              <a:rPr lang="ja-JP" altLang="en-US" dirty="0"/>
              <a:t>④標本のデータから</a:t>
            </a:r>
            <a:r>
              <a:rPr lang="ja-JP" altLang="en-US" b="1" dirty="0">
                <a:solidFill>
                  <a:srgbClr val="FF0000"/>
                </a:solidFill>
              </a:rPr>
              <a:t>統計量</a:t>
            </a:r>
            <a:r>
              <a:rPr lang="ja-JP" altLang="en-US" dirty="0"/>
              <a:t>を算出する</a:t>
            </a:r>
            <a:br>
              <a:rPr lang="en-US" altLang="ja-JP" dirty="0"/>
            </a:br>
            <a:r>
              <a:rPr lang="ja-JP" altLang="en-US" dirty="0"/>
              <a:t>　（埼玉工場）</a:t>
            </a:r>
          </a:p>
        </p:txBody>
      </p:sp>
      <p:sp>
        <p:nvSpPr>
          <p:cNvPr id="19460" name="Rectangle 3"/>
          <p:cNvSpPr>
            <a:spLocks noGrp="1" noChangeArrowheads="1"/>
          </p:cNvSpPr>
          <p:nvPr>
            <p:ph type="body" idx="1"/>
          </p:nvPr>
        </p:nvSpPr>
        <p:spPr>
          <a:xfrm>
            <a:off x="1083733" y="1690688"/>
            <a:ext cx="9668934" cy="4405312"/>
          </a:xfrm>
        </p:spPr>
        <p:txBody>
          <a:bodyPr>
            <a:normAutofit lnSpcReduction="10000"/>
          </a:bodyPr>
          <a:lstStyle/>
          <a:p>
            <a:pPr eaLnBrk="1" hangingPunct="1"/>
            <a:r>
              <a:rPr lang="ja-JP" altLang="en-US" dirty="0"/>
              <a:t>第４の手順では、標本データから検定統計量を算出する</a:t>
            </a:r>
            <a:endParaRPr lang="en-US" altLang="ja-JP" dirty="0"/>
          </a:p>
          <a:p>
            <a:pPr eaLnBrk="1" hangingPunct="1"/>
            <a:r>
              <a:rPr lang="ja-JP" altLang="en-US" dirty="0"/>
              <a:t>複雑なケース（工場）では母分散が未知</a:t>
            </a:r>
            <a:endParaRPr lang="en-US" altLang="ja-JP" dirty="0"/>
          </a:p>
          <a:p>
            <a:pPr eaLnBrk="1" hangingPunct="1"/>
            <a:r>
              <a:rPr lang="ja-JP" altLang="en-US" dirty="0"/>
              <a:t>－</a:t>
            </a:r>
            <a:r>
              <a:rPr lang="ja-JP" altLang="en-US" b="1" dirty="0">
                <a:solidFill>
                  <a:schemeClr val="accent2">
                    <a:lumMod val="75000"/>
                  </a:schemeClr>
                </a:solidFill>
              </a:rPr>
              <a:t>母分散</a:t>
            </a:r>
            <a:r>
              <a:rPr lang="ja-JP" altLang="en-US" dirty="0"/>
              <a:t>（母標準偏差）の代用品として</a:t>
            </a:r>
            <a:r>
              <a:rPr lang="ja-JP" altLang="en-US" b="1" dirty="0">
                <a:solidFill>
                  <a:srgbClr val="FF9933"/>
                </a:solidFill>
              </a:rPr>
              <a:t>不偏</a:t>
            </a:r>
            <a:r>
              <a:rPr lang="ja-JP" altLang="en-US" b="1" dirty="0">
                <a:solidFill>
                  <a:srgbClr val="0070C0"/>
                </a:solidFill>
              </a:rPr>
              <a:t>分散</a:t>
            </a:r>
            <a:endParaRPr lang="en-US" altLang="ja-JP" b="1" dirty="0">
              <a:solidFill>
                <a:srgbClr val="0070C0"/>
              </a:solidFill>
            </a:endParaRPr>
          </a:p>
          <a:p>
            <a:pPr eaLnBrk="1" hangingPunct="1"/>
            <a:r>
              <a:rPr lang="ja-JP" altLang="en-US" dirty="0"/>
              <a:t>（</a:t>
            </a:r>
            <a:r>
              <a:rPr lang="ja-JP" altLang="en-US" b="1" dirty="0">
                <a:solidFill>
                  <a:srgbClr val="FF9933"/>
                </a:solidFill>
              </a:rPr>
              <a:t>不偏</a:t>
            </a:r>
            <a:r>
              <a:rPr lang="ja-JP" altLang="en-US" b="1" dirty="0">
                <a:solidFill>
                  <a:srgbClr val="0070C0"/>
                </a:solidFill>
              </a:rPr>
              <a:t>分散</a:t>
            </a:r>
            <a:r>
              <a:rPr lang="ja-JP" altLang="en-US" dirty="0"/>
              <a:t>から計算した</a:t>
            </a:r>
            <a:r>
              <a:rPr lang="ja-JP" altLang="en-US" b="1" dirty="0">
                <a:solidFill>
                  <a:srgbClr val="0070C0"/>
                </a:solidFill>
              </a:rPr>
              <a:t>標本</a:t>
            </a:r>
            <a:r>
              <a:rPr lang="ja-JP" altLang="en-US" dirty="0"/>
              <a:t>（</a:t>
            </a:r>
            <a:r>
              <a:rPr lang="ja-JP" altLang="en-US" b="1" dirty="0">
                <a:solidFill>
                  <a:srgbClr val="FF9933"/>
                </a:solidFill>
              </a:rPr>
              <a:t>不偏</a:t>
            </a:r>
            <a:r>
              <a:rPr lang="ja-JP" altLang="en-US" dirty="0"/>
              <a:t>）</a:t>
            </a:r>
            <a:r>
              <a:rPr lang="ja-JP" altLang="en-US" b="1" dirty="0">
                <a:solidFill>
                  <a:srgbClr val="0070C0"/>
                </a:solidFill>
              </a:rPr>
              <a:t>標準偏差</a:t>
            </a:r>
            <a:r>
              <a:rPr lang="ja-JP" altLang="en-US" dirty="0"/>
              <a:t>）を使う</a:t>
            </a:r>
            <a:endParaRPr lang="en-US" altLang="ja-JP" dirty="0"/>
          </a:p>
          <a:p>
            <a:pPr eaLnBrk="1" hangingPunct="1"/>
            <a:r>
              <a:rPr lang="ja-JP" altLang="en-US" dirty="0"/>
              <a:t>－但し、標本サイズが十分に大きい（ｎが</a:t>
            </a:r>
            <a:r>
              <a:rPr lang="en-US" altLang="ja-JP" dirty="0"/>
              <a:t>30</a:t>
            </a:r>
            <a:r>
              <a:rPr lang="ja-JP" altLang="en-US" dirty="0"/>
              <a:t>以上）場合</a:t>
            </a:r>
            <a:endParaRPr lang="en-US" altLang="ja-JP" dirty="0"/>
          </a:p>
          <a:p>
            <a:pPr eaLnBrk="1" hangingPunct="1"/>
            <a:r>
              <a:rPr lang="ja-JP" altLang="en-US" dirty="0"/>
              <a:t>母分散の検定では、Ｚ統計量を選択する（図表</a:t>
            </a:r>
            <a:r>
              <a:rPr lang="en-US" altLang="ja-JP" dirty="0"/>
              <a:t>8-5</a:t>
            </a:r>
            <a:r>
              <a:rPr lang="ja-JP" altLang="en-US" dirty="0"/>
              <a:t>）</a:t>
            </a:r>
            <a:endParaRPr lang="en-US" altLang="ja-JP" dirty="0"/>
          </a:p>
          <a:p>
            <a:pPr eaLnBrk="1" hangingPunct="1"/>
            <a:r>
              <a:rPr lang="ja-JP" altLang="en-US" dirty="0"/>
              <a:t>－</a:t>
            </a:r>
            <a:r>
              <a:rPr lang="en-US" altLang="ja-JP" dirty="0"/>
              <a:t>Z</a:t>
            </a:r>
            <a:r>
              <a:rPr lang="ja-JP" altLang="en-US" dirty="0"/>
              <a:t>統計量は</a:t>
            </a:r>
            <a:r>
              <a:rPr lang="ja-JP" altLang="en-US" b="1" dirty="0"/>
              <a:t>－２．４</a:t>
            </a:r>
            <a:r>
              <a:rPr lang="ja-JP" altLang="en-US" dirty="0"/>
              <a:t>となる（図表</a:t>
            </a:r>
            <a:r>
              <a:rPr lang="en-US" altLang="ja-JP" dirty="0"/>
              <a:t>8-5</a:t>
            </a:r>
            <a:r>
              <a:rPr lang="ja-JP" altLang="en-US" dirty="0"/>
              <a:t>②）</a:t>
            </a:r>
            <a:endParaRPr lang="en-US" altLang="ja-JP" dirty="0"/>
          </a:p>
          <a:p>
            <a:pPr eaLnBrk="1" hangingPunct="1"/>
            <a:r>
              <a:rPr lang="ja-JP" altLang="en-US" dirty="0"/>
              <a:t>－棄却域（－１．９６）より外側にある</a:t>
            </a:r>
            <a:endParaRPr lang="en-US" altLang="ja-JP" dirty="0"/>
          </a:p>
          <a:p>
            <a:pPr eaLnBrk="1" hangingPunct="1"/>
            <a:r>
              <a:rPr lang="ja-JP" altLang="en-US" dirty="0"/>
              <a:t>母平均の信頼区間で言うと、</a:t>
            </a:r>
            <a:r>
              <a:rPr lang="en-US" altLang="ja-JP" dirty="0"/>
              <a:t>120</a:t>
            </a:r>
            <a:r>
              <a:rPr lang="ja-JP" altLang="en-US" dirty="0"/>
              <a:t>が含まない（図表</a:t>
            </a:r>
            <a:r>
              <a:rPr lang="en-US" altLang="ja-JP" dirty="0"/>
              <a:t>8-7</a:t>
            </a:r>
            <a:r>
              <a:rPr lang="ja-JP" altLang="en-US" dirty="0"/>
              <a:t>）</a:t>
            </a:r>
            <a:endParaRPr lang="en-US" altLang="ja-JP" dirty="0"/>
          </a:p>
          <a:p>
            <a:pPr eaLnBrk="1" hangingPunct="1"/>
            <a:endParaRPr lang="en-US" altLang="ja-JP" dirty="0"/>
          </a:p>
        </p:txBody>
      </p:sp>
    </p:spTree>
    <p:extLst>
      <p:ext uri="{BB962C8B-B14F-4D97-AF65-F5344CB8AC3E}">
        <p14:creationId xmlns:p14="http://schemas.microsoft.com/office/powerpoint/2010/main" val="231460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080" y="365125"/>
            <a:ext cx="11780520" cy="1325563"/>
          </a:xfrm>
        </p:spPr>
        <p:txBody>
          <a:bodyPr>
            <a:normAutofit fontScale="90000"/>
          </a:bodyPr>
          <a:lstStyle/>
          <a:p>
            <a:r>
              <a:rPr lang="ja-JP" altLang="en-US" dirty="0"/>
              <a:t>図表８－</a:t>
            </a:r>
            <a:r>
              <a:rPr lang="en-US" altLang="ja-JP" dirty="0"/>
              <a:t>5</a:t>
            </a:r>
            <a:r>
              <a:rPr lang="ja-JP" altLang="en-US" dirty="0"/>
              <a:t>　Ｚ検定統計量の計算方法</a:t>
            </a:r>
            <a:br>
              <a:rPr lang="en-US" altLang="ja-JP" dirty="0"/>
            </a:br>
            <a:r>
              <a:rPr lang="ja-JP" altLang="en-US" dirty="0"/>
              <a:t>（母分散が不明だが、標本サイズが大きい場合）</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303479" y="2594739"/>
            <a:ext cx="9270310" cy="279190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503621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図表８－</a:t>
            </a:r>
            <a:r>
              <a:rPr lang="en-US" altLang="ja-JP" dirty="0"/>
              <a:t>5</a:t>
            </a:r>
            <a:r>
              <a:rPr lang="ja-JP" altLang="en-US" dirty="0"/>
              <a:t>②　Ｚ検定統計量の計算方法　</a:t>
            </a:r>
            <a:br>
              <a:rPr lang="en-US" altLang="ja-JP" dirty="0"/>
            </a:br>
            <a:r>
              <a:rPr lang="ja-JP" altLang="en-US" dirty="0"/>
              <a:t>　　　　　　　　　　　　（埼玉工場）</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pic>
        <p:nvPicPr>
          <p:cNvPr id="5" name="図 4">
            <a:extLst>
              <a:ext uri="{FF2B5EF4-FFF2-40B4-BE49-F238E27FC236}">
                <a16:creationId xmlns:a16="http://schemas.microsoft.com/office/drawing/2014/main" id="{F45B2FEC-D685-46CD-9CF4-7F319000FF8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4267" y="2121958"/>
            <a:ext cx="10938933" cy="3144309"/>
          </a:xfrm>
          <a:prstGeom prst="rect">
            <a:avLst/>
          </a:prstGeom>
          <a:noFill/>
          <a:ln>
            <a:noFill/>
          </a:ln>
        </p:spPr>
      </p:pic>
    </p:spTree>
    <p:extLst>
      <p:ext uri="{BB962C8B-B14F-4D97-AF65-F5344CB8AC3E}">
        <p14:creationId xmlns:p14="http://schemas.microsoft.com/office/powerpoint/2010/main" val="247986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0520" y="365125"/>
            <a:ext cx="11003280" cy="1325563"/>
          </a:xfrm>
        </p:spPr>
        <p:txBody>
          <a:bodyPr/>
          <a:lstStyle/>
          <a:p>
            <a:r>
              <a:rPr lang="ja-JP" altLang="en-US" dirty="0"/>
              <a:t>図表８－７　埼玉工場の母平均の信頼区間</a:t>
            </a:r>
            <a:br>
              <a:rPr lang="en-US" altLang="ja-JP" dirty="0"/>
            </a:br>
            <a:r>
              <a:rPr lang="ja-JP" altLang="en-US" dirty="0"/>
              <a:t>　　　　　　と統計的検定の関係</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14</a:t>
            </a:fld>
            <a:endParaRPr kumimoji="1" lang="ja-JP" altLang="en-US"/>
          </a:p>
        </p:txBody>
      </p:sp>
      <p:pic>
        <p:nvPicPr>
          <p:cNvPr id="8" name="図 7">
            <a:extLst>
              <a:ext uri="{FF2B5EF4-FFF2-40B4-BE49-F238E27FC236}">
                <a16:creationId xmlns:a16="http://schemas.microsoft.com/office/drawing/2014/main" id="{25A273FB-0049-4C1C-A5B2-2029A285C901}"/>
              </a:ext>
            </a:extLst>
          </p:cNvPr>
          <p:cNvPicPr>
            <a:picLocks noChangeAspect="1"/>
          </p:cNvPicPr>
          <p:nvPr/>
        </p:nvPicPr>
        <p:blipFill>
          <a:blip r:embed="rId2"/>
          <a:stretch>
            <a:fillRect/>
          </a:stretch>
        </p:blipFill>
        <p:spPr>
          <a:xfrm>
            <a:off x="3404235" y="1889760"/>
            <a:ext cx="6577965" cy="4831715"/>
          </a:xfrm>
          <a:prstGeom prst="rect">
            <a:avLst/>
          </a:prstGeom>
        </p:spPr>
      </p:pic>
    </p:spTree>
    <p:extLst>
      <p:ext uri="{BB962C8B-B14F-4D97-AF65-F5344CB8AC3E}">
        <p14:creationId xmlns:p14="http://schemas.microsoft.com/office/powerpoint/2010/main" val="3597810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15</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15</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normAutofit/>
          </a:bodyPr>
          <a:lstStyle/>
          <a:p>
            <a:pPr eaLnBrk="1" hangingPunct="1"/>
            <a:r>
              <a:rPr lang="ja-JP" altLang="en-US" dirty="0"/>
              <a:t>④標本のデータから</a:t>
            </a:r>
            <a:r>
              <a:rPr lang="ja-JP" altLang="en-US" b="1" dirty="0">
                <a:solidFill>
                  <a:srgbClr val="FF0000"/>
                </a:solidFill>
              </a:rPr>
              <a:t>統計量</a:t>
            </a:r>
            <a:r>
              <a:rPr lang="ja-JP" altLang="en-US" dirty="0"/>
              <a:t>を算出する</a:t>
            </a:r>
            <a:br>
              <a:rPr lang="en-US" altLang="ja-JP" dirty="0"/>
            </a:br>
            <a:r>
              <a:rPr lang="ja-JP" altLang="en-US" dirty="0"/>
              <a:t>　　　　　　　　　　　　（千葉工場）</a:t>
            </a:r>
          </a:p>
        </p:txBody>
      </p:sp>
      <p:sp>
        <p:nvSpPr>
          <p:cNvPr id="19460" name="Rectangle 3"/>
          <p:cNvSpPr>
            <a:spLocks noGrp="1" noChangeArrowheads="1"/>
          </p:cNvSpPr>
          <p:nvPr>
            <p:ph type="body" idx="1"/>
          </p:nvPr>
        </p:nvSpPr>
        <p:spPr>
          <a:xfrm>
            <a:off x="1083733" y="1820863"/>
            <a:ext cx="9668934" cy="4405312"/>
          </a:xfrm>
        </p:spPr>
        <p:txBody>
          <a:bodyPr>
            <a:normAutofit lnSpcReduction="10000"/>
          </a:bodyPr>
          <a:lstStyle/>
          <a:p>
            <a:pPr eaLnBrk="1" hangingPunct="1"/>
            <a:r>
              <a:rPr lang="ja-JP" altLang="en-US" dirty="0"/>
              <a:t>第４の手順では、標本データから検定統計量を算出する</a:t>
            </a:r>
            <a:endParaRPr lang="en-US" altLang="ja-JP" dirty="0"/>
          </a:p>
          <a:p>
            <a:pPr eaLnBrk="1" hangingPunct="1"/>
            <a:r>
              <a:rPr lang="ja-JP" altLang="en-US" dirty="0"/>
              <a:t>複雑なケース（工場）では母分散が未知</a:t>
            </a:r>
            <a:endParaRPr lang="en-US" altLang="ja-JP" dirty="0"/>
          </a:p>
          <a:p>
            <a:pPr eaLnBrk="1" hangingPunct="1"/>
            <a:r>
              <a:rPr lang="ja-JP" altLang="en-US" dirty="0"/>
              <a:t>－</a:t>
            </a:r>
            <a:r>
              <a:rPr lang="ja-JP" altLang="en-US" b="1" dirty="0">
                <a:solidFill>
                  <a:schemeClr val="accent2">
                    <a:lumMod val="75000"/>
                  </a:schemeClr>
                </a:solidFill>
              </a:rPr>
              <a:t>母分散</a:t>
            </a:r>
            <a:r>
              <a:rPr lang="ja-JP" altLang="en-US" dirty="0"/>
              <a:t>（母標準偏差）の代用品として</a:t>
            </a:r>
            <a:r>
              <a:rPr lang="ja-JP" altLang="en-US" b="1" dirty="0">
                <a:solidFill>
                  <a:srgbClr val="FF9933"/>
                </a:solidFill>
              </a:rPr>
              <a:t>不偏</a:t>
            </a:r>
            <a:r>
              <a:rPr lang="ja-JP" altLang="en-US" b="1" dirty="0">
                <a:solidFill>
                  <a:srgbClr val="0070C0"/>
                </a:solidFill>
              </a:rPr>
              <a:t>分散</a:t>
            </a:r>
            <a:endParaRPr lang="en-US" altLang="ja-JP" b="1" dirty="0">
              <a:solidFill>
                <a:srgbClr val="0070C0"/>
              </a:solidFill>
            </a:endParaRPr>
          </a:p>
          <a:p>
            <a:pPr eaLnBrk="1" hangingPunct="1"/>
            <a:r>
              <a:rPr lang="ja-JP" altLang="en-US" dirty="0"/>
              <a:t>（</a:t>
            </a:r>
            <a:r>
              <a:rPr lang="ja-JP" altLang="en-US" b="1" dirty="0">
                <a:solidFill>
                  <a:srgbClr val="FF9933"/>
                </a:solidFill>
              </a:rPr>
              <a:t>不偏</a:t>
            </a:r>
            <a:r>
              <a:rPr lang="ja-JP" altLang="en-US" b="1" dirty="0">
                <a:solidFill>
                  <a:srgbClr val="0070C0"/>
                </a:solidFill>
              </a:rPr>
              <a:t>分散</a:t>
            </a:r>
            <a:r>
              <a:rPr lang="ja-JP" altLang="en-US" dirty="0"/>
              <a:t>から計算した</a:t>
            </a:r>
            <a:r>
              <a:rPr lang="ja-JP" altLang="en-US" b="1" dirty="0">
                <a:solidFill>
                  <a:srgbClr val="0070C0"/>
                </a:solidFill>
              </a:rPr>
              <a:t>標本</a:t>
            </a:r>
            <a:r>
              <a:rPr lang="ja-JP" altLang="en-US" dirty="0"/>
              <a:t>（</a:t>
            </a:r>
            <a:r>
              <a:rPr lang="ja-JP" altLang="en-US" b="1" dirty="0">
                <a:solidFill>
                  <a:srgbClr val="FF9933"/>
                </a:solidFill>
              </a:rPr>
              <a:t>不偏</a:t>
            </a:r>
            <a:r>
              <a:rPr lang="ja-JP" altLang="en-US" dirty="0"/>
              <a:t>）</a:t>
            </a:r>
            <a:r>
              <a:rPr lang="ja-JP" altLang="en-US" b="1" dirty="0">
                <a:solidFill>
                  <a:srgbClr val="0070C0"/>
                </a:solidFill>
              </a:rPr>
              <a:t>標準偏差</a:t>
            </a:r>
            <a:r>
              <a:rPr lang="ja-JP" altLang="en-US" dirty="0"/>
              <a:t>）を使う</a:t>
            </a:r>
            <a:endParaRPr lang="en-US" altLang="ja-JP" dirty="0"/>
          </a:p>
          <a:p>
            <a:pPr eaLnBrk="1" hangingPunct="1"/>
            <a:r>
              <a:rPr lang="ja-JP" altLang="en-US" dirty="0"/>
              <a:t>－但し、標本サイズが十分に大きい（ｎが</a:t>
            </a:r>
            <a:r>
              <a:rPr lang="en-US" altLang="ja-JP" dirty="0"/>
              <a:t>30</a:t>
            </a:r>
            <a:r>
              <a:rPr lang="ja-JP" altLang="en-US" dirty="0"/>
              <a:t>以上）場合</a:t>
            </a:r>
            <a:endParaRPr lang="en-US" altLang="ja-JP" dirty="0"/>
          </a:p>
          <a:p>
            <a:pPr eaLnBrk="1" hangingPunct="1"/>
            <a:r>
              <a:rPr lang="ja-JP" altLang="en-US" dirty="0"/>
              <a:t>母分散の検定では、Ｚ統計量を選択する（図表</a:t>
            </a:r>
            <a:r>
              <a:rPr lang="en-US" altLang="ja-JP" dirty="0"/>
              <a:t>8-5</a:t>
            </a:r>
            <a:r>
              <a:rPr lang="ja-JP" altLang="en-US" dirty="0"/>
              <a:t>）</a:t>
            </a:r>
            <a:endParaRPr lang="en-US" altLang="ja-JP" dirty="0"/>
          </a:p>
          <a:p>
            <a:pPr eaLnBrk="1" hangingPunct="1"/>
            <a:r>
              <a:rPr lang="ja-JP" altLang="en-US" dirty="0"/>
              <a:t>－</a:t>
            </a:r>
            <a:r>
              <a:rPr lang="en-US" altLang="ja-JP" dirty="0"/>
              <a:t>Z</a:t>
            </a:r>
            <a:r>
              <a:rPr lang="ja-JP" altLang="en-US" dirty="0"/>
              <a:t>統計量は</a:t>
            </a:r>
            <a:r>
              <a:rPr lang="ja-JP" altLang="en-US" b="1" dirty="0"/>
              <a:t>０．６３</a:t>
            </a:r>
            <a:r>
              <a:rPr lang="ja-JP" altLang="en-US" dirty="0"/>
              <a:t>となる（図表</a:t>
            </a:r>
            <a:r>
              <a:rPr lang="en-US" altLang="ja-JP" dirty="0"/>
              <a:t>8-8</a:t>
            </a:r>
            <a:r>
              <a:rPr lang="ja-JP" altLang="en-US" dirty="0"/>
              <a:t>）</a:t>
            </a:r>
            <a:endParaRPr lang="en-US" altLang="ja-JP" dirty="0"/>
          </a:p>
          <a:p>
            <a:pPr eaLnBrk="1" hangingPunct="1"/>
            <a:r>
              <a:rPr lang="ja-JP" altLang="en-US" dirty="0"/>
              <a:t>－棄却域（１．９６）より内側で帰無仮説を棄却しない</a:t>
            </a:r>
            <a:endParaRPr lang="en-US" altLang="ja-JP" dirty="0"/>
          </a:p>
          <a:p>
            <a:pPr eaLnBrk="1" hangingPunct="1"/>
            <a:r>
              <a:rPr lang="ja-JP" altLang="en-US" dirty="0"/>
              <a:t>母平均の信頼区間で言うと、</a:t>
            </a:r>
            <a:r>
              <a:rPr lang="en-US" altLang="ja-JP" dirty="0"/>
              <a:t>120</a:t>
            </a:r>
            <a:r>
              <a:rPr lang="ja-JP" altLang="en-US" dirty="0"/>
              <a:t>を含む（図表</a:t>
            </a:r>
            <a:r>
              <a:rPr lang="en-US" altLang="ja-JP" dirty="0"/>
              <a:t>8-9</a:t>
            </a:r>
            <a:r>
              <a:rPr lang="ja-JP" altLang="en-US" dirty="0"/>
              <a:t>）</a:t>
            </a:r>
            <a:endParaRPr lang="en-US" altLang="ja-JP" dirty="0"/>
          </a:p>
          <a:p>
            <a:pPr eaLnBrk="1" hangingPunct="1"/>
            <a:endParaRPr lang="en-US" altLang="ja-JP" dirty="0"/>
          </a:p>
        </p:txBody>
      </p:sp>
    </p:spTree>
    <p:extLst>
      <p:ext uri="{BB962C8B-B14F-4D97-AF65-F5344CB8AC3E}">
        <p14:creationId xmlns:p14="http://schemas.microsoft.com/office/powerpoint/2010/main" val="438090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図表８－</a:t>
            </a:r>
            <a:r>
              <a:rPr lang="en-US" altLang="ja-JP" dirty="0"/>
              <a:t>8</a:t>
            </a:r>
            <a:r>
              <a:rPr lang="ja-JP" altLang="en-US" dirty="0"/>
              <a:t>　Ｚ検定統計量の計算方法</a:t>
            </a:r>
            <a:br>
              <a:rPr lang="en-US" altLang="ja-JP" dirty="0"/>
            </a:br>
            <a:r>
              <a:rPr lang="ja-JP" altLang="en-US" dirty="0"/>
              <a:t>　　　　　　　　　　　（千葉工場）</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330036" y="2651760"/>
            <a:ext cx="9842270" cy="320040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spTree>
    <p:extLst>
      <p:ext uri="{BB962C8B-B14F-4D97-AF65-F5344CB8AC3E}">
        <p14:creationId xmlns:p14="http://schemas.microsoft.com/office/powerpoint/2010/main" val="3125520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1480" y="365125"/>
            <a:ext cx="11490960" cy="1325563"/>
          </a:xfrm>
        </p:spPr>
        <p:txBody>
          <a:bodyPr/>
          <a:lstStyle/>
          <a:p>
            <a:r>
              <a:rPr lang="ja-JP" altLang="en-US" dirty="0"/>
              <a:t>図表８－</a:t>
            </a:r>
            <a:r>
              <a:rPr lang="en-US" altLang="ja-JP" dirty="0"/>
              <a:t>9</a:t>
            </a:r>
            <a:r>
              <a:rPr lang="ja-JP" altLang="en-US" dirty="0"/>
              <a:t>　千葉工場の母平均の信頼区間</a:t>
            </a:r>
            <a:br>
              <a:rPr lang="en-US" altLang="ja-JP" dirty="0"/>
            </a:br>
            <a:r>
              <a:rPr lang="ja-JP" altLang="en-US" dirty="0"/>
              <a:t>　　　　　　と統計的検定の関係</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pic>
        <p:nvPicPr>
          <p:cNvPr id="8" name="図 7">
            <a:extLst>
              <a:ext uri="{FF2B5EF4-FFF2-40B4-BE49-F238E27FC236}">
                <a16:creationId xmlns:a16="http://schemas.microsoft.com/office/drawing/2014/main" id="{6941D5A6-5647-45F1-B165-3636E93403E5}"/>
              </a:ext>
            </a:extLst>
          </p:cNvPr>
          <p:cNvPicPr>
            <a:picLocks noChangeAspect="1"/>
          </p:cNvPicPr>
          <p:nvPr/>
        </p:nvPicPr>
        <p:blipFill>
          <a:blip r:embed="rId2"/>
          <a:stretch>
            <a:fillRect/>
          </a:stretch>
        </p:blipFill>
        <p:spPr>
          <a:xfrm>
            <a:off x="3048000" y="2054225"/>
            <a:ext cx="6873240" cy="4667250"/>
          </a:xfrm>
          <a:prstGeom prst="rect">
            <a:avLst/>
          </a:prstGeom>
        </p:spPr>
      </p:pic>
    </p:spTree>
    <p:extLst>
      <p:ext uri="{BB962C8B-B14F-4D97-AF65-F5344CB8AC3E}">
        <p14:creationId xmlns:p14="http://schemas.microsoft.com/office/powerpoint/2010/main" val="269509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35231A-38C7-433E-8E5F-905E14744EEF}"/>
              </a:ext>
            </a:extLst>
          </p:cNvPr>
          <p:cNvSpPr>
            <a:spLocks noGrp="1"/>
          </p:cNvSpPr>
          <p:nvPr>
            <p:ph type="title"/>
          </p:nvPr>
        </p:nvSpPr>
        <p:spPr/>
        <p:txBody>
          <a:bodyPr/>
          <a:lstStyle/>
          <a:p>
            <a:r>
              <a:rPr kumimoji="1" lang="ja-JP" altLang="en-US" dirty="0"/>
              <a:t>帰無仮説が棄却できないと</a:t>
            </a:r>
            <a:br>
              <a:rPr kumimoji="1" lang="en-US" altLang="ja-JP" dirty="0"/>
            </a:br>
            <a:r>
              <a:rPr kumimoji="1" lang="ja-JP" altLang="en-US" dirty="0"/>
              <a:t>　　　　　　　　　強い判断ができない</a:t>
            </a:r>
          </a:p>
        </p:txBody>
      </p:sp>
      <p:sp>
        <p:nvSpPr>
          <p:cNvPr id="3" name="コンテンツ プレースホルダー 2">
            <a:extLst>
              <a:ext uri="{FF2B5EF4-FFF2-40B4-BE49-F238E27FC236}">
                <a16:creationId xmlns:a16="http://schemas.microsoft.com/office/drawing/2014/main" id="{3B4F8965-A7D5-47AD-A234-9E3C53038170}"/>
              </a:ext>
            </a:extLst>
          </p:cNvPr>
          <p:cNvSpPr>
            <a:spLocks noGrp="1"/>
          </p:cNvSpPr>
          <p:nvPr>
            <p:ph idx="1"/>
          </p:nvPr>
        </p:nvSpPr>
        <p:spPr/>
        <p:txBody>
          <a:bodyPr/>
          <a:lstStyle/>
          <a:p>
            <a:r>
              <a:rPr kumimoji="1" lang="ja-JP" altLang="en-US" dirty="0"/>
              <a:t>埼玉工場は帰無仮説を棄却した</a:t>
            </a:r>
            <a:endParaRPr kumimoji="1" lang="en-US" altLang="ja-JP" dirty="0"/>
          </a:p>
          <a:p>
            <a:r>
              <a:rPr lang="ja-JP" altLang="en-US" dirty="0"/>
              <a:t>－対立仮説「母平均は</a:t>
            </a:r>
            <a:r>
              <a:rPr lang="en-US" altLang="ja-JP" dirty="0"/>
              <a:t>120</a:t>
            </a:r>
            <a:r>
              <a:rPr lang="ja-JP" altLang="en-US" dirty="0"/>
              <a:t>ではない」が採択された</a:t>
            </a:r>
            <a:endParaRPr lang="en-US" altLang="ja-JP" dirty="0"/>
          </a:p>
          <a:p>
            <a:r>
              <a:rPr kumimoji="1" lang="ja-JP" altLang="en-US" dirty="0"/>
              <a:t>－つまり製造が規定量通り行われていないと</a:t>
            </a:r>
            <a:r>
              <a:rPr kumimoji="1" lang="ja-JP" altLang="en-US" b="1" dirty="0">
                <a:solidFill>
                  <a:srgbClr val="FF0000"/>
                </a:solidFill>
              </a:rPr>
              <a:t>強く判断できる</a:t>
            </a:r>
            <a:endParaRPr kumimoji="1" lang="en-US" altLang="ja-JP" b="1" dirty="0">
              <a:solidFill>
                <a:srgbClr val="FF0000"/>
              </a:solidFill>
            </a:endParaRPr>
          </a:p>
          <a:p>
            <a:r>
              <a:rPr lang="ja-JP" altLang="en-US" dirty="0"/>
              <a:t>千葉工場は帰無仮説を棄却できなかった</a:t>
            </a:r>
            <a:endParaRPr lang="en-US" altLang="ja-JP" dirty="0"/>
          </a:p>
          <a:p>
            <a:r>
              <a:rPr kumimoji="1" lang="ja-JP" altLang="en-US" dirty="0"/>
              <a:t>－対立仮説「母平均は</a:t>
            </a:r>
            <a:r>
              <a:rPr kumimoji="1" lang="en-US" altLang="ja-JP" dirty="0"/>
              <a:t>120</a:t>
            </a:r>
            <a:r>
              <a:rPr kumimoji="1" lang="ja-JP" altLang="en-US" dirty="0"/>
              <a:t>ではない」が採択されない</a:t>
            </a:r>
            <a:endParaRPr kumimoji="1" lang="en-US" altLang="ja-JP" dirty="0"/>
          </a:p>
          <a:p>
            <a:r>
              <a:rPr lang="ja-JP" altLang="en-US" dirty="0"/>
              <a:t>－但し、帰無仮説「母平均は</a:t>
            </a:r>
            <a:r>
              <a:rPr lang="en-US" altLang="ja-JP" dirty="0"/>
              <a:t>120</a:t>
            </a:r>
            <a:r>
              <a:rPr lang="ja-JP" altLang="en-US" dirty="0"/>
              <a:t>」を強く主張もできない</a:t>
            </a:r>
            <a:endParaRPr lang="en-US" altLang="ja-JP" dirty="0"/>
          </a:p>
          <a:p>
            <a:r>
              <a:rPr kumimoji="1" lang="ja-JP" altLang="en-US" dirty="0"/>
              <a:t>－帰無仮説は矛盾していないが、</a:t>
            </a:r>
            <a:r>
              <a:rPr kumimoji="1" lang="ja-JP" altLang="en-US" b="1" dirty="0">
                <a:solidFill>
                  <a:srgbClr val="FF0000"/>
                </a:solidFill>
              </a:rPr>
              <a:t>弱く肯定される</a:t>
            </a:r>
            <a:r>
              <a:rPr kumimoji="1" lang="ja-JP" altLang="en-US" dirty="0"/>
              <a:t>だけ</a:t>
            </a:r>
            <a:endParaRPr kumimoji="1" lang="en-US" altLang="ja-JP" dirty="0"/>
          </a:p>
          <a:p>
            <a:r>
              <a:rPr lang="ja-JP" altLang="en-US" dirty="0"/>
              <a:t>統計的検定では帰無仮説を棄却すると強い根拠になる</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09D15301-3709-4A50-9D68-D58BEDEC51FB}"/>
              </a:ext>
            </a:extLst>
          </p:cNvPr>
          <p:cNvSpPr>
            <a:spLocks noGrp="1"/>
          </p:cNvSpPr>
          <p:nvPr>
            <p:ph type="sldNum" sz="quarter" idx="12"/>
          </p:nvPr>
        </p:nvSpPr>
        <p:spPr/>
        <p:txBody>
          <a:bodyPr/>
          <a:lstStyle/>
          <a:p>
            <a:fld id="{3AE5B237-A93D-4DA8-88F7-7500EAB446A9}" type="slidenum">
              <a:rPr kumimoji="1" lang="ja-JP" altLang="en-US" smtClean="0"/>
              <a:t>18</a:t>
            </a:fld>
            <a:endParaRPr kumimoji="1" lang="ja-JP" altLang="en-US"/>
          </a:p>
        </p:txBody>
      </p:sp>
    </p:spTree>
    <p:extLst>
      <p:ext uri="{BB962C8B-B14F-4D97-AF65-F5344CB8AC3E}">
        <p14:creationId xmlns:p14="http://schemas.microsoft.com/office/powerpoint/2010/main" val="47279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35231A-38C7-433E-8E5F-905E14744EEF}"/>
              </a:ext>
            </a:extLst>
          </p:cNvPr>
          <p:cNvSpPr>
            <a:spLocks noGrp="1"/>
          </p:cNvSpPr>
          <p:nvPr>
            <p:ph type="title"/>
          </p:nvPr>
        </p:nvSpPr>
        <p:spPr/>
        <p:txBody>
          <a:bodyPr>
            <a:normAutofit/>
          </a:bodyPr>
          <a:lstStyle/>
          <a:p>
            <a:r>
              <a:rPr kumimoji="1" lang="ja-JP" altLang="en-US" dirty="0"/>
              <a:t>有意水準を５％にするのは、</a:t>
            </a:r>
            <a:br>
              <a:rPr kumimoji="1" lang="en-US" altLang="ja-JP" dirty="0"/>
            </a:br>
            <a:r>
              <a:rPr kumimoji="1" lang="ja-JP" altLang="en-US" dirty="0"/>
              <a:t>　　２つの過誤のバランスを取ったから</a:t>
            </a:r>
          </a:p>
        </p:txBody>
      </p:sp>
      <p:sp>
        <p:nvSpPr>
          <p:cNvPr id="3" name="コンテンツ プレースホルダー 2">
            <a:extLst>
              <a:ext uri="{FF2B5EF4-FFF2-40B4-BE49-F238E27FC236}">
                <a16:creationId xmlns:a16="http://schemas.microsoft.com/office/drawing/2014/main" id="{3B4F8965-A7D5-47AD-A234-9E3C53038170}"/>
              </a:ext>
            </a:extLst>
          </p:cNvPr>
          <p:cNvSpPr>
            <a:spLocks noGrp="1"/>
          </p:cNvSpPr>
          <p:nvPr>
            <p:ph idx="1"/>
          </p:nvPr>
        </p:nvSpPr>
        <p:spPr/>
        <p:txBody>
          <a:bodyPr>
            <a:normAutofit/>
          </a:bodyPr>
          <a:lstStyle/>
          <a:p>
            <a:r>
              <a:rPr kumimoji="1" lang="ja-JP" altLang="en-US" dirty="0"/>
              <a:t>伝統的に有意水準を５％にしてきた</a:t>
            </a:r>
            <a:endParaRPr kumimoji="1" lang="en-US" altLang="ja-JP" dirty="0"/>
          </a:p>
          <a:p>
            <a:r>
              <a:rPr lang="ja-JP" altLang="en-US" dirty="0"/>
              <a:t>－有意水準５％より１％の方が優れているのでは？</a:t>
            </a:r>
            <a:endParaRPr lang="en-US" altLang="ja-JP" dirty="0"/>
          </a:p>
          <a:p>
            <a:r>
              <a:rPr kumimoji="1" lang="ja-JP" altLang="en-US" dirty="0"/>
              <a:t>有意水準を５％（</a:t>
            </a:r>
            <a:r>
              <a:rPr kumimoji="1" lang="ja-JP" altLang="en-US" b="1" dirty="0">
                <a:solidFill>
                  <a:srgbClr val="FF99FF"/>
                </a:solidFill>
              </a:rPr>
              <a:t>桃色</a:t>
            </a:r>
            <a:r>
              <a:rPr kumimoji="1" lang="ja-JP" altLang="en-US" dirty="0"/>
              <a:t>）→１％（</a:t>
            </a:r>
            <a:r>
              <a:rPr kumimoji="1" lang="ja-JP" altLang="en-US" b="1" dirty="0">
                <a:solidFill>
                  <a:srgbClr val="FF0000"/>
                </a:solidFill>
              </a:rPr>
              <a:t>赤色</a:t>
            </a:r>
            <a:r>
              <a:rPr kumimoji="1" lang="ja-JP" altLang="en-US" dirty="0"/>
              <a:t>）にすると「帰無仮説が正しい場合に、棄却する確率を減らせる（図表８</a:t>
            </a:r>
            <a:r>
              <a:rPr kumimoji="1" lang="en-US" altLang="ja-JP" dirty="0"/>
              <a:t>-</a:t>
            </a:r>
            <a:r>
              <a:rPr kumimoji="1" lang="ja-JP" altLang="en-US" dirty="0"/>
              <a:t>１０）</a:t>
            </a:r>
            <a:endParaRPr kumimoji="1" lang="en-US" altLang="ja-JP" dirty="0"/>
          </a:p>
          <a:p>
            <a:r>
              <a:rPr kumimoji="1" lang="ja-JP" altLang="en-US" dirty="0"/>
              <a:t>ーこれを</a:t>
            </a:r>
            <a:r>
              <a:rPr kumimoji="1" lang="ja-JP" altLang="en-US" b="1" dirty="0">
                <a:solidFill>
                  <a:srgbClr val="FF0000"/>
                </a:solidFill>
              </a:rPr>
              <a:t>第１種の過誤</a:t>
            </a:r>
            <a:r>
              <a:rPr kumimoji="1" lang="ja-JP" altLang="en-US" dirty="0"/>
              <a:t>「無実の罪」と呼ぶ（図表</a:t>
            </a:r>
            <a:r>
              <a:rPr kumimoji="1" lang="en-US" altLang="ja-JP" dirty="0"/>
              <a:t>8-11</a:t>
            </a:r>
            <a:r>
              <a:rPr kumimoji="1" lang="ja-JP" altLang="en-US" dirty="0"/>
              <a:t>）</a:t>
            </a:r>
            <a:endParaRPr kumimoji="1" lang="en-US" altLang="ja-JP" dirty="0"/>
          </a:p>
          <a:p>
            <a:r>
              <a:rPr lang="ja-JP" altLang="en-US" dirty="0"/>
              <a:t>一方で、対立仮説が正しい場合に間違って帰無仮説を受容する確率が増加してしまう（図表</a:t>
            </a:r>
            <a:r>
              <a:rPr lang="en-US" altLang="ja-JP" dirty="0"/>
              <a:t>8-12</a:t>
            </a:r>
            <a:r>
              <a:rPr lang="ja-JP" altLang="en-US" dirty="0"/>
              <a:t>の</a:t>
            </a:r>
            <a:r>
              <a:rPr lang="ja-JP" altLang="en-US" b="1" dirty="0">
                <a:solidFill>
                  <a:srgbClr val="00FF00"/>
                </a:solidFill>
              </a:rPr>
              <a:t>緑色</a:t>
            </a:r>
            <a:r>
              <a:rPr lang="ja-JP" altLang="en-US" dirty="0"/>
              <a:t>）</a:t>
            </a:r>
            <a:endParaRPr lang="en-US" altLang="ja-JP" dirty="0"/>
          </a:p>
          <a:p>
            <a:r>
              <a:rPr kumimoji="1" lang="ja-JP" altLang="en-US" dirty="0"/>
              <a:t>－これを</a:t>
            </a:r>
            <a:r>
              <a:rPr kumimoji="1" lang="ja-JP" altLang="en-US" b="1" dirty="0">
                <a:solidFill>
                  <a:srgbClr val="00B050"/>
                </a:solidFill>
              </a:rPr>
              <a:t>第２種の過誤</a:t>
            </a:r>
            <a:r>
              <a:rPr kumimoji="1" lang="ja-JP" altLang="en-US" dirty="0"/>
              <a:t>「犯人を無罪」と呼ぶ（図表</a:t>
            </a:r>
            <a:r>
              <a:rPr kumimoji="1" lang="en-US" altLang="ja-JP" dirty="0"/>
              <a:t>8-11</a:t>
            </a:r>
            <a:r>
              <a:rPr kumimoji="1" lang="ja-JP" altLang="en-US" dirty="0"/>
              <a:t>）</a:t>
            </a:r>
            <a:endParaRPr kumimoji="1" lang="en-US" altLang="ja-JP" dirty="0"/>
          </a:p>
          <a:p>
            <a:r>
              <a:rPr lang="ja-JP" altLang="en-US" b="1" dirty="0">
                <a:solidFill>
                  <a:srgbClr val="FF0000"/>
                </a:solidFill>
              </a:rPr>
              <a:t>第１種の過誤</a:t>
            </a:r>
            <a:r>
              <a:rPr lang="ja-JP" altLang="en-US" dirty="0"/>
              <a:t>と</a:t>
            </a:r>
            <a:r>
              <a:rPr lang="ja-JP" altLang="en-US" b="1" dirty="0">
                <a:solidFill>
                  <a:srgbClr val="00B050"/>
                </a:solidFill>
              </a:rPr>
              <a:t>第２種の過誤</a:t>
            </a:r>
            <a:r>
              <a:rPr lang="ja-JP" altLang="en-US" dirty="0"/>
              <a:t>にはトレードオフ関係がある</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09D15301-3709-4A50-9D68-D58BEDEC51FB}"/>
              </a:ext>
            </a:extLst>
          </p:cNvPr>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4094495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2</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2</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lstStyle/>
          <a:p>
            <a:pPr eaLnBrk="1" hangingPunct="1"/>
            <a:r>
              <a:rPr lang="ja-JP" altLang="en-US" dirty="0"/>
              <a:t>第８章の目的</a:t>
            </a:r>
          </a:p>
        </p:txBody>
      </p:sp>
      <p:sp>
        <p:nvSpPr>
          <p:cNvPr id="19460" name="Rectangle 3"/>
          <p:cNvSpPr>
            <a:spLocks noGrp="1" noChangeArrowheads="1"/>
          </p:cNvSpPr>
          <p:nvPr>
            <p:ph type="body" idx="1"/>
          </p:nvPr>
        </p:nvSpPr>
        <p:spPr>
          <a:xfrm>
            <a:off x="1083733" y="1690688"/>
            <a:ext cx="9668934" cy="4405312"/>
          </a:xfrm>
        </p:spPr>
        <p:txBody>
          <a:bodyPr>
            <a:normAutofit/>
          </a:bodyPr>
          <a:lstStyle/>
          <a:p>
            <a:pPr eaLnBrk="1" hangingPunct="1"/>
            <a:r>
              <a:rPr lang="ja-JP" altLang="en-US" dirty="0"/>
              <a:t>前章で統計的検定の概念を理解した</a:t>
            </a:r>
          </a:p>
          <a:p>
            <a:pPr eaLnBrk="1" hangingPunct="1"/>
            <a:r>
              <a:rPr lang="ja-JP" altLang="en-US" dirty="0"/>
              <a:t>－「背理法」と「帰無仮説」</a:t>
            </a:r>
            <a:endParaRPr lang="en-US" altLang="ja-JP" dirty="0"/>
          </a:p>
          <a:p>
            <a:pPr eaLnBrk="1" hangingPunct="1"/>
            <a:r>
              <a:rPr lang="ja-JP" altLang="en-US" dirty="0"/>
              <a:t>「母平均の検定」を②複雑なケース（工場）に取り組む</a:t>
            </a:r>
            <a:endParaRPr lang="en-US" altLang="ja-JP" dirty="0"/>
          </a:p>
          <a:p>
            <a:pPr eaLnBrk="1" hangingPunct="1"/>
            <a:r>
              <a:rPr lang="ja-JP" altLang="en-US" dirty="0"/>
              <a:t>－母平均は特定の値（規定</a:t>
            </a:r>
            <a:r>
              <a:rPr lang="en-US" altLang="ja-JP" dirty="0"/>
              <a:t>120ml</a:t>
            </a:r>
            <a:r>
              <a:rPr lang="ja-JP" altLang="en-US" dirty="0"/>
              <a:t>）と等しいか？</a:t>
            </a:r>
          </a:p>
          <a:p>
            <a:r>
              <a:rPr lang="ja-JP" altLang="en-US" dirty="0"/>
              <a:t>統計的検定を正しく選択できることが重要です</a:t>
            </a:r>
          </a:p>
          <a:p>
            <a:pPr eaLnBrk="1" hangingPunct="1"/>
            <a:r>
              <a:rPr lang="ja-JP" altLang="en-US" dirty="0"/>
              <a:t>－母集団の分散・標準偏差が既知の場合</a:t>
            </a:r>
            <a:r>
              <a:rPr lang="en-US" altLang="ja-JP" dirty="0"/>
              <a:t>(Z</a:t>
            </a:r>
            <a:r>
              <a:rPr lang="ja-JP" altLang="en-US" dirty="0"/>
              <a:t>統計量</a:t>
            </a:r>
            <a:r>
              <a:rPr lang="en-US" altLang="ja-JP" dirty="0"/>
              <a:t>)</a:t>
            </a:r>
          </a:p>
          <a:p>
            <a:pPr eaLnBrk="1" hangingPunct="1"/>
            <a:r>
              <a:rPr lang="ja-JP" altLang="en-US" dirty="0"/>
              <a:t>－母集団の分散・標準偏差が不明の場合</a:t>
            </a:r>
            <a:r>
              <a:rPr lang="en-US" altLang="ja-JP" dirty="0"/>
              <a:t>(T</a:t>
            </a:r>
            <a:r>
              <a:rPr lang="ja-JP" altLang="en-US" dirty="0"/>
              <a:t>統計量</a:t>
            </a:r>
            <a:r>
              <a:rPr lang="en-US" altLang="ja-JP" dirty="0"/>
              <a:t>)</a:t>
            </a:r>
          </a:p>
        </p:txBody>
      </p:sp>
    </p:spTree>
    <p:extLst>
      <p:ext uri="{BB962C8B-B14F-4D97-AF65-F5344CB8AC3E}">
        <p14:creationId xmlns:p14="http://schemas.microsoft.com/office/powerpoint/2010/main" val="2040183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365125"/>
            <a:ext cx="11369040" cy="1325563"/>
          </a:xfrm>
        </p:spPr>
        <p:txBody>
          <a:bodyPr/>
          <a:lstStyle/>
          <a:p>
            <a:r>
              <a:rPr lang="ja-JP" altLang="en-US" dirty="0"/>
              <a:t>図表８－１０　有意水準は帰無仮説が正しい</a:t>
            </a:r>
            <a:br>
              <a:rPr lang="en-US" altLang="ja-JP" dirty="0"/>
            </a:br>
            <a:r>
              <a:rPr lang="ja-JP" altLang="en-US" dirty="0"/>
              <a:t>　　　　　　　時に間違えて棄却する確率</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795549" y="1690688"/>
            <a:ext cx="8146473" cy="502951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20</a:t>
            </a:fld>
            <a:endParaRPr kumimoji="1" lang="ja-JP" altLang="en-US"/>
          </a:p>
        </p:txBody>
      </p:sp>
    </p:spTree>
    <p:extLst>
      <p:ext uri="{BB962C8B-B14F-4D97-AF65-F5344CB8AC3E}">
        <p14:creationId xmlns:p14="http://schemas.microsoft.com/office/powerpoint/2010/main" val="1577799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3840" y="365125"/>
            <a:ext cx="11430000" cy="1325563"/>
          </a:xfrm>
        </p:spPr>
        <p:txBody>
          <a:bodyPr>
            <a:normAutofit/>
          </a:bodyPr>
          <a:lstStyle/>
          <a:p>
            <a:r>
              <a:rPr lang="ja-JP" altLang="en-US" dirty="0"/>
              <a:t>図表８－１１　第一種の過誤は「無実の罪」</a:t>
            </a:r>
            <a:br>
              <a:rPr lang="en-US" altLang="ja-JP" dirty="0"/>
            </a:br>
            <a:r>
              <a:rPr lang="ja-JP" altLang="en-US" dirty="0"/>
              <a:t>　　　　　　第二種の過誤は「犯人を無罪」</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21</a:t>
            </a:fld>
            <a:endParaRPr kumimoji="1" lang="ja-JP" altLang="en-US"/>
          </a:p>
        </p:txBody>
      </p:sp>
      <p:pic>
        <p:nvPicPr>
          <p:cNvPr id="5" name="図 4"/>
          <p:cNvPicPr>
            <a:picLocks noChangeAspect="1"/>
          </p:cNvPicPr>
          <p:nvPr/>
        </p:nvPicPr>
        <p:blipFill>
          <a:blip r:embed="rId2"/>
          <a:stretch>
            <a:fillRect/>
          </a:stretch>
        </p:blipFill>
        <p:spPr>
          <a:xfrm>
            <a:off x="1763782" y="2031557"/>
            <a:ext cx="8976261" cy="4568747"/>
          </a:xfrm>
          <a:prstGeom prst="rect">
            <a:avLst/>
          </a:prstGeom>
        </p:spPr>
      </p:pic>
    </p:spTree>
    <p:extLst>
      <p:ext uri="{BB962C8B-B14F-4D97-AF65-F5344CB8AC3E}">
        <p14:creationId xmlns:p14="http://schemas.microsoft.com/office/powerpoint/2010/main" val="2581121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2440" y="365125"/>
            <a:ext cx="11521440" cy="1325563"/>
          </a:xfrm>
        </p:spPr>
        <p:txBody>
          <a:bodyPr/>
          <a:lstStyle/>
          <a:p>
            <a:r>
              <a:rPr lang="ja-JP" altLang="en-US" dirty="0"/>
              <a:t>図表８－１２　第一種の過誤と第二種の過誤</a:t>
            </a:r>
            <a:br>
              <a:rPr lang="en-US" altLang="ja-JP" dirty="0"/>
            </a:br>
            <a:r>
              <a:rPr lang="ja-JP" altLang="en-US" dirty="0"/>
              <a:t>　　　　　　　はトレードオフ関係</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410691" y="1690688"/>
            <a:ext cx="6354718"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22</a:t>
            </a:fld>
            <a:endParaRPr kumimoji="1" lang="ja-JP" altLang="en-US"/>
          </a:p>
        </p:txBody>
      </p:sp>
    </p:spTree>
    <p:extLst>
      <p:ext uri="{BB962C8B-B14F-4D97-AF65-F5344CB8AC3E}">
        <p14:creationId xmlns:p14="http://schemas.microsoft.com/office/powerpoint/2010/main" val="1202650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おわりに</a:t>
            </a:r>
          </a:p>
        </p:txBody>
      </p:sp>
      <p:sp>
        <p:nvSpPr>
          <p:cNvPr id="3" name="コンテンツ プレースホルダー 2"/>
          <p:cNvSpPr>
            <a:spLocks noGrp="1"/>
          </p:cNvSpPr>
          <p:nvPr>
            <p:ph idx="1"/>
          </p:nvPr>
        </p:nvSpPr>
        <p:spPr/>
        <p:txBody>
          <a:bodyPr>
            <a:normAutofit/>
          </a:bodyPr>
          <a:lstStyle/>
          <a:p>
            <a:r>
              <a:rPr kumimoji="1" lang="ja-JP" altLang="en-US" dirty="0"/>
              <a:t>統計的検定は、その事例に応じて検定統計量</a:t>
            </a:r>
            <a:r>
              <a:rPr lang="ja-JP" altLang="en-US" dirty="0"/>
              <a:t>を分析者が選択する必要があります。</a:t>
            </a:r>
            <a:endParaRPr lang="en-US" altLang="ja-JP" dirty="0"/>
          </a:p>
          <a:p>
            <a:r>
              <a:rPr lang="ja-JP" altLang="en-US" dirty="0"/>
              <a:t>－母平均の検定では標本サイズが十分に大きい場合には</a:t>
            </a:r>
            <a:r>
              <a:rPr lang="en-US" altLang="ja-JP" dirty="0"/>
              <a:t>Z</a:t>
            </a:r>
            <a:r>
              <a:rPr lang="ja-JP" altLang="en-US" dirty="0"/>
              <a:t>統計量を採用します。</a:t>
            </a:r>
            <a:endParaRPr lang="en-US" altLang="ja-JP" dirty="0"/>
          </a:p>
          <a:p>
            <a:r>
              <a:rPr lang="ja-JP" altLang="en-US" dirty="0"/>
              <a:t>－②複雑なケース（工場）のデータで母平均の検定を実施</a:t>
            </a:r>
            <a:endParaRPr lang="en-US" altLang="ja-JP" dirty="0"/>
          </a:p>
          <a:p>
            <a:r>
              <a:rPr lang="ja-JP" altLang="en-US" dirty="0"/>
              <a:t>－埼玉工場では</a:t>
            </a:r>
            <a:r>
              <a:rPr lang="en-US" altLang="ja-JP" dirty="0"/>
              <a:t>120ml</a:t>
            </a:r>
            <a:r>
              <a:rPr lang="ja-JP" altLang="en-US" dirty="0"/>
              <a:t>の規定量が守られていないと判断できた</a:t>
            </a:r>
            <a:endParaRPr lang="en-US" altLang="ja-JP" dirty="0"/>
          </a:p>
          <a:p>
            <a:r>
              <a:rPr lang="ja-JP" altLang="en-US" dirty="0"/>
              <a:t>－千葉工場では</a:t>
            </a:r>
            <a:r>
              <a:rPr lang="en-US" altLang="ja-JP" dirty="0"/>
              <a:t>120ml</a:t>
            </a:r>
            <a:r>
              <a:rPr lang="ja-JP" altLang="en-US"/>
              <a:t>と考えて大きな問題はないと考えられた</a:t>
            </a:r>
            <a:endParaRPr lang="en-US" altLang="ja-JP" dirty="0"/>
          </a:p>
          <a:p>
            <a:r>
              <a:rPr kumimoji="1" lang="ja-JP" altLang="en-US" dirty="0"/>
              <a:t>検定の種類や検定統計量の違いが理解できれば、計算自体はエクセルなどの表計算ソフトが行ってくれます。</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23</a:t>
            </a:fld>
            <a:endParaRPr kumimoji="1" lang="ja-JP" altLang="en-US"/>
          </a:p>
        </p:txBody>
      </p:sp>
    </p:spTree>
    <p:extLst>
      <p:ext uri="{BB962C8B-B14F-4D97-AF65-F5344CB8AC3E}">
        <p14:creationId xmlns:p14="http://schemas.microsoft.com/office/powerpoint/2010/main" val="3850501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3</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3</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lstStyle/>
          <a:p>
            <a:pPr eaLnBrk="1" hangingPunct="1"/>
            <a:r>
              <a:rPr lang="ja-JP" altLang="en-US" dirty="0"/>
              <a:t>統計的検定の手順（伝統的説明）</a:t>
            </a:r>
          </a:p>
        </p:txBody>
      </p:sp>
      <p:sp>
        <p:nvSpPr>
          <p:cNvPr id="19460" name="Rectangle 3"/>
          <p:cNvSpPr>
            <a:spLocks noGrp="1" noChangeArrowheads="1"/>
          </p:cNvSpPr>
          <p:nvPr>
            <p:ph type="body" idx="1"/>
          </p:nvPr>
        </p:nvSpPr>
        <p:spPr>
          <a:xfrm>
            <a:off x="1083733" y="1690688"/>
            <a:ext cx="9668934" cy="4405312"/>
          </a:xfrm>
        </p:spPr>
        <p:txBody>
          <a:bodyPr>
            <a:normAutofit lnSpcReduction="10000"/>
          </a:bodyPr>
          <a:lstStyle/>
          <a:p>
            <a:pPr eaLnBrk="1" hangingPunct="1"/>
            <a:r>
              <a:rPr lang="ja-JP" altLang="en-US" dirty="0"/>
              <a:t>仕組みがわかりやすい伝統的説明の手順</a:t>
            </a:r>
          </a:p>
          <a:p>
            <a:pPr eaLnBrk="1" hangingPunct="1"/>
            <a:r>
              <a:rPr lang="ja-JP" altLang="en-US" dirty="0"/>
              <a:t>①分析の目的から「帰無仮説」と「対立仮説」を設定</a:t>
            </a:r>
            <a:endParaRPr lang="en-US" altLang="ja-JP" dirty="0"/>
          </a:p>
          <a:p>
            <a:pPr eaLnBrk="1" hangingPunct="1"/>
            <a:r>
              <a:rPr lang="ja-JP" altLang="en-US" dirty="0"/>
              <a:t>－帰無仮説「母平均は○○と等しい」</a:t>
            </a:r>
            <a:endParaRPr lang="en-US" altLang="ja-JP" dirty="0"/>
          </a:p>
          <a:p>
            <a:pPr eaLnBrk="1" hangingPunct="1"/>
            <a:r>
              <a:rPr lang="ja-JP" altLang="en-US" dirty="0"/>
              <a:t>②有意水準を設定（通常は５％）</a:t>
            </a:r>
            <a:endParaRPr lang="en-US" altLang="ja-JP" dirty="0"/>
          </a:p>
          <a:p>
            <a:pPr eaLnBrk="1" hangingPunct="1"/>
            <a:r>
              <a:rPr lang="ja-JP" altLang="en-US" dirty="0"/>
              <a:t>③検定に応じた検定統計量を選択し、棄却域を設定</a:t>
            </a:r>
            <a:endParaRPr lang="en-US" altLang="ja-JP" dirty="0"/>
          </a:p>
          <a:p>
            <a:pPr eaLnBrk="1" hangingPunct="1"/>
            <a:r>
              <a:rPr lang="ja-JP" altLang="en-US" dirty="0"/>
              <a:t>－</a:t>
            </a:r>
            <a:r>
              <a:rPr lang="en-US" altLang="ja-JP" dirty="0"/>
              <a:t>Z</a:t>
            </a:r>
            <a:r>
              <a:rPr lang="ja-JP" altLang="en-US" dirty="0"/>
              <a:t>統計量の場合は</a:t>
            </a:r>
            <a:r>
              <a:rPr lang="en-US" altLang="ja-JP" b="1" dirty="0"/>
              <a:t>1.96</a:t>
            </a:r>
            <a:r>
              <a:rPr lang="ja-JP" altLang="en-US" dirty="0"/>
              <a:t>より外側（又は</a:t>
            </a:r>
            <a:r>
              <a:rPr lang="en-US" altLang="ja-JP" dirty="0"/>
              <a:t>-1.96</a:t>
            </a:r>
            <a:r>
              <a:rPr lang="ja-JP" altLang="en-US" dirty="0"/>
              <a:t>より外側）</a:t>
            </a:r>
          </a:p>
          <a:p>
            <a:pPr eaLnBrk="1" hangingPunct="1"/>
            <a:r>
              <a:rPr lang="ja-JP" altLang="en-US" dirty="0"/>
              <a:t>④標本のデータから</a:t>
            </a:r>
            <a:r>
              <a:rPr lang="ja-JP" altLang="en-US" b="1" dirty="0">
                <a:solidFill>
                  <a:srgbClr val="FF0000"/>
                </a:solidFill>
              </a:rPr>
              <a:t>統計量</a:t>
            </a:r>
            <a:r>
              <a:rPr lang="ja-JP" altLang="en-US" dirty="0"/>
              <a:t>を算出する（図表</a:t>
            </a:r>
            <a:r>
              <a:rPr lang="en-US" altLang="ja-JP" dirty="0"/>
              <a:t>8-1</a:t>
            </a:r>
            <a:r>
              <a:rPr lang="ja-JP" altLang="en-US" dirty="0"/>
              <a:t>）</a:t>
            </a:r>
            <a:endParaRPr lang="en-US" altLang="ja-JP" dirty="0"/>
          </a:p>
          <a:p>
            <a:pPr eaLnBrk="1" hangingPunct="1"/>
            <a:r>
              <a:rPr lang="ja-JP" altLang="en-US" dirty="0"/>
              <a:t>－棄却域に入っている場合（</a:t>
            </a:r>
            <a:r>
              <a:rPr lang="en-US" altLang="ja-JP" b="1" dirty="0">
                <a:solidFill>
                  <a:srgbClr val="FF0000"/>
                </a:solidFill>
              </a:rPr>
              <a:t>2.5</a:t>
            </a:r>
            <a:r>
              <a:rPr lang="ja-JP" altLang="en-US" dirty="0"/>
              <a:t>）には、帰無仮説を棄却</a:t>
            </a:r>
            <a:endParaRPr lang="en-US" altLang="ja-JP" dirty="0"/>
          </a:p>
          <a:p>
            <a:pPr eaLnBrk="1" hangingPunct="1"/>
            <a:r>
              <a:rPr lang="ja-JP" altLang="en-US" dirty="0"/>
              <a:t>－対立仮説を採択する（「母平均は○○と等しくない」）</a:t>
            </a:r>
            <a:endParaRPr lang="en-US" altLang="ja-JP" dirty="0"/>
          </a:p>
        </p:txBody>
      </p:sp>
    </p:spTree>
    <p:extLst>
      <p:ext uri="{BB962C8B-B14F-4D97-AF65-F5344CB8AC3E}">
        <p14:creationId xmlns:p14="http://schemas.microsoft.com/office/powerpoint/2010/main" val="3895715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7680" y="365125"/>
            <a:ext cx="11475720" cy="1325563"/>
          </a:xfrm>
        </p:spPr>
        <p:txBody>
          <a:bodyPr/>
          <a:lstStyle/>
          <a:p>
            <a:r>
              <a:rPr lang="ja-JP" altLang="en-US" dirty="0"/>
              <a:t>図表８－１　検定統計量が棄却域に入ったら</a:t>
            </a:r>
            <a:br>
              <a:rPr lang="en-US" altLang="ja-JP" dirty="0"/>
            </a:br>
            <a:r>
              <a:rPr lang="ja-JP" altLang="en-US" dirty="0"/>
              <a:t>　　　　　　帰無仮説を棄却する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909455" y="1915551"/>
            <a:ext cx="6550429" cy="428574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3245700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5</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5</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lstStyle/>
          <a:p>
            <a:pPr eaLnBrk="1" hangingPunct="1"/>
            <a:r>
              <a:rPr lang="ja-JP" altLang="en-US" dirty="0"/>
              <a:t>統計的検定の手順（</a:t>
            </a:r>
            <a:r>
              <a:rPr lang="en-US" altLang="ja-JP" dirty="0"/>
              <a:t>P</a:t>
            </a:r>
            <a:r>
              <a:rPr lang="ja-JP" altLang="en-US" dirty="0"/>
              <a:t>値での説明）</a:t>
            </a:r>
          </a:p>
        </p:txBody>
      </p:sp>
      <p:sp>
        <p:nvSpPr>
          <p:cNvPr id="19460" name="Rectangle 3"/>
          <p:cNvSpPr>
            <a:spLocks noGrp="1" noChangeArrowheads="1"/>
          </p:cNvSpPr>
          <p:nvPr>
            <p:ph type="body" idx="1"/>
          </p:nvPr>
        </p:nvSpPr>
        <p:spPr>
          <a:xfrm>
            <a:off x="1083733" y="1690688"/>
            <a:ext cx="9668934" cy="4405312"/>
          </a:xfrm>
        </p:spPr>
        <p:txBody>
          <a:bodyPr>
            <a:normAutofit fontScale="92500"/>
          </a:bodyPr>
          <a:lstStyle/>
          <a:p>
            <a:pPr eaLnBrk="1" hangingPunct="1"/>
            <a:r>
              <a:rPr lang="ja-JP" altLang="en-US" dirty="0"/>
              <a:t>直感的に判断できるの手順</a:t>
            </a:r>
          </a:p>
          <a:p>
            <a:pPr eaLnBrk="1" hangingPunct="1"/>
            <a:r>
              <a:rPr lang="ja-JP" altLang="en-US" dirty="0"/>
              <a:t>①分析の目的から「帰無仮説」と「対立仮説」を設定</a:t>
            </a:r>
            <a:endParaRPr lang="en-US" altLang="ja-JP" dirty="0"/>
          </a:p>
          <a:p>
            <a:pPr eaLnBrk="1" hangingPunct="1"/>
            <a:r>
              <a:rPr lang="ja-JP" altLang="en-US" dirty="0"/>
              <a:t>－帰無仮説「母平均は○○と等しい」</a:t>
            </a:r>
            <a:endParaRPr lang="en-US" altLang="ja-JP" dirty="0"/>
          </a:p>
          <a:p>
            <a:pPr eaLnBrk="1" hangingPunct="1"/>
            <a:r>
              <a:rPr lang="ja-JP" altLang="en-US" dirty="0"/>
              <a:t>②有意水準を設定（通常は５％）</a:t>
            </a:r>
            <a:endParaRPr lang="en-US" altLang="ja-JP" dirty="0"/>
          </a:p>
          <a:p>
            <a:pPr eaLnBrk="1" hangingPunct="1"/>
            <a:r>
              <a:rPr lang="ja-JP" altLang="en-US" dirty="0"/>
              <a:t>③検定に応じた検定統計量を選択し、棄却域を設定</a:t>
            </a:r>
            <a:endParaRPr lang="en-US" altLang="ja-JP" dirty="0"/>
          </a:p>
          <a:p>
            <a:pPr eaLnBrk="1" hangingPunct="1"/>
            <a:r>
              <a:rPr lang="ja-JP" altLang="en-US" dirty="0"/>
              <a:t>－</a:t>
            </a:r>
            <a:r>
              <a:rPr lang="en-US" altLang="ja-JP" dirty="0"/>
              <a:t>Z</a:t>
            </a:r>
            <a:r>
              <a:rPr lang="ja-JP" altLang="en-US" dirty="0"/>
              <a:t>統計量の場合は</a:t>
            </a:r>
            <a:r>
              <a:rPr lang="en-US" altLang="ja-JP" b="1" dirty="0"/>
              <a:t>1.96</a:t>
            </a:r>
            <a:r>
              <a:rPr lang="ja-JP" altLang="en-US" dirty="0"/>
              <a:t>より外側（又は</a:t>
            </a:r>
            <a:r>
              <a:rPr lang="en-US" altLang="ja-JP" dirty="0"/>
              <a:t>-1.96</a:t>
            </a:r>
            <a:r>
              <a:rPr lang="ja-JP" altLang="en-US" dirty="0"/>
              <a:t>より外側）</a:t>
            </a:r>
          </a:p>
          <a:p>
            <a:pPr eaLnBrk="1" hangingPunct="1"/>
            <a:r>
              <a:rPr lang="ja-JP" altLang="en-US" dirty="0"/>
              <a:t>④標本のデータから統計量と</a:t>
            </a:r>
            <a:r>
              <a:rPr lang="en-US" altLang="ja-JP" b="1" dirty="0">
                <a:solidFill>
                  <a:srgbClr val="0070C0"/>
                </a:solidFill>
              </a:rPr>
              <a:t>P</a:t>
            </a:r>
            <a:r>
              <a:rPr lang="ja-JP" altLang="en-US" b="1" dirty="0">
                <a:solidFill>
                  <a:srgbClr val="0070C0"/>
                </a:solidFill>
              </a:rPr>
              <a:t>値</a:t>
            </a:r>
            <a:r>
              <a:rPr lang="ja-JP" altLang="en-US" dirty="0"/>
              <a:t>を算出する（図表</a:t>
            </a:r>
            <a:r>
              <a:rPr lang="en-US" altLang="ja-JP" dirty="0"/>
              <a:t>8-2</a:t>
            </a:r>
            <a:r>
              <a:rPr lang="ja-JP" altLang="en-US" dirty="0"/>
              <a:t>）</a:t>
            </a:r>
            <a:endParaRPr lang="en-US" altLang="ja-JP" dirty="0"/>
          </a:p>
          <a:p>
            <a:pPr eaLnBrk="1" hangingPunct="1"/>
            <a:r>
              <a:rPr lang="ja-JP" altLang="en-US" dirty="0"/>
              <a:t>－</a:t>
            </a:r>
            <a:r>
              <a:rPr lang="en-US" altLang="ja-JP" dirty="0"/>
              <a:t>P</a:t>
            </a:r>
            <a:r>
              <a:rPr lang="ja-JP" altLang="en-US" dirty="0"/>
              <a:t>値が</a:t>
            </a:r>
            <a:r>
              <a:rPr lang="en-US" altLang="ja-JP" dirty="0"/>
              <a:t>0.05</a:t>
            </a:r>
            <a:r>
              <a:rPr lang="ja-JP" altLang="en-US" dirty="0"/>
              <a:t>（５％）以下の場合（</a:t>
            </a:r>
            <a:r>
              <a:rPr lang="en-US" altLang="ja-JP" b="1" dirty="0">
                <a:solidFill>
                  <a:srgbClr val="0070C0"/>
                </a:solidFill>
              </a:rPr>
              <a:t>0.6</a:t>
            </a:r>
            <a:r>
              <a:rPr lang="ja-JP" altLang="en-US" b="1" dirty="0">
                <a:solidFill>
                  <a:srgbClr val="0070C0"/>
                </a:solidFill>
              </a:rPr>
              <a:t>％</a:t>
            </a:r>
            <a:r>
              <a:rPr lang="ja-JP" altLang="en-US" dirty="0"/>
              <a:t>）に帰無仮説を棄却</a:t>
            </a:r>
            <a:endParaRPr lang="en-US" altLang="ja-JP" dirty="0"/>
          </a:p>
          <a:p>
            <a:pPr eaLnBrk="1" hangingPunct="1"/>
            <a:r>
              <a:rPr lang="ja-JP" altLang="en-US" dirty="0"/>
              <a:t>－対立仮説を採択する（「母平均は○○と等しくない」）</a:t>
            </a:r>
            <a:endParaRPr lang="en-US" altLang="ja-JP" dirty="0"/>
          </a:p>
        </p:txBody>
      </p:sp>
    </p:spTree>
    <p:extLst>
      <p:ext uri="{BB962C8B-B14F-4D97-AF65-F5344CB8AC3E}">
        <p14:creationId xmlns:p14="http://schemas.microsoft.com/office/powerpoint/2010/main" val="1942018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365125"/>
            <a:ext cx="11719560" cy="1325563"/>
          </a:xfrm>
        </p:spPr>
        <p:txBody>
          <a:bodyPr/>
          <a:lstStyle/>
          <a:p>
            <a:r>
              <a:rPr lang="ja-JP" altLang="en-US" dirty="0"/>
              <a:t>図表８－２　検定統計量のＰ値が有意水準</a:t>
            </a:r>
            <a:br>
              <a:rPr lang="en-US" altLang="ja-JP" dirty="0"/>
            </a:br>
            <a:r>
              <a:rPr lang="ja-JP" altLang="en-US" dirty="0"/>
              <a:t>　　　　　　より小さければ帰無仮説を棄却</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974577" y="2163270"/>
            <a:ext cx="5936667" cy="428740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6</a:t>
            </a:fld>
            <a:endParaRPr kumimoji="1" lang="ja-JP" altLang="en-US"/>
          </a:p>
        </p:txBody>
      </p:sp>
    </p:spTree>
    <p:extLst>
      <p:ext uri="{BB962C8B-B14F-4D97-AF65-F5344CB8AC3E}">
        <p14:creationId xmlns:p14="http://schemas.microsoft.com/office/powerpoint/2010/main" val="3716207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p:cNvSpPr>
            <a:spLocks noGrp="1" noChangeArrowheads="1"/>
          </p:cNvSpPr>
          <p:nvPr>
            <p:ph type="sldNum" sz="quarter" idx="12"/>
          </p:nvPr>
        </p:nvSpPr>
        <p:spPr>
          <a:noFill/>
          <a:ln>
            <a:miter lim="800000"/>
            <a:headEnd/>
            <a:tailEnd/>
          </a:ln>
        </p:spPr>
        <p:txBody>
          <a:bodyPr/>
          <a:lstStyle/>
          <a:p>
            <a:fld id="{D0CCD438-DC35-461F-8EA1-8DCCA655E928}" type="slidenum">
              <a:rPr lang="en-US" altLang="ja-JP" smtClean="0">
                <a:latin typeface="Arial" charset="0"/>
                <a:ea typeface="ＭＳ Ｐゴシック" charset="-128"/>
              </a:rPr>
              <a:pPr/>
              <a:t>7</a:t>
            </a:fld>
            <a:endParaRPr lang="en-US" altLang="ja-JP">
              <a:latin typeface="Arial" charset="0"/>
              <a:ea typeface="ＭＳ Ｐゴシック" charset="-128"/>
            </a:endParaRPr>
          </a:p>
        </p:txBody>
      </p:sp>
      <p:sp>
        <p:nvSpPr>
          <p:cNvPr id="19458" name="スライド番号プレースホルダー 5"/>
          <p:cNvSpPr txBox="1">
            <a:spLocks noGrp="1"/>
          </p:cNvSpPr>
          <p:nvPr/>
        </p:nvSpPr>
        <p:spPr bwMode="auto">
          <a:xfrm>
            <a:off x="1608139" y="6340159"/>
            <a:ext cx="587375" cy="492443"/>
          </a:xfrm>
          <a:prstGeom prst="rect">
            <a:avLst/>
          </a:prstGeom>
          <a:noFill/>
          <a:ln w="9525">
            <a:noFill/>
            <a:miter lim="800000"/>
            <a:headEnd/>
            <a:tailEnd/>
          </a:ln>
        </p:spPr>
        <p:txBody>
          <a:bodyPr anchor="b" anchorCtr="1">
            <a:spAutoFit/>
          </a:bodyPr>
          <a:lstStyle/>
          <a:p>
            <a:fld id="{A23D1E50-283A-426D-9019-0BC1E8DE3FFB}" type="slidenum">
              <a:rPr kumimoji="0" lang="en-US" altLang="ja-JP" sz="2600" b="1">
                <a:solidFill>
                  <a:schemeClr val="bg1"/>
                </a:solidFill>
                <a:latin typeface="Arial" charset="0"/>
              </a:rPr>
              <a:pPr/>
              <a:t>7</a:t>
            </a:fld>
            <a:endParaRPr kumimoji="0" lang="en-US" altLang="ja-JP" sz="2600" b="1">
              <a:solidFill>
                <a:schemeClr val="bg1"/>
              </a:solidFill>
              <a:latin typeface="Arial" charset="0"/>
            </a:endParaRPr>
          </a:p>
        </p:txBody>
      </p:sp>
      <p:sp>
        <p:nvSpPr>
          <p:cNvPr id="19459" name="Rectangle 2"/>
          <p:cNvSpPr>
            <a:spLocks noGrp="1" noChangeArrowheads="1"/>
          </p:cNvSpPr>
          <p:nvPr>
            <p:ph type="title"/>
          </p:nvPr>
        </p:nvSpPr>
        <p:spPr/>
        <p:txBody>
          <a:bodyPr/>
          <a:lstStyle/>
          <a:p>
            <a:pPr eaLnBrk="1" hangingPunct="1"/>
            <a:r>
              <a:rPr lang="ja-JP" altLang="en-US" dirty="0"/>
              <a:t>母平均の検定の手順（②複雑なケース）</a:t>
            </a:r>
          </a:p>
        </p:txBody>
      </p:sp>
      <p:sp>
        <p:nvSpPr>
          <p:cNvPr id="19460" name="Rectangle 3"/>
          <p:cNvSpPr>
            <a:spLocks noGrp="1" noChangeArrowheads="1"/>
          </p:cNvSpPr>
          <p:nvPr>
            <p:ph type="body" idx="1"/>
          </p:nvPr>
        </p:nvSpPr>
        <p:spPr>
          <a:xfrm>
            <a:off x="1083733" y="1690688"/>
            <a:ext cx="9668934" cy="4405312"/>
          </a:xfrm>
        </p:spPr>
        <p:txBody>
          <a:bodyPr>
            <a:normAutofit lnSpcReduction="10000"/>
          </a:bodyPr>
          <a:lstStyle/>
          <a:p>
            <a:pPr eaLnBrk="1" hangingPunct="1"/>
            <a:r>
              <a:rPr lang="ja-JP" altLang="en-US" dirty="0"/>
              <a:t>埼玉工場の母集団（１年間の生産全て）の平均値の検定</a:t>
            </a:r>
          </a:p>
          <a:p>
            <a:pPr eaLnBrk="1" hangingPunct="1"/>
            <a:r>
              <a:rPr lang="ja-JP" altLang="en-US" dirty="0"/>
              <a:t>①分析の目的から「帰無仮説」と「対立仮説」を設定</a:t>
            </a:r>
            <a:endParaRPr lang="en-US" altLang="ja-JP" dirty="0"/>
          </a:p>
          <a:p>
            <a:pPr eaLnBrk="1" hangingPunct="1"/>
            <a:r>
              <a:rPr lang="ja-JP" altLang="en-US" dirty="0"/>
              <a:t>－帰無仮説「母平均は</a:t>
            </a:r>
            <a:r>
              <a:rPr lang="en-US" altLang="ja-JP" dirty="0"/>
              <a:t>120ml</a:t>
            </a:r>
            <a:r>
              <a:rPr lang="ja-JP" altLang="en-US" dirty="0"/>
              <a:t>と等しい」（図表</a:t>
            </a:r>
            <a:r>
              <a:rPr lang="en-US" altLang="ja-JP" dirty="0"/>
              <a:t>8-3</a:t>
            </a:r>
            <a:r>
              <a:rPr lang="ja-JP" altLang="en-US" dirty="0"/>
              <a:t>）</a:t>
            </a:r>
            <a:endParaRPr lang="en-US" altLang="ja-JP" dirty="0"/>
          </a:p>
          <a:p>
            <a:pPr eaLnBrk="1" hangingPunct="1"/>
            <a:r>
              <a:rPr lang="ja-JP" altLang="en-US" dirty="0"/>
              <a:t>②有意水準を設定（通常は５％）</a:t>
            </a:r>
            <a:endParaRPr lang="en-US" altLang="ja-JP" dirty="0"/>
          </a:p>
          <a:p>
            <a:pPr eaLnBrk="1" hangingPunct="1"/>
            <a:r>
              <a:rPr lang="ja-JP" altLang="en-US" dirty="0"/>
              <a:t>③検定に応じた検定統計量を選択し、棄却域を設定</a:t>
            </a:r>
            <a:endParaRPr lang="en-US" altLang="ja-JP" dirty="0"/>
          </a:p>
          <a:p>
            <a:pPr eaLnBrk="1" hangingPunct="1"/>
            <a:r>
              <a:rPr lang="ja-JP" altLang="en-US" dirty="0"/>
              <a:t>－</a:t>
            </a:r>
            <a:r>
              <a:rPr lang="en-US" altLang="ja-JP" dirty="0"/>
              <a:t>Z</a:t>
            </a:r>
            <a:r>
              <a:rPr lang="ja-JP" altLang="en-US" dirty="0"/>
              <a:t>統計量の場合は</a:t>
            </a:r>
            <a:r>
              <a:rPr lang="en-US" altLang="ja-JP" dirty="0"/>
              <a:t>1.96</a:t>
            </a:r>
            <a:r>
              <a:rPr lang="ja-JP" altLang="en-US" dirty="0"/>
              <a:t>（又は</a:t>
            </a:r>
            <a:r>
              <a:rPr lang="en-US" altLang="ja-JP" b="1" dirty="0"/>
              <a:t>-1.96</a:t>
            </a:r>
            <a:r>
              <a:rPr lang="en-US" altLang="ja-JP" dirty="0"/>
              <a:t>)</a:t>
            </a:r>
            <a:r>
              <a:rPr lang="ja-JP" altLang="en-US" dirty="0"/>
              <a:t>より外側（図表</a:t>
            </a:r>
            <a:r>
              <a:rPr lang="en-US" altLang="ja-JP" dirty="0"/>
              <a:t>8-4</a:t>
            </a:r>
            <a:r>
              <a:rPr lang="ja-JP" altLang="en-US" dirty="0"/>
              <a:t>）</a:t>
            </a:r>
          </a:p>
          <a:p>
            <a:pPr eaLnBrk="1" hangingPunct="1"/>
            <a:r>
              <a:rPr lang="ja-JP" altLang="en-US" dirty="0"/>
              <a:t>④標本のデータから</a:t>
            </a:r>
            <a:r>
              <a:rPr lang="ja-JP" altLang="en-US" b="1" dirty="0">
                <a:solidFill>
                  <a:srgbClr val="FF0000"/>
                </a:solidFill>
              </a:rPr>
              <a:t>統計量</a:t>
            </a:r>
            <a:r>
              <a:rPr lang="ja-JP" altLang="en-US" dirty="0"/>
              <a:t>を算出する（図表</a:t>
            </a:r>
            <a:r>
              <a:rPr lang="en-US" altLang="ja-JP" dirty="0"/>
              <a:t>8-6</a:t>
            </a:r>
            <a:r>
              <a:rPr lang="ja-JP" altLang="en-US" dirty="0"/>
              <a:t>）</a:t>
            </a:r>
            <a:endParaRPr lang="en-US" altLang="ja-JP" dirty="0"/>
          </a:p>
          <a:p>
            <a:pPr eaLnBrk="1" hangingPunct="1"/>
            <a:r>
              <a:rPr lang="ja-JP" altLang="en-US" dirty="0"/>
              <a:t>－棄却域に入っている場合（</a:t>
            </a:r>
            <a:r>
              <a:rPr lang="en-US" altLang="ja-JP" b="1" dirty="0">
                <a:solidFill>
                  <a:srgbClr val="FF0000"/>
                </a:solidFill>
              </a:rPr>
              <a:t>-2.4</a:t>
            </a:r>
            <a:r>
              <a:rPr lang="ja-JP" altLang="en-US" dirty="0"/>
              <a:t>）には、帰無仮説を棄却</a:t>
            </a:r>
            <a:endParaRPr lang="en-US" altLang="ja-JP" dirty="0"/>
          </a:p>
          <a:p>
            <a:pPr eaLnBrk="1" hangingPunct="1"/>
            <a:r>
              <a:rPr lang="ja-JP" altLang="en-US" dirty="0"/>
              <a:t>－対立仮説を採択する（「母平均は</a:t>
            </a:r>
            <a:r>
              <a:rPr lang="en-US" altLang="ja-JP" dirty="0"/>
              <a:t>120</a:t>
            </a:r>
            <a:r>
              <a:rPr lang="ja-JP" altLang="en-US" dirty="0"/>
              <a:t>と等しくない」）</a:t>
            </a:r>
            <a:endParaRPr lang="en-US" altLang="ja-JP" dirty="0"/>
          </a:p>
        </p:txBody>
      </p:sp>
    </p:spTree>
    <p:extLst>
      <p:ext uri="{BB962C8B-B14F-4D97-AF65-F5344CB8AC3E}">
        <p14:creationId xmlns:p14="http://schemas.microsoft.com/office/powerpoint/2010/main" val="4007398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3380" y="288925"/>
            <a:ext cx="11445240" cy="1325563"/>
          </a:xfrm>
        </p:spPr>
        <p:txBody>
          <a:bodyPr>
            <a:normAutofit/>
          </a:bodyPr>
          <a:lstStyle/>
          <a:p>
            <a:r>
              <a:rPr lang="ja-JP" altLang="en-US" dirty="0"/>
              <a:t>図表８－３　母平均＝</a:t>
            </a:r>
            <a:r>
              <a:rPr lang="en-US" altLang="ja-JP" dirty="0"/>
              <a:t>120</a:t>
            </a:r>
            <a:r>
              <a:rPr lang="ja-JP" altLang="en-US" dirty="0"/>
              <a:t>を仮定した時に、</a:t>
            </a:r>
            <a:br>
              <a:rPr lang="en-US" altLang="ja-JP" dirty="0"/>
            </a:br>
            <a:r>
              <a:rPr lang="ja-JP" altLang="en-US" dirty="0"/>
              <a:t>　　　　　　標本平均値が</a:t>
            </a:r>
            <a:r>
              <a:rPr lang="en-US" altLang="ja-JP" dirty="0"/>
              <a:t>119.3</a:t>
            </a:r>
            <a:r>
              <a:rPr lang="ja-JP" altLang="en-US" dirty="0"/>
              <a:t>になった</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8</a:t>
            </a:fld>
            <a:endParaRPr kumimoji="1" lang="ja-JP" altLang="en-US"/>
          </a:p>
        </p:txBody>
      </p:sp>
      <p:sp>
        <p:nvSpPr>
          <p:cNvPr id="5" name="テキスト ボックス 98">
            <a:extLst>
              <a:ext uri="{FF2B5EF4-FFF2-40B4-BE49-F238E27FC236}">
                <a16:creationId xmlns:a16="http://schemas.microsoft.com/office/drawing/2014/main" id="{7FE6F085-97FC-4BAB-A14F-F3571E8A28B6}"/>
              </a:ext>
            </a:extLst>
          </p:cNvPr>
          <p:cNvSpPr txBox="1"/>
          <p:nvPr/>
        </p:nvSpPr>
        <p:spPr>
          <a:xfrm>
            <a:off x="2924935" y="5822709"/>
            <a:ext cx="6342130" cy="365126"/>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ja-JP" sz="2000" kern="100">
                <a:effectLst/>
                <a:latin typeface="Century" panose="02040604050505020304" pitchFamily="18" charset="0"/>
                <a:ea typeface="ＭＳ 明朝" panose="02020609040205080304" pitchFamily="17" charset="-128"/>
                <a:cs typeface="Times New Roman" panose="02020603050405020304" pitchFamily="18" charset="0"/>
              </a:rPr>
              <a:t>帰無仮説が正しい時、母平均＝１２０</a:t>
            </a:r>
          </a:p>
        </p:txBody>
      </p:sp>
      <p:pic>
        <p:nvPicPr>
          <p:cNvPr id="13" name="図 12">
            <a:extLst>
              <a:ext uri="{FF2B5EF4-FFF2-40B4-BE49-F238E27FC236}">
                <a16:creationId xmlns:a16="http://schemas.microsoft.com/office/drawing/2014/main" id="{D7BE7248-B70D-44D5-8303-64218C8CB534}"/>
              </a:ext>
            </a:extLst>
          </p:cNvPr>
          <p:cNvPicPr>
            <a:picLocks noChangeAspect="1"/>
          </p:cNvPicPr>
          <p:nvPr/>
        </p:nvPicPr>
        <p:blipFill>
          <a:blip r:embed="rId2"/>
          <a:stretch>
            <a:fillRect/>
          </a:stretch>
        </p:blipFill>
        <p:spPr>
          <a:xfrm>
            <a:off x="3000375" y="2118952"/>
            <a:ext cx="6191250" cy="3619500"/>
          </a:xfrm>
          <a:prstGeom prst="rect">
            <a:avLst/>
          </a:prstGeom>
        </p:spPr>
      </p:pic>
    </p:spTree>
    <p:extLst>
      <p:ext uri="{BB962C8B-B14F-4D97-AF65-F5344CB8AC3E}">
        <p14:creationId xmlns:p14="http://schemas.microsoft.com/office/powerpoint/2010/main" val="3602100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5760" y="365125"/>
            <a:ext cx="11658600" cy="1325563"/>
          </a:xfrm>
        </p:spPr>
        <p:txBody>
          <a:bodyPr>
            <a:normAutofit fontScale="90000"/>
          </a:bodyPr>
          <a:lstStyle/>
          <a:p>
            <a:r>
              <a:rPr lang="ja-JP" altLang="en-US" dirty="0"/>
              <a:t>図表８－４　検定統計量が標準正規分布の時</a:t>
            </a:r>
            <a:br>
              <a:rPr lang="en-US" altLang="ja-JP" dirty="0"/>
            </a:br>
            <a:r>
              <a:rPr lang="ja-JP" altLang="en-US" dirty="0"/>
              <a:t>　　　　　　棄却域は－１．９６より外側部分</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9</a:t>
            </a:fld>
            <a:endParaRPr kumimoji="1" lang="ja-JP" altLang="en-US"/>
          </a:p>
        </p:txBody>
      </p:sp>
      <p:pic>
        <p:nvPicPr>
          <p:cNvPr id="5" name="図 4"/>
          <p:cNvPicPr>
            <a:picLocks noChangeAspect="1"/>
          </p:cNvPicPr>
          <p:nvPr/>
        </p:nvPicPr>
        <p:blipFill>
          <a:blip r:embed="rId2"/>
          <a:stretch>
            <a:fillRect/>
          </a:stretch>
        </p:blipFill>
        <p:spPr>
          <a:xfrm>
            <a:off x="2556933" y="1895676"/>
            <a:ext cx="7890989" cy="4460674"/>
          </a:xfrm>
          <a:prstGeom prst="rect">
            <a:avLst/>
          </a:prstGeom>
        </p:spPr>
      </p:pic>
    </p:spTree>
    <p:extLst>
      <p:ext uri="{BB962C8B-B14F-4D97-AF65-F5344CB8AC3E}">
        <p14:creationId xmlns:p14="http://schemas.microsoft.com/office/powerpoint/2010/main" val="6830085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2173</TotalTime>
  <Words>1511</Words>
  <Application>Microsoft Office PowerPoint</Application>
  <PresentationFormat>ワイド画面</PresentationFormat>
  <Paragraphs>126</Paragraphs>
  <Slides>23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23</vt:i4>
      </vt:variant>
    </vt:vector>
  </HeadingPairs>
  <TitlesOfParts>
    <vt:vector size="29" baseType="lpstr">
      <vt:lpstr>HGPｺﾞｼｯｸE</vt:lpstr>
      <vt:lpstr>游ゴシック</vt:lpstr>
      <vt:lpstr>游ゴシック Light</vt:lpstr>
      <vt:lpstr>Arial</vt:lpstr>
      <vt:lpstr>Century</vt:lpstr>
      <vt:lpstr>Office テーマ</vt:lpstr>
      <vt:lpstr>第８章　薬品の含有量はきちんと守られているのか</vt:lpstr>
      <vt:lpstr>第８章の目的</vt:lpstr>
      <vt:lpstr>統計的検定の手順（伝統的説明）</vt:lpstr>
      <vt:lpstr>図表８－１　検定統計量が棄却域に入ったら 　　　　　　帰無仮説を棄却する</vt:lpstr>
      <vt:lpstr>統計的検定の手順（P値での説明）</vt:lpstr>
      <vt:lpstr>図表８－２　検定統計量のＰ値が有意水準 　　　　　　より小さければ帰無仮説を棄却</vt:lpstr>
      <vt:lpstr>母平均の検定の手順（②複雑なケース）</vt:lpstr>
      <vt:lpstr>図表８－３　母平均＝120を仮定した時に、 　　　　　　標本平均値が119.3になった</vt:lpstr>
      <vt:lpstr>図表８－４　検定統計量が標準正規分布の時 　　　　　　棄却域は－１．９６より外側部分</vt:lpstr>
      <vt:lpstr>図表８－6　母平均120で標本平均の実現値が 　　　　　  119.3の時のＺスコアは－２．４</vt:lpstr>
      <vt:lpstr>④標本のデータから統計量を算出する 　（埼玉工場）</vt:lpstr>
      <vt:lpstr>図表８－5　Ｚ検定統計量の計算方法 （母分散が不明だが、標本サイズが大きい場合）</vt:lpstr>
      <vt:lpstr>図表８－5②　Ｚ検定統計量の計算方法　 　　　　　　　　　　　　（埼玉工場）</vt:lpstr>
      <vt:lpstr>図表８－７　埼玉工場の母平均の信頼区間 　　　　　　と統計的検定の関係</vt:lpstr>
      <vt:lpstr>④標本のデータから統計量を算出する 　　　　　　　　　　　　（千葉工場）</vt:lpstr>
      <vt:lpstr>図表８－8　Ｚ検定統計量の計算方法 　　　　　　　　　　　（千葉工場）</vt:lpstr>
      <vt:lpstr>図表８－9　千葉工場の母平均の信頼区間 　　　　　　と統計的検定の関係</vt:lpstr>
      <vt:lpstr>帰無仮説が棄却できないと 　　　　　　　　　強い判断ができない</vt:lpstr>
      <vt:lpstr>有意水準を５％にするのは、 　　２つの過誤のバランスを取ったから</vt:lpstr>
      <vt:lpstr>図表８－１０　有意水準は帰無仮説が正しい 　　　　　　　時に間違えて棄却する確率</vt:lpstr>
      <vt:lpstr>図表８－１１　第一種の過誤は「無実の罪」 　　　　　　第二種の過誤は「犯人を無罪」</vt:lpstr>
      <vt:lpstr>図表８－１２　第一種の過誤と第二種の過誤 　　　　　　　はトレードオフ関係</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28</cp:revision>
  <dcterms:created xsi:type="dcterms:W3CDTF">2021-01-06T05:05:53Z</dcterms:created>
  <dcterms:modified xsi:type="dcterms:W3CDTF">2022-01-25T07:23:33Z</dcterms:modified>
</cp:coreProperties>
</file>