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sldIdLst>
    <p:sldId id="256" r:id="rId2"/>
    <p:sldId id="271" r:id="rId3"/>
    <p:sldId id="272" r:id="rId4"/>
    <p:sldId id="257" r:id="rId5"/>
    <p:sldId id="273" r:id="rId6"/>
    <p:sldId id="258" r:id="rId7"/>
    <p:sldId id="259" r:id="rId8"/>
    <p:sldId id="260" r:id="rId9"/>
    <p:sldId id="261" r:id="rId10"/>
    <p:sldId id="262" r:id="rId11"/>
    <p:sldId id="263" r:id="rId12"/>
    <p:sldId id="274" r:id="rId13"/>
    <p:sldId id="264" r:id="rId14"/>
    <p:sldId id="275" r:id="rId15"/>
    <p:sldId id="265" r:id="rId16"/>
    <p:sldId id="266" r:id="rId17"/>
    <p:sldId id="268" r:id="rId18"/>
    <p:sldId id="276" r:id="rId19"/>
    <p:sldId id="267" r:id="rId20"/>
    <p:sldId id="269" r:id="rId21"/>
    <p:sldId id="270" r:id="rId2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84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45A2D3-3667-4EFE-8AAA-22CB49ADCB04}" type="datetimeFigureOut">
              <a:rPr kumimoji="1" lang="ja-JP" altLang="en-US" smtClean="0"/>
              <a:t>2022/1/26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C10142-1C08-48B8-B582-3CB66E4FFB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10138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B2CF2-6C1C-42A1-A13D-F256F394A5E5}" type="datetime1">
              <a:rPr kumimoji="1" lang="ja-JP" altLang="en-US" smtClean="0"/>
              <a:t>2022/1/26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5304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2029C-A83D-4938-9604-9836AB69A101}" type="datetime1">
              <a:rPr kumimoji="1" lang="ja-JP" altLang="en-US" smtClean="0"/>
              <a:t>2022/1/26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848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109F2-7989-422F-B30B-E3C415062003}" type="datetime1">
              <a:rPr kumimoji="1" lang="ja-JP" altLang="en-US" smtClean="0"/>
              <a:t>2022/1/26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3356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7EAE4-CD18-49CB-8720-E58836B95C4D}" type="datetime1">
              <a:rPr kumimoji="1" lang="ja-JP" altLang="en-US" smtClean="0"/>
              <a:t>2022/1/26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4979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ACADC-CA41-4775-A907-49074A437C58}" type="datetime1">
              <a:rPr kumimoji="1" lang="ja-JP" altLang="en-US" smtClean="0"/>
              <a:t>2022/1/26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9895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F0E86-0F4C-464D-8FDB-C449D5BD70BB}" type="datetime1">
              <a:rPr kumimoji="1" lang="ja-JP" altLang="en-US" smtClean="0"/>
              <a:t>2022/1/26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2579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1983F-2C6C-4746-92AE-8B6635347DF8}" type="datetime1">
              <a:rPr kumimoji="1" lang="ja-JP" altLang="en-US" smtClean="0"/>
              <a:t>2022/1/26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9983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2A548-8C8A-4B50-A658-0E1FB89F5CF6}" type="datetime1">
              <a:rPr kumimoji="1" lang="ja-JP" altLang="en-US" smtClean="0"/>
              <a:t>2022/1/26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1297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6B5C1-A857-47D2-9B29-16BA7416D5A1}" type="datetime1">
              <a:rPr kumimoji="1" lang="ja-JP" altLang="en-US" smtClean="0"/>
              <a:t>2022/1/26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7838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4DCB0-7542-435C-9C26-FE352E79BE67}" type="datetime1">
              <a:rPr kumimoji="1" lang="ja-JP" altLang="en-US" smtClean="0"/>
              <a:t>2022/1/26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7711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68AA7-1DB3-41DA-A892-4918AB100829}" type="datetime1">
              <a:rPr kumimoji="1" lang="ja-JP" altLang="en-US" smtClean="0"/>
              <a:t>2022/1/26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3091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CF00F0-C2C5-4529-9C7B-5F1A8D648887}" type="datetime1">
              <a:rPr kumimoji="1" lang="ja-JP" altLang="en-US" smtClean="0"/>
              <a:t>2022/1/26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8149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464842" cy="2387600"/>
          </a:xfrm>
        </p:spPr>
        <p:txBody>
          <a:bodyPr>
            <a:normAutofit/>
          </a:bodyPr>
          <a:lstStyle/>
          <a:p>
            <a:r>
              <a:rPr lang="ja-JP" altLang="en-US" b="1" dirty="0">
                <a:latin typeface="+mn-ea"/>
                <a:ea typeface="+mn-ea"/>
              </a:rPr>
              <a:t>第１４章　故障の有無を</a:t>
            </a:r>
            <a:br>
              <a:rPr lang="en-US" altLang="ja-JP" b="1" dirty="0">
                <a:latin typeface="+mn-ea"/>
                <a:ea typeface="+mn-ea"/>
              </a:rPr>
            </a:br>
            <a:r>
              <a:rPr lang="ja-JP" altLang="en-US" b="1" dirty="0">
                <a:latin typeface="+mn-ea"/>
                <a:ea typeface="+mn-ea"/>
              </a:rPr>
              <a:t>回帰分析する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868045"/>
            <a:ext cx="9144000" cy="1655762"/>
          </a:xfrm>
        </p:spPr>
        <p:txBody>
          <a:bodyPr>
            <a:normAutofit fontScale="77500" lnSpcReduction="20000"/>
          </a:bodyPr>
          <a:lstStyle/>
          <a:p>
            <a:r>
              <a:rPr lang="ja-JP" altLang="en-US" sz="5400" dirty="0">
                <a:latin typeface="+mj-lt"/>
              </a:rPr>
              <a:t>カイ２乗検定と</a:t>
            </a:r>
            <a:endParaRPr lang="en-US" altLang="ja-JP" sz="5400" dirty="0">
              <a:latin typeface="+mj-lt"/>
            </a:endParaRPr>
          </a:p>
          <a:p>
            <a:r>
              <a:rPr lang="ja-JP" altLang="en-US" sz="5400" dirty="0">
                <a:latin typeface="+mj-lt"/>
              </a:rPr>
              <a:t>ロジスティック回帰分析</a:t>
            </a:r>
            <a:br>
              <a:rPr lang="ja-JP" altLang="ja-JP" sz="5400" dirty="0">
                <a:latin typeface="+mj-lt"/>
              </a:rPr>
            </a:br>
            <a:endParaRPr kumimoji="1" lang="ja-JP" altLang="en-US" sz="5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259069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図表１４－６　実測値（上表）と</a:t>
            </a:r>
            <a:br>
              <a:rPr lang="en-US" altLang="ja-JP" dirty="0"/>
            </a:br>
            <a:r>
              <a:rPr lang="ja-JP" altLang="en-US" dirty="0"/>
              <a:t>　　　　　　　期待値（下表）の比較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30384" y="1872036"/>
            <a:ext cx="10123416" cy="4769833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39697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図表１４－７　実測値と期待値の差から</a:t>
            </a:r>
            <a:br>
              <a:rPr lang="en-US" altLang="ja-JP" dirty="0"/>
            </a:br>
            <a:r>
              <a:rPr lang="ja-JP" altLang="en-US" dirty="0"/>
              <a:t>　　　　　　　カイ２乗値を計算する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8942" y="1690688"/>
            <a:ext cx="11353800" cy="5040568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60516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812D9B3-3637-4DC7-AAD3-54E7158F126C}" type="slidenum">
              <a:rPr lang="en-US" altLang="ja-JP" smtClean="0">
                <a:latin typeface="Arial" charset="0"/>
                <a:ea typeface="ＭＳ Ｐゴシック" charset="-128"/>
              </a:rPr>
              <a:pPr/>
              <a:t>12</a:t>
            </a:fld>
            <a:endParaRPr lang="en-US" altLang="ja-JP">
              <a:latin typeface="Arial" charset="0"/>
              <a:ea typeface="ＭＳ Ｐゴシック" charset="-128"/>
            </a:endParaRP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/>
              <a:t>工場の機械の手入れ方法の変更は</a:t>
            </a:r>
            <a:br>
              <a:rPr lang="en-US" altLang="ja-JP" dirty="0"/>
            </a:br>
            <a:r>
              <a:rPr lang="ja-JP" altLang="en-US" dirty="0"/>
              <a:t>　　　　　　　　　　故障を減らしたか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5345" y="2087880"/>
            <a:ext cx="10785764" cy="4404994"/>
          </a:xfrm>
        </p:spPr>
        <p:txBody>
          <a:bodyPr>
            <a:normAutofit/>
          </a:bodyPr>
          <a:lstStyle/>
          <a:p>
            <a:r>
              <a:rPr lang="ja-JP" altLang="en-US" dirty="0"/>
              <a:t>④カイ２乗統計量の数値が棄却域に入っているか判断</a:t>
            </a:r>
            <a:endParaRPr lang="en-US" altLang="ja-JP" dirty="0"/>
          </a:p>
          <a:p>
            <a:r>
              <a:rPr lang="ja-JP" altLang="en-US" dirty="0"/>
              <a:t>－有意水準５％の場合には</a:t>
            </a:r>
            <a:r>
              <a:rPr lang="en-US" altLang="ja-JP" dirty="0"/>
              <a:t>3.84</a:t>
            </a:r>
            <a:r>
              <a:rPr lang="ja-JP" altLang="en-US" dirty="0"/>
              <a:t>より外側が棄却域（図表</a:t>
            </a:r>
            <a:r>
              <a:rPr lang="en-US" altLang="ja-JP" dirty="0"/>
              <a:t>14-8</a:t>
            </a:r>
            <a:r>
              <a:rPr lang="ja-JP" altLang="en-US" dirty="0"/>
              <a:t>）</a:t>
            </a:r>
            <a:endParaRPr lang="en-US" altLang="ja-JP" dirty="0"/>
          </a:p>
          <a:p>
            <a:r>
              <a:rPr lang="ja-JP" altLang="en-US" dirty="0"/>
              <a:t>－カイ２乗統計量は</a:t>
            </a:r>
            <a:r>
              <a:rPr lang="en-US" altLang="ja-JP" dirty="0"/>
              <a:t>16.2</a:t>
            </a:r>
            <a:r>
              <a:rPr lang="ja-JP" altLang="en-US" dirty="0"/>
              <a:t>なので、棄却域に入る（図表</a:t>
            </a:r>
            <a:r>
              <a:rPr lang="en-US" altLang="ja-JP" dirty="0"/>
              <a:t>14-7</a:t>
            </a:r>
            <a:r>
              <a:rPr lang="ja-JP" altLang="en-US" dirty="0"/>
              <a:t>）</a:t>
            </a:r>
            <a:endParaRPr lang="en-US" altLang="ja-JP" dirty="0"/>
          </a:p>
          <a:p>
            <a:r>
              <a:rPr lang="ja-JP" altLang="en-US" dirty="0"/>
              <a:t>⑤帰無仮説を棄却して対立仮説を採択する</a:t>
            </a:r>
            <a:endParaRPr lang="en-US" altLang="ja-JP" dirty="0"/>
          </a:p>
          <a:p>
            <a:r>
              <a:rPr lang="ja-JP" altLang="en-US" dirty="0"/>
              <a:t>－対立仮説「新旧のメンテ方法と故障の有無に関係あり」</a:t>
            </a:r>
          </a:p>
          <a:p>
            <a:r>
              <a:rPr lang="ja-JP" altLang="en-US" dirty="0"/>
              <a:t>－従って、新しいメンテ方法は統計的に有意に故障を減少</a:t>
            </a:r>
            <a:endParaRPr lang="en-US" altLang="ja-JP" dirty="0"/>
          </a:p>
          <a:p>
            <a:r>
              <a:rPr lang="ja-JP" altLang="en-US" dirty="0"/>
              <a:t>工場長は新しいメンテナンス方法を導入するべき</a:t>
            </a:r>
            <a:endParaRPr lang="en-US" altLang="ja-JP" dirty="0"/>
          </a:p>
          <a:p>
            <a:endParaRPr lang="en-US" altLang="ja-JP" dirty="0"/>
          </a:p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248098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図表１４－８　カイ２乗分布の分布表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3466" y="1485530"/>
            <a:ext cx="10825068" cy="4782266"/>
          </a:xfrm>
          <a:prstGeom prst="rect">
            <a:avLst/>
          </a:prstGeom>
        </p:spPr>
      </p:pic>
      <p:sp>
        <p:nvSpPr>
          <p:cNvPr id="5" name="楕円 4"/>
          <p:cNvSpPr/>
          <p:nvPr/>
        </p:nvSpPr>
        <p:spPr>
          <a:xfrm>
            <a:off x="7631084" y="3439652"/>
            <a:ext cx="1047404" cy="76658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12752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812D9B3-3637-4DC7-AAD3-54E7158F126C}" type="slidenum">
              <a:rPr lang="en-US" altLang="ja-JP" smtClean="0">
                <a:latin typeface="Arial" charset="0"/>
                <a:ea typeface="ＭＳ Ｐゴシック" charset="-128"/>
              </a:rPr>
              <a:pPr/>
              <a:t>14</a:t>
            </a:fld>
            <a:endParaRPr lang="en-US" altLang="ja-JP">
              <a:latin typeface="Arial" charset="0"/>
              <a:ea typeface="ＭＳ Ｐゴシック" charset="-128"/>
            </a:endParaRP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65125"/>
            <a:ext cx="11166764" cy="13255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ja-JP" altLang="en-US" dirty="0"/>
              <a:t>工場の機械の手入れ方法の変更は</a:t>
            </a:r>
            <a:br>
              <a:rPr lang="en-US" altLang="ja-JP" dirty="0"/>
            </a:br>
            <a:r>
              <a:rPr lang="ja-JP" altLang="en-US" dirty="0"/>
              <a:t>　　故障を減らしたか（他の変数も考慮する）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5345" y="1974273"/>
            <a:ext cx="10785764" cy="4518601"/>
          </a:xfrm>
        </p:spPr>
        <p:txBody>
          <a:bodyPr>
            <a:normAutofit/>
          </a:bodyPr>
          <a:lstStyle/>
          <a:p>
            <a:r>
              <a:rPr lang="ja-JP" altLang="en-US" dirty="0"/>
              <a:t>現場から「外気温」や「一日当たりの稼働時間」の違いを指摘</a:t>
            </a:r>
            <a:endParaRPr lang="en-US" altLang="ja-JP" dirty="0"/>
          </a:p>
          <a:p>
            <a:r>
              <a:rPr lang="ja-JP" altLang="en-US" dirty="0"/>
              <a:t>－従来のメンテ方法の観察期間は、暑くて忙しい時期だった</a:t>
            </a:r>
            <a:endParaRPr lang="en-US" altLang="ja-JP" dirty="0"/>
          </a:p>
          <a:p>
            <a:r>
              <a:rPr lang="ja-JP" altLang="en-US" dirty="0"/>
              <a:t>故障の有無を、メンテ方法・外気温・生産量で吟味する</a:t>
            </a:r>
            <a:endParaRPr lang="en-US" altLang="ja-JP" dirty="0"/>
          </a:p>
          <a:p>
            <a:r>
              <a:rPr lang="ja-JP" altLang="en-US" dirty="0"/>
              <a:t>－重回帰分析は被説明変数が名義尺度では使えない</a:t>
            </a:r>
            <a:endParaRPr lang="en-US" altLang="ja-JP" dirty="0"/>
          </a:p>
          <a:p>
            <a:r>
              <a:rPr lang="ja-JP" altLang="en-US" dirty="0"/>
              <a:t>－ロジスティック回帰分析は名義尺度（</a:t>
            </a:r>
            <a:r>
              <a:rPr lang="en-US" altLang="ja-JP" dirty="0"/>
              <a:t>0</a:t>
            </a:r>
            <a:r>
              <a:rPr lang="ja-JP" altLang="en-US" dirty="0"/>
              <a:t>又は</a:t>
            </a:r>
            <a:r>
              <a:rPr lang="en-US" altLang="ja-JP" dirty="0"/>
              <a:t>1</a:t>
            </a:r>
            <a:r>
              <a:rPr lang="ja-JP" altLang="en-US" dirty="0"/>
              <a:t>）でも利用できる</a:t>
            </a:r>
            <a:endParaRPr lang="en-US" altLang="ja-JP" dirty="0"/>
          </a:p>
          <a:p>
            <a:r>
              <a:rPr lang="ja-JP" altLang="en-US" dirty="0"/>
              <a:t>被説明変数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ja-JP" altLang="en-US" dirty="0"/>
              <a:t>を故障有り</a:t>
            </a:r>
            <a:r>
              <a:rPr lang="en-US" altLang="ja-JP" dirty="0"/>
              <a:t>(1)</a:t>
            </a:r>
            <a:r>
              <a:rPr lang="ja-JP" altLang="en-US" dirty="0"/>
              <a:t>と故障無し</a:t>
            </a:r>
            <a:r>
              <a:rPr lang="en-US" altLang="ja-JP" dirty="0"/>
              <a:t>(0)</a:t>
            </a:r>
            <a:r>
              <a:rPr lang="ja-JP" altLang="en-US" dirty="0"/>
              <a:t>に設定（図表</a:t>
            </a:r>
            <a:r>
              <a:rPr lang="en-US" altLang="ja-JP" dirty="0"/>
              <a:t>14-9</a:t>
            </a:r>
            <a:r>
              <a:rPr lang="ja-JP" altLang="en-US" dirty="0"/>
              <a:t>）</a:t>
            </a:r>
            <a:endParaRPr lang="en-US" altLang="ja-JP" dirty="0"/>
          </a:p>
          <a:p>
            <a:r>
              <a:rPr lang="ja-JP" altLang="en-US" dirty="0"/>
              <a:t>－説明変数にメンテ方法</a:t>
            </a:r>
            <a:r>
              <a:rPr lang="en-US" altLang="ja-JP" dirty="0"/>
              <a:t>X1, </a:t>
            </a:r>
            <a:r>
              <a:rPr lang="ja-JP" altLang="en-US" dirty="0"/>
              <a:t>外気温</a:t>
            </a:r>
            <a:r>
              <a:rPr lang="en-US" altLang="ja-JP" dirty="0"/>
              <a:t>X2, </a:t>
            </a:r>
            <a:r>
              <a:rPr lang="ja-JP" altLang="en-US" dirty="0"/>
              <a:t>稼働時間</a:t>
            </a:r>
            <a:r>
              <a:rPr lang="en-US" altLang="ja-JP" dirty="0"/>
              <a:t>X3</a:t>
            </a:r>
            <a:r>
              <a:rPr lang="ja-JP" altLang="en-US" dirty="0"/>
              <a:t>を設定</a:t>
            </a:r>
            <a:endParaRPr lang="en-US" altLang="ja-JP" dirty="0"/>
          </a:p>
          <a:p>
            <a:r>
              <a:rPr lang="ja-JP" altLang="en-US" dirty="0"/>
              <a:t>－メンテ方法の２値（</a:t>
            </a:r>
            <a:r>
              <a:rPr lang="en-US" altLang="ja-JP" dirty="0"/>
              <a:t>0,1</a:t>
            </a:r>
            <a:r>
              <a:rPr lang="ja-JP" altLang="en-US" dirty="0"/>
              <a:t>）には</a:t>
            </a:r>
            <a:r>
              <a:rPr lang="ja-JP" altLang="en-US" b="1" dirty="0"/>
              <a:t>ダミー変数</a:t>
            </a:r>
            <a:r>
              <a:rPr lang="ja-JP" altLang="en-US" dirty="0"/>
              <a:t>を利用（図表</a:t>
            </a:r>
            <a:r>
              <a:rPr lang="en-US" altLang="ja-JP" dirty="0"/>
              <a:t>14-12</a:t>
            </a:r>
            <a:r>
              <a:rPr lang="ja-JP" altLang="en-US" dirty="0"/>
              <a:t>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2616396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図表１４－９　ロジスティック回帰分析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63434" y="1996736"/>
            <a:ext cx="8027475" cy="4537068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27717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図表１４－１０　ロジスティック分布と</a:t>
            </a:r>
            <a:br>
              <a:rPr lang="en-US" altLang="ja-JP" dirty="0"/>
            </a:br>
            <a:r>
              <a:rPr lang="ja-JP" altLang="en-US" dirty="0"/>
              <a:t>　　　　　　　　非線形回帰分析の特性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0160" y="1966532"/>
            <a:ext cx="10191404" cy="4550646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88401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167851" cy="1325563"/>
          </a:xfrm>
        </p:spPr>
        <p:txBody>
          <a:bodyPr/>
          <a:lstStyle/>
          <a:p>
            <a:r>
              <a:rPr lang="ja-JP" altLang="en-US" dirty="0"/>
              <a:t>図表１４－１２　メンテナンス方法に</a:t>
            </a:r>
            <a:br>
              <a:rPr lang="en-US" altLang="ja-JP" dirty="0"/>
            </a:br>
            <a:r>
              <a:rPr lang="ja-JP" altLang="en-US" dirty="0"/>
              <a:t>　　　　　　ダミー変数を利用した例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61804" y="2738092"/>
            <a:ext cx="8209787" cy="2725001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99968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812D9B3-3637-4DC7-AAD3-54E7158F126C}" type="slidenum">
              <a:rPr lang="en-US" altLang="ja-JP" smtClean="0">
                <a:latin typeface="Arial" charset="0"/>
                <a:ea typeface="ＭＳ Ｐゴシック" charset="-128"/>
              </a:rPr>
              <a:pPr/>
              <a:t>18</a:t>
            </a:fld>
            <a:endParaRPr lang="en-US" altLang="ja-JP">
              <a:latin typeface="Arial" charset="0"/>
              <a:ea typeface="ＭＳ Ｐゴシック" charset="-128"/>
            </a:endParaRP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/>
              <a:t>ロジスティック回帰分析による</a:t>
            </a:r>
            <a:br>
              <a:rPr lang="en-US" altLang="ja-JP" dirty="0"/>
            </a:br>
            <a:r>
              <a:rPr lang="ja-JP" altLang="en-US" dirty="0"/>
              <a:t>　　　　　　　　故障の有無の分析結果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5345" y="1950720"/>
            <a:ext cx="10785764" cy="4542154"/>
          </a:xfrm>
        </p:spPr>
        <p:txBody>
          <a:bodyPr>
            <a:normAutofit/>
          </a:bodyPr>
          <a:lstStyle/>
          <a:p>
            <a:r>
              <a:rPr lang="en-US" altLang="ja-JP" dirty="0"/>
              <a:t>SPSS</a:t>
            </a:r>
            <a:r>
              <a:rPr lang="ja-JP" altLang="en-US" dirty="0"/>
              <a:t>によるロジスティック回帰の分析結果（図表</a:t>
            </a:r>
            <a:r>
              <a:rPr lang="en-US" altLang="ja-JP" dirty="0"/>
              <a:t>14-11</a:t>
            </a:r>
            <a:r>
              <a:rPr lang="ja-JP" altLang="en-US" dirty="0"/>
              <a:t>）</a:t>
            </a:r>
            <a:endParaRPr lang="en-US" altLang="ja-JP" dirty="0"/>
          </a:p>
          <a:p>
            <a:r>
              <a:rPr lang="ja-JP" altLang="en-US" dirty="0"/>
              <a:t>－「メンテ方法」のオッズ比は</a:t>
            </a:r>
            <a:r>
              <a:rPr lang="en-US" altLang="ja-JP" dirty="0"/>
              <a:t>1.2</a:t>
            </a:r>
            <a:r>
              <a:rPr lang="ja-JP" altLang="en-US" dirty="0"/>
              <a:t>で統計的に有意だった</a:t>
            </a:r>
            <a:endParaRPr lang="en-US" altLang="ja-JP" dirty="0"/>
          </a:p>
          <a:p>
            <a:r>
              <a:rPr lang="ja-JP" altLang="en-US" dirty="0"/>
              <a:t>（つまり、改善したメンテ方法の場合に</a:t>
            </a:r>
            <a:r>
              <a:rPr lang="en-US" altLang="ja-JP" dirty="0"/>
              <a:t>1.2</a:t>
            </a:r>
            <a:r>
              <a:rPr lang="ja-JP" altLang="en-US" dirty="0"/>
              <a:t>倍故障しやすい）</a:t>
            </a:r>
            <a:endParaRPr lang="en-US" altLang="ja-JP" dirty="0"/>
          </a:p>
          <a:p>
            <a:r>
              <a:rPr lang="ja-JP" altLang="en-US" dirty="0"/>
              <a:t>－実は「外気温」のオッズ比も</a:t>
            </a:r>
            <a:r>
              <a:rPr lang="en-US" altLang="ja-JP" dirty="0"/>
              <a:t>3.7</a:t>
            </a:r>
            <a:r>
              <a:rPr lang="ja-JP" altLang="en-US" dirty="0"/>
              <a:t>で統計的に有意だった</a:t>
            </a:r>
            <a:endParaRPr lang="en-US" altLang="ja-JP" dirty="0"/>
          </a:p>
          <a:p>
            <a:r>
              <a:rPr lang="ja-JP" altLang="en-US" dirty="0"/>
              <a:t>（つまり、外気温の影響の方がメンテ方法より大きい）</a:t>
            </a:r>
            <a:endParaRPr lang="en-US" altLang="ja-JP" dirty="0"/>
          </a:p>
          <a:p>
            <a:r>
              <a:rPr lang="ja-JP" altLang="en-US" dirty="0"/>
              <a:t>改善したメンテ方法で故障数が少ないのは、外気温が低いから</a:t>
            </a:r>
            <a:endParaRPr lang="en-US" altLang="ja-JP" dirty="0"/>
          </a:p>
          <a:p>
            <a:r>
              <a:rPr lang="ja-JP" altLang="en-US" dirty="0"/>
              <a:t>－現場の意見に従って、「従来のメンテ方法」に戻された</a:t>
            </a:r>
            <a:endParaRPr lang="en-US" altLang="ja-JP" dirty="0"/>
          </a:p>
          <a:p>
            <a:r>
              <a:rPr lang="ja-JP" altLang="en-US" dirty="0"/>
              <a:t>変数の尺度により、分析方法を選択する必要がある（図表</a:t>
            </a:r>
            <a:r>
              <a:rPr lang="en-US" altLang="ja-JP" dirty="0"/>
              <a:t>14-13)</a:t>
            </a:r>
          </a:p>
          <a:p>
            <a:endParaRPr lang="en-US" altLang="ja-JP" dirty="0"/>
          </a:p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370609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381751"/>
            <a:ext cx="10897986" cy="1325563"/>
          </a:xfrm>
        </p:spPr>
        <p:txBody>
          <a:bodyPr/>
          <a:lstStyle/>
          <a:p>
            <a:r>
              <a:rPr lang="ja-JP" altLang="en-US" dirty="0"/>
              <a:t>図表１４－１１　ロジスティック回帰分析</a:t>
            </a:r>
            <a:br>
              <a:rPr lang="en-US" altLang="ja-JP" dirty="0"/>
            </a:br>
            <a:r>
              <a:rPr lang="ja-JP" altLang="en-US" dirty="0"/>
              <a:t>　　　　　　による故障の有無の分析結果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06709" y="2173004"/>
            <a:ext cx="9160967" cy="3429774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6858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812D9B3-3637-4DC7-AAD3-54E7158F126C}" type="slidenum">
              <a:rPr lang="en-US" altLang="ja-JP" smtClean="0">
                <a:latin typeface="Arial" charset="0"/>
                <a:ea typeface="ＭＳ Ｐゴシック" charset="-128"/>
              </a:rPr>
              <a:pPr/>
              <a:t>2</a:t>
            </a:fld>
            <a:endParaRPr lang="en-US" altLang="ja-JP">
              <a:latin typeface="Arial" charset="0"/>
              <a:ea typeface="ＭＳ Ｐゴシック" charset="-128"/>
            </a:endParaRP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/>
              <a:t>第１４章の目的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5345" y="1690688"/>
            <a:ext cx="10148455" cy="4405312"/>
          </a:xfrm>
        </p:spPr>
        <p:txBody>
          <a:bodyPr>
            <a:normAutofit/>
          </a:bodyPr>
          <a:lstStyle/>
          <a:p>
            <a:pPr eaLnBrk="1" hangingPunct="1"/>
            <a:r>
              <a:rPr lang="ja-JP" altLang="en-US" dirty="0">
                <a:solidFill>
                  <a:srgbClr val="FF0000"/>
                </a:solidFill>
              </a:rPr>
              <a:t>質的変数</a:t>
            </a:r>
            <a:r>
              <a:rPr lang="ja-JP" altLang="en-US" dirty="0"/>
              <a:t>（順序尺度・名義尺度）の分析手法の続き</a:t>
            </a:r>
            <a:endParaRPr lang="en-US" altLang="ja-JP" dirty="0"/>
          </a:p>
          <a:p>
            <a:pPr eaLnBrk="1" hangingPunct="1"/>
            <a:r>
              <a:rPr lang="ja-JP" altLang="en-US" dirty="0"/>
              <a:t>－既に、クロス集計表（２変数）を理解した</a:t>
            </a:r>
          </a:p>
          <a:p>
            <a:r>
              <a:rPr lang="ja-JP" altLang="en-US" dirty="0"/>
              <a:t>クロス集計法の統計的な有意差を検定で確認したい</a:t>
            </a:r>
            <a:endParaRPr lang="en-US" altLang="ja-JP" dirty="0"/>
          </a:p>
          <a:p>
            <a:r>
              <a:rPr lang="ja-JP" altLang="en-US" dirty="0"/>
              <a:t>－カイ２乗検定の仕組みを理解する</a:t>
            </a:r>
          </a:p>
          <a:p>
            <a:pPr eaLnBrk="1" hangingPunct="1"/>
            <a:r>
              <a:rPr lang="ja-JP" altLang="en-US" dirty="0"/>
              <a:t>二値（</a:t>
            </a:r>
            <a:r>
              <a:rPr lang="en-US" altLang="ja-JP" dirty="0"/>
              <a:t>0</a:t>
            </a:r>
            <a:r>
              <a:rPr lang="ja-JP" altLang="en-US" dirty="0"/>
              <a:t>又は１）を取る名義尺度の回帰分析も学習</a:t>
            </a:r>
            <a:endParaRPr lang="en-US" altLang="ja-JP" dirty="0"/>
          </a:p>
          <a:p>
            <a:pPr eaLnBrk="1" hangingPunct="1"/>
            <a:r>
              <a:rPr lang="ja-JP" altLang="en-US" dirty="0"/>
              <a:t>－ロジスティック回帰分析を理解する</a:t>
            </a:r>
            <a:endParaRPr lang="en-US" altLang="ja-JP" dirty="0"/>
          </a:p>
          <a:p>
            <a:pPr eaLnBrk="1" hangingPunct="1"/>
            <a:r>
              <a:rPr lang="ja-JP" altLang="en-US" dirty="0"/>
              <a:t>尺度に応じた分析手法を選択することが重要</a:t>
            </a:r>
          </a:p>
        </p:txBody>
      </p:sp>
    </p:spTree>
    <p:extLst>
      <p:ext uri="{BB962C8B-B14F-4D97-AF65-F5344CB8AC3E}">
        <p14:creationId xmlns:p14="http://schemas.microsoft.com/office/powerpoint/2010/main" val="27075487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図表１４－１３　カイ２乗検定と</a:t>
            </a:r>
            <a:br>
              <a:rPr lang="en-US" altLang="ja-JP" dirty="0"/>
            </a:br>
            <a:r>
              <a:rPr lang="ja-JP" altLang="en-US" dirty="0"/>
              <a:t>　　　　ロジスティック回帰分析の特徴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20833" y="2144684"/>
            <a:ext cx="10515600" cy="3524596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12832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おわりに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質的変数では、クロス集計表にカイ２乗検定を組み合わせることにより、その差が統計的に有意な差であるかを確認できます。</a:t>
            </a:r>
            <a:endParaRPr kumimoji="1" lang="en-US" altLang="ja-JP" dirty="0"/>
          </a:p>
          <a:p>
            <a:r>
              <a:rPr lang="ja-JP" altLang="en-US" dirty="0"/>
              <a:t>ロジスティック回帰分析は、二値（０か１か）の変数（生存か死亡か、成功か失敗か）の原因を特定する上で重要な分析方法です。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28676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812D9B3-3637-4DC7-AAD3-54E7158F126C}" type="slidenum">
              <a:rPr lang="en-US" altLang="ja-JP" smtClean="0">
                <a:latin typeface="Arial" charset="0"/>
                <a:ea typeface="ＭＳ Ｐゴシック" charset="-128"/>
              </a:rPr>
              <a:pPr/>
              <a:t>3</a:t>
            </a:fld>
            <a:endParaRPr lang="en-US" altLang="ja-JP">
              <a:latin typeface="Arial" charset="0"/>
              <a:ea typeface="ＭＳ Ｐゴシック" charset="-128"/>
            </a:endParaRP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/>
              <a:t>クロス集計表の数値を検定する</a:t>
            </a:r>
            <a:br>
              <a:rPr lang="en-US" altLang="ja-JP" dirty="0"/>
            </a:br>
            <a:r>
              <a:rPr lang="ja-JP" altLang="en-US" dirty="0"/>
              <a:t>（カイ２乗検定）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5345" y="1690687"/>
            <a:ext cx="10148455" cy="4802187"/>
          </a:xfrm>
        </p:spPr>
        <p:txBody>
          <a:bodyPr>
            <a:normAutofit/>
          </a:bodyPr>
          <a:lstStyle/>
          <a:p>
            <a:pPr eaLnBrk="1" hangingPunct="1"/>
            <a:r>
              <a:rPr lang="ja-JP" altLang="en-US" dirty="0"/>
              <a:t>クロス集計表の数値の違いは、ランダムな誤差なのか</a:t>
            </a:r>
          </a:p>
          <a:p>
            <a:r>
              <a:rPr lang="ja-JP" altLang="en-US" dirty="0"/>
              <a:t>－商品</a:t>
            </a:r>
            <a:r>
              <a:rPr lang="en-US" altLang="ja-JP" dirty="0"/>
              <a:t>A</a:t>
            </a:r>
            <a:r>
              <a:rPr lang="ja-JP" altLang="en-US" dirty="0"/>
              <a:t>と商品</a:t>
            </a:r>
            <a:r>
              <a:rPr lang="en-US" altLang="ja-JP" dirty="0"/>
              <a:t>B</a:t>
            </a:r>
            <a:r>
              <a:rPr lang="ja-JP" altLang="en-US" dirty="0"/>
              <a:t>の購入者の性別の違いは有意差か</a:t>
            </a:r>
            <a:endParaRPr lang="en-US" altLang="ja-JP" dirty="0"/>
          </a:p>
          <a:p>
            <a:r>
              <a:rPr lang="ja-JP" altLang="en-US" dirty="0"/>
              <a:t>質的変数でも利用できる「カイ２乗検定」</a:t>
            </a:r>
            <a:endParaRPr lang="en-US" altLang="ja-JP" dirty="0"/>
          </a:p>
          <a:p>
            <a:r>
              <a:rPr lang="ja-JP" altLang="en-US" dirty="0"/>
              <a:t>－カイ２乗統計量はカイ２乗分布（図表</a:t>
            </a:r>
            <a:r>
              <a:rPr lang="en-US" altLang="ja-JP" dirty="0"/>
              <a:t>14-1</a:t>
            </a:r>
            <a:r>
              <a:rPr lang="ja-JP" altLang="en-US" dirty="0"/>
              <a:t>）</a:t>
            </a:r>
            <a:endParaRPr lang="en-US" altLang="ja-JP" dirty="0"/>
          </a:p>
          <a:p>
            <a:r>
              <a:rPr lang="ja-JP" altLang="en-US" dirty="0"/>
              <a:t>－カイ２乗検定には「独立性の検定」と「適合度の検定」</a:t>
            </a:r>
            <a:endParaRPr lang="en-US" altLang="ja-JP" dirty="0"/>
          </a:p>
          <a:p>
            <a:r>
              <a:rPr lang="ja-JP" altLang="en-US" dirty="0"/>
              <a:t>単純な２</a:t>
            </a:r>
            <a:r>
              <a:rPr lang="en-US" altLang="ja-JP" dirty="0"/>
              <a:t>×</a:t>
            </a:r>
            <a:r>
              <a:rPr lang="ja-JP" altLang="en-US" dirty="0"/>
              <a:t>２のクロス集計表に「独立性の検定」をかける</a:t>
            </a:r>
            <a:endParaRPr lang="en-US" altLang="ja-JP" dirty="0"/>
          </a:p>
          <a:p>
            <a:r>
              <a:rPr lang="ja-JP" altLang="en-US" dirty="0"/>
              <a:t>－２つの質的変数の間に関連があるかないかを判別する</a:t>
            </a:r>
            <a:endParaRPr lang="en-US" altLang="ja-JP" dirty="0"/>
          </a:p>
          <a:p>
            <a:r>
              <a:rPr lang="ja-JP" altLang="en-US" dirty="0"/>
              <a:t>－帰無仮説は「２つのグループの間に違いがない」</a:t>
            </a:r>
            <a:endParaRPr lang="en-US" altLang="ja-JP" dirty="0"/>
          </a:p>
          <a:p>
            <a:r>
              <a:rPr lang="ja-JP" altLang="en-US" dirty="0"/>
              <a:t>－変数の期待値（平均値）と実測値のズレに着目する</a:t>
            </a:r>
            <a:endParaRPr lang="en-US" altLang="ja-JP" dirty="0"/>
          </a:p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17773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図表１４－１　正規分布の２乗が</a:t>
            </a:r>
            <a:br>
              <a:rPr lang="en-US" altLang="ja-JP" dirty="0"/>
            </a:br>
            <a:r>
              <a:rPr lang="ja-JP" altLang="en-US" dirty="0"/>
              <a:t>　　　　　　　　　　　　カイ２乗分布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11927" y="1828800"/>
            <a:ext cx="9609513" cy="3942072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05532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812D9B3-3637-4DC7-AAD3-54E7158F126C}" type="slidenum">
              <a:rPr lang="en-US" altLang="ja-JP" smtClean="0">
                <a:latin typeface="Arial" charset="0"/>
                <a:ea typeface="ＭＳ Ｐゴシック" charset="-128"/>
              </a:rPr>
              <a:pPr/>
              <a:t>5</a:t>
            </a:fld>
            <a:endParaRPr lang="en-US" altLang="ja-JP">
              <a:latin typeface="Arial" charset="0"/>
              <a:ea typeface="ＭＳ Ｐゴシック" charset="-128"/>
            </a:endParaRP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/>
              <a:t>工場の機械の手入れ方法の変更は故障を減らしたか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5345" y="1690687"/>
            <a:ext cx="10785764" cy="4802187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ja-JP" altLang="en-US" dirty="0"/>
              <a:t>機械のメンテナンス方法の変更は故障を減らしたか</a:t>
            </a:r>
            <a:endParaRPr lang="en-US" altLang="ja-JP" dirty="0"/>
          </a:p>
          <a:p>
            <a:r>
              <a:rPr lang="ja-JP" altLang="en-US" dirty="0"/>
              <a:t>－ある工場で機械のメンテ方法を変更した（図表</a:t>
            </a:r>
            <a:r>
              <a:rPr lang="en-US" altLang="ja-JP" dirty="0"/>
              <a:t>14-2</a:t>
            </a:r>
            <a:r>
              <a:rPr lang="ja-JP" altLang="en-US" dirty="0"/>
              <a:t>）</a:t>
            </a:r>
            <a:endParaRPr lang="en-US" altLang="ja-JP" dirty="0"/>
          </a:p>
          <a:p>
            <a:r>
              <a:rPr lang="ja-JP" altLang="en-US" dirty="0"/>
              <a:t>－故障件数は従来の方法（</a:t>
            </a:r>
            <a:r>
              <a:rPr lang="en-US" altLang="ja-JP" dirty="0"/>
              <a:t>50/116</a:t>
            </a:r>
            <a:r>
              <a:rPr lang="ja-JP" altLang="en-US" dirty="0"/>
              <a:t>）から減少（</a:t>
            </a:r>
            <a:r>
              <a:rPr lang="en-US" altLang="ja-JP" dirty="0"/>
              <a:t>24/124</a:t>
            </a:r>
            <a:r>
              <a:rPr lang="ja-JP" altLang="en-US" dirty="0"/>
              <a:t>）</a:t>
            </a:r>
            <a:endParaRPr lang="en-US" altLang="ja-JP" dirty="0"/>
          </a:p>
          <a:p>
            <a:r>
              <a:rPr lang="ja-JP" altLang="en-US" dirty="0"/>
              <a:t>－故障件数の減少は偶然ではなく、統計的に有意か</a:t>
            </a:r>
            <a:endParaRPr lang="en-US" altLang="ja-JP" dirty="0"/>
          </a:p>
          <a:p>
            <a:r>
              <a:rPr lang="ja-JP" altLang="en-US" dirty="0"/>
              <a:t>「独立性の検定」のカイ二乗統計量を算出する</a:t>
            </a:r>
            <a:endParaRPr lang="en-US" altLang="ja-JP" dirty="0"/>
          </a:p>
          <a:p>
            <a:r>
              <a:rPr lang="ja-JP" altLang="en-US" dirty="0"/>
              <a:t>①帰無仮説「新旧のメンテ方法と故障の有無に関係なし」</a:t>
            </a:r>
            <a:endParaRPr lang="en-US" altLang="ja-JP" dirty="0"/>
          </a:p>
          <a:p>
            <a:r>
              <a:rPr lang="ja-JP" altLang="en-US" dirty="0"/>
              <a:t>②有意水準を５％に設定し、両側検定を行う</a:t>
            </a:r>
            <a:endParaRPr lang="en-US" altLang="ja-JP" dirty="0"/>
          </a:p>
          <a:p>
            <a:r>
              <a:rPr lang="ja-JP" altLang="en-US" dirty="0"/>
              <a:t>③</a:t>
            </a:r>
            <a:r>
              <a:rPr lang="en-US" altLang="ja-JP" dirty="0"/>
              <a:t>-1</a:t>
            </a:r>
            <a:r>
              <a:rPr lang="ja-JP" altLang="en-US" dirty="0"/>
              <a:t>帰無仮説を前提にメンテ方法の期待値を算出（図表</a:t>
            </a:r>
            <a:r>
              <a:rPr lang="en-US" altLang="ja-JP" dirty="0"/>
              <a:t>14-4/5)</a:t>
            </a:r>
          </a:p>
          <a:p>
            <a:r>
              <a:rPr lang="ja-JP" altLang="en-US" dirty="0"/>
              <a:t>③</a:t>
            </a:r>
            <a:r>
              <a:rPr lang="en-US" altLang="ja-JP" dirty="0"/>
              <a:t>-2</a:t>
            </a:r>
            <a:r>
              <a:rPr lang="ja-JP" altLang="en-US" dirty="0"/>
              <a:t>実測値と期待値の差からカイ２乗値を計算（図表</a:t>
            </a:r>
            <a:r>
              <a:rPr lang="en-US" altLang="ja-JP" dirty="0"/>
              <a:t>14-6/7</a:t>
            </a:r>
            <a:r>
              <a:rPr lang="ja-JP" altLang="en-US" dirty="0"/>
              <a:t>）</a:t>
            </a:r>
            <a:endParaRPr lang="en-US" altLang="ja-JP" dirty="0"/>
          </a:p>
          <a:p>
            <a:r>
              <a:rPr lang="ja-JP" altLang="en-US" dirty="0"/>
              <a:t>－「（実測値－期待値）の２乗</a:t>
            </a:r>
            <a:r>
              <a:rPr lang="en-US" altLang="ja-JP" dirty="0"/>
              <a:t>÷</a:t>
            </a:r>
            <a:r>
              <a:rPr lang="ja-JP" altLang="en-US" dirty="0"/>
              <a:t>期待値」を総合計する</a:t>
            </a:r>
            <a:endParaRPr lang="en-US" altLang="ja-JP" dirty="0"/>
          </a:p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952165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942320" cy="1325563"/>
          </a:xfrm>
        </p:spPr>
        <p:txBody>
          <a:bodyPr/>
          <a:lstStyle/>
          <a:p>
            <a:r>
              <a:rPr lang="ja-JP" altLang="en-US" dirty="0"/>
              <a:t>図表１４－２　工場でのメンテナンス方法</a:t>
            </a:r>
            <a:br>
              <a:rPr lang="en-US" altLang="ja-JP" dirty="0"/>
            </a:br>
            <a:r>
              <a:rPr lang="ja-JP" altLang="en-US" dirty="0"/>
              <a:t>　　　　　　　と故障件数の実測値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8183" y="2061556"/>
            <a:ext cx="8429104" cy="4039986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01622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図表１４－３　新旧のメンテナンス方法</a:t>
            </a:r>
            <a:br>
              <a:rPr lang="en-US" altLang="ja-JP" dirty="0"/>
            </a:br>
            <a:r>
              <a:rPr lang="ja-JP" altLang="en-US" dirty="0"/>
              <a:t>　　　　　　　の平均的な故障件数①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62051" y="1828800"/>
            <a:ext cx="8844741" cy="4405746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45697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図表１４－４　新旧のメンテナンス方法</a:t>
            </a:r>
            <a:br>
              <a:rPr lang="en-US" altLang="ja-JP" dirty="0"/>
            </a:br>
            <a:r>
              <a:rPr lang="ja-JP" altLang="en-US" dirty="0"/>
              <a:t>　　　　　　　の平均的な故障件数②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8640" y="2028305"/>
            <a:ext cx="11155680" cy="3507971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01971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図表１４－５　新旧のメンテナンス方法</a:t>
            </a:r>
            <a:br>
              <a:rPr lang="en-US" altLang="ja-JP" dirty="0"/>
            </a:br>
            <a:r>
              <a:rPr lang="ja-JP" altLang="en-US" dirty="0"/>
              <a:t>　　　　　　　の平均的な故障件数③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9971" y="2093470"/>
            <a:ext cx="11272058" cy="3459431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97923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734</TotalTime>
  <Words>1141</Words>
  <Application>Microsoft Office PowerPoint</Application>
  <PresentationFormat>ワイド画面</PresentationFormat>
  <Paragraphs>94</Paragraphs>
  <Slides>21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21</vt:i4>
      </vt:variant>
    </vt:vector>
  </HeadingPairs>
  <TitlesOfParts>
    <vt:vector size="25" baseType="lpstr">
      <vt:lpstr>游ゴシック</vt:lpstr>
      <vt:lpstr>游ゴシック Light</vt:lpstr>
      <vt:lpstr>Arial</vt:lpstr>
      <vt:lpstr>Office テーマ</vt:lpstr>
      <vt:lpstr>第１４章　故障の有無を 回帰分析する</vt:lpstr>
      <vt:lpstr>第１４章の目的</vt:lpstr>
      <vt:lpstr>クロス集計表の数値を検定する （カイ２乗検定）</vt:lpstr>
      <vt:lpstr>図表１４－１　正規分布の２乗が 　　　　　　　　　　　　カイ２乗分布</vt:lpstr>
      <vt:lpstr>工場の機械の手入れ方法の変更は故障を減らしたか</vt:lpstr>
      <vt:lpstr>図表１４－２　工場でのメンテナンス方法 　　　　　　　と故障件数の実測値</vt:lpstr>
      <vt:lpstr>図表１４－３　新旧のメンテナンス方法 　　　　　　　の平均的な故障件数①</vt:lpstr>
      <vt:lpstr>図表１４－４　新旧のメンテナンス方法 　　　　　　　の平均的な故障件数②</vt:lpstr>
      <vt:lpstr>図表１４－５　新旧のメンテナンス方法 　　　　　　　の平均的な故障件数③</vt:lpstr>
      <vt:lpstr>図表１４－６　実測値（上表）と 　　　　　　　期待値（下表）の比較</vt:lpstr>
      <vt:lpstr>図表１４－７　実測値と期待値の差から 　　　　　　　カイ２乗値を計算する</vt:lpstr>
      <vt:lpstr>工場の機械の手入れ方法の変更は 　　　　　　　　　　故障を減らしたか</vt:lpstr>
      <vt:lpstr>図表１４－８　カイ２乗分布の分布表</vt:lpstr>
      <vt:lpstr>工場の機械の手入れ方法の変更は 　　故障を減らしたか（他の変数も考慮する）</vt:lpstr>
      <vt:lpstr>図表１４－９　ロジスティック回帰分析</vt:lpstr>
      <vt:lpstr>図表１４－１０　ロジスティック分布と 　　　　　　　　非線形回帰分析の特性</vt:lpstr>
      <vt:lpstr>図表１４－１２　メンテナンス方法に 　　　　　　ダミー変数を利用した例</vt:lpstr>
      <vt:lpstr>ロジスティック回帰分析による 　　　　　　　　故障の有無の分析結果</vt:lpstr>
      <vt:lpstr>図表１４－１１　ロジスティック回帰分析 　　　　　　による故障の有無の分析結果</vt:lpstr>
      <vt:lpstr>図表１４－１３　カイ２乗検定と 　　　　ロジスティック回帰分析の特徴</vt:lpstr>
      <vt:lpstr>おわりに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第１章　統計学の基礎知識の体系</dc:title>
  <dc:creator>河口 洋行</dc:creator>
  <cp:lastModifiedBy>河口 洋行</cp:lastModifiedBy>
  <cp:revision>18</cp:revision>
  <dcterms:created xsi:type="dcterms:W3CDTF">2021-01-06T05:05:53Z</dcterms:created>
  <dcterms:modified xsi:type="dcterms:W3CDTF">2022-01-26T01:37:02Z</dcterms:modified>
</cp:coreProperties>
</file>