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256" r:id="rId2"/>
    <p:sldId id="270" r:id="rId3"/>
    <p:sldId id="271" r:id="rId4"/>
    <p:sldId id="257" r:id="rId5"/>
    <p:sldId id="272" r:id="rId6"/>
    <p:sldId id="258" r:id="rId7"/>
    <p:sldId id="259" r:id="rId8"/>
    <p:sldId id="260" r:id="rId9"/>
    <p:sldId id="261" r:id="rId10"/>
    <p:sldId id="273" r:id="rId11"/>
    <p:sldId id="262" r:id="rId12"/>
    <p:sldId id="274" r:id="rId13"/>
    <p:sldId id="263" r:id="rId14"/>
    <p:sldId id="277" r:id="rId15"/>
    <p:sldId id="264" r:id="rId16"/>
    <p:sldId id="265" r:id="rId17"/>
    <p:sldId id="278" r:id="rId18"/>
    <p:sldId id="276" r:id="rId19"/>
    <p:sldId id="267" r:id="rId20"/>
    <p:sldId id="275" r:id="rId21"/>
    <p:sldId id="269" r:id="rId22"/>
    <p:sldId id="268" r:id="rId2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84" y="91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9560E0-B63A-4C4A-B2AD-73445DE9E9E0}" type="datetimeFigureOut">
              <a:rPr kumimoji="1" lang="ja-JP" altLang="en-US" smtClean="0"/>
              <a:t>2022/1/25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2AC099-63BB-4386-80F6-B8FB943B8BE6}" type="slidenum">
              <a:rPr kumimoji="1" lang="ja-JP" altLang="en-US" smtClean="0"/>
              <a:t>‹#›</a:t>
            </a:fld>
            <a:endParaRPr kumimoji="1" lang="ja-JP" altLang="en-US"/>
          </a:p>
        </p:txBody>
      </p:sp>
    </p:spTree>
    <p:extLst>
      <p:ext uri="{BB962C8B-B14F-4D97-AF65-F5344CB8AC3E}">
        <p14:creationId xmlns:p14="http://schemas.microsoft.com/office/powerpoint/2010/main" val="418940835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DDAB30C5-8312-40D5-BA13-12284403BDCA}"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69530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B5B7A5A-6DF8-4E26-9CEA-373B92212DCF}"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664848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9C5966D-0C25-4FD2-B1F0-68C5450E1B7E}"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3933356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73DA37B-86C6-45BC-B87A-32ACCE0CD6F9}"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3674979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1CEDC80B-6E50-42FC-8AA2-0E187901F9CA}"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269895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D695CFC5-8968-4481-9034-5D9BD88B9484}" type="datetime1">
              <a:rPr kumimoji="1" lang="ja-JP" altLang="en-US" smtClean="0"/>
              <a:t>2022/1/25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952579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31BBCC4-E0EE-486C-98EE-80DE406F8166}" type="datetime1">
              <a:rPr kumimoji="1" lang="ja-JP" altLang="en-US" smtClean="0"/>
              <a:t>2022/1/25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209983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164F45E-43E4-4551-A6A3-4C338F9AEC92}" type="datetime1">
              <a:rPr kumimoji="1" lang="ja-JP" altLang="en-US" smtClean="0"/>
              <a:t>2022/1/25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061297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34683BD-C350-43C6-A377-C54EEFFB03DC}" type="datetime1">
              <a:rPr kumimoji="1" lang="ja-JP" altLang="en-US" smtClean="0"/>
              <a:t>2022/1/25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077838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D3AD006-4FD3-4E92-AE8F-8669026C22C0}" type="datetime1">
              <a:rPr kumimoji="1" lang="ja-JP" altLang="en-US" smtClean="0"/>
              <a:t>2022/1/25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327711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D6895EA-FBAA-4C0C-9E9E-CBD4307022E0}" type="datetime1">
              <a:rPr kumimoji="1" lang="ja-JP" altLang="en-US" smtClean="0"/>
              <a:t>2022/1/25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293091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7B7C2-02A0-47A9-8DAB-5EDF190F7DB4}" type="datetime1">
              <a:rPr kumimoji="1" lang="ja-JP" altLang="en-US" smtClean="0"/>
              <a:t>2022/1/25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858149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97280" y="1122363"/>
            <a:ext cx="9891562" cy="2387600"/>
          </a:xfrm>
        </p:spPr>
        <p:txBody>
          <a:bodyPr>
            <a:normAutofit fontScale="90000"/>
          </a:bodyPr>
          <a:lstStyle/>
          <a:p>
            <a:r>
              <a:rPr lang="ja-JP" altLang="en-US" b="1" dirty="0">
                <a:latin typeface="+mn-ea"/>
                <a:ea typeface="+mn-ea"/>
              </a:rPr>
              <a:t>第１２章　いろいろあるけれど一番の原因はなんなのか</a:t>
            </a:r>
            <a:endParaRPr kumimoji="1" lang="ja-JP" altLang="en-US" dirty="0">
              <a:latin typeface="+mn-ea"/>
              <a:ea typeface="+mn-ea"/>
            </a:endParaRPr>
          </a:p>
        </p:txBody>
      </p:sp>
      <p:sp>
        <p:nvSpPr>
          <p:cNvPr id="3" name="サブタイトル 2"/>
          <p:cNvSpPr>
            <a:spLocks noGrp="1"/>
          </p:cNvSpPr>
          <p:nvPr>
            <p:ph type="subTitle" idx="1"/>
          </p:nvPr>
        </p:nvSpPr>
        <p:spPr>
          <a:xfrm>
            <a:off x="1524000" y="4084176"/>
            <a:ext cx="9144000" cy="1655762"/>
          </a:xfrm>
        </p:spPr>
        <p:txBody>
          <a:bodyPr>
            <a:normAutofit/>
          </a:bodyPr>
          <a:lstStyle/>
          <a:p>
            <a:r>
              <a:rPr lang="ja-JP" altLang="en-US" sz="5400" dirty="0">
                <a:latin typeface="+mj-lt"/>
              </a:rPr>
              <a:t>重回帰分析</a:t>
            </a:r>
            <a:br>
              <a:rPr lang="ja-JP" altLang="ja-JP" sz="5400" dirty="0">
                <a:latin typeface="+mj-lt"/>
              </a:rPr>
            </a:br>
            <a:endParaRPr kumimoji="1" lang="ja-JP" altLang="en-US" sz="5400" dirty="0">
              <a:latin typeface="+mj-lt"/>
            </a:endParaRPr>
          </a:p>
        </p:txBody>
      </p:sp>
    </p:spTree>
    <p:extLst>
      <p:ext uri="{BB962C8B-B14F-4D97-AF65-F5344CB8AC3E}">
        <p14:creationId xmlns:p14="http://schemas.microsoft.com/office/powerpoint/2010/main" val="3725906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92EB84CC-59AD-44E4-BC73-EAD049473668}" type="slidenum">
              <a:rPr kumimoji="0" lang="en-US" altLang="ja-JP" sz="1400"/>
              <a:pPr/>
              <a:t>10</a:t>
            </a:fld>
            <a:endParaRPr kumimoji="0" lang="en-US" altLang="ja-JP" sz="1400"/>
          </a:p>
        </p:txBody>
      </p:sp>
      <p:sp>
        <p:nvSpPr>
          <p:cNvPr id="17410" name="Rectangle 2"/>
          <p:cNvSpPr>
            <a:spLocks noGrp="1" noChangeArrowheads="1"/>
          </p:cNvSpPr>
          <p:nvPr>
            <p:ph type="title"/>
          </p:nvPr>
        </p:nvSpPr>
        <p:spPr/>
        <p:txBody>
          <a:bodyPr/>
          <a:lstStyle/>
          <a:p>
            <a:pPr eaLnBrk="1" hangingPunct="1"/>
            <a:r>
              <a:rPr lang="ja-JP" altLang="en-US" dirty="0"/>
              <a:t>「単」回帰に比して「重」回帰は</a:t>
            </a:r>
            <a:br>
              <a:rPr lang="en-US" altLang="ja-JP" dirty="0"/>
            </a:br>
            <a:r>
              <a:rPr lang="ja-JP" altLang="en-US" dirty="0"/>
              <a:t>　　　　　　　　　３つのメリットあり</a:t>
            </a:r>
          </a:p>
        </p:txBody>
      </p:sp>
      <p:sp>
        <p:nvSpPr>
          <p:cNvPr id="17411" name="Rectangle 3"/>
          <p:cNvSpPr>
            <a:spLocks noGrp="1" noChangeArrowheads="1"/>
          </p:cNvSpPr>
          <p:nvPr>
            <p:ph type="body" idx="1"/>
          </p:nvPr>
        </p:nvSpPr>
        <p:spPr>
          <a:xfrm>
            <a:off x="838201" y="2017713"/>
            <a:ext cx="10287000" cy="4114800"/>
          </a:xfrm>
        </p:spPr>
        <p:txBody>
          <a:bodyPr>
            <a:normAutofit/>
          </a:bodyPr>
          <a:lstStyle/>
          <a:p>
            <a:pPr eaLnBrk="1" hangingPunct="1"/>
            <a:r>
              <a:rPr lang="ja-JP" altLang="en-US" dirty="0">
                <a:highlight>
                  <a:srgbClr val="C0C0C0"/>
                </a:highlight>
              </a:rPr>
              <a:t>③条件を揃えて説明変数を比較できる（図表</a:t>
            </a:r>
            <a:r>
              <a:rPr lang="en-US" altLang="ja-JP" dirty="0">
                <a:highlight>
                  <a:srgbClr val="C0C0C0"/>
                </a:highlight>
              </a:rPr>
              <a:t>12-6</a:t>
            </a:r>
            <a:r>
              <a:rPr lang="ja-JP" altLang="en-US" dirty="0">
                <a:highlight>
                  <a:srgbClr val="C0C0C0"/>
                </a:highlight>
              </a:rPr>
              <a:t>）</a:t>
            </a:r>
            <a:endParaRPr lang="en-US" altLang="ja-JP" dirty="0">
              <a:highlight>
                <a:srgbClr val="C0C0C0"/>
              </a:highlight>
            </a:endParaRPr>
          </a:p>
          <a:p>
            <a:pPr eaLnBrk="1" hangingPunct="1"/>
            <a:r>
              <a:rPr lang="ja-JP" altLang="en-US" dirty="0"/>
              <a:t>－「駐車台数</a:t>
            </a:r>
            <a:r>
              <a:rPr lang="en-US" altLang="ja-JP" dirty="0"/>
              <a:t>X</a:t>
            </a:r>
            <a:r>
              <a:rPr lang="ja-JP" altLang="en-US" dirty="0"/>
              <a:t>」が</a:t>
            </a:r>
            <a:r>
              <a:rPr lang="en-US" altLang="ja-JP" dirty="0"/>
              <a:t>Y</a:t>
            </a:r>
            <a:r>
              <a:rPr lang="ja-JP" altLang="en-US" dirty="0"/>
              <a:t>に及ぼす影響は、他の要因が関係</a:t>
            </a:r>
            <a:endParaRPr lang="en-US" altLang="ja-JP" dirty="0"/>
          </a:p>
          <a:p>
            <a:pPr eaLnBrk="1" hangingPunct="1"/>
            <a:r>
              <a:rPr lang="ja-JP" altLang="en-US" dirty="0"/>
              <a:t>－「駅からの距離</a:t>
            </a:r>
            <a:r>
              <a:rPr lang="en-US" altLang="ja-JP" dirty="0"/>
              <a:t>Z</a:t>
            </a:r>
            <a:r>
              <a:rPr lang="ja-JP" altLang="en-US" dirty="0"/>
              <a:t>」が近い方が駐車台数の影響は少ない</a:t>
            </a:r>
            <a:endParaRPr lang="en-US" altLang="ja-JP" dirty="0"/>
          </a:p>
          <a:p>
            <a:pPr eaLnBrk="1" hangingPunct="1"/>
            <a:r>
              <a:rPr lang="ja-JP" altLang="en-US" dirty="0"/>
              <a:t>－変数</a:t>
            </a:r>
            <a:r>
              <a:rPr lang="en-US" altLang="ja-JP" dirty="0"/>
              <a:t>Z</a:t>
            </a:r>
            <a:r>
              <a:rPr lang="ja-JP" altLang="en-US" dirty="0"/>
              <a:t>を制御変数として追加して、条件を揃えて推定できる</a:t>
            </a:r>
            <a:endParaRPr lang="en-US" altLang="ja-JP" dirty="0"/>
          </a:p>
          <a:p>
            <a:pPr eaLnBrk="1" hangingPunct="1"/>
            <a:r>
              <a:rPr lang="ja-JP" altLang="en-US" dirty="0"/>
              <a:t>複雑な環境や様々な要因を考慮できる</a:t>
            </a:r>
            <a:endParaRPr lang="en-US" altLang="ja-JP" dirty="0"/>
          </a:p>
          <a:p>
            <a:pPr eaLnBrk="1" hangingPunct="1"/>
            <a:endParaRPr lang="ja-JP" altLang="en-US" dirty="0"/>
          </a:p>
        </p:txBody>
      </p:sp>
    </p:spTree>
    <p:extLst>
      <p:ext uri="{BB962C8B-B14F-4D97-AF65-F5344CB8AC3E}">
        <p14:creationId xmlns:p14="http://schemas.microsoft.com/office/powerpoint/2010/main" val="39778233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図表１２－６　重回帰分析は変数Ｚの影響を考慮した変数Ｘの影響度がわかる</a:t>
            </a:r>
            <a:endParaRPr kumimoji="1"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11</a:t>
            </a:fld>
            <a:endParaRPr kumimoji="1" lang="ja-JP" altLang="en-US"/>
          </a:p>
        </p:txBody>
      </p:sp>
      <p:pic>
        <p:nvPicPr>
          <p:cNvPr id="6" name="図 5">
            <a:extLst>
              <a:ext uri="{FF2B5EF4-FFF2-40B4-BE49-F238E27FC236}">
                <a16:creationId xmlns:a16="http://schemas.microsoft.com/office/drawing/2014/main" id="{D26BE9CB-156C-4174-8612-2E4E86EB1609}"/>
              </a:ext>
            </a:extLst>
          </p:cNvPr>
          <p:cNvPicPr>
            <a:picLocks noChangeAspect="1"/>
          </p:cNvPicPr>
          <p:nvPr/>
        </p:nvPicPr>
        <p:blipFill>
          <a:blip r:embed="rId2"/>
          <a:stretch>
            <a:fillRect/>
          </a:stretch>
        </p:blipFill>
        <p:spPr>
          <a:xfrm>
            <a:off x="1151467" y="1876425"/>
            <a:ext cx="9381066" cy="4616450"/>
          </a:xfrm>
          <a:prstGeom prst="rect">
            <a:avLst/>
          </a:prstGeom>
        </p:spPr>
      </p:pic>
    </p:spTree>
    <p:extLst>
      <p:ext uri="{BB962C8B-B14F-4D97-AF65-F5344CB8AC3E}">
        <p14:creationId xmlns:p14="http://schemas.microsoft.com/office/powerpoint/2010/main" val="23518715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92EB84CC-59AD-44E4-BC73-EAD049473668}" type="slidenum">
              <a:rPr kumimoji="0" lang="en-US" altLang="ja-JP" sz="1400"/>
              <a:pPr/>
              <a:t>12</a:t>
            </a:fld>
            <a:endParaRPr kumimoji="0" lang="en-US" altLang="ja-JP" sz="1400"/>
          </a:p>
        </p:txBody>
      </p:sp>
      <p:sp>
        <p:nvSpPr>
          <p:cNvPr id="17410" name="Rectangle 2"/>
          <p:cNvSpPr>
            <a:spLocks noGrp="1" noChangeArrowheads="1"/>
          </p:cNvSpPr>
          <p:nvPr>
            <p:ph type="title"/>
          </p:nvPr>
        </p:nvSpPr>
        <p:spPr>
          <a:xfrm>
            <a:off x="320040" y="365125"/>
            <a:ext cx="11033760" cy="1325563"/>
          </a:xfrm>
        </p:spPr>
        <p:txBody>
          <a:bodyPr/>
          <a:lstStyle/>
          <a:p>
            <a:pPr eaLnBrk="1" hangingPunct="1"/>
            <a:r>
              <a:rPr lang="ja-JP" altLang="en-US" dirty="0"/>
              <a:t>「重」回帰分析の解釈には⑤</a:t>
            </a:r>
            <a:r>
              <a:rPr lang="en-US" altLang="ja-JP" dirty="0"/>
              <a:t>F</a:t>
            </a:r>
            <a:r>
              <a:rPr lang="ja-JP" altLang="en-US" dirty="0"/>
              <a:t>検定を追加</a:t>
            </a:r>
          </a:p>
        </p:txBody>
      </p:sp>
      <p:sp>
        <p:nvSpPr>
          <p:cNvPr id="17411" name="Rectangle 3"/>
          <p:cNvSpPr>
            <a:spLocks noGrp="1" noChangeArrowheads="1"/>
          </p:cNvSpPr>
          <p:nvPr>
            <p:ph type="body" idx="1"/>
          </p:nvPr>
        </p:nvSpPr>
        <p:spPr>
          <a:xfrm>
            <a:off x="838201" y="2017713"/>
            <a:ext cx="10287000" cy="4114800"/>
          </a:xfrm>
        </p:spPr>
        <p:txBody>
          <a:bodyPr>
            <a:normAutofit/>
          </a:bodyPr>
          <a:lstStyle/>
          <a:p>
            <a:pPr eaLnBrk="1" hangingPunct="1"/>
            <a:r>
              <a:rPr lang="ja-JP" altLang="en-US" dirty="0"/>
              <a:t>「単」回帰分析では４つのポイントを解釈した</a:t>
            </a:r>
            <a:endParaRPr lang="en-US" altLang="ja-JP" dirty="0"/>
          </a:p>
          <a:p>
            <a:pPr eaLnBrk="1" hangingPunct="1"/>
            <a:r>
              <a:rPr lang="ja-JP" altLang="en-US" dirty="0"/>
              <a:t>①回帰係数の符号、②回帰係数の数値</a:t>
            </a:r>
            <a:endParaRPr lang="en-US" altLang="ja-JP" dirty="0"/>
          </a:p>
          <a:p>
            <a:pPr eaLnBrk="1" hangingPunct="1"/>
            <a:r>
              <a:rPr lang="ja-JP" altLang="en-US" dirty="0"/>
              <a:t>③決定係数の大小、④回帰係数のｔ値（又はＰ値）</a:t>
            </a:r>
            <a:endParaRPr lang="en-US" altLang="ja-JP" dirty="0"/>
          </a:p>
          <a:p>
            <a:pPr eaLnBrk="1" hangingPunct="1"/>
            <a:r>
              <a:rPr lang="ja-JP" altLang="en-US" dirty="0"/>
              <a:t>「重」回帰分析では⑤Ｆ検定を加えて解釈する（図表</a:t>
            </a:r>
            <a:r>
              <a:rPr lang="en-US" altLang="ja-JP" dirty="0"/>
              <a:t>12-7</a:t>
            </a:r>
            <a:r>
              <a:rPr lang="ja-JP" altLang="en-US" dirty="0"/>
              <a:t>）</a:t>
            </a:r>
            <a:endParaRPr lang="en-US" altLang="ja-JP" dirty="0"/>
          </a:p>
          <a:p>
            <a:pPr eaLnBrk="1" hangingPunct="1"/>
            <a:r>
              <a:rPr lang="ja-JP" altLang="en-US" dirty="0"/>
              <a:t>－Ｆ検定のＰ値（エクセルでは</a:t>
            </a:r>
            <a:r>
              <a:rPr lang="ja-JP" altLang="en-US" b="1" dirty="0"/>
              <a:t>有意Ｆ</a:t>
            </a:r>
            <a:r>
              <a:rPr lang="ja-JP" altLang="en-US" dirty="0"/>
              <a:t>）が</a:t>
            </a:r>
            <a:r>
              <a:rPr lang="en-US" altLang="ja-JP" dirty="0"/>
              <a:t>0.05</a:t>
            </a:r>
            <a:r>
              <a:rPr lang="ja-JP" altLang="en-US" dirty="0"/>
              <a:t>以下の場合</a:t>
            </a:r>
            <a:endParaRPr lang="en-US" altLang="ja-JP" dirty="0"/>
          </a:p>
          <a:p>
            <a:pPr eaLnBrk="1" hangingPunct="1"/>
            <a:r>
              <a:rPr lang="ja-JP" altLang="en-US" dirty="0"/>
              <a:t>－帰無仮説「全ての説明変数が０」を棄却できる</a:t>
            </a:r>
            <a:endParaRPr lang="en-US" altLang="ja-JP" dirty="0"/>
          </a:p>
          <a:p>
            <a:pPr eaLnBrk="1" hangingPunct="1"/>
            <a:r>
              <a:rPr lang="ja-JP" altLang="en-US" dirty="0"/>
              <a:t>－対立仮説「１つ以上の説明変数は０ではない」を採択する</a:t>
            </a:r>
            <a:endParaRPr lang="en-US" altLang="ja-JP" dirty="0"/>
          </a:p>
          <a:p>
            <a:pPr eaLnBrk="1" hangingPunct="1"/>
            <a:r>
              <a:rPr lang="ja-JP" altLang="en-US" dirty="0"/>
              <a:t>Ｆ検定により、説明変数の組合せに問題がないかを確認する</a:t>
            </a:r>
            <a:endParaRPr lang="en-US" altLang="ja-JP" dirty="0"/>
          </a:p>
          <a:p>
            <a:pPr eaLnBrk="1" hangingPunct="1"/>
            <a:endParaRPr lang="en-US" altLang="ja-JP" dirty="0"/>
          </a:p>
          <a:p>
            <a:pPr eaLnBrk="1" hangingPunct="1"/>
            <a:endParaRPr lang="ja-JP" altLang="en-US" dirty="0"/>
          </a:p>
        </p:txBody>
      </p:sp>
    </p:spTree>
    <p:extLst>
      <p:ext uri="{BB962C8B-B14F-4D97-AF65-F5344CB8AC3E}">
        <p14:creationId xmlns:p14="http://schemas.microsoft.com/office/powerpoint/2010/main" val="37027689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図表１２－７　「重」回帰分析結果の</a:t>
            </a:r>
            <a:br>
              <a:rPr lang="en-US" altLang="ja-JP" dirty="0"/>
            </a:br>
            <a:r>
              <a:rPr lang="ja-JP" altLang="en-US" dirty="0"/>
              <a:t>　　　　　　Ｆ検定（Ｆ値）のチェック</a:t>
            </a:r>
            <a:endParaRPr kumimoji="1" lang="ja-JP" altLang="en-US" dirty="0"/>
          </a:p>
        </p:txBody>
      </p:sp>
      <p:pic>
        <p:nvPicPr>
          <p:cNvPr id="5" name="図 4"/>
          <p:cNvPicPr>
            <a:picLocks noChangeAspect="1"/>
          </p:cNvPicPr>
          <p:nvPr/>
        </p:nvPicPr>
        <p:blipFill>
          <a:blip r:embed="rId2"/>
          <a:stretch>
            <a:fillRect/>
          </a:stretch>
        </p:blipFill>
        <p:spPr>
          <a:xfrm>
            <a:off x="2826987" y="2408952"/>
            <a:ext cx="6649522" cy="4041724"/>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13</a:t>
            </a:fld>
            <a:endParaRPr kumimoji="1" lang="ja-JP" altLang="en-US"/>
          </a:p>
        </p:txBody>
      </p:sp>
    </p:spTree>
    <p:extLst>
      <p:ext uri="{BB962C8B-B14F-4D97-AF65-F5344CB8AC3E}">
        <p14:creationId xmlns:p14="http://schemas.microsoft.com/office/powerpoint/2010/main" val="34372923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92EB84CC-59AD-44E4-BC73-EAD049473668}" type="slidenum">
              <a:rPr kumimoji="0" lang="en-US" altLang="ja-JP" sz="1400"/>
              <a:pPr/>
              <a:t>14</a:t>
            </a:fld>
            <a:endParaRPr kumimoji="0" lang="en-US" altLang="ja-JP" sz="1400"/>
          </a:p>
        </p:txBody>
      </p:sp>
      <p:sp>
        <p:nvSpPr>
          <p:cNvPr id="17410" name="Rectangle 2"/>
          <p:cNvSpPr>
            <a:spLocks noGrp="1" noChangeArrowheads="1"/>
          </p:cNvSpPr>
          <p:nvPr>
            <p:ph type="title"/>
          </p:nvPr>
        </p:nvSpPr>
        <p:spPr/>
        <p:txBody>
          <a:bodyPr/>
          <a:lstStyle/>
          <a:p>
            <a:pPr eaLnBrk="1" hangingPunct="1"/>
            <a:r>
              <a:rPr lang="en-US" altLang="ja-JP" dirty="0"/>
              <a:t>F</a:t>
            </a:r>
            <a:r>
              <a:rPr lang="ja-JP" altLang="en-US" dirty="0"/>
              <a:t>検定は何を検定しているのか</a:t>
            </a:r>
          </a:p>
        </p:txBody>
      </p:sp>
      <p:sp>
        <p:nvSpPr>
          <p:cNvPr id="17411" name="Rectangle 3"/>
          <p:cNvSpPr>
            <a:spLocks noGrp="1" noChangeArrowheads="1"/>
          </p:cNvSpPr>
          <p:nvPr>
            <p:ph type="body" idx="1"/>
          </p:nvPr>
        </p:nvSpPr>
        <p:spPr>
          <a:xfrm>
            <a:off x="838201" y="1690688"/>
            <a:ext cx="11065932" cy="4665662"/>
          </a:xfrm>
        </p:spPr>
        <p:txBody>
          <a:bodyPr>
            <a:normAutofit/>
          </a:bodyPr>
          <a:lstStyle/>
          <a:p>
            <a:pPr eaLnBrk="1" hangingPunct="1"/>
            <a:r>
              <a:rPr lang="en-US" altLang="ja-JP" dirty="0"/>
              <a:t>F</a:t>
            </a:r>
            <a:r>
              <a:rPr lang="ja-JP" altLang="en-US" dirty="0"/>
              <a:t>検定により、説明変数の組合せに問題がないかを確認する</a:t>
            </a:r>
            <a:endParaRPr lang="en-US" altLang="ja-JP" dirty="0"/>
          </a:p>
          <a:p>
            <a:pPr eaLnBrk="1" hangingPunct="1"/>
            <a:r>
              <a:rPr lang="ja-JP" altLang="en-US" dirty="0"/>
              <a:t>－帰無仮説は「複数ある説明変数の全てが</a:t>
            </a:r>
            <a:r>
              <a:rPr lang="en-US" altLang="ja-JP" dirty="0"/>
              <a:t>Y</a:t>
            </a:r>
            <a:r>
              <a:rPr lang="ja-JP" altLang="en-US" dirty="0"/>
              <a:t>を説明していない」</a:t>
            </a:r>
            <a:endParaRPr lang="en-US" altLang="ja-JP" dirty="0"/>
          </a:p>
          <a:p>
            <a:pPr eaLnBrk="1" hangingPunct="1"/>
            <a:r>
              <a:rPr lang="ja-JP" altLang="en-US" dirty="0"/>
              <a:t>－つまり「分析モデル（説明変数の組合せ）は有効でない」</a:t>
            </a:r>
            <a:endParaRPr lang="en-US" altLang="ja-JP" dirty="0"/>
          </a:p>
          <a:p>
            <a:pPr eaLnBrk="1" hangingPunct="1"/>
            <a:r>
              <a:rPr lang="en-US" altLang="ja-JP" dirty="0"/>
              <a:t>F</a:t>
            </a:r>
            <a:r>
              <a:rPr lang="ja-JP" altLang="en-US" dirty="0"/>
              <a:t>統計量は</a:t>
            </a:r>
            <a:r>
              <a:rPr lang="en-US" altLang="ja-JP" dirty="0"/>
              <a:t>F</a:t>
            </a:r>
            <a:r>
              <a:rPr lang="ja-JP" altLang="en-US" dirty="0"/>
              <a:t>分布する検定統計量（図表</a:t>
            </a:r>
            <a:r>
              <a:rPr lang="en-US" altLang="ja-JP" dirty="0"/>
              <a:t>12-9</a:t>
            </a:r>
            <a:r>
              <a:rPr lang="ja-JP" altLang="en-US" dirty="0"/>
              <a:t>）</a:t>
            </a:r>
            <a:endParaRPr lang="en-US" altLang="ja-JP" dirty="0"/>
          </a:p>
          <a:p>
            <a:pPr eaLnBrk="1" hangingPunct="1"/>
            <a:r>
              <a:rPr lang="ja-JP" altLang="en-US" dirty="0"/>
              <a:t>－</a:t>
            </a:r>
            <a:r>
              <a:rPr lang="en-US" altLang="ja-JP" dirty="0"/>
              <a:t>F</a:t>
            </a:r>
            <a:r>
              <a:rPr lang="ja-JP" altLang="en-US" dirty="0"/>
              <a:t>分布とは「カイ２乗分布」</a:t>
            </a:r>
            <a:r>
              <a:rPr lang="en-US" altLang="ja-JP" dirty="0"/>
              <a:t>÷</a:t>
            </a:r>
            <a:r>
              <a:rPr lang="ja-JP" altLang="en-US" dirty="0"/>
              <a:t>「カイ二乗分布」の分布</a:t>
            </a:r>
            <a:endParaRPr lang="en-US" altLang="ja-JP" dirty="0"/>
          </a:p>
          <a:p>
            <a:pPr eaLnBrk="1" hangingPunct="1"/>
            <a:r>
              <a:rPr lang="en-US" altLang="ja-JP" dirty="0"/>
              <a:t>F</a:t>
            </a:r>
            <a:r>
              <a:rPr lang="ja-JP" altLang="en-US" dirty="0"/>
              <a:t>統計量は「</a:t>
            </a:r>
            <a:r>
              <a:rPr lang="ja-JP" altLang="en-US" b="1" dirty="0">
                <a:solidFill>
                  <a:srgbClr val="00B050"/>
                </a:solidFill>
              </a:rPr>
              <a:t>回帰平方和</a:t>
            </a:r>
            <a:r>
              <a:rPr lang="ja-JP" altLang="en-US" dirty="0"/>
              <a:t>」</a:t>
            </a:r>
            <a:r>
              <a:rPr lang="en-US" altLang="ja-JP" dirty="0"/>
              <a:t>÷</a:t>
            </a:r>
            <a:r>
              <a:rPr lang="ja-JP" altLang="en-US" dirty="0"/>
              <a:t>「</a:t>
            </a:r>
            <a:r>
              <a:rPr lang="ja-JP" altLang="en-US" b="1" dirty="0">
                <a:solidFill>
                  <a:srgbClr val="FF0000"/>
                </a:solidFill>
              </a:rPr>
              <a:t>残差平方和</a:t>
            </a:r>
            <a:r>
              <a:rPr lang="ja-JP" altLang="en-US" dirty="0"/>
              <a:t>」で計算（図表</a:t>
            </a:r>
            <a:r>
              <a:rPr lang="en-US" altLang="ja-JP" dirty="0"/>
              <a:t>12-8</a:t>
            </a:r>
            <a:r>
              <a:rPr lang="ja-JP" altLang="en-US" dirty="0"/>
              <a:t>）</a:t>
            </a:r>
            <a:endParaRPr lang="en-US" altLang="ja-JP" dirty="0"/>
          </a:p>
          <a:p>
            <a:pPr eaLnBrk="1" hangingPunct="1"/>
            <a:r>
              <a:rPr lang="ja-JP" altLang="en-US" dirty="0"/>
              <a:t>－</a:t>
            </a:r>
            <a:r>
              <a:rPr lang="ja-JP" altLang="en-US" b="1" dirty="0">
                <a:solidFill>
                  <a:srgbClr val="FF0000"/>
                </a:solidFill>
              </a:rPr>
              <a:t>残差平方和</a:t>
            </a:r>
            <a:r>
              <a:rPr lang="ja-JP" altLang="en-US" dirty="0"/>
              <a:t>は「回帰直線で説明できないバラツキ」の２乗和</a:t>
            </a:r>
            <a:endParaRPr lang="en-US" altLang="ja-JP" dirty="0"/>
          </a:p>
          <a:p>
            <a:pPr eaLnBrk="1" hangingPunct="1"/>
            <a:r>
              <a:rPr lang="ja-JP" altLang="en-US" dirty="0"/>
              <a:t>－</a:t>
            </a:r>
            <a:r>
              <a:rPr lang="ja-JP" altLang="en-US" b="1" dirty="0">
                <a:solidFill>
                  <a:srgbClr val="00B050"/>
                </a:solidFill>
              </a:rPr>
              <a:t>回帰平方和</a:t>
            </a:r>
            <a:r>
              <a:rPr lang="ja-JP" altLang="en-US" dirty="0"/>
              <a:t>は「回帰直線で説明できるバラツキ」の２乗和</a:t>
            </a:r>
            <a:endParaRPr lang="en-US" altLang="ja-JP" dirty="0"/>
          </a:p>
          <a:p>
            <a:pPr eaLnBrk="1" hangingPunct="1"/>
            <a:r>
              <a:rPr lang="ja-JP" altLang="en-US" dirty="0"/>
              <a:t>対立仮説は「複数ある説明変数の少なくとも１つは</a:t>
            </a:r>
            <a:r>
              <a:rPr lang="en-US" altLang="ja-JP" dirty="0"/>
              <a:t>Y</a:t>
            </a:r>
            <a:r>
              <a:rPr lang="ja-JP" altLang="en-US" dirty="0"/>
              <a:t>を説明する」</a:t>
            </a:r>
            <a:endParaRPr lang="en-US" altLang="ja-JP" dirty="0"/>
          </a:p>
          <a:p>
            <a:pPr eaLnBrk="1" hangingPunct="1"/>
            <a:endParaRPr lang="en-US" altLang="ja-JP" dirty="0"/>
          </a:p>
          <a:p>
            <a:pPr eaLnBrk="1" hangingPunct="1"/>
            <a:endParaRPr lang="en-US" altLang="ja-JP" dirty="0"/>
          </a:p>
          <a:p>
            <a:pPr eaLnBrk="1" hangingPunct="1"/>
            <a:endParaRPr lang="ja-JP" altLang="en-US" dirty="0"/>
          </a:p>
        </p:txBody>
      </p:sp>
    </p:spTree>
    <p:extLst>
      <p:ext uri="{BB962C8B-B14F-4D97-AF65-F5344CB8AC3E}">
        <p14:creationId xmlns:p14="http://schemas.microsoft.com/office/powerpoint/2010/main" val="2567927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図表１１－</a:t>
            </a:r>
            <a:r>
              <a:rPr lang="en-US" altLang="ja-JP" dirty="0"/>
              <a:t>14</a:t>
            </a:r>
            <a:r>
              <a:rPr lang="ja-JP" altLang="en-US" dirty="0"/>
              <a:t>　</a:t>
            </a:r>
            <a:r>
              <a:rPr lang="en-US" altLang="ja-JP" dirty="0"/>
              <a:t>Y</a:t>
            </a:r>
            <a:r>
              <a:rPr lang="ja-JP" altLang="en-US" dirty="0"/>
              <a:t>のバラツキと回帰曲線で</a:t>
            </a:r>
            <a:br>
              <a:rPr lang="en-US" altLang="ja-JP" dirty="0"/>
            </a:br>
            <a:r>
              <a:rPr lang="ja-JP" altLang="en-US" dirty="0"/>
              <a:t>　　説明できる部分とできない部分（再掲）</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586718" y="1947419"/>
            <a:ext cx="7355303" cy="4303752"/>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15</a:t>
            </a:fld>
            <a:endParaRPr kumimoji="1" lang="ja-JP" altLang="en-US"/>
          </a:p>
        </p:txBody>
      </p:sp>
    </p:spTree>
    <p:extLst>
      <p:ext uri="{BB962C8B-B14F-4D97-AF65-F5344CB8AC3E}">
        <p14:creationId xmlns:p14="http://schemas.microsoft.com/office/powerpoint/2010/main" val="8410085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図表１２－８　回帰平方和と残差平方和</a:t>
            </a:r>
            <a:br>
              <a:rPr lang="en-US" altLang="ja-JP" dirty="0"/>
            </a:br>
            <a:r>
              <a:rPr lang="ja-JP" altLang="en-US" dirty="0"/>
              <a:t>　　　　　　　　　　　の計算の仕組み</a:t>
            </a:r>
            <a:endParaRPr kumimoji="1"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16</a:t>
            </a:fld>
            <a:endParaRPr kumimoji="1" lang="ja-JP" altLang="en-US"/>
          </a:p>
        </p:txBody>
      </p:sp>
      <p:pic>
        <p:nvPicPr>
          <p:cNvPr id="5" name="図 4"/>
          <p:cNvPicPr>
            <a:picLocks noChangeAspect="1"/>
          </p:cNvPicPr>
          <p:nvPr/>
        </p:nvPicPr>
        <p:blipFill>
          <a:blip r:embed="rId2"/>
          <a:stretch>
            <a:fillRect/>
          </a:stretch>
        </p:blipFill>
        <p:spPr>
          <a:xfrm>
            <a:off x="1170881" y="1863608"/>
            <a:ext cx="9718792" cy="4720071"/>
          </a:xfrm>
          <a:prstGeom prst="rect">
            <a:avLst/>
          </a:prstGeom>
        </p:spPr>
      </p:pic>
    </p:spTree>
    <p:extLst>
      <p:ext uri="{BB962C8B-B14F-4D97-AF65-F5344CB8AC3E}">
        <p14:creationId xmlns:p14="http://schemas.microsoft.com/office/powerpoint/2010/main" val="38343089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図表１２－９　Ｆ分布とカイ２乗分布</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3426375" y="1690688"/>
            <a:ext cx="6548897" cy="4599698"/>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17</a:t>
            </a:fld>
            <a:endParaRPr kumimoji="1" lang="ja-JP" altLang="en-US"/>
          </a:p>
        </p:txBody>
      </p:sp>
    </p:spTree>
    <p:extLst>
      <p:ext uri="{BB962C8B-B14F-4D97-AF65-F5344CB8AC3E}">
        <p14:creationId xmlns:p14="http://schemas.microsoft.com/office/powerpoint/2010/main" val="29470702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92EB84CC-59AD-44E4-BC73-EAD049473668}" type="slidenum">
              <a:rPr kumimoji="0" lang="en-US" altLang="ja-JP" sz="1400"/>
              <a:pPr/>
              <a:t>18</a:t>
            </a:fld>
            <a:endParaRPr kumimoji="0" lang="en-US" altLang="ja-JP" sz="1400"/>
          </a:p>
        </p:txBody>
      </p:sp>
      <p:sp>
        <p:nvSpPr>
          <p:cNvPr id="17410" name="Rectangle 2"/>
          <p:cNvSpPr>
            <a:spLocks noGrp="1" noChangeArrowheads="1"/>
          </p:cNvSpPr>
          <p:nvPr>
            <p:ph type="title"/>
          </p:nvPr>
        </p:nvSpPr>
        <p:spPr>
          <a:xfrm>
            <a:off x="838200" y="365125"/>
            <a:ext cx="10845800" cy="1325563"/>
          </a:xfrm>
        </p:spPr>
        <p:txBody>
          <a:bodyPr/>
          <a:lstStyle/>
          <a:p>
            <a:pPr eaLnBrk="1" hangingPunct="1"/>
            <a:r>
              <a:rPr lang="ja-JP" altLang="en-US" dirty="0"/>
              <a:t>「重」回帰分析のチェックポイントまとめ</a:t>
            </a:r>
          </a:p>
        </p:txBody>
      </p:sp>
      <p:sp>
        <p:nvSpPr>
          <p:cNvPr id="17411" name="Rectangle 3"/>
          <p:cNvSpPr>
            <a:spLocks noGrp="1" noChangeArrowheads="1"/>
          </p:cNvSpPr>
          <p:nvPr>
            <p:ph type="body" idx="1"/>
          </p:nvPr>
        </p:nvSpPr>
        <p:spPr>
          <a:xfrm>
            <a:off x="838201" y="2017713"/>
            <a:ext cx="10287000" cy="4114800"/>
          </a:xfrm>
        </p:spPr>
        <p:txBody>
          <a:bodyPr>
            <a:normAutofit/>
          </a:bodyPr>
          <a:lstStyle/>
          <a:p>
            <a:pPr eaLnBrk="1" hangingPunct="1"/>
            <a:r>
              <a:rPr lang="ja-JP" altLang="en-US" dirty="0"/>
              <a:t>「重」回帰分析では５つのポイントを解釈（図表</a:t>
            </a:r>
            <a:r>
              <a:rPr lang="en-US" altLang="ja-JP" dirty="0"/>
              <a:t>12-10</a:t>
            </a:r>
            <a:r>
              <a:rPr lang="ja-JP" altLang="en-US" dirty="0"/>
              <a:t>）</a:t>
            </a:r>
            <a:endParaRPr lang="en-US" altLang="ja-JP" dirty="0"/>
          </a:p>
          <a:p>
            <a:pPr eaLnBrk="1" hangingPunct="1"/>
            <a:r>
              <a:rPr lang="ja-JP" altLang="en-US" dirty="0"/>
              <a:t>①自由度調整済み決定係数（エクセルでは「修正</a:t>
            </a:r>
            <a:r>
              <a:rPr lang="en-US" altLang="ja-JP" dirty="0"/>
              <a:t>R</a:t>
            </a:r>
            <a:r>
              <a:rPr lang="ja-JP" altLang="en-US" dirty="0"/>
              <a:t>２」）</a:t>
            </a:r>
            <a:endParaRPr lang="en-US" altLang="ja-JP" dirty="0"/>
          </a:p>
          <a:p>
            <a:pPr eaLnBrk="1" hangingPunct="1"/>
            <a:r>
              <a:rPr lang="ja-JP" altLang="en-US" dirty="0"/>
              <a:t>②</a:t>
            </a:r>
            <a:r>
              <a:rPr lang="en-US" altLang="ja-JP" b="1" dirty="0"/>
              <a:t>F</a:t>
            </a:r>
            <a:r>
              <a:rPr lang="ja-JP" altLang="en-US" b="1" dirty="0"/>
              <a:t>検定の</a:t>
            </a:r>
            <a:r>
              <a:rPr lang="en-US" altLang="ja-JP" b="1" dirty="0"/>
              <a:t>P</a:t>
            </a:r>
            <a:r>
              <a:rPr lang="ja-JP" altLang="en-US" b="1" dirty="0"/>
              <a:t>値</a:t>
            </a:r>
            <a:r>
              <a:rPr lang="ja-JP" altLang="en-US" dirty="0"/>
              <a:t>（エクセルでは「有意</a:t>
            </a:r>
            <a:r>
              <a:rPr lang="en-US" altLang="ja-JP" dirty="0"/>
              <a:t>F</a:t>
            </a:r>
            <a:r>
              <a:rPr lang="ja-JP" altLang="en-US" dirty="0"/>
              <a:t>」）</a:t>
            </a:r>
            <a:endParaRPr lang="en-US" altLang="ja-JP" dirty="0"/>
          </a:p>
          <a:p>
            <a:pPr eaLnBrk="1" hangingPunct="1"/>
            <a:r>
              <a:rPr lang="ja-JP" altLang="en-US" dirty="0"/>
              <a:t>③回帰係数の符号（エクセルでは「係数」）</a:t>
            </a:r>
            <a:endParaRPr lang="en-US" altLang="ja-JP" dirty="0"/>
          </a:p>
          <a:p>
            <a:pPr eaLnBrk="1" hangingPunct="1"/>
            <a:r>
              <a:rPr lang="ja-JP" altLang="en-US" dirty="0"/>
              <a:t>④回帰係数の数値（エクセルでは「係数」）</a:t>
            </a:r>
            <a:endParaRPr lang="en-US" altLang="ja-JP" dirty="0"/>
          </a:p>
          <a:p>
            <a:pPr eaLnBrk="1" hangingPunct="1"/>
            <a:r>
              <a:rPr lang="ja-JP" altLang="en-US" dirty="0"/>
              <a:t>⑤回帰係数のｔ値又は</a:t>
            </a:r>
            <a:r>
              <a:rPr lang="en-US" altLang="ja-JP" dirty="0"/>
              <a:t>P</a:t>
            </a:r>
            <a:r>
              <a:rPr lang="ja-JP" altLang="en-US" dirty="0"/>
              <a:t>値（ｔ又は</a:t>
            </a:r>
            <a:r>
              <a:rPr lang="en-US" altLang="ja-JP" dirty="0"/>
              <a:t>P</a:t>
            </a:r>
            <a:r>
              <a:rPr lang="ja-JP" altLang="en-US" dirty="0"/>
              <a:t>－値）</a:t>
            </a:r>
            <a:endParaRPr lang="en-US" altLang="ja-JP" dirty="0"/>
          </a:p>
          <a:p>
            <a:pPr eaLnBrk="1" hangingPunct="1"/>
            <a:r>
              <a:rPr lang="ja-JP" altLang="en-US" dirty="0"/>
              <a:t>エクセルのシートに記載場所がある（図表</a:t>
            </a:r>
            <a:r>
              <a:rPr lang="en-US" altLang="ja-JP" dirty="0"/>
              <a:t>12-5</a:t>
            </a:r>
            <a:r>
              <a:rPr lang="ja-JP" altLang="en-US" dirty="0"/>
              <a:t>再掲）</a:t>
            </a:r>
          </a:p>
        </p:txBody>
      </p:sp>
    </p:spTree>
    <p:extLst>
      <p:ext uri="{BB962C8B-B14F-4D97-AF65-F5344CB8AC3E}">
        <p14:creationId xmlns:p14="http://schemas.microsoft.com/office/powerpoint/2010/main" val="25559616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7927" y="365125"/>
            <a:ext cx="11621193" cy="1325563"/>
          </a:xfrm>
        </p:spPr>
        <p:txBody>
          <a:bodyPr/>
          <a:lstStyle/>
          <a:p>
            <a:r>
              <a:rPr lang="ja-JP" altLang="en-US" dirty="0"/>
              <a:t>図表１２－１０　重回帰分析での分析結果</a:t>
            </a:r>
            <a:br>
              <a:rPr lang="en-US" altLang="ja-JP" dirty="0"/>
            </a:br>
            <a:r>
              <a:rPr lang="ja-JP" altLang="en-US" dirty="0"/>
              <a:t>　　　　　　　　　　　のチェックポイント</a:t>
            </a:r>
            <a:endParaRPr kumimoji="1" lang="ja-JP" altLang="en-US" dirty="0"/>
          </a:p>
        </p:txBody>
      </p:sp>
      <p:pic>
        <p:nvPicPr>
          <p:cNvPr id="6" name="図 5"/>
          <p:cNvPicPr>
            <a:picLocks noChangeAspect="1"/>
          </p:cNvPicPr>
          <p:nvPr/>
        </p:nvPicPr>
        <p:blipFill>
          <a:blip r:embed="rId2"/>
          <a:stretch>
            <a:fillRect/>
          </a:stretch>
        </p:blipFill>
        <p:spPr>
          <a:xfrm>
            <a:off x="838200" y="1690688"/>
            <a:ext cx="10965873" cy="4976119"/>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19</a:t>
            </a:fld>
            <a:endParaRPr kumimoji="1" lang="ja-JP" altLang="en-US"/>
          </a:p>
        </p:txBody>
      </p:sp>
    </p:spTree>
    <p:extLst>
      <p:ext uri="{BB962C8B-B14F-4D97-AF65-F5344CB8AC3E}">
        <p14:creationId xmlns:p14="http://schemas.microsoft.com/office/powerpoint/2010/main" val="3992340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92EB84CC-59AD-44E4-BC73-EAD049473668}" type="slidenum">
              <a:rPr kumimoji="0" lang="en-US" altLang="ja-JP" sz="1400"/>
              <a:pPr/>
              <a:t>2</a:t>
            </a:fld>
            <a:endParaRPr kumimoji="0" lang="en-US" altLang="ja-JP" sz="1400"/>
          </a:p>
        </p:txBody>
      </p:sp>
      <p:sp>
        <p:nvSpPr>
          <p:cNvPr id="17410" name="Rectangle 2"/>
          <p:cNvSpPr>
            <a:spLocks noGrp="1" noChangeArrowheads="1"/>
          </p:cNvSpPr>
          <p:nvPr>
            <p:ph type="title"/>
          </p:nvPr>
        </p:nvSpPr>
        <p:spPr/>
        <p:txBody>
          <a:bodyPr/>
          <a:lstStyle/>
          <a:p>
            <a:pPr eaLnBrk="1" hangingPunct="1"/>
            <a:r>
              <a:rPr lang="ja-JP" altLang="en-US" dirty="0"/>
              <a:t>第１２章の目的</a:t>
            </a:r>
          </a:p>
        </p:txBody>
      </p:sp>
      <p:sp>
        <p:nvSpPr>
          <p:cNvPr id="17411" name="Rectangle 3"/>
          <p:cNvSpPr>
            <a:spLocks noGrp="1" noChangeArrowheads="1"/>
          </p:cNvSpPr>
          <p:nvPr>
            <p:ph type="body" idx="1"/>
          </p:nvPr>
        </p:nvSpPr>
        <p:spPr>
          <a:xfrm>
            <a:off x="838201" y="2017713"/>
            <a:ext cx="10287000" cy="4114800"/>
          </a:xfrm>
        </p:spPr>
        <p:txBody>
          <a:bodyPr>
            <a:normAutofit/>
          </a:bodyPr>
          <a:lstStyle/>
          <a:p>
            <a:r>
              <a:rPr lang="ja-JP" altLang="en-US" dirty="0"/>
              <a:t>現実の社会では、多くの場合複数の要因が結果に影響を与えている。</a:t>
            </a:r>
          </a:p>
          <a:p>
            <a:pPr eaLnBrk="1" hangingPunct="1"/>
            <a:r>
              <a:rPr lang="ja-JP" altLang="en-US" dirty="0"/>
              <a:t>→説明変数（</a:t>
            </a:r>
            <a:r>
              <a:rPr lang="en-US" altLang="ja-JP" dirty="0"/>
              <a:t>X</a:t>
            </a:r>
            <a:r>
              <a:rPr lang="ja-JP" altLang="en-US" dirty="0"/>
              <a:t>）が複数の「重」回帰分析を利用できる</a:t>
            </a:r>
          </a:p>
          <a:p>
            <a:pPr eaLnBrk="1" hangingPunct="1"/>
            <a:r>
              <a:rPr lang="ja-JP" altLang="en-US" dirty="0"/>
              <a:t>「重」回帰分析は、特定の変数に対して複数の変数が及ぼす影響を、それぞれ個別に推定して比較することが可能</a:t>
            </a:r>
          </a:p>
          <a:p>
            <a:pPr eaLnBrk="1" hangingPunct="1"/>
            <a:r>
              <a:rPr lang="ja-JP" altLang="en-US" dirty="0"/>
              <a:t>－便利な手法だが、解釈するポイントが増加する</a:t>
            </a:r>
            <a:endParaRPr lang="en-US" altLang="ja-JP" dirty="0"/>
          </a:p>
          <a:p>
            <a:pPr eaLnBrk="1" hangingPunct="1"/>
            <a:r>
              <a:rPr lang="ja-JP" altLang="en-US" dirty="0"/>
              <a:t>重回帰分析の解釈ポイントを理解する</a:t>
            </a:r>
            <a:endParaRPr lang="en-US" altLang="ja-JP" dirty="0"/>
          </a:p>
          <a:p>
            <a:pPr eaLnBrk="1" hangingPunct="1"/>
            <a:r>
              <a:rPr lang="ja-JP" altLang="en-US" dirty="0"/>
              <a:t>－決定係数・</a:t>
            </a:r>
            <a:r>
              <a:rPr lang="en-US" altLang="ja-JP" dirty="0"/>
              <a:t>F</a:t>
            </a:r>
            <a:r>
              <a:rPr lang="ja-JP" altLang="en-US" dirty="0"/>
              <a:t>検定・</a:t>
            </a:r>
            <a:r>
              <a:rPr lang="ja-JP" altLang="en-US" dirty="0" err="1"/>
              <a:t>ｔ</a:t>
            </a:r>
            <a:r>
              <a:rPr lang="ja-JP" altLang="en-US" dirty="0"/>
              <a:t>検定など</a:t>
            </a:r>
          </a:p>
        </p:txBody>
      </p:sp>
    </p:spTree>
    <p:extLst>
      <p:ext uri="{BB962C8B-B14F-4D97-AF65-F5344CB8AC3E}">
        <p14:creationId xmlns:p14="http://schemas.microsoft.com/office/powerpoint/2010/main" val="10529790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92EB84CC-59AD-44E4-BC73-EAD049473668}" type="slidenum">
              <a:rPr kumimoji="0" lang="en-US" altLang="ja-JP" sz="1400"/>
              <a:pPr/>
              <a:t>20</a:t>
            </a:fld>
            <a:endParaRPr kumimoji="0" lang="en-US" altLang="ja-JP" sz="1400"/>
          </a:p>
        </p:txBody>
      </p:sp>
      <p:sp>
        <p:nvSpPr>
          <p:cNvPr id="17410" name="Rectangle 2"/>
          <p:cNvSpPr>
            <a:spLocks noGrp="1" noChangeArrowheads="1"/>
          </p:cNvSpPr>
          <p:nvPr>
            <p:ph type="title"/>
          </p:nvPr>
        </p:nvSpPr>
        <p:spPr/>
        <p:txBody>
          <a:bodyPr/>
          <a:lstStyle/>
          <a:p>
            <a:pPr eaLnBrk="1" hangingPunct="1"/>
            <a:r>
              <a:rPr lang="ja-JP" altLang="en-US" dirty="0"/>
              <a:t>「重」回帰分析の「</a:t>
            </a:r>
            <a:r>
              <a:rPr lang="ja-JP" altLang="en-US" b="1" dirty="0"/>
              <a:t>多重共線性</a:t>
            </a:r>
            <a:r>
              <a:rPr lang="ja-JP" altLang="en-US" dirty="0"/>
              <a:t>」問題</a:t>
            </a:r>
          </a:p>
        </p:txBody>
      </p:sp>
      <p:sp>
        <p:nvSpPr>
          <p:cNvPr id="17411" name="Rectangle 3"/>
          <p:cNvSpPr>
            <a:spLocks noGrp="1" noChangeArrowheads="1"/>
          </p:cNvSpPr>
          <p:nvPr>
            <p:ph type="body" idx="1"/>
          </p:nvPr>
        </p:nvSpPr>
        <p:spPr>
          <a:xfrm>
            <a:off x="838201" y="2017713"/>
            <a:ext cx="10287000" cy="4114800"/>
          </a:xfrm>
        </p:spPr>
        <p:txBody>
          <a:bodyPr>
            <a:normAutofit/>
          </a:bodyPr>
          <a:lstStyle/>
          <a:p>
            <a:pPr eaLnBrk="1" hangingPunct="1"/>
            <a:r>
              <a:rPr lang="ja-JP" altLang="en-US" dirty="0"/>
              <a:t>「重」回帰分析では「多重共線性（マルチコ）」に注意</a:t>
            </a:r>
            <a:endParaRPr lang="en-US" altLang="ja-JP" dirty="0"/>
          </a:p>
          <a:p>
            <a:pPr eaLnBrk="1" hangingPunct="1"/>
            <a:r>
              <a:rPr lang="ja-JP" altLang="en-US" dirty="0"/>
              <a:t>－説明変数の間の相関関係が高い場合に起こる</a:t>
            </a:r>
            <a:endParaRPr lang="en-US" altLang="ja-JP" dirty="0"/>
          </a:p>
          <a:p>
            <a:pPr eaLnBrk="1" hangingPunct="1"/>
            <a:r>
              <a:rPr lang="ja-JP" altLang="en-US" dirty="0"/>
              <a:t>例えば心臓病罹患率</a:t>
            </a:r>
            <a:r>
              <a:rPr lang="en-US" altLang="ja-JP" dirty="0"/>
              <a:t>Y</a:t>
            </a:r>
            <a:r>
              <a:rPr lang="ja-JP" altLang="en-US" dirty="0"/>
              <a:t>に２つの説明変数で重回帰した場合</a:t>
            </a:r>
            <a:endParaRPr lang="en-US" altLang="ja-JP" dirty="0"/>
          </a:p>
          <a:p>
            <a:pPr eaLnBrk="1" hangingPunct="1"/>
            <a:r>
              <a:rPr lang="ja-JP" altLang="en-US" dirty="0"/>
              <a:t>－「脂肪摂取量（</a:t>
            </a:r>
            <a:r>
              <a:rPr lang="en-US" altLang="ja-JP" dirty="0"/>
              <a:t>X1</a:t>
            </a:r>
            <a:r>
              <a:rPr lang="ja-JP" altLang="en-US" dirty="0"/>
              <a:t>）」の偏回帰係数は符号が正を予想</a:t>
            </a:r>
            <a:endParaRPr lang="en-US" altLang="ja-JP" dirty="0"/>
          </a:p>
          <a:p>
            <a:pPr eaLnBrk="1" hangingPunct="1"/>
            <a:r>
              <a:rPr lang="ja-JP" altLang="en-US" dirty="0"/>
              <a:t>－ところが、符号が負になり、数値も小さい</a:t>
            </a:r>
            <a:endParaRPr lang="en-US" altLang="ja-JP" dirty="0"/>
          </a:p>
          <a:p>
            <a:pPr eaLnBrk="1" hangingPunct="1"/>
            <a:r>
              <a:rPr lang="en-US" altLang="ja-JP" dirty="0"/>
              <a:t>X1</a:t>
            </a:r>
            <a:r>
              <a:rPr lang="ja-JP" altLang="en-US" dirty="0"/>
              <a:t>と「たんぱく質摂取量（</a:t>
            </a:r>
            <a:r>
              <a:rPr lang="en-US" altLang="ja-JP" dirty="0"/>
              <a:t>X</a:t>
            </a:r>
            <a:r>
              <a:rPr lang="ja-JP" altLang="en-US" dirty="0"/>
              <a:t>２）」との相関係数が</a:t>
            </a:r>
            <a:r>
              <a:rPr lang="en-US" altLang="ja-JP" dirty="0"/>
              <a:t>0.8</a:t>
            </a:r>
          </a:p>
          <a:p>
            <a:pPr eaLnBrk="1" hangingPunct="1"/>
            <a:r>
              <a:rPr lang="ja-JP" altLang="en-US" dirty="0"/>
              <a:t>－２つの説明変数間の相関が強いため多重共線性を起こした</a:t>
            </a:r>
            <a:endParaRPr lang="en-US" altLang="ja-JP" dirty="0"/>
          </a:p>
          <a:p>
            <a:pPr eaLnBrk="1" hangingPunct="1"/>
            <a:r>
              <a:rPr lang="ja-JP" altLang="en-US" dirty="0"/>
              <a:t>－符号が逆になったり、係数がおかしい値を示すのが症状</a:t>
            </a:r>
            <a:endParaRPr lang="en-US" altLang="ja-JP" dirty="0"/>
          </a:p>
          <a:p>
            <a:pPr eaLnBrk="1" hangingPunct="1"/>
            <a:endParaRPr lang="en-US" altLang="ja-JP" dirty="0"/>
          </a:p>
          <a:p>
            <a:pPr eaLnBrk="1" hangingPunct="1"/>
            <a:endParaRPr lang="ja-JP" altLang="en-US" dirty="0"/>
          </a:p>
        </p:txBody>
      </p:sp>
    </p:spTree>
    <p:extLst>
      <p:ext uri="{BB962C8B-B14F-4D97-AF65-F5344CB8AC3E}">
        <p14:creationId xmlns:p14="http://schemas.microsoft.com/office/powerpoint/2010/main" val="651594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図表１２－１１　説明変数間に強い相関</a:t>
            </a:r>
            <a:br>
              <a:rPr lang="en-US" altLang="ja-JP" dirty="0"/>
            </a:br>
            <a:r>
              <a:rPr lang="ja-JP" altLang="en-US" dirty="0"/>
              <a:t>　　　　関係があると多重共線性の疑い</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639268" y="2284096"/>
            <a:ext cx="6986870" cy="3484937"/>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21</a:t>
            </a:fld>
            <a:endParaRPr kumimoji="1" lang="ja-JP" altLang="en-US"/>
          </a:p>
        </p:txBody>
      </p:sp>
    </p:spTree>
    <p:extLst>
      <p:ext uri="{BB962C8B-B14F-4D97-AF65-F5344CB8AC3E}">
        <p14:creationId xmlns:p14="http://schemas.microsoft.com/office/powerpoint/2010/main" val="33116530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おわりに</a:t>
            </a:r>
          </a:p>
        </p:txBody>
      </p:sp>
      <p:sp>
        <p:nvSpPr>
          <p:cNvPr id="3" name="コンテンツ プレースホルダー 2"/>
          <p:cNvSpPr>
            <a:spLocks noGrp="1"/>
          </p:cNvSpPr>
          <p:nvPr>
            <p:ph idx="1"/>
          </p:nvPr>
        </p:nvSpPr>
        <p:spPr/>
        <p:txBody>
          <a:bodyPr/>
          <a:lstStyle/>
          <a:p>
            <a:r>
              <a:rPr kumimoji="1" lang="ja-JP" altLang="en-US" dirty="0"/>
              <a:t>重回帰分析は複数の要因（</a:t>
            </a:r>
            <a:r>
              <a:rPr kumimoji="1" lang="en-US" altLang="ja-JP" dirty="0"/>
              <a:t>X</a:t>
            </a:r>
            <a:r>
              <a:rPr kumimoji="1" lang="ja-JP" altLang="en-US" dirty="0"/>
              <a:t>）が結果（</a:t>
            </a:r>
            <a:r>
              <a:rPr kumimoji="1" lang="en-US" altLang="ja-JP" dirty="0"/>
              <a:t>Y</a:t>
            </a:r>
            <a:r>
              <a:rPr kumimoji="1" lang="ja-JP" altLang="en-US" dirty="0"/>
              <a:t>）に与える影響を比較できるという意味で大変重要な分析手法。</a:t>
            </a:r>
            <a:endParaRPr kumimoji="1" lang="en-US" altLang="ja-JP" dirty="0"/>
          </a:p>
          <a:p>
            <a:r>
              <a:rPr lang="ja-JP" altLang="en-US" dirty="0"/>
              <a:t>－複数の説明変数の影響を比較することができる</a:t>
            </a:r>
            <a:endParaRPr lang="en-US" altLang="ja-JP" dirty="0"/>
          </a:p>
          <a:p>
            <a:r>
              <a:rPr kumimoji="1" lang="ja-JP" altLang="en-US" dirty="0"/>
              <a:t>－多様な要因を制御変数として利用することができる</a:t>
            </a:r>
            <a:endParaRPr kumimoji="1" lang="en-US" altLang="ja-JP" dirty="0"/>
          </a:p>
          <a:p>
            <a:r>
              <a:rPr lang="ja-JP" altLang="en-US" dirty="0"/>
              <a:t>－回帰分析の説明力（決定係数の数値）が増加する</a:t>
            </a:r>
            <a:endParaRPr kumimoji="1" lang="en-US" altLang="ja-JP" dirty="0"/>
          </a:p>
          <a:p>
            <a:r>
              <a:rPr lang="ja-JP" altLang="en-US" dirty="0"/>
              <a:t>但し、説明変数（</a:t>
            </a:r>
            <a:r>
              <a:rPr lang="en-US" altLang="ja-JP" dirty="0"/>
              <a:t>X)</a:t>
            </a:r>
            <a:r>
              <a:rPr lang="ja-JP" altLang="en-US" dirty="0"/>
              <a:t>の選択は理論的考察や既に判明している事実から慎重に行う必要あり。</a:t>
            </a:r>
            <a:endParaRPr lang="en-US" altLang="ja-JP" dirty="0"/>
          </a:p>
          <a:p>
            <a:r>
              <a:rPr kumimoji="1" lang="ja-JP" altLang="en-US" dirty="0"/>
              <a:t>－説明変数間の相関が強いと多重共線性を起こす場合がある</a:t>
            </a:r>
            <a:endParaRPr kumimoji="1" lang="en-US" altLang="ja-JP" dirty="0"/>
          </a:p>
          <a:p>
            <a:r>
              <a:rPr lang="ja-JP" altLang="en-US" dirty="0"/>
              <a:t>－相関係数や</a:t>
            </a:r>
            <a:r>
              <a:rPr lang="en-US" altLang="ja-JP" dirty="0"/>
              <a:t>VIF</a:t>
            </a:r>
            <a:r>
              <a:rPr lang="ja-JP" altLang="en-US"/>
              <a:t>などの数値をチェックして予防する</a:t>
            </a:r>
            <a:endParaRPr kumimoji="1" lang="ja-JP" altLang="en-US" dirty="0"/>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22</a:t>
            </a:fld>
            <a:endParaRPr kumimoji="1" lang="ja-JP" altLang="en-US"/>
          </a:p>
        </p:txBody>
      </p:sp>
    </p:spTree>
    <p:extLst>
      <p:ext uri="{BB962C8B-B14F-4D97-AF65-F5344CB8AC3E}">
        <p14:creationId xmlns:p14="http://schemas.microsoft.com/office/powerpoint/2010/main" val="758003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92EB84CC-59AD-44E4-BC73-EAD049473668}" type="slidenum">
              <a:rPr kumimoji="0" lang="en-US" altLang="ja-JP" sz="1400"/>
              <a:pPr/>
              <a:t>3</a:t>
            </a:fld>
            <a:endParaRPr kumimoji="0" lang="en-US" altLang="ja-JP" sz="1400"/>
          </a:p>
        </p:txBody>
      </p:sp>
      <p:sp>
        <p:nvSpPr>
          <p:cNvPr id="17410" name="Rectangle 2"/>
          <p:cNvSpPr>
            <a:spLocks noGrp="1" noChangeArrowheads="1"/>
          </p:cNvSpPr>
          <p:nvPr>
            <p:ph type="title"/>
          </p:nvPr>
        </p:nvSpPr>
        <p:spPr/>
        <p:txBody>
          <a:bodyPr/>
          <a:lstStyle/>
          <a:p>
            <a:pPr eaLnBrk="1" hangingPunct="1"/>
            <a:r>
              <a:rPr lang="ja-JP" altLang="en-US" dirty="0"/>
              <a:t>大学講義の総合満足度に影響を与える</a:t>
            </a:r>
            <a:br>
              <a:rPr lang="en-US" altLang="ja-JP" dirty="0"/>
            </a:br>
            <a:r>
              <a:rPr lang="ja-JP" altLang="en-US" dirty="0"/>
              <a:t>　　　　　　　５つの変数の重回帰分析</a:t>
            </a:r>
          </a:p>
        </p:txBody>
      </p:sp>
      <p:sp>
        <p:nvSpPr>
          <p:cNvPr id="17411" name="Rectangle 3"/>
          <p:cNvSpPr>
            <a:spLocks noGrp="1" noChangeArrowheads="1"/>
          </p:cNvSpPr>
          <p:nvPr>
            <p:ph type="body" idx="1"/>
          </p:nvPr>
        </p:nvSpPr>
        <p:spPr>
          <a:xfrm>
            <a:off x="838201" y="2017713"/>
            <a:ext cx="10287000" cy="4114800"/>
          </a:xfrm>
        </p:spPr>
        <p:txBody>
          <a:bodyPr>
            <a:normAutofit/>
          </a:bodyPr>
          <a:lstStyle/>
          <a:p>
            <a:r>
              <a:rPr lang="ja-JP" altLang="en-US" dirty="0"/>
              <a:t>変数</a:t>
            </a:r>
            <a:r>
              <a:rPr lang="en-US" altLang="ja-JP" dirty="0"/>
              <a:t>Y</a:t>
            </a:r>
            <a:r>
              <a:rPr lang="ja-JP" altLang="en-US" dirty="0"/>
              <a:t>の原因となる変数（「説明変数」と呼びます）が複数ある場合に利用するのが、「重」回帰分析</a:t>
            </a:r>
            <a:endParaRPr lang="en-US" altLang="ja-JP" dirty="0"/>
          </a:p>
          <a:p>
            <a:r>
              <a:rPr lang="ja-JP" altLang="en-US" dirty="0"/>
              <a:t>－学生の「総合満足度（</a:t>
            </a:r>
            <a:r>
              <a:rPr lang="en-US" altLang="ja-JP" dirty="0"/>
              <a:t>Y</a:t>
            </a:r>
            <a:r>
              <a:rPr lang="ja-JP" altLang="en-US" dirty="0"/>
              <a:t>）」に与える要因は？</a:t>
            </a:r>
            <a:r>
              <a:rPr lang="en-US" altLang="ja-JP" dirty="0"/>
              <a:t>(</a:t>
            </a:r>
            <a:r>
              <a:rPr lang="ja-JP" altLang="en-US" dirty="0"/>
              <a:t>図表</a:t>
            </a:r>
            <a:r>
              <a:rPr lang="en-US" altLang="ja-JP" dirty="0"/>
              <a:t>12-1)</a:t>
            </a:r>
            <a:endParaRPr lang="ja-JP" altLang="en-US" dirty="0"/>
          </a:p>
          <a:p>
            <a:pPr eaLnBrk="1" hangingPunct="1"/>
            <a:r>
              <a:rPr lang="ja-JP" altLang="en-US" dirty="0"/>
              <a:t>－</a:t>
            </a:r>
            <a:r>
              <a:rPr lang="en-US" altLang="ja-JP" dirty="0"/>
              <a:t>X1</a:t>
            </a:r>
            <a:r>
              <a:rPr lang="ja-JP" altLang="en-US" dirty="0"/>
              <a:t>（講義時間を守る）の偏回帰係数（</a:t>
            </a:r>
            <a:r>
              <a:rPr lang="en-US" altLang="ja-JP" dirty="0"/>
              <a:t>β1</a:t>
            </a:r>
            <a:r>
              <a:rPr lang="ja-JP" altLang="en-US" dirty="0"/>
              <a:t>）が</a:t>
            </a:r>
            <a:r>
              <a:rPr lang="en-US" altLang="ja-JP" dirty="0"/>
              <a:t>0.5</a:t>
            </a:r>
            <a:endParaRPr lang="ja-JP" altLang="en-US" dirty="0"/>
          </a:p>
          <a:p>
            <a:pPr eaLnBrk="1" hangingPunct="1"/>
            <a:r>
              <a:rPr lang="ja-JP" altLang="en-US" dirty="0"/>
              <a:t>－</a:t>
            </a:r>
            <a:r>
              <a:rPr lang="en-US" altLang="ja-JP" dirty="0"/>
              <a:t>X2</a:t>
            </a:r>
            <a:r>
              <a:rPr lang="ja-JP" altLang="en-US" dirty="0"/>
              <a:t>（話し方）の偏回帰係数（</a:t>
            </a:r>
            <a:r>
              <a:rPr lang="en-US" altLang="ja-JP" dirty="0"/>
              <a:t>β2</a:t>
            </a:r>
            <a:r>
              <a:rPr lang="ja-JP" altLang="en-US" dirty="0"/>
              <a:t>）が</a:t>
            </a:r>
            <a:r>
              <a:rPr lang="en-US" altLang="ja-JP" dirty="0"/>
              <a:t>1.0</a:t>
            </a:r>
          </a:p>
          <a:p>
            <a:pPr eaLnBrk="1" hangingPunct="1"/>
            <a:r>
              <a:rPr lang="ja-JP" altLang="en-US" dirty="0"/>
              <a:t>－</a:t>
            </a:r>
            <a:r>
              <a:rPr lang="en-US" altLang="ja-JP" dirty="0"/>
              <a:t>X3</a:t>
            </a:r>
            <a:r>
              <a:rPr lang="ja-JP" altLang="en-US" dirty="0"/>
              <a:t>（難易度）の偏回帰係数（</a:t>
            </a:r>
            <a:r>
              <a:rPr lang="en-US" altLang="ja-JP" dirty="0"/>
              <a:t>β3</a:t>
            </a:r>
            <a:r>
              <a:rPr lang="ja-JP" altLang="en-US" dirty="0"/>
              <a:t>）が</a:t>
            </a:r>
            <a:r>
              <a:rPr lang="en-US" altLang="ja-JP" dirty="0"/>
              <a:t>5.0</a:t>
            </a:r>
          </a:p>
          <a:p>
            <a:pPr eaLnBrk="1" hangingPunct="1"/>
            <a:r>
              <a:rPr lang="ja-JP" altLang="en-US" dirty="0"/>
              <a:t>複数の説明変数（</a:t>
            </a:r>
            <a:r>
              <a:rPr lang="en-US" altLang="ja-JP" dirty="0"/>
              <a:t>X1,X2,X3</a:t>
            </a:r>
            <a:r>
              <a:rPr lang="ja-JP" altLang="en-US" dirty="0"/>
              <a:t>）の影響度を比較できる</a:t>
            </a:r>
            <a:endParaRPr lang="en-US" altLang="ja-JP" dirty="0"/>
          </a:p>
          <a:p>
            <a:pPr eaLnBrk="1" hangingPunct="1"/>
            <a:r>
              <a:rPr lang="ja-JP" altLang="en-US" dirty="0"/>
              <a:t>－</a:t>
            </a:r>
            <a:r>
              <a:rPr lang="en-US" altLang="ja-JP" dirty="0"/>
              <a:t>X3</a:t>
            </a:r>
            <a:r>
              <a:rPr lang="ja-JP" altLang="en-US" dirty="0"/>
              <a:t>の難易度を学生の要望に合わせると</a:t>
            </a:r>
            <a:r>
              <a:rPr lang="en-US" altLang="ja-JP" dirty="0"/>
              <a:t>Y</a:t>
            </a:r>
            <a:r>
              <a:rPr lang="ja-JP" altLang="en-US" dirty="0"/>
              <a:t>が大幅にアップ！</a:t>
            </a:r>
            <a:endParaRPr lang="en-US" altLang="ja-JP" dirty="0"/>
          </a:p>
          <a:p>
            <a:pPr eaLnBrk="1" hangingPunct="1"/>
            <a:endParaRPr lang="ja-JP" altLang="en-US" dirty="0"/>
          </a:p>
        </p:txBody>
      </p:sp>
    </p:spTree>
    <p:extLst>
      <p:ext uri="{BB962C8B-B14F-4D97-AF65-F5344CB8AC3E}">
        <p14:creationId xmlns:p14="http://schemas.microsoft.com/office/powerpoint/2010/main" val="2390724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図表１２－１　大学講義の総合満足度に影響を与える５つの変数の重回帰分析</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425192" y="1833513"/>
            <a:ext cx="8181847" cy="4716916"/>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4</a:t>
            </a:fld>
            <a:endParaRPr kumimoji="1" lang="ja-JP" altLang="en-US"/>
          </a:p>
        </p:txBody>
      </p:sp>
    </p:spTree>
    <p:extLst>
      <p:ext uri="{BB962C8B-B14F-4D97-AF65-F5344CB8AC3E}">
        <p14:creationId xmlns:p14="http://schemas.microsoft.com/office/powerpoint/2010/main" val="1186754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92EB84CC-59AD-44E4-BC73-EAD049473668}" type="slidenum">
              <a:rPr kumimoji="0" lang="en-US" altLang="ja-JP" sz="1400"/>
              <a:pPr/>
              <a:t>5</a:t>
            </a:fld>
            <a:endParaRPr kumimoji="0" lang="en-US" altLang="ja-JP" sz="1400"/>
          </a:p>
        </p:txBody>
      </p:sp>
      <p:sp>
        <p:nvSpPr>
          <p:cNvPr id="17410" name="Rectangle 2"/>
          <p:cNvSpPr>
            <a:spLocks noGrp="1" noChangeArrowheads="1"/>
          </p:cNvSpPr>
          <p:nvPr>
            <p:ph type="title"/>
          </p:nvPr>
        </p:nvSpPr>
        <p:spPr/>
        <p:txBody>
          <a:bodyPr/>
          <a:lstStyle/>
          <a:p>
            <a:pPr eaLnBrk="1" hangingPunct="1"/>
            <a:r>
              <a:rPr lang="ja-JP" altLang="en-US" dirty="0"/>
              <a:t>「単」回帰に比して「重」回帰は</a:t>
            </a:r>
            <a:br>
              <a:rPr lang="en-US" altLang="ja-JP" dirty="0"/>
            </a:br>
            <a:r>
              <a:rPr lang="ja-JP" altLang="en-US" dirty="0"/>
              <a:t>　　　　　　　　　３つのメリットあり</a:t>
            </a:r>
          </a:p>
        </p:txBody>
      </p:sp>
      <p:sp>
        <p:nvSpPr>
          <p:cNvPr id="17411" name="Rectangle 3"/>
          <p:cNvSpPr>
            <a:spLocks noGrp="1" noChangeArrowheads="1"/>
          </p:cNvSpPr>
          <p:nvPr>
            <p:ph type="body" idx="1"/>
          </p:nvPr>
        </p:nvSpPr>
        <p:spPr>
          <a:xfrm>
            <a:off x="838201" y="2017713"/>
            <a:ext cx="10287000" cy="4114800"/>
          </a:xfrm>
        </p:spPr>
        <p:txBody>
          <a:bodyPr>
            <a:normAutofit/>
          </a:bodyPr>
          <a:lstStyle/>
          <a:p>
            <a:r>
              <a:rPr lang="ja-JP" altLang="en-US" dirty="0"/>
              <a:t>ファミレスの来店客数とその説明変数のデータ（図表</a:t>
            </a:r>
            <a:r>
              <a:rPr lang="en-US" altLang="ja-JP" dirty="0"/>
              <a:t>12-2</a:t>
            </a:r>
            <a:r>
              <a:rPr lang="ja-JP" altLang="en-US" dirty="0"/>
              <a:t>）</a:t>
            </a:r>
          </a:p>
          <a:p>
            <a:pPr eaLnBrk="1" hangingPunct="1"/>
            <a:r>
              <a:rPr lang="ja-JP" altLang="en-US" dirty="0">
                <a:highlight>
                  <a:srgbClr val="C0C0C0"/>
                </a:highlight>
              </a:rPr>
              <a:t>①複数の説明変数の影響を比較できる（図表</a:t>
            </a:r>
            <a:r>
              <a:rPr lang="en-US" altLang="ja-JP" dirty="0">
                <a:highlight>
                  <a:srgbClr val="C0C0C0"/>
                </a:highlight>
              </a:rPr>
              <a:t>12-3</a:t>
            </a:r>
            <a:r>
              <a:rPr lang="ja-JP" altLang="en-US" dirty="0">
                <a:highlight>
                  <a:srgbClr val="C0C0C0"/>
                </a:highlight>
              </a:rPr>
              <a:t>）</a:t>
            </a:r>
            <a:endParaRPr lang="en-US" altLang="ja-JP" dirty="0">
              <a:highlight>
                <a:srgbClr val="C0C0C0"/>
              </a:highlight>
            </a:endParaRPr>
          </a:p>
          <a:p>
            <a:pPr eaLnBrk="1" hangingPunct="1"/>
            <a:r>
              <a:rPr lang="ja-JP" altLang="en-US" dirty="0"/>
              <a:t>－</a:t>
            </a:r>
            <a:r>
              <a:rPr lang="ja-JP" altLang="en-US" b="1" dirty="0"/>
              <a:t>偏回帰係数</a:t>
            </a:r>
            <a:r>
              <a:rPr lang="ja-JP" altLang="en-US" dirty="0"/>
              <a:t>を比較して、要因の優先順位を考えられる</a:t>
            </a:r>
            <a:endParaRPr lang="en-US" altLang="ja-JP" dirty="0"/>
          </a:p>
          <a:p>
            <a:pPr eaLnBrk="1" hangingPunct="1"/>
            <a:r>
              <a:rPr lang="ja-JP" altLang="en-US" dirty="0"/>
              <a:t>－但し、説明変数の</a:t>
            </a:r>
            <a:r>
              <a:rPr lang="ja-JP" altLang="en-US" b="1" dirty="0"/>
              <a:t>単位</a:t>
            </a:r>
            <a:r>
              <a:rPr lang="ja-JP" altLang="en-US" dirty="0"/>
              <a:t>によって影響の大きさが異なる</a:t>
            </a:r>
            <a:endParaRPr lang="en-US" altLang="ja-JP" dirty="0"/>
          </a:p>
          <a:p>
            <a:pPr eaLnBrk="1" hangingPunct="1"/>
            <a:r>
              <a:rPr lang="ja-JP" altLang="en-US" dirty="0"/>
              <a:t>－「客席数」より「商品数」の方が低い費用で増やせる</a:t>
            </a:r>
          </a:p>
          <a:p>
            <a:pPr eaLnBrk="1" hangingPunct="1"/>
            <a:r>
              <a:rPr lang="ja-JP" altLang="en-US" dirty="0">
                <a:highlight>
                  <a:srgbClr val="C0C0C0"/>
                </a:highlight>
              </a:rPr>
              <a:t>②説明力（決定係数）が増加する（図表</a:t>
            </a:r>
            <a:r>
              <a:rPr lang="en-US" altLang="ja-JP" dirty="0">
                <a:highlight>
                  <a:srgbClr val="C0C0C0"/>
                </a:highlight>
              </a:rPr>
              <a:t>12-4</a:t>
            </a:r>
            <a:r>
              <a:rPr lang="ja-JP" altLang="en-US" dirty="0">
                <a:highlight>
                  <a:srgbClr val="C0C0C0"/>
                </a:highlight>
              </a:rPr>
              <a:t>・図表</a:t>
            </a:r>
            <a:r>
              <a:rPr lang="en-US" altLang="ja-JP" dirty="0">
                <a:highlight>
                  <a:srgbClr val="C0C0C0"/>
                </a:highlight>
              </a:rPr>
              <a:t>12-5</a:t>
            </a:r>
            <a:r>
              <a:rPr lang="ja-JP" altLang="en-US" dirty="0">
                <a:highlight>
                  <a:srgbClr val="C0C0C0"/>
                </a:highlight>
              </a:rPr>
              <a:t>）</a:t>
            </a:r>
            <a:endParaRPr lang="en-US" altLang="ja-JP" dirty="0">
              <a:highlight>
                <a:srgbClr val="C0C0C0"/>
              </a:highlight>
            </a:endParaRPr>
          </a:p>
          <a:p>
            <a:pPr eaLnBrk="1" hangingPunct="1"/>
            <a:r>
              <a:rPr lang="ja-JP" altLang="en-US" dirty="0"/>
              <a:t>－「商品数」だけでは、決定係数は</a:t>
            </a:r>
            <a:r>
              <a:rPr lang="en-US" altLang="ja-JP" dirty="0"/>
              <a:t>0.54</a:t>
            </a:r>
            <a:r>
              <a:rPr lang="ja-JP" altLang="en-US" dirty="0"/>
              <a:t>と低い</a:t>
            </a:r>
            <a:endParaRPr lang="en-US" altLang="ja-JP" dirty="0"/>
          </a:p>
          <a:p>
            <a:pPr eaLnBrk="1" hangingPunct="1"/>
            <a:r>
              <a:rPr lang="ja-JP" altLang="en-US" dirty="0"/>
              <a:t>－「商品数」と「客席数」で決定係数は</a:t>
            </a:r>
            <a:r>
              <a:rPr lang="en-US" altLang="ja-JP" dirty="0"/>
              <a:t>0.74</a:t>
            </a:r>
            <a:r>
              <a:rPr lang="ja-JP" altLang="en-US" dirty="0"/>
              <a:t>と</a:t>
            </a:r>
            <a:r>
              <a:rPr lang="en-US" altLang="ja-JP" dirty="0"/>
              <a:t>20</a:t>
            </a:r>
            <a:r>
              <a:rPr lang="ja-JP" altLang="en-US" dirty="0"/>
              <a:t>％増加</a:t>
            </a:r>
          </a:p>
        </p:txBody>
      </p:sp>
    </p:spTree>
    <p:extLst>
      <p:ext uri="{BB962C8B-B14F-4D97-AF65-F5344CB8AC3E}">
        <p14:creationId xmlns:p14="http://schemas.microsoft.com/office/powerpoint/2010/main" val="4203662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2920" y="365125"/>
            <a:ext cx="11018520" cy="1325563"/>
          </a:xfrm>
        </p:spPr>
        <p:txBody>
          <a:bodyPr/>
          <a:lstStyle/>
          <a:p>
            <a:r>
              <a:rPr lang="ja-JP" altLang="en-US" dirty="0"/>
              <a:t>図表１２－２　あるファミリーレストラン</a:t>
            </a:r>
            <a:br>
              <a:rPr lang="en-US" altLang="ja-JP" dirty="0"/>
            </a:br>
            <a:r>
              <a:rPr lang="ja-JP" altLang="en-US" dirty="0"/>
              <a:t>　　　　　　　　の店舗別客数のデータ</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317399" y="1690687"/>
            <a:ext cx="8572274" cy="4859741"/>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6</a:t>
            </a:fld>
            <a:endParaRPr kumimoji="1" lang="ja-JP" altLang="en-US"/>
          </a:p>
        </p:txBody>
      </p:sp>
    </p:spTree>
    <p:extLst>
      <p:ext uri="{BB962C8B-B14F-4D97-AF65-F5344CB8AC3E}">
        <p14:creationId xmlns:p14="http://schemas.microsoft.com/office/powerpoint/2010/main" val="2198910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365125"/>
            <a:ext cx="11247120" cy="1325563"/>
          </a:xfrm>
        </p:spPr>
        <p:txBody>
          <a:bodyPr/>
          <a:lstStyle/>
          <a:p>
            <a:r>
              <a:rPr lang="ja-JP" altLang="en-US" dirty="0"/>
              <a:t>図表１２－３　あるファミリーレストラン</a:t>
            </a:r>
            <a:br>
              <a:rPr lang="en-US" altLang="ja-JP" dirty="0"/>
            </a:br>
            <a:r>
              <a:rPr lang="ja-JP" altLang="en-US" dirty="0"/>
              <a:t>　　　　　の店舗別客数の重回帰分析結果</a:t>
            </a:r>
            <a:endParaRPr kumimoji="1" lang="ja-JP" altLang="en-US" dirty="0"/>
          </a:p>
        </p:txBody>
      </p:sp>
      <p:graphicFrame>
        <p:nvGraphicFramePr>
          <p:cNvPr id="4" name="オブジェクト 3"/>
          <p:cNvGraphicFramePr>
            <a:graphicFrameLocks noChangeAspect="1"/>
          </p:cNvGraphicFramePr>
          <p:nvPr>
            <p:extLst>
              <p:ext uri="{D42A27DB-BD31-4B8C-83A1-F6EECF244321}">
                <p14:modId xmlns:p14="http://schemas.microsoft.com/office/powerpoint/2010/main" val="3237683502"/>
              </p:ext>
            </p:extLst>
          </p:nvPr>
        </p:nvGraphicFramePr>
        <p:xfrm>
          <a:off x="2015750" y="1883497"/>
          <a:ext cx="7593763" cy="5385983"/>
        </p:xfrm>
        <a:graphic>
          <a:graphicData uri="http://schemas.openxmlformats.org/presentationml/2006/ole">
            <mc:AlternateContent xmlns:mc="http://schemas.openxmlformats.org/markup-compatibility/2006">
              <mc:Choice xmlns:v="urn:schemas-microsoft-com:vml" Requires="v">
                <p:oleObj spid="_x0000_s1027" name="文書" r:id="rId3" imgW="5401235" imgH="1924476" progId="Word.Document.12">
                  <p:embed/>
                </p:oleObj>
              </mc:Choice>
              <mc:Fallback>
                <p:oleObj name="文書" r:id="rId3" imgW="5401235" imgH="1924476" progId="Word.Document.12">
                  <p:embed/>
                  <p:pic>
                    <p:nvPicPr>
                      <p:cNvPr id="0" name=""/>
                      <p:cNvPicPr/>
                      <p:nvPr/>
                    </p:nvPicPr>
                    <p:blipFill>
                      <a:blip r:embed="rId4"/>
                      <a:stretch>
                        <a:fillRect/>
                      </a:stretch>
                    </p:blipFill>
                    <p:spPr>
                      <a:xfrm>
                        <a:off x="2015750" y="1883497"/>
                        <a:ext cx="7593763" cy="5385983"/>
                      </a:xfrm>
                      <a:prstGeom prst="rect">
                        <a:avLst/>
                      </a:prstGeom>
                    </p:spPr>
                  </p:pic>
                </p:oleObj>
              </mc:Fallback>
            </mc:AlternateContent>
          </a:graphicData>
        </a:graphic>
      </p:graphicFrame>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7</a:t>
            </a:fld>
            <a:endParaRPr kumimoji="1" lang="ja-JP" altLang="en-US"/>
          </a:p>
        </p:txBody>
      </p:sp>
    </p:spTree>
    <p:extLst>
      <p:ext uri="{BB962C8B-B14F-4D97-AF65-F5344CB8AC3E}">
        <p14:creationId xmlns:p14="http://schemas.microsoft.com/office/powerpoint/2010/main" val="2589996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6720" y="365125"/>
            <a:ext cx="11201400" cy="1325563"/>
          </a:xfrm>
        </p:spPr>
        <p:txBody>
          <a:bodyPr/>
          <a:lstStyle/>
          <a:p>
            <a:r>
              <a:rPr lang="ja-JP" altLang="en-US" dirty="0"/>
              <a:t>図表１２－４　あるファミリーレストラン</a:t>
            </a:r>
            <a:br>
              <a:rPr lang="en-US" altLang="ja-JP" dirty="0"/>
            </a:br>
            <a:r>
              <a:rPr lang="ja-JP" altLang="en-US" dirty="0"/>
              <a:t>　　　の店舗別客数の「単」回帰分析結果</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3021436" y="1690687"/>
            <a:ext cx="7585603" cy="4976119"/>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8</a:t>
            </a:fld>
            <a:endParaRPr kumimoji="1" lang="ja-JP" altLang="en-US"/>
          </a:p>
        </p:txBody>
      </p:sp>
    </p:spTree>
    <p:extLst>
      <p:ext uri="{BB962C8B-B14F-4D97-AF65-F5344CB8AC3E}">
        <p14:creationId xmlns:p14="http://schemas.microsoft.com/office/powerpoint/2010/main" val="3330694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4800" y="365125"/>
            <a:ext cx="11353800" cy="1325563"/>
          </a:xfrm>
        </p:spPr>
        <p:txBody>
          <a:bodyPr>
            <a:normAutofit/>
          </a:bodyPr>
          <a:lstStyle/>
          <a:p>
            <a:r>
              <a:rPr lang="ja-JP" altLang="en-US" dirty="0"/>
              <a:t>図表１２－５　あるファミリーレストラン</a:t>
            </a:r>
            <a:br>
              <a:rPr lang="en-US" altLang="ja-JP" dirty="0"/>
            </a:br>
            <a:r>
              <a:rPr lang="ja-JP" altLang="en-US" dirty="0"/>
              <a:t>　　　の店舗別客数の「重」回帰分析結果</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163569" y="1690688"/>
            <a:ext cx="9374495" cy="4743246"/>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9</a:t>
            </a:fld>
            <a:endParaRPr kumimoji="1" lang="ja-JP" altLang="en-US"/>
          </a:p>
        </p:txBody>
      </p:sp>
    </p:spTree>
    <p:extLst>
      <p:ext uri="{BB962C8B-B14F-4D97-AF65-F5344CB8AC3E}">
        <p14:creationId xmlns:p14="http://schemas.microsoft.com/office/powerpoint/2010/main" val="4620789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1098</TotalTime>
  <Words>1422</Words>
  <Application>Microsoft Office PowerPoint</Application>
  <PresentationFormat>ワイド画面</PresentationFormat>
  <Paragraphs>110</Paragraphs>
  <Slides>22</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22</vt:i4>
      </vt:variant>
    </vt:vector>
  </HeadingPairs>
  <TitlesOfParts>
    <vt:vector size="28" baseType="lpstr">
      <vt:lpstr>游ゴシック</vt:lpstr>
      <vt:lpstr>游ゴシック Light</vt:lpstr>
      <vt:lpstr>Arial</vt:lpstr>
      <vt:lpstr>Tahoma</vt:lpstr>
      <vt:lpstr>Office テーマ</vt:lpstr>
      <vt:lpstr>文書</vt:lpstr>
      <vt:lpstr>第１２章　いろいろあるけれど一番の原因はなんなのか</vt:lpstr>
      <vt:lpstr>第１２章の目的</vt:lpstr>
      <vt:lpstr>大学講義の総合満足度に影響を与える 　　　　　　　５つの変数の重回帰分析</vt:lpstr>
      <vt:lpstr>図表１２－１　大学講義の総合満足度に影響を与える５つの変数の重回帰分析</vt:lpstr>
      <vt:lpstr>「単」回帰に比して「重」回帰は 　　　　　　　　　３つのメリットあり</vt:lpstr>
      <vt:lpstr>図表１２－２　あるファミリーレストラン 　　　　　　　　の店舗別客数のデータ</vt:lpstr>
      <vt:lpstr>図表１２－３　あるファミリーレストラン 　　　　　の店舗別客数の重回帰分析結果</vt:lpstr>
      <vt:lpstr>図表１２－４　あるファミリーレストラン 　　　の店舗別客数の「単」回帰分析結果</vt:lpstr>
      <vt:lpstr>図表１２－５　あるファミリーレストラン 　　　の店舗別客数の「重」回帰分析結果</vt:lpstr>
      <vt:lpstr>「単」回帰に比して「重」回帰は 　　　　　　　　　３つのメリットあり</vt:lpstr>
      <vt:lpstr>図表１２－６　重回帰分析は変数Ｚの影響を考慮した変数Ｘの影響度がわかる</vt:lpstr>
      <vt:lpstr>「重」回帰分析の解釈には⑤F検定を追加</vt:lpstr>
      <vt:lpstr>図表１２－７　「重」回帰分析結果の 　　　　　　Ｆ検定（Ｆ値）のチェック</vt:lpstr>
      <vt:lpstr>F検定は何を検定しているのか</vt:lpstr>
      <vt:lpstr>図表１１－14　Yのバラツキと回帰曲線で 　　説明できる部分とできない部分（再掲）</vt:lpstr>
      <vt:lpstr>図表１２－８　回帰平方和と残差平方和 　　　　　　　　　　　の計算の仕組み</vt:lpstr>
      <vt:lpstr>図表１２－９　Ｆ分布とカイ２乗分布</vt:lpstr>
      <vt:lpstr>「重」回帰分析のチェックポイントまとめ</vt:lpstr>
      <vt:lpstr>図表１２－１０　重回帰分析での分析結果 　　　　　　　　　　　のチェックポイント</vt:lpstr>
      <vt:lpstr>「重」回帰分析の「多重共線性」問題</vt:lpstr>
      <vt:lpstr>図表１２－１１　説明変数間に強い相関 　　　　関係があると多重共線性の疑い</vt:lpstr>
      <vt:lpstr>おわりに</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第１章　統計学の基礎知識の体系</dc:title>
  <dc:creator>河口 洋行</dc:creator>
  <cp:lastModifiedBy>河口 洋行</cp:lastModifiedBy>
  <cp:revision>30</cp:revision>
  <dcterms:created xsi:type="dcterms:W3CDTF">2021-01-06T05:05:53Z</dcterms:created>
  <dcterms:modified xsi:type="dcterms:W3CDTF">2022-01-26T00:53:56Z</dcterms:modified>
</cp:coreProperties>
</file>