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73" r:id="rId3"/>
    <p:sldId id="311" r:id="rId4"/>
    <p:sldId id="257" r:id="rId5"/>
    <p:sldId id="258" r:id="rId6"/>
    <p:sldId id="312" r:id="rId7"/>
    <p:sldId id="259" r:id="rId8"/>
    <p:sldId id="260" r:id="rId9"/>
    <p:sldId id="261" r:id="rId10"/>
    <p:sldId id="315" r:id="rId11"/>
    <p:sldId id="262" r:id="rId12"/>
    <p:sldId id="263" r:id="rId13"/>
    <p:sldId id="316" r:id="rId14"/>
    <p:sldId id="264" r:id="rId15"/>
    <p:sldId id="313" r:id="rId16"/>
    <p:sldId id="265" r:id="rId17"/>
    <p:sldId id="266" r:id="rId18"/>
    <p:sldId id="267" r:id="rId19"/>
    <p:sldId id="268" r:id="rId20"/>
    <p:sldId id="269" r:id="rId21"/>
    <p:sldId id="270" r:id="rId22"/>
    <p:sldId id="314" r:id="rId23"/>
    <p:sldId id="318" r:id="rId24"/>
    <p:sldId id="271" r:id="rId25"/>
    <p:sldId id="317" r:id="rId26"/>
    <p:sldId id="272" r:id="rId27"/>
    <p:sldId id="274" r:id="rId2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9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2C485-47A1-4A0F-A05F-EFC3AC5D4C7C}" type="datetimeFigureOut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48755-9C42-4809-A1D3-C25D571633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725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5299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11723F43-56A6-48DB-8D8E-3B413096E119}" type="slidenum">
              <a:rPr lang="en-US" altLang="ja-JP" sz="1200"/>
              <a:pPr/>
              <a:t>2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758452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611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C9B05489-A19D-4ABE-8D06-F7564275175E}" type="slidenum">
              <a:rPr lang="en-US" altLang="ja-JP" sz="1200"/>
              <a:pPr/>
              <a:t>3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306796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611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C9B05489-A19D-4ABE-8D06-F7564275175E}" type="slidenum">
              <a:rPr lang="en-US" altLang="ja-JP" sz="1200"/>
              <a:pPr/>
              <a:t>6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339277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611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C9B05489-A19D-4ABE-8D06-F7564275175E}" type="slidenum">
              <a:rPr lang="en-US" altLang="ja-JP" sz="1200"/>
              <a:pPr/>
              <a:t>10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2786707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611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C9B05489-A19D-4ABE-8D06-F7564275175E}" type="slidenum">
              <a:rPr lang="en-US" altLang="ja-JP" sz="1200"/>
              <a:pPr/>
              <a:t>13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892921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611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C9B05489-A19D-4ABE-8D06-F7564275175E}" type="slidenum">
              <a:rPr lang="en-US" altLang="ja-JP" sz="1200"/>
              <a:pPr/>
              <a:t>15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306512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8611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C9B05489-A19D-4ABE-8D06-F7564275175E}" type="slidenum">
              <a:rPr lang="en-US" altLang="ja-JP" sz="1200"/>
              <a:pPr/>
              <a:t>22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3481055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B9A5-A9D3-4292-8C3A-2B41CAEA956B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30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8CB4-05AD-421C-B4BF-BA21F3927DF8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84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4819-8F81-4682-B447-B7BCAE186F60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35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D775-F3E2-4FCE-B53A-F5E620FB2483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97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502A1-BB1D-410F-8483-10C0E42513F3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89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77E6-C6EA-442E-A6ED-A2C07D6A0B43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57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0960-81C3-4626-BA2B-EA9D98BDAF8B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98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76C2-E3B9-4A27-867F-30AD37F3B699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9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C702-5246-47CA-85CD-652B66DAB907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83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4C19C-7CC0-42A2-BA2F-CE983CB602FB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71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37BB-6702-446C-8B98-B7D759D697A5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09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5E2DB-17C5-4881-A58B-D179FB490CAC}" type="datetime1">
              <a:rPr kumimoji="1" lang="ja-JP" altLang="en-US" smtClean="0"/>
              <a:t>2022/1/25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B237-A93D-4DA8-88F7-7500EAB446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14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64842" cy="2387600"/>
          </a:xfrm>
        </p:spPr>
        <p:txBody>
          <a:bodyPr>
            <a:normAutofit/>
          </a:bodyPr>
          <a:lstStyle/>
          <a:p>
            <a:r>
              <a:rPr lang="ja-JP" altLang="en-US" b="1" dirty="0">
                <a:latin typeface="+mn-ea"/>
                <a:ea typeface="+mn-ea"/>
              </a:rPr>
              <a:t>第２章　なんでも平均値で大丈夫なのか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5400">
                <a:latin typeface="+mj-lt"/>
              </a:rPr>
              <a:t>代表値と散布度</a:t>
            </a:r>
            <a:br>
              <a:rPr lang="ja-JP" altLang="ja-JP" sz="5400" dirty="0">
                <a:latin typeface="+mj-lt"/>
              </a:rPr>
            </a:br>
            <a:endParaRPr kumimoji="1" lang="ja-JP" alt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590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7D8657D-CCA5-494D-9177-EF5944110372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10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1029950" cy="1325563"/>
          </a:xfrm>
        </p:spPr>
        <p:txBody>
          <a:bodyPr/>
          <a:lstStyle/>
          <a:p>
            <a:r>
              <a:rPr lang="ja-JP" altLang="en-US" dirty="0"/>
              <a:t>代表値の代表選手が</a:t>
            </a:r>
            <a:r>
              <a:rPr lang="ja-JP" altLang="en-US" b="1" dirty="0"/>
              <a:t>「平均値」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825625"/>
            <a:ext cx="10515600" cy="4895850"/>
          </a:xfrm>
        </p:spPr>
        <p:txBody>
          <a:bodyPr>
            <a:normAutofit/>
          </a:bodyPr>
          <a:lstStyle/>
          <a:p>
            <a:r>
              <a:rPr lang="ja-JP" altLang="ja-JP" b="1" dirty="0"/>
              <a:t>代表値はデータのカタマリの全体を１つの変数で要約する</a:t>
            </a:r>
            <a:endParaRPr lang="ja-JP" altLang="ja-JP" dirty="0"/>
          </a:p>
          <a:p>
            <a:pPr eaLnBrk="1" hangingPunct="1"/>
            <a:r>
              <a:rPr lang="ja-JP" altLang="en-US" dirty="0"/>
              <a:t>中央値は、数値を上から並べた真ん中の数値（図表２－６）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－中央値は真ん中にいる</a:t>
            </a:r>
            <a:r>
              <a:rPr lang="en-US" altLang="ja-JP" dirty="0"/>
              <a:t>C</a:t>
            </a:r>
            <a:r>
              <a:rPr lang="ja-JP" altLang="en-US" dirty="0"/>
              <a:t>さんの保有枚数である３枚</a:t>
            </a:r>
            <a:endParaRPr lang="en-US" altLang="ja-JP" dirty="0"/>
          </a:p>
          <a:p>
            <a:pPr eaLnBrk="1" hangingPunct="1"/>
            <a:r>
              <a:rPr lang="ja-JP" altLang="en-US" dirty="0"/>
              <a:t>－外れ値（</a:t>
            </a:r>
            <a:r>
              <a:rPr lang="en-US" altLang="ja-JP" dirty="0"/>
              <a:t>E</a:t>
            </a:r>
            <a:r>
              <a:rPr lang="ja-JP" altLang="en-US" dirty="0"/>
              <a:t>さん５→</a:t>
            </a:r>
            <a:r>
              <a:rPr lang="en-US" altLang="ja-JP" dirty="0"/>
              <a:t>E</a:t>
            </a:r>
            <a:r>
              <a:rPr lang="en-US" altLang="ja-JP" sz="3200" b="1" dirty="0"/>
              <a:t>`</a:t>
            </a:r>
            <a:r>
              <a:rPr lang="ja-JP" altLang="en-US" dirty="0"/>
              <a:t>さん１５枚）の影響を受けない</a:t>
            </a:r>
            <a:endParaRPr lang="en-US" altLang="ja-JP" dirty="0"/>
          </a:p>
          <a:p>
            <a:r>
              <a:rPr lang="ja-JP" altLang="en-US" dirty="0"/>
              <a:t>最頻値は、頻度（人数）が最も高い数値（図表２－７）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－最頻値は最も多くの人が共通して持っている枚数</a:t>
            </a:r>
            <a:endParaRPr lang="en-US" altLang="ja-JP" dirty="0"/>
          </a:p>
          <a:p>
            <a:pPr eaLnBrk="1" hangingPunct="1"/>
            <a:r>
              <a:rPr lang="ja-JP" altLang="en-US" dirty="0"/>
              <a:t>－</a:t>
            </a:r>
            <a:r>
              <a:rPr lang="en-US" altLang="ja-JP" dirty="0"/>
              <a:t>a1,a2,a3</a:t>
            </a:r>
            <a:r>
              <a:rPr lang="ja-JP" altLang="en-US" dirty="0"/>
              <a:t>の３人が１枚なので、最頻値は１枚</a:t>
            </a:r>
            <a:endParaRPr lang="en-US" altLang="ja-JP" dirty="0"/>
          </a:p>
          <a:p>
            <a:pPr eaLnBrk="1" hangingPunct="1"/>
            <a:r>
              <a:rPr lang="ja-JP" altLang="en-US" dirty="0"/>
              <a:t>なんでも平均値が代表値として適しているわけではない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8430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図表２－６　「</a:t>
            </a:r>
            <a:r>
              <a:rPr lang="ja-JP" altLang="en-US" b="1" dirty="0"/>
              <a:t>中央値」</a:t>
            </a:r>
            <a:r>
              <a:rPr lang="ja-JP" altLang="en-US" dirty="0"/>
              <a:t>は順番に並んだ</a:t>
            </a:r>
            <a:br>
              <a:rPr lang="en-US" altLang="ja-JP" dirty="0"/>
            </a:br>
            <a:r>
              <a:rPr lang="ja-JP" altLang="en-US" dirty="0"/>
              <a:t>　　　　　　真ん中の人の値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4382" y="2017597"/>
            <a:ext cx="7995457" cy="4475278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128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図表２－７　ある値を持つ人が多ければ</a:t>
            </a:r>
            <a:br>
              <a:rPr lang="en-US" altLang="ja-JP" dirty="0"/>
            </a:br>
            <a:r>
              <a:rPr lang="ja-JP" altLang="en-US" dirty="0"/>
              <a:t>　　　　　　</a:t>
            </a:r>
            <a:r>
              <a:rPr lang="ja-JP" altLang="en-US" b="1" dirty="0"/>
              <a:t>「最頻値」</a:t>
            </a:r>
            <a:r>
              <a:rPr lang="ja-JP" altLang="en-US" dirty="0"/>
              <a:t>も利用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3628" y="1799706"/>
            <a:ext cx="8415251" cy="4387734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544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7D8657D-CCA5-494D-9177-EF5944110372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13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1029950" cy="1325563"/>
          </a:xfrm>
        </p:spPr>
        <p:txBody>
          <a:bodyPr/>
          <a:lstStyle/>
          <a:p>
            <a:r>
              <a:rPr lang="ja-JP" altLang="en-US" dirty="0"/>
              <a:t>貯蓄額の代表値は平均値ではおかしい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01040" y="1690688"/>
            <a:ext cx="11167110" cy="5030787"/>
          </a:xfrm>
        </p:spPr>
        <p:txBody>
          <a:bodyPr>
            <a:normAutofit/>
          </a:bodyPr>
          <a:lstStyle/>
          <a:p>
            <a:r>
              <a:rPr lang="ja-JP" altLang="en-US" sz="3000" dirty="0"/>
              <a:t>家族ごとの貯蓄額の割合を見てみる（図表２－８）</a:t>
            </a:r>
            <a:endParaRPr lang="en-US" altLang="ja-JP" sz="3000" dirty="0"/>
          </a:p>
          <a:p>
            <a:pPr eaLnBrk="1" hangingPunct="1"/>
            <a:r>
              <a:rPr lang="ja-JP" altLang="en-US" sz="3000" dirty="0"/>
              <a:t>－少額な世帯の割合が大きく、中間層の世帯の割合は小さい</a:t>
            </a:r>
            <a:endParaRPr lang="en-US" altLang="ja-JP" sz="3000" dirty="0"/>
          </a:p>
          <a:p>
            <a:pPr eaLnBrk="1" hangingPunct="1"/>
            <a:r>
              <a:rPr lang="ja-JP" altLang="en-US" sz="3000" dirty="0"/>
              <a:t>平均値は「１千８百万円」とかなり高額</a:t>
            </a:r>
            <a:endParaRPr lang="en-US" altLang="ja-JP" sz="3000" dirty="0"/>
          </a:p>
          <a:p>
            <a:pPr eaLnBrk="1" hangingPunct="1"/>
            <a:r>
              <a:rPr lang="ja-JP" altLang="en-US" sz="3000" dirty="0"/>
              <a:t>－平均値付近の世帯の割合は、３％程度とかなり低い</a:t>
            </a:r>
            <a:endParaRPr lang="en-US" altLang="ja-JP" sz="3000" dirty="0"/>
          </a:p>
          <a:p>
            <a:pPr eaLnBrk="1" hangingPunct="1"/>
            <a:r>
              <a:rPr lang="ja-JP" altLang="en-US" sz="3000" dirty="0"/>
              <a:t>－</a:t>
            </a:r>
            <a:r>
              <a:rPr lang="en-US" altLang="ja-JP" sz="3000" dirty="0"/>
              <a:t>4000</a:t>
            </a:r>
            <a:r>
              <a:rPr lang="ja-JP" altLang="en-US" sz="3000" dirty="0"/>
              <a:t>万円以上の貯蓄額の世帯割合は低いが影響が大きい</a:t>
            </a:r>
            <a:endParaRPr lang="en-US" altLang="ja-JP" sz="3000" dirty="0"/>
          </a:p>
          <a:p>
            <a:pPr eaLnBrk="1" hangingPunct="1"/>
            <a:r>
              <a:rPr lang="ja-JP" altLang="en-US" sz="3000" dirty="0"/>
              <a:t>中央値は「１千万円」となる</a:t>
            </a:r>
            <a:endParaRPr lang="en-US" altLang="ja-JP" sz="3000" dirty="0"/>
          </a:p>
          <a:p>
            <a:pPr eaLnBrk="1" hangingPunct="1"/>
            <a:r>
              <a:rPr lang="ja-JP" altLang="en-US" sz="3000" dirty="0"/>
              <a:t>－世帯の割合も</a:t>
            </a:r>
            <a:r>
              <a:rPr lang="en-US" altLang="ja-JP" sz="3000" dirty="0"/>
              <a:t>5.6</a:t>
            </a:r>
            <a:r>
              <a:rPr lang="ja-JP" altLang="en-US" sz="3000" dirty="0"/>
              <a:t>％となり、イメージと合う水準</a:t>
            </a:r>
            <a:endParaRPr lang="en-US" altLang="ja-JP" sz="3000" dirty="0"/>
          </a:p>
          <a:p>
            <a:pPr eaLnBrk="1" hangingPunct="1"/>
            <a:r>
              <a:rPr lang="ja-JP" altLang="en-US" sz="3000" dirty="0"/>
              <a:t>最頻値は「</a:t>
            </a:r>
            <a:r>
              <a:rPr lang="en-US" altLang="ja-JP" sz="3000" dirty="0"/>
              <a:t>100</a:t>
            </a:r>
            <a:r>
              <a:rPr lang="ja-JP" altLang="en-US" sz="3000" dirty="0"/>
              <a:t>万円以下」で、世帯割合も</a:t>
            </a:r>
            <a:r>
              <a:rPr lang="en-US" altLang="ja-JP" sz="3000" dirty="0"/>
              <a:t>10</a:t>
            </a:r>
            <a:r>
              <a:rPr lang="ja-JP" altLang="en-US" sz="3000" dirty="0"/>
              <a:t>％と多い</a:t>
            </a:r>
            <a:endParaRPr lang="en-US" altLang="ja-JP" sz="3000" dirty="0"/>
          </a:p>
          <a:p>
            <a:pPr eaLnBrk="1" hangingPunct="1"/>
            <a:r>
              <a:rPr lang="ja-JP" altLang="en-US" sz="3000" dirty="0"/>
              <a:t>貯蓄額のような分布形状の場合には「平均値」より「中央値」</a:t>
            </a:r>
            <a:endParaRPr lang="en-US" altLang="ja-JP" sz="3000" dirty="0"/>
          </a:p>
        </p:txBody>
      </p:sp>
    </p:spTree>
    <p:extLst>
      <p:ext uri="{BB962C8B-B14F-4D97-AF65-F5344CB8AC3E}">
        <p14:creationId xmlns:p14="http://schemas.microsoft.com/office/powerpoint/2010/main" val="2330671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図表２－８　世帯（家族）ごとに見た</a:t>
            </a:r>
            <a:br>
              <a:rPr lang="en-US" altLang="ja-JP" dirty="0"/>
            </a:br>
            <a:r>
              <a:rPr lang="ja-JP" altLang="en-US" dirty="0"/>
              <a:t>　　　　　　貯蓄額ごとの割合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0430" y="1690687"/>
            <a:ext cx="10337387" cy="497611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716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7D8657D-CCA5-494D-9177-EF5944110372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15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1029950" cy="1325563"/>
          </a:xfrm>
        </p:spPr>
        <p:txBody>
          <a:bodyPr/>
          <a:lstStyle/>
          <a:p>
            <a:r>
              <a:rPr lang="ja-JP" altLang="en-US" dirty="0"/>
              <a:t>同じ代表値でも「バラツキ」が違う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825625"/>
            <a:ext cx="11029950" cy="4895850"/>
          </a:xfrm>
        </p:spPr>
        <p:txBody>
          <a:bodyPr>
            <a:normAutofit/>
          </a:bodyPr>
          <a:lstStyle/>
          <a:p>
            <a:r>
              <a:rPr lang="ja-JP" altLang="en-US" b="1" dirty="0"/>
              <a:t>散布度</a:t>
            </a:r>
            <a:r>
              <a:rPr lang="ja-JP" altLang="ja-JP" b="1" dirty="0"/>
              <a:t>はデータのカタマリの</a:t>
            </a:r>
            <a:r>
              <a:rPr lang="ja-JP" altLang="en-US" b="1" dirty="0"/>
              <a:t>バラツキ</a:t>
            </a:r>
            <a:r>
              <a:rPr lang="ja-JP" altLang="ja-JP" b="1" dirty="0"/>
              <a:t>を１つの</a:t>
            </a:r>
            <a:r>
              <a:rPr lang="ja-JP" altLang="en-US" b="1" dirty="0"/>
              <a:t>数値</a:t>
            </a:r>
            <a:r>
              <a:rPr lang="ja-JP" altLang="ja-JP" b="1" dirty="0"/>
              <a:t>で要約する</a:t>
            </a:r>
            <a:endParaRPr lang="ja-JP" altLang="ja-JP" dirty="0"/>
          </a:p>
          <a:p>
            <a:r>
              <a:rPr lang="ja-JP" altLang="en-US" dirty="0"/>
              <a:t>同じ</a:t>
            </a:r>
            <a:r>
              <a:rPr lang="ja-JP" altLang="en-US" b="1" dirty="0">
                <a:solidFill>
                  <a:srgbClr val="FF0000"/>
                </a:solidFill>
              </a:rPr>
              <a:t>平均賃金６００万円</a:t>
            </a:r>
            <a:r>
              <a:rPr lang="ja-JP" altLang="en-US" dirty="0"/>
              <a:t>でも、バラツキが異なる２つの会社</a:t>
            </a:r>
          </a:p>
          <a:p>
            <a:pPr eaLnBrk="1" hangingPunct="1"/>
            <a:r>
              <a:rPr lang="ja-JP" altLang="en-US" dirty="0"/>
              <a:t>－</a:t>
            </a:r>
            <a:r>
              <a:rPr lang="en-US" altLang="ja-JP" dirty="0"/>
              <a:t>α</a:t>
            </a:r>
            <a:r>
              <a:rPr lang="ja-JP" altLang="en-US" dirty="0"/>
              <a:t>社は１０人中６人が平均値で差が少ない（図表２－９）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</a:t>
            </a:r>
            <a:r>
              <a:rPr lang="en-US" altLang="ja-JP" dirty="0"/>
              <a:t>β</a:t>
            </a:r>
            <a:r>
              <a:rPr lang="ja-JP" altLang="en-US" dirty="0"/>
              <a:t>社は１０人中２人が平均値で格差が大きい（図表２－１０）</a:t>
            </a:r>
            <a:endParaRPr lang="en-US" altLang="ja-JP" dirty="0"/>
          </a:p>
          <a:p>
            <a:pPr eaLnBrk="1" hangingPunct="1"/>
            <a:r>
              <a:rPr lang="ja-JP" altLang="en-US" dirty="0"/>
              <a:t>「平均値」だけでなく「散布度」でバラツキもわかる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－平均賃金と個人の賃金の差が「偏差」</a:t>
            </a:r>
            <a:endParaRPr lang="en-US" altLang="ja-JP" dirty="0"/>
          </a:p>
          <a:p>
            <a:pPr eaLnBrk="1" hangingPunct="1"/>
            <a:r>
              <a:rPr lang="ja-JP" altLang="en-US" dirty="0"/>
              <a:t>－社員全員の偏差を平均したのが「平均偏差」（図表２－１１）</a:t>
            </a:r>
            <a:endParaRPr lang="en-US" altLang="ja-JP" dirty="0"/>
          </a:p>
          <a:p>
            <a:r>
              <a:rPr lang="ja-JP" altLang="en-US" dirty="0"/>
              <a:t>－「偏差」を２乗して「面積」を</a:t>
            </a:r>
            <a:r>
              <a:rPr lang="en-US" altLang="ja-JP" dirty="0"/>
              <a:t>÷</a:t>
            </a:r>
            <a:r>
              <a:rPr lang="ja-JP" altLang="en-US" dirty="0"/>
              <a:t>人数が「</a:t>
            </a:r>
            <a:r>
              <a:rPr lang="ja-JP" altLang="en-US" b="1" dirty="0">
                <a:solidFill>
                  <a:schemeClr val="accent2">
                    <a:lumMod val="50000"/>
                  </a:schemeClr>
                </a:solidFill>
              </a:rPr>
              <a:t>分散</a:t>
            </a:r>
            <a:r>
              <a:rPr lang="ja-JP" altLang="en-US" dirty="0"/>
              <a:t>」</a:t>
            </a:r>
            <a:r>
              <a:rPr lang="en-US" altLang="ja-JP" dirty="0"/>
              <a:t>(</a:t>
            </a:r>
            <a:r>
              <a:rPr lang="ja-JP" altLang="en-US" dirty="0"/>
              <a:t>図表</a:t>
            </a:r>
            <a:r>
              <a:rPr lang="en-US" altLang="ja-JP" dirty="0"/>
              <a:t>2-12)</a:t>
            </a:r>
          </a:p>
          <a:p>
            <a:r>
              <a:rPr lang="ja-JP" altLang="en-US" dirty="0"/>
              <a:t>－「分散」を</a:t>
            </a:r>
            <a:r>
              <a:rPr lang="en-US" altLang="ja-JP" dirty="0"/>
              <a:t>½</a:t>
            </a:r>
            <a:r>
              <a:rPr lang="ja-JP" altLang="en-US" dirty="0"/>
              <a:t>乗して「１辺」が「</a:t>
            </a:r>
            <a:r>
              <a:rPr lang="ja-JP" altLang="en-US" b="1" dirty="0">
                <a:solidFill>
                  <a:srgbClr val="FF0000"/>
                </a:solidFill>
              </a:rPr>
              <a:t>標準偏差</a:t>
            </a:r>
            <a:r>
              <a:rPr lang="ja-JP" altLang="en-US" dirty="0"/>
              <a:t>」（図表２－１３）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70542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図表２－９　</a:t>
            </a:r>
            <a:r>
              <a:rPr lang="en-US" altLang="ja-JP" sz="4000" dirty="0"/>
              <a:t>α</a:t>
            </a:r>
            <a:r>
              <a:rPr lang="ja-JP" altLang="en-US" sz="4000" dirty="0"/>
              <a:t>社の１０人の賃金の分布</a:t>
            </a:r>
            <a:endParaRPr kumimoji="1" lang="ja-JP" altLang="en-US" sz="40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8320" y="1540827"/>
            <a:ext cx="8595360" cy="478663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681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図表２－１０　</a:t>
            </a:r>
            <a:r>
              <a:rPr lang="en-US" altLang="ja-JP" sz="4000" dirty="0"/>
              <a:t>β</a:t>
            </a:r>
            <a:r>
              <a:rPr lang="ja-JP" altLang="en-US" sz="4000" dirty="0"/>
              <a:t>社の１０人の賃金の分布</a:t>
            </a:r>
            <a:endParaRPr kumimoji="1" lang="ja-JP" altLang="en-US" sz="40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9720" y="1478280"/>
            <a:ext cx="8747760" cy="501459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894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7680" y="365125"/>
            <a:ext cx="11201400" cy="1325563"/>
          </a:xfrm>
        </p:spPr>
        <p:txBody>
          <a:bodyPr/>
          <a:lstStyle/>
          <a:p>
            <a:r>
              <a:rPr lang="ja-JP" altLang="en-US" dirty="0"/>
              <a:t>図表２－１１　</a:t>
            </a:r>
            <a:r>
              <a:rPr lang="en-US" altLang="ja-JP" dirty="0"/>
              <a:t>α</a:t>
            </a:r>
            <a:r>
              <a:rPr lang="ja-JP" altLang="en-US" dirty="0"/>
              <a:t>社の１０人の</a:t>
            </a:r>
            <a:br>
              <a:rPr lang="en-US" altLang="ja-JP" dirty="0"/>
            </a:br>
            <a:r>
              <a:rPr lang="ja-JP" altLang="en-US" dirty="0"/>
              <a:t>　　　　　　　偏差の平均値（</a:t>
            </a:r>
            <a:r>
              <a:rPr lang="ja-JP" altLang="en-US" b="1" dirty="0"/>
              <a:t>平均偏差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9856" y="1690688"/>
            <a:ext cx="10829224" cy="503078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602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" y="365125"/>
            <a:ext cx="11795760" cy="1325563"/>
          </a:xfrm>
        </p:spPr>
        <p:txBody>
          <a:bodyPr/>
          <a:lstStyle/>
          <a:p>
            <a:r>
              <a:rPr lang="ja-JP" altLang="en-US" dirty="0"/>
              <a:t>図表２－１２　ピタゴラスの定理が生まれた　　　　　　　　</a:t>
            </a:r>
            <a:br>
              <a:rPr lang="en-US" altLang="ja-JP" dirty="0"/>
            </a:br>
            <a:r>
              <a:rPr lang="ja-JP" altLang="en-US" dirty="0"/>
              <a:t>　　　　　　　（と伝わる）タイル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7377" y="2173254"/>
            <a:ext cx="4335721" cy="391166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8004766-24CB-45C9-9F5E-8F5A088146BC}"/>
              </a:ext>
            </a:extLst>
          </p:cNvPr>
          <p:cNvSpPr txBox="1"/>
          <p:nvPr/>
        </p:nvSpPr>
        <p:spPr>
          <a:xfrm>
            <a:off x="838200" y="6382816"/>
            <a:ext cx="11079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注）赤い三角形の長い辺を１辺とする正方形の面積（緑色）と残りの２辺の正方形（青色）の面積が同じ</a:t>
            </a:r>
          </a:p>
        </p:txBody>
      </p:sp>
    </p:spTree>
    <p:extLst>
      <p:ext uri="{BB962C8B-B14F-4D97-AF65-F5344CB8AC3E}">
        <p14:creationId xmlns:p14="http://schemas.microsoft.com/office/powerpoint/2010/main" val="3537834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CC17006-EA17-448D-B051-1A81B8F0E639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2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第２章の目的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51560" y="1554480"/>
            <a:ext cx="10515600" cy="480187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/>
              <a:t>データの要約ができるようになることが目的です。</a:t>
            </a:r>
          </a:p>
          <a:p>
            <a:pPr eaLnBrk="1" hangingPunct="1"/>
            <a:r>
              <a:rPr lang="ja-JP" altLang="en-US" dirty="0"/>
              <a:t>（これは、得られたデータの特徴を表現する「記述統計」のもっとも基本的な技術）</a:t>
            </a:r>
          </a:p>
          <a:p>
            <a:pPr eaLnBrk="1" hangingPunct="1"/>
            <a:r>
              <a:rPr lang="ja-JP" altLang="en-US" dirty="0"/>
              <a:t>数多くのデータを一つの数値で「代表」するには、どのような指標で表現することが適切か？</a:t>
            </a:r>
            <a:endParaRPr lang="en-US" altLang="ja-JP" dirty="0"/>
          </a:p>
          <a:p>
            <a:pPr eaLnBrk="1" hangingPunct="1"/>
            <a:r>
              <a:rPr lang="ja-JP" altLang="en-US" dirty="0"/>
              <a:t>－代表値と言われる指標を選択できるようにします</a:t>
            </a:r>
          </a:p>
          <a:p>
            <a:pPr eaLnBrk="1" hangingPunct="1"/>
            <a:r>
              <a:rPr lang="ja-JP" altLang="en-US" dirty="0"/>
              <a:t>データのバラつきを表現する代表値はどのようなものか</a:t>
            </a:r>
            <a:endParaRPr lang="en-US" altLang="ja-JP" dirty="0"/>
          </a:p>
          <a:p>
            <a:pPr eaLnBrk="1" hangingPunct="1"/>
            <a:r>
              <a:rPr lang="ja-JP" altLang="en-US" dirty="0"/>
              <a:t>－散布度と言われる指標の意味を理解できるようにします</a:t>
            </a:r>
            <a:endParaRPr lang="en-US" altLang="ja-JP" dirty="0"/>
          </a:p>
          <a:p>
            <a:pPr eaLnBrk="1" hangingPunct="1"/>
            <a:r>
              <a:rPr lang="ja-JP" altLang="en-US" dirty="0"/>
              <a:t>－観測値（データ値）と平均値の差は「</a:t>
            </a:r>
            <a:r>
              <a:rPr lang="ja-JP" altLang="en-US" b="1" u="sng" dirty="0"/>
              <a:t>偏差</a:t>
            </a:r>
            <a:r>
              <a:rPr lang="ja-JP" altLang="en-US" dirty="0"/>
              <a:t>」と呼びます</a:t>
            </a:r>
            <a:endParaRPr lang="en-US" altLang="ja-JP" dirty="0"/>
          </a:p>
          <a:p>
            <a:pPr eaLnBrk="1" hangingPunct="1"/>
            <a:r>
              <a:rPr lang="ja-JP" altLang="en-US" dirty="0"/>
              <a:t>－「偏差」や（偏差）</a:t>
            </a:r>
            <a:r>
              <a:rPr lang="ja-JP" altLang="en-US" baseline="30000" dirty="0"/>
              <a:t>２</a:t>
            </a:r>
            <a:r>
              <a:rPr lang="ja-JP" altLang="en-US" dirty="0"/>
              <a:t>の「偏差平方」は後でも出てきます。</a:t>
            </a:r>
            <a:endParaRPr lang="en-US" altLang="ja-JP" dirty="0"/>
          </a:p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629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図表２－１３　偏差の２乗値から分散を</a:t>
            </a:r>
            <a:br>
              <a:rPr lang="en-US" altLang="ja-JP" dirty="0"/>
            </a:br>
            <a:r>
              <a:rPr lang="ja-JP" altLang="en-US" dirty="0"/>
              <a:t>　　　　　　　算出する方法（</a:t>
            </a:r>
            <a:r>
              <a:rPr lang="en-US" altLang="ja-JP" dirty="0"/>
              <a:t>α</a:t>
            </a:r>
            <a:r>
              <a:rPr lang="ja-JP" altLang="en-US" dirty="0"/>
              <a:t>社）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974" y="1566949"/>
            <a:ext cx="11461866" cy="515452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717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図表２－１４　</a:t>
            </a:r>
            <a:r>
              <a:rPr lang="ja-JP" altLang="en-US" b="1" dirty="0"/>
              <a:t>分散</a:t>
            </a:r>
            <a:r>
              <a:rPr lang="ja-JP" altLang="en-US" dirty="0"/>
              <a:t>の面積を「０．５乗（平方根）」して１辺に戻すと</a:t>
            </a:r>
            <a:r>
              <a:rPr lang="ja-JP" altLang="en-US" b="1" dirty="0"/>
              <a:t>標準偏差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3960" y="2369979"/>
            <a:ext cx="9784080" cy="330708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19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7D8657D-CCA5-494D-9177-EF5944110372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22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1029950" cy="1325563"/>
          </a:xfrm>
        </p:spPr>
        <p:txBody>
          <a:bodyPr/>
          <a:lstStyle/>
          <a:p>
            <a:r>
              <a:rPr lang="ja-JP" altLang="en-US" dirty="0"/>
              <a:t>千葉工場と埼玉工場の代表値・散布度は？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825625"/>
            <a:ext cx="11029950" cy="4895850"/>
          </a:xfrm>
        </p:spPr>
        <p:txBody>
          <a:bodyPr>
            <a:normAutofit/>
          </a:bodyPr>
          <a:lstStyle/>
          <a:p>
            <a:r>
              <a:rPr lang="ja-JP" altLang="en-US" b="1" dirty="0"/>
              <a:t>製品の規程の含有量は</a:t>
            </a:r>
            <a:r>
              <a:rPr lang="en-US" altLang="ja-JP" b="1" dirty="0"/>
              <a:t>120ml</a:t>
            </a:r>
            <a:r>
              <a:rPr lang="ja-JP" altLang="en-US" b="1" dirty="0"/>
              <a:t>でこれに近い方が良い</a:t>
            </a:r>
            <a:endParaRPr lang="ja-JP" altLang="ja-JP" dirty="0"/>
          </a:p>
          <a:p>
            <a:r>
              <a:rPr lang="ja-JP" altLang="en-US" dirty="0"/>
              <a:t>平均値は千葉工場の方が、</a:t>
            </a:r>
            <a:r>
              <a:rPr lang="en-US" altLang="ja-JP" dirty="0"/>
              <a:t>120ml</a:t>
            </a:r>
            <a:r>
              <a:rPr lang="ja-JP" altLang="en-US" dirty="0"/>
              <a:t>に近い</a:t>
            </a:r>
          </a:p>
          <a:p>
            <a:pPr eaLnBrk="1" hangingPunct="1"/>
            <a:r>
              <a:rPr lang="ja-JP" altLang="en-US" dirty="0"/>
              <a:t>－埼玉工場の平均値は</a:t>
            </a:r>
            <a:r>
              <a:rPr lang="en-US" altLang="ja-JP" dirty="0"/>
              <a:t>119.30ml</a:t>
            </a:r>
            <a:r>
              <a:rPr lang="ja-JP" altLang="en-US" dirty="0"/>
              <a:t>でマイナス</a:t>
            </a:r>
            <a:r>
              <a:rPr lang="en-US" altLang="ja-JP" dirty="0"/>
              <a:t>0.7ml</a:t>
            </a:r>
          </a:p>
          <a:p>
            <a:pPr eaLnBrk="1" hangingPunct="1"/>
            <a:r>
              <a:rPr lang="ja-JP" altLang="en-US" dirty="0"/>
              <a:t>－千葉工場の</a:t>
            </a:r>
            <a:r>
              <a:rPr lang="ja-JP" altLang="en-US" u="sng" dirty="0"/>
              <a:t>平均値は</a:t>
            </a:r>
            <a:r>
              <a:rPr lang="en-US" altLang="ja-JP" dirty="0"/>
              <a:t>120.13ml</a:t>
            </a:r>
            <a:r>
              <a:rPr lang="ja-JP" altLang="en-US" dirty="0"/>
              <a:t>で</a:t>
            </a:r>
            <a:r>
              <a:rPr lang="ja-JP" altLang="en-US" u="sng" dirty="0"/>
              <a:t>プラス</a:t>
            </a:r>
            <a:r>
              <a:rPr lang="en-US" altLang="ja-JP" u="sng" dirty="0"/>
              <a:t>0.13ml</a:t>
            </a:r>
            <a:r>
              <a:rPr lang="ja-JP" altLang="en-US" u="sng" dirty="0"/>
              <a:t>と差が小さい</a:t>
            </a:r>
            <a:endParaRPr lang="en-US" altLang="ja-JP" u="sng" dirty="0"/>
          </a:p>
          <a:p>
            <a:pPr eaLnBrk="1" hangingPunct="1"/>
            <a:r>
              <a:rPr lang="ja-JP" altLang="en-US" dirty="0"/>
              <a:t>標準偏差によると含有量のバラツキも千葉工場の方が小さい</a:t>
            </a:r>
            <a:endParaRPr lang="en-US" altLang="ja-JP" dirty="0"/>
          </a:p>
          <a:p>
            <a:pPr eaLnBrk="1" hangingPunct="1"/>
            <a:r>
              <a:rPr lang="ja-JP" altLang="en-US" dirty="0"/>
              <a:t>－埼玉工場の標準偏差は</a:t>
            </a:r>
            <a:r>
              <a:rPr lang="en-US" altLang="ja-JP" dirty="0"/>
              <a:t>1.58</a:t>
            </a:r>
          </a:p>
          <a:p>
            <a:pPr eaLnBrk="1" hangingPunct="1"/>
            <a:r>
              <a:rPr lang="ja-JP" altLang="en-US" dirty="0"/>
              <a:t>－千葉工場の</a:t>
            </a:r>
            <a:r>
              <a:rPr lang="ja-JP" altLang="en-US" u="sng" dirty="0"/>
              <a:t>標準偏差は</a:t>
            </a:r>
            <a:r>
              <a:rPr lang="en-US" altLang="ja-JP" u="sng" dirty="0"/>
              <a:t>1.13</a:t>
            </a:r>
            <a:r>
              <a:rPr lang="ja-JP" altLang="en-US" u="sng" dirty="0"/>
              <a:t>と埼玉工場より小さい</a:t>
            </a:r>
            <a:endParaRPr lang="en-US" altLang="ja-JP" u="sng" dirty="0"/>
          </a:p>
          <a:p>
            <a:pPr eaLnBrk="1" hangingPunct="1"/>
            <a:r>
              <a:rPr lang="ja-JP" altLang="en-US" dirty="0"/>
              <a:t>平均値が規定に近く、バラツキも小さい千葉工場が優れている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－代表値と散布度により２つの工場のデータの特徴がわかった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91615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図表２－１　ある会社の埼玉工場と千葉工場の製品の内容量のデータ（再掲）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044" y="2002863"/>
            <a:ext cx="8566738" cy="431481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1897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図表２－１５　埼玉工場と千葉工場の標本のヒストグラム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920" y="2244436"/>
            <a:ext cx="7664335" cy="427274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355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ヒストグラムで単峰性か双峰性かに注意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ヒストグラムで</a:t>
            </a:r>
            <a:r>
              <a:rPr kumimoji="1" lang="ja-JP" altLang="en-US" dirty="0"/>
              <a:t>分布の形状が単峰性か双峰性かを要確認</a:t>
            </a:r>
            <a:endParaRPr kumimoji="1" lang="en-US" altLang="ja-JP" dirty="0"/>
          </a:p>
          <a:p>
            <a:r>
              <a:rPr lang="ja-JP" altLang="en-US" dirty="0"/>
              <a:t>－数値の階級毎に人数（度数）をグラフにするとヒストグラム</a:t>
            </a:r>
            <a:endParaRPr kumimoji="1" lang="en-US" altLang="ja-JP" dirty="0"/>
          </a:p>
          <a:p>
            <a:r>
              <a:rPr lang="ja-JP" altLang="en-US" dirty="0"/>
              <a:t>山型やベル型の形状を「単峰性」と呼ぶ（図表</a:t>
            </a:r>
            <a:r>
              <a:rPr lang="en-US" altLang="ja-JP" dirty="0"/>
              <a:t>2-16</a:t>
            </a:r>
            <a:r>
              <a:rPr lang="ja-JP" altLang="en-US" dirty="0"/>
              <a:t>左側）</a:t>
            </a:r>
            <a:endParaRPr lang="en-US" altLang="ja-JP" dirty="0"/>
          </a:p>
          <a:p>
            <a:r>
              <a:rPr lang="ja-JP" altLang="en-US" dirty="0"/>
              <a:t>－工場の事例も分布は単峰性</a:t>
            </a:r>
            <a:endParaRPr lang="en-US" altLang="ja-JP" dirty="0"/>
          </a:p>
          <a:p>
            <a:r>
              <a:rPr lang="ja-JP" altLang="en-US" dirty="0"/>
              <a:t>－代表値として平均値を使っても問題なし</a:t>
            </a:r>
            <a:endParaRPr lang="en-US" altLang="ja-JP" dirty="0"/>
          </a:p>
          <a:p>
            <a:r>
              <a:rPr lang="ja-JP" altLang="en-US" dirty="0"/>
              <a:t>２こぶラクダのような形状を「双峰性」と呼ぶ</a:t>
            </a:r>
            <a:r>
              <a:rPr lang="en-US" altLang="ja-JP" dirty="0"/>
              <a:t>(</a:t>
            </a:r>
            <a:r>
              <a:rPr lang="ja-JP" altLang="en-US" dirty="0"/>
              <a:t>図表</a:t>
            </a:r>
            <a:r>
              <a:rPr lang="en-US" altLang="ja-JP" dirty="0"/>
              <a:t>2-16</a:t>
            </a:r>
            <a:r>
              <a:rPr lang="ja-JP" altLang="en-US" dirty="0"/>
              <a:t>右側</a:t>
            </a:r>
            <a:r>
              <a:rPr lang="en-US" altLang="ja-JP" dirty="0"/>
              <a:t>)</a:t>
            </a:r>
          </a:p>
          <a:p>
            <a:r>
              <a:rPr kumimoji="1" lang="ja-JP" altLang="en-US" dirty="0"/>
              <a:t>－代表値の選択に注意する必要がある</a:t>
            </a:r>
            <a:endParaRPr kumimoji="1" lang="en-US" altLang="ja-JP" dirty="0"/>
          </a:p>
          <a:p>
            <a:r>
              <a:rPr kumimoji="1" lang="ja-JP" altLang="en-US" dirty="0"/>
              <a:t>なんでも平均値ではなく、分布形状に注意しながら選択する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577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図表２－１６　ヒストグラムの２つのパターン（左が単峰性、右が双峰性）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20240"/>
            <a:ext cx="5257800" cy="42672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544" y="1920240"/>
            <a:ext cx="5257801" cy="4267199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255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おわりに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平均値は良く利用される代表値の一種ですが、一定の条件を満たさない場合には、他の代表値（中央値・最頻値）を利用します。</a:t>
            </a:r>
            <a:endParaRPr kumimoji="1" lang="en-US" altLang="ja-JP" dirty="0"/>
          </a:p>
          <a:p>
            <a:r>
              <a:rPr lang="ja-JP" altLang="en-US" dirty="0"/>
              <a:t>バラツキを知るためには散布度が利用されます。分散や標準偏差は「偏差（平均値と実測値の差）」を利用して計算されます。</a:t>
            </a:r>
            <a:endParaRPr lang="en-US" altLang="ja-JP" dirty="0"/>
          </a:p>
          <a:p>
            <a:r>
              <a:rPr lang="ja-JP" altLang="en-US" dirty="0"/>
              <a:t>代表値と散布度を利用することにより、データの塊の特性を把握することができます</a:t>
            </a:r>
            <a:endParaRPr lang="en-US" altLang="ja-JP" dirty="0"/>
          </a:p>
          <a:p>
            <a:r>
              <a:rPr kumimoji="1" lang="ja-JP" altLang="en-US"/>
              <a:t>但し、データのヒストグラムが単峰性でない場合には、代表値や散布度の利用に特別な注意が必要になります。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364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7D8657D-CCA5-494D-9177-EF5944110372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3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1029950" cy="1325563"/>
          </a:xfrm>
        </p:spPr>
        <p:txBody>
          <a:bodyPr/>
          <a:lstStyle/>
          <a:p>
            <a:r>
              <a:rPr lang="ja-JP" altLang="en-US" dirty="0"/>
              <a:t>データの内容を要約して一つの数値で表す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825625"/>
            <a:ext cx="1102995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/>
              <a:t>データを見ても、その内容は見えてこない（図表２－１）</a:t>
            </a:r>
          </a:p>
          <a:p>
            <a:pPr eaLnBrk="1" hangingPunct="1"/>
            <a:r>
              <a:rPr lang="ja-JP" altLang="en-US" dirty="0"/>
              <a:t>例えば、埼玉工場と千葉工場の製品データから優劣を判断</a:t>
            </a:r>
            <a:endParaRPr lang="en-US" altLang="ja-JP" dirty="0"/>
          </a:p>
          <a:p>
            <a:pPr eaLnBrk="1" hangingPunct="1"/>
            <a:r>
              <a:rPr lang="ja-JP" altLang="en-US" dirty="0"/>
              <a:t>－抜き取り検査で３０個の製品の数値を比較する</a:t>
            </a:r>
          </a:p>
          <a:p>
            <a:pPr eaLnBrk="1" hangingPunct="1"/>
            <a:r>
              <a:rPr lang="ja-JP" altLang="en-US" dirty="0"/>
              <a:t>－全てのデータを見ても、特徴は把握できない・・</a:t>
            </a:r>
            <a:endParaRPr lang="en-US" altLang="ja-JP" dirty="0"/>
          </a:p>
          <a:p>
            <a:pPr eaLnBrk="1" hangingPunct="1"/>
            <a:r>
              <a:rPr lang="ja-JP" altLang="en-US" dirty="0"/>
              <a:t>データの内容を要約して一つの数値で表す（図表２ー２）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－具体的には代表値と散布度がよく利用される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－「代表値」はデータ全体を表す指標（平均値・中央値など）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－「散布度」はデータのバラつきを表す（分散・標準偏差など）</a:t>
            </a:r>
            <a:endParaRPr lang="en-US" altLang="ja-JP" dirty="0"/>
          </a:p>
          <a:p>
            <a:pPr eaLnBrk="1" hangingPunct="1"/>
            <a:endParaRPr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図表２－１　ある会社の埼玉工場と千葉工場の製品の内容量のデータ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044" y="2002863"/>
            <a:ext cx="8566738" cy="431481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282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2633" y="365125"/>
            <a:ext cx="11438312" cy="1325563"/>
          </a:xfrm>
        </p:spPr>
        <p:txBody>
          <a:bodyPr/>
          <a:lstStyle/>
          <a:p>
            <a:r>
              <a:rPr lang="ja-JP" altLang="en-US" dirty="0"/>
              <a:t>図表２－２　基本統計量として利用する数値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1894" y="1830216"/>
            <a:ext cx="9478026" cy="432120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20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7D8657D-CCA5-494D-9177-EF5944110372}" type="slidenum">
              <a:rPr kumimoji="0"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pPr/>
              <a:t>6</a:t>
            </a:fld>
            <a:endParaRPr kumimoji="0" lang="en-US" altLang="ja-JP" sz="2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1029950" cy="1325563"/>
          </a:xfrm>
        </p:spPr>
        <p:txBody>
          <a:bodyPr/>
          <a:lstStyle/>
          <a:p>
            <a:r>
              <a:rPr lang="ja-JP" altLang="en-US" dirty="0"/>
              <a:t>代表値の「代表選手」が平均値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643062"/>
            <a:ext cx="10515600" cy="4895850"/>
          </a:xfrm>
        </p:spPr>
        <p:txBody>
          <a:bodyPr>
            <a:normAutofit/>
          </a:bodyPr>
          <a:lstStyle/>
          <a:p>
            <a:r>
              <a:rPr lang="ja-JP" altLang="ja-JP" b="1" dirty="0"/>
              <a:t>代表値はデータのカタマリの全体を１つの変数で要約する</a:t>
            </a:r>
            <a:endParaRPr lang="ja-JP" altLang="ja-JP" dirty="0"/>
          </a:p>
          <a:p>
            <a:r>
              <a:rPr lang="ja-JP" altLang="en-US" dirty="0"/>
              <a:t>あなたの友人５人（</a:t>
            </a:r>
            <a:r>
              <a:rPr lang="en-US" altLang="ja-JP" dirty="0"/>
              <a:t>A</a:t>
            </a:r>
            <a:r>
              <a:rPr lang="ja-JP" altLang="en-US" dirty="0"/>
              <a:t>さんから</a:t>
            </a:r>
            <a:r>
              <a:rPr lang="en-US" altLang="ja-JP" dirty="0"/>
              <a:t>E</a:t>
            </a:r>
            <a:r>
              <a:rPr lang="ja-JP" altLang="en-US" dirty="0"/>
              <a:t>さん）の財布に入っている千円札の枚数が１枚から５枚の場合（図表２－３）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－平均値は１５枚</a:t>
            </a:r>
            <a:r>
              <a:rPr lang="en-US" altLang="ja-JP" dirty="0"/>
              <a:t>÷</a:t>
            </a:r>
            <a:r>
              <a:rPr lang="ja-JP" altLang="en-US" dirty="0"/>
              <a:t>５人で３枚となる</a:t>
            </a:r>
            <a:endParaRPr lang="en-US" altLang="ja-JP" dirty="0"/>
          </a:p>
          <a:p>
            <a:pPr eaLnBrk="1" hangingPunct="1"/>
            <a:r>
              <a:rPr lang="ja-JP" altLang="en-US" dirty="0"/>
              <a:t>－友人５人の千円札の枚数の代表値として利用できる</a:t>
            </a:r>
            <a:endParaRPr lang="en-US" altLang="ja-JP" dirty="0"/>
          </a:p>
          <a:p>
            <a:pPr eaLnBrk="1" hangingPunct="1"/>
            <a:r>
              <a:rPr lang="ja-JP" altLang="en-US" dirty="0"/>
              <a:t>平均値を別の表現で表すと「偏差」が分かる（図表２－４）</a:t>
            </a:r>
            <a:endParaRPr lang="en-US" altLang="ja-JP" dirty="0"/>
          </a:p>
          <a:p>
            <a:pPr eaLnBrk="1" hangingPunct="1"/>
            <a:r>
              <a:rPr lang="ja-JP" altLang="en-US" dirty="0"/>
              <a:t>－「平均値」と「保有する枚数の差」が「偏差」</a:t>
            </a:r>
            <a:endParaRPr lang="en-US" altLang="ja-JP" dirty="0"/>
          </a:p>
          <a:p>
            <a:pPr eaLnBrk="1" hangingPunct="1"/>
            <a:r>
              <a:rPr lang="ja-JP" altLang="en-US" dirty="0"/>
              <a:t>－平均値とは、偏差の合計が０になる数値でもある</a:t>
            </a:r>
            <a:endParaRPr lang="en-US" altLang="ja-JP" dirty="0"/>
          </a:p>
          <a:p>
            <a:pPr eaLnBrk="1" hangingPunct="1"/>
            <a:r>
              <a:rPr lang="ja-JP" altLang="en-US" dirty="0"/>
              <a:t>但し、外れて大きい値があると大きく変化する（図表２－５）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12266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2756" y="365125"/>
            <a:ext cx="11538066" cy="1325563"/>
          </a:xfrm>
        </p:spPr>
        <p:txBody>
          <a:bodyPr/>
          <a:lstStyle/>
          <a:p>
            <a:r>
              <a:rPr lang="ja-JP" altLang="en-US" dirty="0"/>
              <a:t>図表２－３　５人の人の財布の千円札の枚数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3076" y="1539240"/>
            <a:ext cx="7032567" cy="484493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601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図表２－４　平均値から見た偏差の合計値は０になる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8564" y="1690689"/>
            <a:ext cx="8750435" cy="480218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620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図表２－５　外れ値があると平均値は変な値になってしまう（５枚の人は</a:t>
            </a:r>
            <a:r>
              <a:rPr lang="en-US" altLang="ja-JP" dirty="0"/>
              <a:t>0</a:t>
            </a:r>
            <a:r>
              <a:rPr lang="ja-JP" altLang="en-US" dirty="0"/>
              <a:t>人）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0760" y="2118360"/>
            <a:ext cx="7574280" cy="428244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5B237-A93D-4DA8-88F7-7500EAB446A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940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</TotalTime>
  <Words>1524</Words>
  <Application>Microsoft Office PowerPoint</Application>
  <PresentationFormat>ワイド画面</PresentationFormat>
  <Paragraphs>133</Paragraphs>
  <Slides>27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2" baseType="lpstr">
      <vt:lpstr>游ゴシック</vt:lpstr>
      <vt:lpstr>游ゴシック Light</vt:lpstr>
      <vt:lpstr>Arial</vt:lpstr>
      <vt:lpstr>Times New Roman</vt:lpstr>
      <vt:lpstr>Office テーマ</vt:lpstr>
      <vt:lpstr>第２章　なんでも平均値で大丈夫なのか</vt:lpstr>
      <vt:lpstr>第２章の目的</vt:lpstr>
      <vt:lpstr>データの内容を要約して一つの数値で表す</vt:lpstr>
      <vt:lpstr>図表２－１　ある会社の埼玉工場と千葉工場の製品の内容量のデータ</vt:lpstr>
      <vt:lpstr>図表２－２　基本統計量として利用する数値</vt:lpstr>
      <vt:lpstr>代表値の「代表選手」が平均値</vt:lpstr>
      <vt:lpstr>図表２－３　５人の人の財布の千円札の枚数</vt:lpstr>
      <vt:lpstr>図表２－４　平均値から見た偏差の合計値は０になる</vt:lpstr>
      <vt:lpstr>図表２－５　外れ値があると平均値は変な値になってしまう（５枚の人は0人）</vt:lpstr>
      <vt:lpstr>代表値の代表選手が「平均値」</vt:lpstr>
      <vt:lpstr>図表２－６　「中央値」は順番に並んだ 　　　　　　真ん中の人の値</vt:lpstr>
      <vt:lpstr>図表２－７　ある値を持つ人が多ければ 　　　　　　「最頻値」も利用</vt:lpstr>
      <vt:lpstr>貯蓄額の代表値は平均値ではおかしい</vt:lpstr>
      <vt:lpstr>図表２－８　世帯（家族）ごとに見た 　　　　　　貯蓄額ごとの割合</vt:lpstr>
      <vt:lpstr>同じ代表値でも「バラツキ」が違う</vt:lpstr>
      <vt:lpstr>図表２－９　α社の１０人の賃金の分布</vt:lpstr>
      <vt:lpstr>図表２－１０　β社の１０人の賃金の分布</vt:lpstr>
      <vt:lpstr>図表２－１１　α社の１０人の 　　　　　　　偏差の平均値（平均偏差）</vt:lpstr>
      <vt:lpstr>図表２－１２　ピタゴラスの定理が生まれた　　　　　　　　 　　　　　　　（と伝わる）タイル</vt:lpstr>
      <vt:lpstr>図表２－１３　偏差の２乗値から分散を 　　　　　　　算出する方法（α社）</vt:lpstr>
      <vt:lpstr>図表２－１４　分散の面積を「０．５乗（平方根）」して１辺に戻すと標準偏差</vt:lpstr>
      <vt:lpstr>千葉工場と埼玉工場の代表値・散布度は？</vt:lpstr>
      <vt:lpstr>図表２－１　ある会社の埼玉工場と千葉工場の製品の内容量のデータ（再掲）</vt:lpstr>
      <vt:lpstr>図表２－１５　埼玉工場と千葉工場の標本のヒストグラム</vt:lpstr>
      <vt:lpstr>ヒストグラムで単峰性か双峰性かに注意</vt:lpstr>
      <vt:lpstr>図表２－１６　ヒストグラムの２つのパターン（左が単峰性、右が双峰性）</vt:lpstr>
      <vt:lpstr>おわりに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第１章　統計学の基礎知識の体系</dc:title>
  <dc:creator>河口 洋行</dc:creator>
  <cp:lastModifiedBy>河口 洋行</cp:lastModifiedBy>
  <cp:revision>28</cp:revision>
  <dcterms:created xsi:type="dcterms:W3CDTF">2021-01-06T05:05:53Z</dcterms:created>
  <dcterms:modified xsi:type="dcterms:W3CDTF">2022-01-25T02:08:03Z</dcterms:modified>
</cp:coreProperties>
</file>