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1"/>
  </p:notesMasterIdLst>
  <p:sldIdLst>
    <p:sldId id="256" r:id="rId2"/>
    <p:sldId id="277" r:id="rId3"/>
    <p:sldId id="279" r:id="rId4"/>
    <p:sldId id="268" r:id="rId5"/>
    <p:sldId id="257" r:id="rId6"/>
    <p:sldId id="280" r:id="rId7"/>
    <p:sldId id="258" r:id="rId8"/>
    <p:sldId id="259" r:id="rId9"/>
    <p:sldId id="281" r:id="rId10"/>
    <p:sldId id="260" r:id="rId11"/>
    <p:sldId id="282" r:id="rId12"/>
    <p:sldId id="261" r:id="rId13"/>
    <p:sldId id="262" r:id="rId14"/>
    <p:sldId id="263" r:id="rId15"/>
    <p:sldId id="264" r:id="rId16"/>
    <p:sldId id="265" r:id="rId17"/>
    <p:sldId id="287" r:id="rId18"/>
    <p:sldId id="283" r:id="rId19"/>
    <p:sldId id="269" r:id="rId20"/>
    <p:sldId id="284" r:id="rId21"/>
    <p:sldId id="270" r:id="rId22"/>
    <p:sldId id="271" r:id="rId23"/>
    <p:sldId id="272" r:id="rId24"/>
    <p:sldId id="285" r:id="rId25"/>
    <p:sldId id="273" r:id="rId26"/>
    <p:sldId id="274" r:id="rId27"/>
    <p:sldId id="275" r:id="rId28"/>
    <p:sldId id="286" r:id="rId29"/>
    <p:sldId id="278" r:id="rId3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84" y="912"/>
      </p:cViewPr>
      <p:guideLst/>
    </p:cSldViewPr>
  </p:slideViewPr>
  <p:notesTextViewPr>
    <p:cViewPr>
      <p:scale>
        <a:sx n="1" d="1"/>
        <a:sy n="1" d="1"/>
      </p:scale>
      <p:origin x="0" y="0"/>
    </p:cViewPr>
  </p:notesTextViewPr>
  <p:sorterViewPr>
    <p:cViewPr>
      <p:scale>
        <a:sx n="100" d="100"/>
        <a:sy n="100" d="100"/>
      </p:scale>
      <p:origin x="0" y="-139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1D6729-5732-49B7-8834-82D1061649D8}" type="datetimeFigureOut">
              <a:rPr kumimoji="1" lang="ja-JP" altLang="en-US" smtClean="0"/>
              <a:t>2022/1/25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D7516E-7165-48BF-9964-2CF92D27ED19}" type="slidenum">
              <a:rPr kumimoji="1" lang="ja-JP" altLang="en-US" smtClean="0"/>
              <a:t>‹#›</a:t>
            </a:fld>
            <a:endParaRPr kumimoji="1" lang="ja-JP" altLang="en-US"/>
          </a:p>
        </p:txBody>
      </p:sp>
    </p:spTree>
    <p:extLst>
      <p:ext uri="{BB962C8B-B14F-4D97-AF65-F5344CB8AC3E}">
        <p14:creationId xmlns:p14="http://schemas.microsoft.com/office/powerpoint/2010/main" val="402150824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3B8B24F6-E03A-4A6D-A249-12B4C345FEC7}"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69530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F443890-7A6A-430B-B91C-7773FF0C8CEC}"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2664848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93EFFED-C2FB-42AA-A57D-CAC94B120A64}"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3933356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0CCE01E-4BE7-4F7D-B59D-2F601440A63F}"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3674979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46FE674A-E2DD-453A-9B61-262BE9A310FE}"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269895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9B126DB6-FEF1-4EEF-A70B-0FB09910D9E4}" type="datetime1">
              <a:rPr kumimoji="1" lang="ja-JP" altLang="en-US" smtClean="0"/>
              <a:t>2022/1/25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952579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CD6351AE-1AE2-47B0-AB68-0655559EC90F}" type="datetime1">
              <a:rPr kumimoji="1" lang="ja-JP" altLang="en-US" smtClean="0"/>
              <a:t>2022/1/25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2209983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3BA4EFFC-9907-48B0-B0E5-A5E342A7F420}" type="datetime1">
              <a:rPr kumimoji="1" lang="ja-JP" altLang="en-US" smtClean="0"/>
              <a:t>2022/1/25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2061297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56DEC09-7DD8-4EB2-8EFC-D8AABF8D1DA4}" type="datetime1">
              <a:rPr kumimoji="1" lang="ja-JP" altLang="en-US" smtClean="0"/>
              <a:t>2022/1/25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077838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4765576-94E1-4DFB-A255-F37FD99F330A}" type="datetime1">
              <a:rPr kumimoji="1" lang="ja-JP" altLang="en-US" smtClean="0"/>
              <a:t>2022/1/25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327711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3C3DC65-0A6E-46D0-8D28-FFB1CA01E508}" type="datetime1">
              <a:rPr kumimoji="1" lang="ja-JP" altLang="en-US" smtClean="0"/>
              <a:t>2022/1/25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293091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317875-9E60-4413-8C30-DDB1FF3DE7FC}" type="datetime1">
              <a:rPr kumimoji="1" lang="ja-JP" altLang="en-US" smtClean="0"/>
              <a:t>2022/1/25</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8581493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12520" y="1122363"/>
            <a:ext cx="10530840" cy="2387600"/>
          </a:xfrm>
        </p:spPr>
        <p:txBody>
          <a:bodyPr>
            <a:normAutofit/>
          </a:bodyPr>
          <a:lstStyle/>
          <a:p>
            <a:r>
              <a:rPr lang="ja-JP" altLang="en-US" b="1" dirty="0">
                <a:latin typeface="+mn-ea"/>
                <a:ea typeface="+mn-ea"/>
              </a:rPr>
              <a:t>第１１章　広告費を増額する</a:t>
            </a:r>
            <a:br>
              <a:rPr lang="en-US" altLang="ja-JP" b="1" dirty="0">
                <a:latin typeface="+mn-ea"/>
                <a:ea typeface="+mn-ea"/>
              </a:rPr>
            </a:br>
            <a:r>
              <a:rPr lang="ja-JP" altLang="en-US" b="1" dirty="0">
                <a:latin typeface="+mn-ea"/>
                <a:ea typeface="+mn-ea"/>
              </a:rPr>
              <a:t>　　　と売上高はどうなるか</a:t>
            </a:r>
            <a:endParaRPr kumimoji="1" lang="ja-JP" altLang="en-US" dirty="0">
              <a:latin typeface="+mn-ea"/>
              <a:ea typeface="+mn-ea"/>
            </a:endParaRPr>
          </a:p>
        </p:txBody>
      </p:sp>
      <p:sp>
        <p:nvSpPr>
          <p:cNvPr id="3" name="サブタイトル 2"/>
          <p:cNvSpPr>
            <a:spLocks noGrp="1"/>
          </p:cNvSpPr>
          <p:nvPr>
            <p:ph type="subTitle" idx="1"/>
          </p:nvPr>
        </p:nvSpPr>
        <p:spPr>
          <a:xfrm>
            <a:off x="1524000" y="4084176"/>
            <a:ext cx="9144000" cy="1655762"/>
          </a:xfrm>
        </p:spPr>
        <p:txBody>
          <a:bodyPr>
            <a:normAutofit/>
          </a:bodyPr>
          <a:lstStyle/>
          <a:p>
            <a:r>
              <a:rPr lang="ja-JP" altLang="en-US" sz="5400">
                <a:latin typeface="+mj-lt"/>
              </a:rPr>
              <a:t>単回帰</a:t>
            </a:r>
            <a:r>
              <a:rPr lang="ja-JP" altLang="en-US" sz="5400" dirty="0">
                <a:latin typeface="+mj-lt"/>
              </a:rPr>
              <a:t>分析</a:t>
            </a:r>
            <a:br>
              <a:rPr lang="ja-JP" altLang="ja-JP" sz="5400" dirty="0">
                <a:latin typeface="+mj-lt"/>
              </a:rPr>
            </a:br>
            <a:endParaRPr kumimoji="1" lang="ja-JP" altLang="en-US" sz="5400" dirty="0">
              <a:latin typeface="+mj-lt"/>
            </a:endParaRPr>
          </a:p>
        </p:txBody>
      </p:sp>
    </p:spTree>
    <p:extLst>
      <p:ext uri="{BB962C8B-B14F-4D97-AF65-F5344CB8AC3E}">
        <p14:creationId xmlns:p14="http://schemas.microsoft.com/office/powerpoint/2010/main" val="37259069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3400" y="365125"/>
            <a:ext cx="11414760" cy="1325563"/>
          </a:xfrm>
        </p:spPr>
        <p:txBody>
          <a:bodyPr>
            <a:normAutofit/>
          </a:bodyPr>
          <a:lstStyle/>
          <a:p>
            <a:r>
              <a:rPr lang="ja-JP" altLang="en-US" dirty="0"/>
              <a:t>図表１１－５　回帰分析はデータ点からの</a:t>
            </a:r>
            <a:br>
              <a:rPr lang="en-US" altLang="ja-JP" dirty="0"/>
            </a:br>
            <a:r>
              <a:rPr lang="ja-JP" altLang="en-US" dirty="0"/>
              <a:t>　　距離の面積（２乗）を計算（イメージ）</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3886200" y="2094116"/>
            <a:ext cx="5425440" cy="4444796"/>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10</a:t>
            </a:fld>
            <a:endParaRPr kumimoji="1" lang="ja-JP" altLang="en-US"/>
          </a:p>
        </p:txBody>
      </p:sp>
    </p:spTree>
    <p:extLst>
      <p:ext uri="{BB962C8B-B14F-4D97-AF65-F5344CB8AC3E}">
        <p14:creationId xmlns:p14="http://schemas.microsoft.com/office/powerpoint/2010/main" val="52970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スライド番号プレースホルダー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ahoma" panose="020B0604030504040204" pitchFamily="34" charset="0"/>
                <a:ea typeface="ＭＳ Ｐゴシック" panose="020B0600070205080204" pitchFamily="50" charset="-128"/>
              </a:defRPr>
            </a:lvl1pPr>
            <a:lvl2pPr marL="742950" indent="-285750">
              <a:defRPr kumimoji="1" sz="2400">
                <a:solidFill>
                  <a:schemeClr val="tx1"/>
                </a:solidFill>
                <a:latin typeface="Tahoma" panose="020B0604030504040204" pitchFamily="34" charset="0"/>
                <a:ea typeface="ＭＳ Ｐゴシック" panose="020B0600070205080204" pitchFamily="50" charset="-128"/>
              </a:defRPr>
            </a:lvl2pPr>
            <a:lvl3pPr marL="1143000" indent="-228600">
              <a:defRPr kumimoji="1" sz="2400">
                <a:solidFill>
                  <a:schemeClr val="tx1"/>
                </a:solidFill>
                <a:latin typeface="Tahoma" panose="020B0604030504040204" pitchFamily="34" charset="0"/>
                <a:ea typeface="ＭＳ Ｐゴシック" panose="020B0600070205080204" pitchFamily="50" charset="-128"/>
              </a:defRPr>
            </a:lvl3pPr>
            <a:lvl4pPr marL="1600200" indent="-228600">
              <a:defRPr kumimoji="1" sz="2400">
                <a:solidFill>
                  <a:schemeClr val="tx1"/>
                </a:solidFill>
                <a:latin typeface="Tahoma" panose="020B0604030504040204" pitchFamily="34" charset="0"/>
                <a:ea typeface="ＭＳ Ｐゴシック" panose="020B0600070205080204" pitchFamily="50" charset="-128"/>
              </a:defRPr>
            </a:lvl4pPr>
            <a:lvl5pPr marL="2057400" indent="-228600">
              <a:defRPr kumimoji="1" sz="2400">
                <a:solidFill>
                  <a:schemeClr val="tx1"/>
                </a:solidFill>
                <a:latin typeface="Tahoma" panose="020B060403050404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9pPr>
          </a:lstStyle>
          <a:p>
            <a:fld id="{A671170A-CD3D-4D5B-B757-9D47CD2F2644}" type="slidenum">
              <a:rPr kumimoji="0" lang="en-US" altLang="ja-JP" sz="1400"/>
              <a:pPr/>
              <a:t>11</a:t>
            </a:fld>
            <a:endParaRPr kumimoji="0" lang="en-US" altLang="ja-JP" sz="1400"/>
          </a:p>
        </p:txBody>
      </p:sp>
      <p:sp>
        <p:nvSpPr>
          <p:cNvPr id="18434" name="Rectangle 2"/>
          <p:cNvSpPr>
            <a:spLocks noGrp="1" noChangeArrowheads="1"/>
          </p:cNvSpPr>
          <p:nvPr>
            <p:ph type="title"/>
          </p:nvPr>
        </p:nvSpPr>
        <p:spPr>
          <a:xfrm>
            <a:off x="1110473" y="650876"/>
            <a:ext cx="10454994" cy="1143000"/>
          </a:xfrm>
        </p:spPr>
        <p:txBody>
          <a:bodyPr>
            <a:normAutofit/>
          </a:bodyPr>
          <a:lstStyle/>
          <a:p>
            <a:pPr eaLnBrk="1" hangingPunct="1"/>
            <a:r>
              <a:rPr lang="ja-JP" altLang="en-US" dirty="0"/>
              <a:t>回帰分析の傾き</a:t>
            </a:r>
            <a:r>
              <a:rPr lang="en-US" altLang="ja-JP" dirty="0"/>
              <a:t>a</a:t>
            </a:r>
            <a:r>
              <a:rPr lang="ja-JP" altLang="en-US" dirty="0"/>
              <a:t>の算出方法③（数式）</a:t>
            </a:r>
          </a:p>
        </p:txBody>
      </p:sp>
      <p:sp>
        <p:nvSpPr>
          <p:cNvPr id="18435" name="Rectangle 3"/>
          <p:cNvSpPr>
            <a:spLocks noGrp="1" noChangeArrowheads="1"/>
          </p:cNvSpPr>
          <p:nvPr>
            <p:ph type="body" idx="1"/>
          </p:nvPr>
        </p:nvSpPr>
        <p:spPr>
          <a:xfrm>
            <a:off x="965201" y="2017713"/>
            <a:ext cx="10600266" cy="4114800"/>
          </a:xfrm>
        </p:spPr>
        <p:txBody>
          <a:bodyPr>
            <a:normAutofit/>
          </a:bodyPr>
          <a:lstStyle/>
          <a:p>
            <a:pPr eaLnBrk="1" hangingPunct="1"/>
            <a:r>
              <a:rPr lang="ja-JP" altLang="en-US" dirty="0"/>
              <a:t>③計算内容を具体的に確認（計算事例）</a:t>
            </a:r>
          </a:p>
          <a:p>
            <a:pPr eaLnBrk="1" hangingPunct="1"/>
            <a:r>
              <a:rPr lang="ja-JP" altLang="en-US" dirty="0"/>
              <a:t>－広告費</a:t>
            </a:r>
            <a:r>
              <a:rPr lang="en-US" altLang="ja-JP" dirty="0"/>
              <a:t>X</a:t>
            </a:r>
            <a:r>
              <a:rPr lang="ja-JP" altLang="en-US" dirty="0"/>
              <a:t>と売上高</a:t>
            </a:r>
            <a:r>
              <a:rPr lang="en-US" altLang="ja-JP" dirty="0"/>
              <a:t>Y</a:t>
            </a:r>
            <a:r>
              <a:rPr lang="ja-JP" altLang="en-US" dirty="0"/>
              <a:t>の数値（図表</a:t>
            </a:r>
            <a:r>
              <a:rPr lang="en-US" altLang="ja-JP" dirty="0"/>
              <a:t>11-6</a:t>
            </a:r>
            <a:r>
              <a:rPr lang="ja-JP" altLang="en-US" dirty="0"/>
              <a:t>）</a:t>
            </a:r>
            <a:endParaRPr lang="en-US" altLang="ja-JP" dirty="0"/>
          </a:p>
          <a:p>
            <a:pPr eaLnBrk="1" hangingPunct="1"/>
            <a:r>
              <a:rPr lang="ja-JP" altLang="en-US" dirty="0"/>
              <a:t>－新商品かりかり君は広告費１億円で売上高</a:t>
            </a:r>
            <a:r>
              <a:rPr lang="en-US" altLang="ja-JP" dirty="0"/>
              <a:t>3</a:t>
            </a:r>
            <a:r>
              <a:rPr lang="ja-JP" altLang="en-US" dirty="0"/>
              <a:t>億円</a:t>
            </a:r>
            <a:endParaRPr lang="en-US" altLang="ja-JP" dirty="0"/>
          </a:p>
          <a:p>
            <a:pPr eaLnBrk="1" hangingPunct="1"/>
            <a:r>
              <a:rPr lang="ja-JP" altLang="en-US" dirty="0"/>
              <a:t>第一に、広告費（</a:t>
            </a:r>
            <a:r>
              <a:rPr lang="en-US" altLang="ja-JP" dirty="0"/>
              <a:t>X</a:t>
            </a:r>
            <a:r>
              <a:rPr lang="ja-JP" altLang="en-US" dirty="0"/>
              <a:t>）の偏差平方和（図表</a:t>
            </a:r>
            <a:r>
              <a:rPr lang="en-US" altLang="ja-JP" dirty="0"/>
              <a:t>11-7</a:t>
            </a:r>
            <a:r>
              <a:rPr lang="ja-JP" altLang="en-US" dirty="0"/>
              <a:t>）</a:t>
            </a:r>
            <a:endParaRPr lang="en-US" altLang="ja-JP" dirty="0"/>
          </a:p>
          <a:p>
            <a:pPr eaLnBrk="1" hangingPunct="1"/>
            <a:r>
              <a:rPr lang="ja-JP" altLang="en-US" dirty="0"/>
              <a:t>－平均値との差（</a:t>
            </a:r>
            <a:r>
              <a:rPr lang="ja-JP" altLang="en-US" b="1" dirty="0">
                <a:solidFill>
                  <a:srgbClr val="FFC000"/>
                </a:solidFill>
              </a:rPr>
              <a:t>偏差</a:t>
            </a:r>
            <a:r>
              <a:rPr lang="ja-JP" altLang="en-US" dirty="0"/>
              <a:t>）を２乗して</a:t>
            </a:r>
            <a:r>
              <a:rPr lang="ja-JP" altLang="en-US" b="1" dirty="0">
                <a:solidFill>
                  <a:srgbClr val="00B050"/>
                </a:solidFill>
              </a:rPr>
              <a:t>偏差平方</a:t>
            </a:r>
            <a:r>
              <a:rPr lang="ja-JP" altLang="en-US" dirty="0"/>
              <a:t>（図表</a:t>
            </a:r>
            <a:r>
              <a:rPr lang="en-US" altLang="ja-JP" dirty="0"/>
              <a:t>11-8</a:t>
            </a:r>
            <a:r>
              <a:rPr lang="ja-JP" altLang="en-US" dirty="0"/>
              <a:t>）</a:t>
            </a:r>
            <a:endParaRPr lang="en-US" altLang="ja-JP" dirty="0"/>
          </a:p>
          <a:p>
            <a:pPr eaLnBrk="1" hangingPunct="1"/>
            <a:r>
              <a:rPr lang="ja-JP" altLang="en-US" dirty="0"/>
              <a:t>－偏差平方を合計したのが</a:t>
            </a:r>
            <a:r>
              <a:rPr lang="ja-JP" altLang="en-US" b="1" dirty="0">
                <a:solidFill>
                  <a:srgbClr val="00B050"/>
                </a:solidFill>
              </a:rPr>
              <a:t>偏差平方和</a:t>
            </a:r>
            <a:r>
              <a:rPr lang="ja-JP" altLang="en-US" dirty="0"/>
              <a:t>（図表</a:t>
            </a:r>
            <a:r>
              <a:rPr lang="en-US" altLang="ja-JP" dirty="0"/>
              <a:t>11-9</a:t>
            </a:r>
            <a:r>
              <a:rPr lang="ja-JP" altLang="en-US" dirty="0"/>
              <a:t>）</a:t>
            </a:r>
            <a:endParaRPr lang="en-US" altLang="ja-JP" dirty="0"/>
          </a:p>
          <a:p>
            <a:pPr eaLnBrk="1" hangingPunct="1"/>
            <a:r>
              <a:rPr lang="ja-JP" altLang="en-US" dirty="0"/>
              <a:t>第二に、</a:t>
            </a:r>
            <a:r>
              <a:rPr lang="en-US" altLang="ja-JP" dirty="0"/>
              <a:t>X</a:t>
            </a:r>
            <a:r>
              <a:rPr lang="ja-JP" altLang="en-US" dirty="0"/>
              <a:t>偏差と</a:t>
            </a:r>
            <a:r>
              <a:rPr lang="en-US" altLang="ja-JP" dirty="0"/>
              <a:t>Y</a:t>
            </a:r>
            <a:r>
              <a:rPr lang="ja-JP" altLang="en-US" dirty="0"/>
              <a:t>偏差を乗じて合計し</a:t>
            </a:r>
            <a:r>
              <a:rPr lang="ja-JP" altLang="en-US" b="1" dirty="0">
                <a:solidFill>
                  <a:srgbClr val="FFC000"/>
                </a:solidFill>
              </a:rPr>
              <a:t>偏差</a:t>
            </a:r>
            <a:r>
              <a:rPr lang="ja-JP" altLang="en-US" b="1" dirty="0"/>
              <a:t>積和</a:t>
            </a:r>
            <a:r>
              <a:rPr lang="ja-JP" altLang="en-US" dirty="0"/>
              <a:t>（図表</a:t>
            </a:r>
            <a:r>
              <a:rPr lang="en-US" altLang="ja-JP" dirty="0"/>
              <a:t>11-10</a:t>
            </a:r>
            <a:r>
              <a:rPr lang="ja-JP" altLang="en-US" dirty="0"/>
              <a:t>）</a:t>
            </a:r>
            <a:endParaRPr lang="en-US" altLang="ja-JP" dirty="0"/>
          </a:p>
          <a:p>
            <a:pPr eaLnBrk="1" hangingPunct="1"/>
            <a:r>
              <a:rPr lang="ja-JP" altLang="en-US" dirty="0"/>
              <a:t>第三に、</a:t>
            </a:r>
            <a:r>
              <a:rPr lang="ja-JP" altLang="en-US" b="1" dirty="0">
                <a:solidFill>
                  <a:srgbClr val="FFC000"/>
                </a:solidFill>
              </a:rPr>
              <a:t>偏差</a:t>
            </a:r>
            <a:r>
              <a:rPr lang="ja-JP" altLang="en-US" b="1" dirty="0"/>
              <a:t>積和</a:t>
            </a:r>
            <a:r>
              <a:rPr lang="en-US" altLang="ja-JP" dirty="0"/>
              <a:t>÷</a:t>
            </a:r>
            <a:r>
              <a:rPr lang="ja-JP" altLang="en-US" b="1" dirty="0">
                <a:solidFill>
                  <a:srgbClr val="00B050"/>
                </a:solidFill>
              </a:rPr>
              <a:t>偏差平方和</a:t>
            </a:r>
            <a:r>
              <a:rPr lang="ja-JP" altLang="en-US" dirty="0"/>
              <a:t>が</a:t>
            </a:r>
            <a:r>
              <a:rPr lang="ja-JP" altLang="en-US" b="1" dirty="0"/>
              <a:t>傾き</a:t>
            </a:r>
            <a:r>
              <a:rPr lang="en-US" altLang="ja-JP" b="1" dirty="0"/>
              <a:t>a</a:t>
            </a:r>
            <a:r>
              <a:rPr lang="ja-JP" altLang="en-US" b="1" dirty="0"/>
              <a:t>＝</a:t>
            </a:r>
            <a:r>
              <a:rPr lang="en-US" altLang="ja-JP" b="1" dirty="0"/>
              <a:t>0.6</a:t>
            </a:r>
            <a:r>
              <a:rPr lang="en-US" altLang="ja-JP" dirty="0"/>
              <a:t>(</a:t>
            </a:r>
            <a:r>
              <a:rPr lang="ja-JP" altLang="en-US" dirty="0"/>
              <a:t>図表</a:t>
            </a:r>
            <a:r>
              <a:rPr lang="en-US" altLang="ja-JP" dirty="0"/>
              <a:t>11-11)</a:t>
            </a:r>
            <a:endParaRPr lang="ja-JP" altLang="en-US" dirty="0"/>
          </a:p>
        </p:txBody>
      </p:sp>
    </p:spTree>
    <p:extLst>
      <p:ext uri="{BB962C8B-B14F-4D97-AF65-F5344CB8AC3E}">
        <p14:creationId xmlns:p14="http://schemas.microsoft.com/office/powerpoint/2010/main" val="19956552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4320" y="365125"/>
            <a:ext cx="11795760" cy="1325563"/>
          </a:xfrm>
        </p:spPr>
        <p:txBody>
          <a:bodyPr/>
          <a:lstStyle/>
          <a:p>
            <a:r>
              <a:rPr lang="ja-JP" altLang="en-US" dirty="0"/>
              <a:t>図表１１－６　５つの新製品の広告費（</a:t>
            </a:r>
            <a:r>
              <a:rPr lang="en-US" altLang="ja-JP" dirty="0"/>
              <a:t>X</a:t>
            </a:r>
            <a:r>
              <a:rPr lang="ja-JP" altLang="en-US" dirty="0"/>
              <a:t>）</a:t>
            </a:r>
            <a:br>
              <a:rPr lang="en-US" altLang="ja-JP" dirty="0"/>
            </a:br>
            <a:r>
              <a:rPr lang="ja-JP" altLang="en-US" dirty="0"/>
              <a:t>　　　　　　　　と売上高（</a:t>
            </a:r>
            <a:r>
              <a:rPr lang="en-US" altLang="ja-JP" dirty="0"/>
              <a:t>Y</a:t>
            </a:r>
            <a:r>
              <a:rPr lang="ja-JP" altLang="en-US" dirty="0"/>
              <a:t>）の数値</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3218439" y="2160533"/>
            <a:ext cx="6623830" cy="3950707"/>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12</a:t>
            </a:fld>
            <a:endParaRPr kumimoji="1" lang="ja-JP" altLang="en-US"/>
          </a:p>
        </p:txBody>
      </p:sp>
    </p:spTree>
    <p:extLst>
      <p:ext uri="{BB962C8B-B14F-4D97-AF65-F5344CB8AC3E}">
        <p14:creationId xmlns:p14="http://schemas.microsoft.com/office/powerpoint/2010/main" val="26633978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11480" y="334011"/>
            <a:ext cx="11292840" cy="1325563"/>
          </a:xfrm>
        </p:spPr>
        <p:txBody>
          <a:bodyPr>
            <a:normAutofit/>
          </a:bodyPr>
          <a:lstStyle/>
          <a:p>
            <a:r>
              <a:rPr lang="ja-JP" altLang="en-US" dirty="0"/>
              <a:t>図表１１－</a:t>
            </a:r>
            <a:r>
              <a:rPr lang="en-US" altLang="ja-JP" dirty="0"/>
              <a:t>7</a:t>
            </a:r>
            <a:r>
              <a:rPr lang="ja-JP" altLang="en-US" dirty="0"/>
              <a:t>　５つの新商品の広告費（Ｘ）</a:t>
            </a:r>
            <a:br>
              <a:rPr lang="en-US" altLang="ja-JP" dirty="0"/>
            </a:br>
            <a:r>
              <a:rPr lang="ja-JP" altLang="en-US" dirty="0"/>
              <a:t>　　　　　　のおける偏差（オレンジ線）</a:t>
            </a:r>
            <a:endParaRPr kumimoji="1" lang="ja-JP" altLang="en-US" dirty="0"/>
          </a:p>
        </p:txBody>
      </p:sp>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13</a:t>
            </a:fld>
            <a:endParaRPr kumimoji="1" lang="ja-JP" altLang="en-US"/>
          </a:p>
        </p:txBody>
      </p:sp>
      <p:pic>
        <p:nvPicPr>
          <p:cNvPr id="5" name="図 4">
            <a:extLst>
              <a:ext uri="{FF2B5EF4-FFF2-40B4-BE49-F238E27FC236}">
                <a16:creationId xmlns:a16="http://schemas.microsoft.com/office/drawing/2014/main" id="{C626DE7D-A22B-4CAD-B45B-402A7F9FB48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900362" y="1942040"/>
            <a:ext cx="6531505" cy="4581949"/>
          </a:xfrm>
          <a:prstGeom prst="rect">
            <a:avLst/>
          </a:prstGeom>
          <a:noFill/>
          <a:ln>
            <a:noFill/>
          </a:ln>
        </p:spPr>
      </p:pic>
    </p:spTree>
    <p:extLst>
      <p:ext uri="{BB962C8B-B14F-4D97-AF65-F5344CB8AC3E}">
        <p14:creationId xmlns:p14="http://schemas.microsoft.com/office/powerpoint/2010/main" val="38980026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図表１１－</a:t>
            </a:r>
            <a:r>
              <a:rPr lang="en-US" altLang="ja-JP" dirty="0"/>
              <a:t>8</a:t>
            </a:r>
            <a:r>
              <a:rPr lang="ja-JP" altLang="en-US" dirty="0"/>
              <a:t>　偏差を１辺とした正方形</a:t>
            </a:r>
            <a:br>
              <a:rPr lang="en-US" altLang="ja-JP" dirty="0"/>
            </a:br>
            <a:r>
              <a:rPr lang="ja-JP" altLang="en-US" dirty="0"/>
              <a:t>　　　　　　　の面積が偏差平方</a:t>
            </a:r>
            <a:r>
              <a:rPr lang="en-US" altLang="ja-JP" dirty="0"/>
              <a:t>(</a:t>
            </a:r>
            <a:r>
              <a:rPr lang="ja-JP" altLang="en-US" dirty="0"/>
              <a:t>緑色</a:t>
            </a:r>
            <a:r>
              <a:rPr lang="en-US" altLang="ja-JP" dirty="0"/>
              <a:t>)</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4739640" y="1690689"/>
            <a:ext cx="4420986" cy="4934554"/>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14</a:t>
            </a:fld>
            <a:endParaRPr kumimoji="1" lang="ja-JP" altLang="en-US"/>
          </a:p>
        </p:txBody>
      </p:sp>
    </p:spTree>
    <p:extLst>
      <p:ext uri="{BB962C8B-B14F-4D97-AF65-F5344CB8AC3E}">
        <p14:creationId xmlns:p14="http://schemas.microsoft.com/office/powerpoint/2010/main" val="27287594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図表１１－</a:t>
            </a:r>
            <a:r>
              <a:rPr lang="en-US" altLang="ja-JP" dirty="0"/>
              <a:t>9</a:t>
            </a:r>
            <a:r>
              <a:rPr lang="ja-JP" altLang="en-US" dirty="0"/>
              <a:t>　偏差の２乗（偏差平方）</a:t>
            </a:r>
            <a:br>
              <a:rPr lang="en-US" altLang="ja-JP" dirty="0"/>
            </a:br>
            <a:r>
              <a:rPr lang="ja-JP" altLang="en-US" dirty="0"/>
              <a:t>　　　　　　　を合計すると偏差平方和</a:t>
            </a:r>
            <a:endParaRPr kumimoji="1" lang="ja-JP" altLang="en-US" dirty="0"/>
          </a:p>
        </p:txBody>
      </p:sp>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15</a:t>
            </a:fld>
            <a:endParaRPr kumimoji="1" lang="ja-JP" altLang="en-US"/>
          </a:p>
        </p:txBody>
      </p:sp>
      <p:pic>
        <p:nvPicPr>
          <p:cNvPr id="7" name="図 6">
            <a:extLst>
              <a:ext uri="{FF2B5EF4-FFF2-40B4-BE49-F238E27FC236}">
                <a16:creationId xmlns:a16="http://schemas.microsoft.com/office/drawing/2014/main" id="{8AE5FC13-50A0-4054-8447-681D28EBB2C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556933" y="2079624"/>
            <a:ext cx="6214534" cy="4459288"/>
          </a:xfrm>
          <a:prstGeom prst="rect">
            <a:avLst/>
          </a:prstGeom>
          <a:noFill/>
          <a:ln>
            <a:noFill/>
          </a:ln>
        </p:spPr>
      </p:pic>
    </p:spTree>
    <p:extLst>
      <p:ext uri="{BB962C8B-B14F-4D97-AF65-F5344CB8AC3E}">
        <p14:creationId xmlns:p14="http://schemas.microsoft.com/office/powerpoint/2010/main" val="35575880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89560" y="365125"/>
            <a:ext cx="11902439" cy="1325563"/>
          </a:xfrm>
        </p:spPr>
        <p:txBody>
          <a:bodyPr/>
          <a:lstStyle/>
          <a:p>
            <a:r>
              <a:rPr lang="ja-JP" altLang="en-US" dirty="0"/>
              <a:t>図表１１－</a:t>
            </a:r>
            <a:r>
              <a:rPr lang="en-US" altLang="ja-JP" dirty="0"/>
              <a:t>10</a:t>
            </a:r>
            <a:r>
              <a:rPr lang="ja-JP" altLang="en-US" dirty="0"/>
              <a:t>　広告費（Ｘ）の偏差と売上高</a:t>
            </a:r>
            <a:br>
              <a:rPr lang="en-US" altLang="ja-JP" dirty="0"/>
            </a:br>
            <a:r>
              <a:rPr lang="ja-JP" altLang="en-US" dirty="0"/>
              <a:t>　　　　（Ｙ）の偏差の積の合計が</a:t>
            </a:r>
            <a:r>
              <a:rPr lang="ja-JP" altLang="en-US" b="1" dirty="0"/>
              <a:t>偏差積和</a:t>
            </a:r>
            <a:endParaRPr kumimoji="1" lang="ja-JP" altLang="en-US" b="1" dirty="0"/>
          </a:p>
        </p:txBody>
      </p:sp>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16</a:t>
            </a:fld>
            <a:endParaRPr kumimoji="1" lang="ja-JP" altLang="en-US"/>
          </a:p>
        </p:txBody>
      </p:sp>
      <p:pic>
        <p:nvPicPr>
          <p:cNvPr id="6" name="図 5">
            <a:extLst>
              <a:ext uri="{FF2B5EF4-FFF2-40B4-BE49-F238E27FC236}">
                <a16:creationId xmlns:a16="http://schemas.microsoft.com/office/drawing/2014/main" id="{8D7F57B7-FC42-4BCB-AD95-D5C4AAC2EB21}"/>
              </a:ext>
            </a:extLst>
          </p:cNvPr>
          <p:cNvPicPr>
            <a:picLocks noChangeAspect="1"/>
          </p:cNvPicPr>
          <p:nvPr/>
        </p:nvPicPr>
        <p:blipFill>
          <a:blip r:embed="rId2"/>
          <a:stretch>
            <a:fillRect/>
          </a:stretch>
        </p:blipFill>
        <p:spPr>
          <a:xfrm>
            <a:off x="1641475" y="1845732"/>
            <a:ext cx="9856258" cy="4510617"/>
          </a:xfrm>
          <a:prstGeom prst="rect">
            <a:avLst/>
          </a:prstGeom>
        </p:spPr>
      </p:pic>
    </p:spTree>
    <p:extLst>
      <p:ext uri="{BB962C8B-B14F-4D97-AF65-F5344CB8AC3E}">
        <p14:creationId xmlns:p14="http://schemas.microsoft.com/office/powerpoint/2010/main" val="16026147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1920" y="365125"/>
            <a:ext cx="11871960" cy="1325563"/>
          </a:xfrm>
        </p:spPr>
        <p:txBody>
          <a:bodyPr>
            <a:normAutofit/>
          </a:bodyPr>
          <a:lstStyle/>
          <a:p>
            <a:r>
              <a:rPr lang="ja-JP" altLang="en-US" dirty="0"/>
              <a:t>図表１１－１</a:t>
            </a:r>
            <a:r>
              <a:rPr lang="en-US" altLang="ja-JP" dirty="0"/>
              <a:t>1</a:t>
            </a:r>
            <a:r>
              <a:rPr lang="ja-JP" altLang="en-US" dirty="0"/>
              <a:t>　偏差積和</a:t>
            </a:r>
            <a:r>
              <a:rPr lang="en-US" altLang="ja-JP" dirty="0"/>
              <a:t>6</a:t>
            </a:r>
            <a:r>
              <a:rPr lang="ja-JP" altLang="en-US" dirty="0"/>
              <a:t>を</a:t>
            </a:r>
            <a:r>
              <a:rPr lang="en-US" altLang="ja-JP" dirty="0"/>
              <a:t>X</a:t>
            </a:r>
            <a:r>
              <a:rPr lang="ja-JP" altLang="en-US" dirty="0"/>
              <a:t>の偏差平方和</a:t>
            </a:r>
            <a:r>
              <a:rPr lang="en-US" altLang="ja-JP" dirty="0"/>
              <a:t>10</a:t>
            </a:r>
            <a:br>
              <a:rPr lang="en-US" altLang="ja-JP" dirty="0"/>
            </a:br>
            <a:r>
              <a:rPr lang="ja-JP" altLang="en-US" dirty="0"/>
              <a:t>　　　　　　　　で割ると傾き</a:t>
            </a:r>
            <a:r>
              <a:rPr lang="en-US" altLang="ja-JP" dirty="0"/>
              <a:t>a</a:t>
            </a:r>
            <a:r>
              <a:rPr lang="ja-JP" altLang="en-US" dirty="0"/>
              <a:t>は０．６</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919708" y="2077918"/>
            <a:ext cx="6905935" cy="4505762"/>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17</a:t>
            </a:fld>
            <a:endParaRPr kumimoji="1" lang="ja-JP" altLang="en-US"/>
          </a:p>
        </p:txBody>
      </p:sp>
    </p:spTree>
    <p:extLst>
      <p:ext uri="{BB962C8B-B14F-4D97-AF65-F5344CB8AC3E}">
        <p14:creationId xmlns:p14="http://schemas.microsoft.com/office/powerpoint/2010/main" val="40163246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スライド番号プレースホルダー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ahoma" panose="020B0604030504040204" pitchFamily="34" charset="0"/>
                <a:ea typeface="ＭＳ Ｐゴシック" panose="020B0600070205080204" pitchFamily="50" charset="-128"/>
              </a:defRPr>
            </a:lvl1pPr>
            <a:lvl2pPr marL="742950" indent="-285750">
              <a:defRPr kumimoji="1" sz="2400">
                <a:solidFill>
                  <a:schemeClr val="tx1"/>
                </a:solidFill>
                <a:latin typeface="Tahoma" panose="020B0604030504040204" pitchFamily="34" charset="0"/>
                <a:ea typeface="ＭＳ Ｐゴシック" panose="020B0600070205080204" pitchFamily="50" charset="-128"/>
              </a:defRPr>
            </a:lvl2pPr>
            <a:lvl3pPr marL="1143000" indent="-228600">
              <a:defRPr kumimoji="1" sz="2400">
                <a:solidFill>
                  <a:schemeClr val="tx1"/>
                </a:solidFill>
                <a:latin typeface="Tahoma" panose="020B0604030504040204" pitchFamily="34" charset="0"/>
                <a:ea typeface="ＭＳ Ｐゴシック" panose="020B0600070205080204" pitchFamily="50" charset="-128"/>
              </a:defRPr>
            </a:lvl3pPr>
            <a:lvl4pPr marL="1600200" indent="-228600">
              <a:defRPr kumimoji="1" sz="2400">
                <a:solidFill>
                  <a:schemeClr val="tx1"/>
                </a:solidFill>
                <a:latin typeface="Tahoma" panose="020B0604030504040204" pitchFamily="34" charset="0"/>
                <a:ea typeface="ＭＳ Ｐゴシック" panose="020B0600070205080204" pitchFamily="50" charset="-128"/>
              </a:defRPr>
            </a:lvl4pPr>
            <a:lvl5pPr marL="2057400" indent="-228600">
              <a:defRPr kumimoji="1" sz="2400">
                <a:solidFill>
                  <a:schemeClr val="tx1"/>
                </a:solidFill>
                <a:latin typeface="Tahoma" panose="020B060403050404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9pPr>
          </a:lstStyle>
          <a:p>
            <a:fld id="{A671170A-CD3D-4D5B-B757-9D47CD2F2644}" type="slidenum">
              <a:rPr kumimoji="0" lang="en-US" altLang="ja-JP" sz="1400"/>
              <a:pPr/>
              <a:t>18</a:t>
            </a:fld>
            <a:endParaRPr kumimoji="0" lang="en-US" altLang="ja-JP" sz="1400"/>
          </a:p>
        </p:txBody>
      </p:sp>
      <p:sp>
        <p:nvSpPr>
          <p:cNvPr id="18434" name="Rectangle 2"/>
          <p:cNvSpPr>
            <a:spLocks noGrp="1" noChangeArrowheads="1"/>
          </p:cNvSpPr>
          <p:nvPr>
            <p:ph type="title"/>
          </p:nvPr>
        </p:nvSpPr>
        <p:spPr>
          <a:xfrm>
            <a:off x="1110473" y="650876"/>
            <a:ext cx="9451976" cy="1143000"/>
          </a:xfrm>
        </p:spPr>
        <p:txBody>
          <a:bodyPr>
            <a:normAutofit fontScale="90000"/>
          </a:bodyPr>
          <a:lstStyle/>
          <a:p>
            <a:pPr eaLnBrk="1" hangingPunct="1"/>
            <a:r>
              <a:rPr lang="ja-JP" altLang="en-US" dirty="0"/>
              <a:t>回帰分析の結果を解釈する（エクセル）</a:t>
            </a:r>
            <a:endParaRPr lang="ja-JP" altLang="en-US" b="1" dirty="0"/>
          </a:p>
        </p:txBody>
      </p:sp>
      <p:sp>
        <p:nvSpPr>
          <p:cNvPr id="18435" name="Rectangle 3"/>
          <p:cNvSpPr>
            <a:spLocks noGrp="1" noChangeArrowheads="1"/>
          </p:cNvSpPr>
          <p:nvPr>
            <p:ph type="body" idx="1"/>
          </p:nvPr>
        </p:nvSpPr>
        <p:spPr>
          <a:xfrm>
            <a:off x="965201" y="2017713"/>
            <a:ext cx="9451976" cy="4114800"/>
          </a:xfrm>
        </p:spPr>
        <p:txBody>
          <a:bodyPr>
            <a:normAutofit/>
          </a:bodyPr>
          <a:lstStyle/>
          <a:p>
            <a:pPr eaLnBrk="1" hangingPunct="1"/>
            <a:r>
              <a:rPr lang="ja-JP" altLang="en-US" dirty="0"/>
              <a:t>回帰係数（傾き</a:t>
            </a:r>
            <a:r>
              <a:rPr lang="en-US" altLang="ja-JP" dirty="0"/>
              <a:t>a</a:t>
            </a:r>
            <a:r>
              <a:rPr lang="ja-JP" altLang="en-US" dirty="0"/>
              <a:t>＝</a:t>
            </a:r>
            <a:r>
              <a:rPr lang="en-US" altLang="ja-JP" dirty="0"/>
              <a:t>0.6)</a:t>
            </a:r>
            <a:r>
              <a:rPr lang="ja-JP" altLang="en-US" dirty="0"/>
              <a:t>はプラスであれば良いのか</a:t>
            </a:r>
            <a:endParaRPr lang="en-US" altLang="ja-JP" dirty="0"/>
          </a:p>
          <a:p>
            <a:r>
              <a:rPr lang="ja-JP" altLang="en-US" dirty="0"/>
              <a:t>－広告費を１億円増額すると売上は</a:t>
            </a:r>
            <a:r>
              <a:rPr lang="en-US" altLang="ja-JP" dirty="0"/>
              <a:t>0.6</a:t>
            </a:r>
            <a:r>
              <a:rPr lang="ja-JP" altLang="en-US" dirty="0"/>
              <a:t>億円しか増えない</a:t>
            </a:r>
            <a:endParaRPr lang="en-US" altLang="ja-JP" dirty="0"/>
          </a:p>
          <a:p>
            <a:r>
              <a:rPr lang="ja-JP" altLang="en-US" dirty="0"/>
              <a:t>－結果を解釈するなら、広告費の費用対効果は低い</a:t>
            </a:r>
            <a:endParaRPr lang="en-US" altLang="ja-JP" dirty="0"/>
          </a:p>
          <a:p>
            <a:r>
              <a:rPr lang="ja-JP" altLang="en-US" dirty="0"/>
              <a:t>回帰分析の解釈は以下の６点をチェックする</a:t>
            </a:r>
            <a:endParaRPr lang="en-US" altLang="ja-JP" dirty="0"/>
          </a:p>
          <a:p>
            <a:r>
              <a:rPr lang="ja-JP" altLang="en-US" dirty="0"/>
              <a:t>①「回帰係数」の符号（＋または－）</a:t>
            </a:r>
            <a:r>
              <a:rPr lang="en-US" altLang="ja-JP" dirty="0"/>
              <a:t>(</a:t>
            </a:r>
            <a:r>
              <a:rPr lang="ja-JP" altLang="en-US" dirty="0"/>
              <a:t>図表</a:t>
            </a:r>
            <a:r>
              <a:rPr lang="en-US" altLang="ja-JP" dirty="0"/>
              <a:t>11-12</a:t>
            </a:r>
            <a:r>
              <a:rPr lang="ja-JP" altLang="en-US" dirty="0"/>
              <a:t>）</a:t>
            </a:r>
            <a:endParaRPr lang="en-US" altLang="ja-JP" dirty="0"/>
          </a:p>
          <a:p>
            <a:r>
              <a:rPr lang="ja-JP" altLang="en-US" dirty="0"/>
              <a:t>－</a:t>
            </a:r>
            <a:r>
              <a:rPr lang="en-US" altLang="ja-JP" dirty="0"/>
              <a:t>X</a:t>
            </a:r>
            <a:r>
              <a:rPr lang="ja-JP" altLang="en-US" dirty="0"/>
              <a:t>が</a:t>
            </a:r>
            <a:r>
              <a:rPr lang="en-US" altLang="ja-JP" dirty="0"/>
              <a:t>Y</a:t>
            </a:r>
            <a:r>
              <a:rPr lang="ja-JP" altLang="en-US" dirty="0"/>
              <a:t>に与える影響の方向（＋なら</a:t>
            </a:r>
            <a:r>
              <a:rPr lang="en-US" altLang="ja-JP" dirty="0"/>
              <a:t>X</a:t>
            </a:r>
            <a:r>
              <a:rPr lang="ja-JP" altLang="en-US" dirty="0"/>
              <a:t>増加で</a:t>
            </a:r>
            <a:r>
              <a:rPr lang="en-US" altLang="ja-JP" dirty="0"/>
              <a:t>Y</a:t>
            </a:r>
            <a:r>
              <a:rPr lang="ja-JP" altLang="en-US" dirty="0"/>
              <a:t>も増加）</a:t>
            </a:r>
            <a:endParaRPr lang="en-US" altLang="ja-JP" dirty="0"/>
          </a:p>
          <a:p>
            <a:r>
              <a:rPr lang="ja-JP" altLang="en-US" dirty="0"/>
              <a:t>②「回帰係数」の数値の大きさ</a:t>
            </a:r>
            <a:r>
              <a:rPr lang="en-US" altLang="ja-JP" dirty="0"/>
              <a:t>(</a:t>
            </a:r>
            <a:r>
              <a:rPr lang="ja-JP" altLang="en-US" dirty="0"/>
              <a:t>図表</a:t>
            </a:r>
            <a:r>
              <a:rPr lang="en-US" altLang="ja-JP" dirty="0"/>
              <a:t>11-12</a:t>
            </a:r>
            <a:r>
              <a:rPr lang="ja-JP" altLang="en-US" dirty="0"/>
              <a:t>）</a:t>
            </a:r>
            <a:endParaRPr lang="en-US" altLang="ja-JP" dirty="0"/>
          </a:p>
          <a:p>
            <a:r>
              <a:rPr lang="ja-JP" altLang="en-US" dirty="0"/>
              <a:t>－</a:t>
            </a:r>
            <a:r>
              <a:rPr lang="en-US" altLang="ja-JP" dirty="0"/>
              <a:t>X</a:t>
            </a:r>
            <a:r>
              <a:rPr lang="ja-JP" altLang="en-US" dirty="0"/>
              <a:t>が</a:t>
            </a:r>
            <a:r>
              <a:rPr lang="en-US" altLang="ja-JP" dirty="0"/>
              <a:t>Y</a:t>
            </a:r>
            <a:r>
              <a:rPr lang="ja-JP" altLang="en-US" dirty="0"/>
              <a:t>に与える影響の大きさ（</a:t>
            </a:r>
            <a:r>
              <a:rPr lang="en-US" altLang="ja-JP" dirty="0"/>
              <a:t>0.6</a:t>
            </a:r>
            <a:r>
              <a:rPr lang="ja-JP" altLang="en-US" dirty="0"/>
              <a:t>なら影響は小さい）</a:t>
            </a:r>
            <a:endParaRPr lang="en-US" altLang="ja-JP" dirty="0"/>
          </a:p>
          <a:p>
            <a:endParaRPr lang="en-US" altLang="ja-JP" dirty="0"/>
          </a:p>
          <a:p>
            <a:endParaRPr lang="en-US" altLang="ja-JP" dirty="0"/>
          </a:p>
          <a:p>
            <a:pPr eaLnBrk="1" hangingPunct="1"/>
            <a:endParaRPr lang="ja-JP" altLang="en-US" dirty="0"/>
          </a:p>
        </p:txBody>
      </p:sp>
    </p:spTree>
    <p:extLst>
      <p:ext uri="{BB962C8B-B14F-4D97-AF65-F5344CB8AC3E}">
        <p14:creationId xmlns:p14="http://schemas.microsoft.com/office/powerpoint/2010/main" val="15210217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21822" y="198147"/>
            <a:ext cx="10515600" cy="1325563"/>
          </a:xfrm>
        </p:spPr>
        <p:txBody>
          <a:bodyPr>
            <a:normAutofit/>
          </a:bodyPr>
          <a:lstStyle/>
          <a:p>
            <a:r>
              <a:rPr lang="ja-JP" altLang="en-US" dirty="0"/>
              <a:t>図表１１－１</a:t>
            </a:r>
            <a:r>
              <a:rPr lang="en-US" altLang="ja-JP" dirty="0"/>
              <a:t>2</a:t>
            </a:r>
            <a:r>
              <a:rPr lang="ja-JP" altLang="en-US" dirty="0"/>
              <a:t>　エクセルで回帰分析を</a:t>
            </a:r>
            <a:br>
              <a:rPr lang="en-US" altLang="ja-JP" dirty="0"/>
            </a:br>
            <a:r>
              <a:rPr lang="ja-JP" altLang="en-US" dirty="0"/>
              <a:t>　　　行った場合の出力表（回帰係数）</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194675" y="1523710"/>
            <a:ext cx="9159125" cy="5334290"/>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19</a:t>
            </a:fld>
            <a:endParaRPr kumimoji="1" lang="ja-JP" altLang="en-US"/>
          </a:p>
        </p:txBody>
      </p:sp>
    </p:spTree>
    <p:extLst>
      <p:ext uri="{BB962C8B-B14F-4D97-AF65-F5344CB8AC3E}">
        <p14:creationId xmlns:p14="http://schemas.microsoft.com/office/powerpoint/2010/main" val="3756658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スライド番号プレースホルダー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ahoma" panose="020B0604030504040204" pitchFamily="34" charset="0"/>
                <a:ea typeface="ＭＳ Ｐゴシック" panose="020B0600070205080204" pitchFamily="50" charset="-128"/>
              </a:defRPr>
            </a:lvl1pPr>
            <a:lvl2pPr marL="742950" indent="-285750">
              <a:defRPr kumimoji="1" sz="2400">
                <a:solidFill>
                  <a:schemeClr val="tx1"/>
                </a:solidFill>
                <a:latin typeface="Tahoma" panose="020B0604030504040204" pitchFamily="34" charset="0"/>
                <a:ea typeface="ＭＳ Ｐゴシック" panose="020B0600070205080204" pitchFamily="50" charset="-128"/>
              </a:defRPr>
            </a:lvl2pPr>
            <a:lvl3pPr marL="1143000" indent="-228600">
              <a:defRPr kumimoji="1" sz="2400">
                <a:solidFill>
                  <a:schemeClr val="tx1"/>
                </a:solidFill>
                <a:latin typeface="Tahoma" panose="020B0604030504040204" pitchFamily="34" charset="0"/>
                <a:ea typeface="ＭＳ Ｐゴシック" panose="020B0600070205080204" pitchFamily="50" charset="-128"/>
              </a:defRPr>
            </a:lvl3pPr>
            <a:lvl4pPr marL="1600200" indent="-228600">
              <a:defRPr kumimoji="1" sz="2400">
                <a:solidFill>
                  <a:schemeClr val="tx1"/>
                </a:solidFill>
                <a:latin typeface="Tahoma" panose="020B0604030504040204" pitchFamily="34" charset="0"/>
                <a:ea typeface="ＭＳ Ｐゴシック" panose="020B0600070205080204" pitchFamily="50" charset="-128"/>
              </a:defRPr>
            </a:lvl4pPr>
            <a:lvl5pPr marL="2057400" indent="-228600">
              <a:defRPr kumimoji="1" sz="2400">
                <a:solidFill>
                  <a:schemeClr val="tx1"/>
                </a:solidFill>
                <a:latin typeface="Tahoma" panose="020B060403050404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9pPr>
          </a:lstStyle>
          <a:p>
            <a:fld id="{A671170A-CD3D-4D5B-B757-9D47CD2F2644}" type="slidenum">
              <a:rPr kumimoji="0" lang="en-US" altLang="ja-JP" sz="1400"/>
              <a:pPr/>
              <a:t>2</a:t>
            </a:fld>
            <a:endParaRPr kumimoji="0" lang="en-US" altLang="ja-JP" sz="1400"/>
          </a:p>
        </p:txBody>
      </p:sp>
      <p:sp>
        <p:nvSpPr>
          <p:cNvPr id="18434" name="Rectangle 2"/>
          <p:cNvSpPr>
            <a:spLocks noGrp="1" noChangeArrowheads="1"/>
          </p:cNvSpPr>
          <p:nvPr>
            <p:ph type="title"/>
          </p:nvPr>
        </p:nvSpPr>
        <p:spPr>
          <a:xfrm>
            <a:off x="1110473" y="650876"/>
            <a:ext cx="7793037" cy="1143000"/>
          </a:xfrm>
        </p:spPr>
        <p:txBody>
          <a:bodyPr/>
          <a:lstStyle/>
          <a:p>
            <a:pPr eaLnBrk="1" hangingPunct="1"/>
            <a:r>
              <a:rPr lang="ja-JP" altLang="en-US" dirty="0"/>
              <a:t>第１１章の目的</a:t>
            </a:r>
          </a:p>
        </p:txBody>
      </p:sp>
      <p:sp>
        <p:nvSpPr>
          <p:cNvPr id="18435" name="Rectangle 3"/>
          <p:cNvSpPr>
            <a:spLocks noGrp="1" noChangeArrowheads="1"/>
          </p:cNvSpPr>
          <p:nvPr>
            <p:ph type="body" idx="1"/>
          </p:nvPr>
        </p:nvSpPr>
        <p:spPr>
          <a:xfrm>
            <a:off x="965201" y="2017713"/>
            <a:ext cx="9451976" cy="4114800"/>
          </a:xfrm>
        </p:spPr>
        <p:txBody>
          <a:bodyPr/>
          <a:lstStyle/>
          <a:p>
            <a:pPr eaLnBrk="1" hangingPunct="1"/>
            <a:r>
              <a:rPr lang="ja-JP" altLang="en-US" dirty="0"/>
              <a:t>前章で相関関係（</a:t>
            </a:r>
            <a:r>
              <a:rPr lang="en-US" altLang="ja-JP" dirty="0"/>
              <a:t>X</a:t>
            </a:r>
            <a:r>
              <a:rPr lang="ja-JP" altLang="en-US" dirty="0"/>
              <a:t>⇔</a:t>
            </a:r>
            <a:r>
              <a:rPr lang="en-US" altLang="ja-JP" dirty="0"/>
              <a:t>Y</a:t>
            </a:r>
            <a:r>
              <a:rPr lang="ja-JP" altLang="en-US" dirty="0"/>
              <a:t>）の分析手法を学習した</a:t>
            </a:r>
            <a:endParaRPr lang="en-US" altLang="ja-JP" dirty="0"/>
          </a:p>
          <a:p>
            <a:pPr eaLnBrk="1" hangingPunct="1"/>
            <a:r>
              <a:rPr lang="ja-JP" altLang="en-US" dirty="0"/>
              <a:t>－因果関係（</a:t>
            </a:r>
            <a:r>
              <a:rPr lang="en-US" altLang="ja-JP" dirty="0"/>
              <a:t>X</a:t>
            </a:r>
            <a:r>
              <a:rPr lang="ja-JP" altLang="en-US" dirty="0"/>
              <a:t>⇒</a:t>
            </a:r>
            <a:r>
              <a:rPr lang="en-US" altLang="ja-JP" dirty="0"/>
              <a:t>Y</a:t>
            </a:r>
            <a:r>
              <a:rPr lang="ja-JP" altLang="en-US" dirty="0"/>
              <a:t>）に適した「回帰分析」</a:t>
            </a:r>
            <a:endParaRPr lang="en-US" altLang="ja-JP" dirty="0"/>
          </a:p>
          <a:p>
            <a:pPr eaLnBrk="1" hangingPunct="1"/>
            <a:r>
              <a:rPr lang="ja-JP" altLang="en-US" dirty="0"/>
              <a:t>「単」回帰分析の本質を理解するための３段階</a:t>
            </a:r>
          </a:p>
          <a:p>
            <a:pPr eaLnBrk="1" hangingPunct="1"/>
            <a:r>
              <a:rPr lang="ja-JP" altLang="en-US" dirty="0"/>
              <a:t>－①散布図から回帰直線を引く</a:t>
            </a:r>
          </a:p>
          <a:p>
            <a:pPr eaLnBrk="1" hangingPunct="1"/>
            <a:r>
              <a:rPr lang="ja-JP" altLang="en-US" dirty="0"/>
              <a:t>－②計算内容を視覚化（グラフで表現）</a:t>
            </a:r>
          </a:p>
          <a:p>
            <a:pPr eaLnBrk="1" hangingPunct="1"/>
            <a:r>
              <a:rPr lang="ja-JP" altLang="en-US" dirty="0"/>
              <a:t>－③計算内容を具体的に確認（計算事例）</a:t>
            </a:r>
          </a:p>
          <a:p>
            <a:pPr eaLnBrk="1" hangingPunct="1"/>
            <a:r>
              <a:rPr lang="ja-JP" altLang="en-US" dirty="0"/>
              <a:t>回帰係数（回帰直線の傾き）の意味を理解する</a:t>
            </a:r>
            <a:endParaRPr lang="en-US" altLang="ja-JP" dirty="0"/>
          </a:p>
          <a:p>
            <a:pPr eaLnBrk="1" hangingPunct="1"/>
            <a:r>
              <a:rPr lang="ja-JP" altLang="en-US" dirty="0"/>
              <a:t>－広告費を増額すると売上高は何億増えるのか</a:t>
            </a:r>
          </a:p>
        </p:txBody>
      </p:sp>
    </p:spTree>
    <p:extLst>
      <p:ext uri="{BB962C8B-B14F-4D97-AF65-F5344CB8AC3E}">
        <p14:creationId xmlns:p14="http://schemas.microsoft.com/office/powerpoint/2010/main" val="11839365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スライド番号プレースホルダー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ahoma" panose="020B0604030504040204" pitchFamily="34" charset="0"/>
                <a:ea typeface="ＭＳ Ｐゴシック" panose="020B0600070205080204" pitchFamily="50" charset="-128"/>
              </a:defRPr>
            </a:lvl1pPr>
            <a:lvl2pPr marL="742950" indent="-285750">
              <a:defRPr kumimoji="1" sz="2400">
                <a:solidFill>
                  <a:schemeClr val="tx1"/>
                </a:solidFill>
                <a:latin typeface="Tahoma" panose="020B0604030504040204" pitchFamily="34" charset="0"/>
                <a:ea typeface="ＭＳ Ｐゴシック" panose="020B0600070205080204" pitchFamily="50" charset="-128"/>
              </a:defRPr>
            </a:lvl2pPr>
            <a:lvl3pPr marL="1143000" indent="-228600">
              <a:defRPr kumimoji="1" sz="2400">
                <a:solidFill>
                  <a:schemeClr val="tx1"/>
                </a:solidFill>
                <a:latin typeface="Tahoma" panose="020B0604030504040204" pitchFamily="34" charset="0"/>
                <a:ea typeface="ＭＳ Ｐゴシック" panose="020B0600070205080204" pitchFamily="50" charset="-128"/>
              </a:defRPr>
            </a:lvl3pPr>
            <a:lvl4pPr marL="1600200" indent="-228600">
              <a:defRPr kumimoji="1" sz="2400">
                <a:solidFill>
                  <a:schemeClr val="tx1"/>
                </a:solidFill>
                <a:latin typeface="Tahoma" panose="020B0604030504040204" pitchFamily="34" charset="0"/>
                <a:ea typeface="ＭＳ Ｐゴシック" panose="020B0600070205080204" pitchFamily="50" charset="-128"/>
              </a:defRPr>
            </a:lvl4pPr>
            <a:lvl5pPr marL="2057400" indent="-228600">
              <a:defRPr kumimoji="1" sz="2400">
                <a:solidFill>
                  <a:schemeClr val="tx1"/>
                </a:solidFill>
                <a:latin typeface="Tahoma" panose="020B060403050404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9pPr>
          </a:lstStyle>
          <a:p>
            <a:fld id="{A671170A-CD3D-4D5B-B757-9D47CD2F2644}" type="slidenum">
              <a:rPr kumimoji="0" lang="en-US" altLang="ja-JP" sz="1400"/>
              <a:pPr/>
              <a:t>20</a:t>
            </a:fld>
            <a:endParaRPr kumimoji="0" lang="en-US" altLang="ja-JP" sz="1400"/>
          </a:p>
        </p:txBody>
      </p:sp>
      <p:sp>
        <p:nvSpPr>
          <p:cNvPr id="18434" name="Rectangle 2"/>
          <p:cNvSpPr>
            <a:spLocks noGrp="1" noChangeArrowheads="1"/>
          </p:cNvSpPr>
          <p:nvPr>
            <p:ph type="title"/>
          </p:nvPr>
        </p:nvSpPr>
        <p:spPr>
          <a:xfrm>
            <a:off x="1110473" y="650876"/>
            <a:ext cx="9451976" cy="1143000"/>
          </a:xfrm>
        </p:spPr>
        <p:txBody>
          <a:bodyPr>
            <a:normAutofit fontScale="90000"/>
          </a:bodyPr>
          <a:lstStyle/>
          <a:p>
            <a:pPr eaLnBrk="1" hangingPunct="1"/>
            <a:r>
              <a:rPr lang="ja-JP" altLang="en-US" dirty="0"/>
              <a:t>回帰分析の結果を解釈する（エクセル）</a:t>
            </a:r>
            <a:endParaRPr lang="ja-JP" altLang="en-US" b="1" dirty="0"/>
          </a:p>
        </p:txBody>
      </p:sp>
      <p:sp>
        <p:nvSpPr>
          <p:cNvPr id="18435" name="Rectangle 3"/>
          <p:cNvSpPr>
            <a:spLocks noGrp="1" noChangeArrowheads="1"/>
          </p:cNvSpPr>
          <p:nvPr>
            <p:ph type="body" idx="1"/>
          </p:nvPr>
        </p:nvSpPr>
        <p:spPr>
          <a:xfrm>
            <a:off x="965200" y="2017712"/>
            <a:ext cx="10784840" cy="4474527"/>
          </a:xfrm>
        </p:spPr>
        <p:txBody>
          <a:bodyPr>
            <a:normAutofit/>
          </a:bodyPr>
          <a:lstStyle/>
          <a:p>
            <a:r>
              <a:rPr lang="ja-JP" altLang="en-US" sz="3200" dirty="0"/>
              <a:t>③「決定係数」の大小（図表</a:t>
            </a:r>
            <a:r>
              <a:rPr lang="en-US" altLang="ja-JP" sz="3200" dirty="0"/>
              <a:t>11-13</a:t>
            </a:r>
            <a:r>
              <a:rPr lang="ja-JP" altLang="en-US" sz="3200" dirty="0"/>
              <a:t>）</a:t>
            </a:r>
            <a:endParaRPr lang="en-US" altLang="ja-JP" sz="3200" dirty="0"/>
          </a:p>
          <a:p>
            <a:r>
              <a:rPr lang="ja-JP" altLang="en-US" sz="3200" dirty="0"/>
              <a:t>－決定係数は</a:t>
            </a:r>
            <a:r>
              <a:rPr lang="en-US" altLang="ja-JP" sz="3200" dirty="0"/>
              <a:t>Y</a:t>
            </a:r>
            <a:r>
              <a:rPr lang="ja-JP" altLang="en-US" sz="3200" dirty="0"/>
              <a:t>の変動を</a:t>
            </a:r>
            <a:r>
              <a:rPr lang="en-US" altLang="ja-JP" sz="3200" dirty="0"/>
              <a:t>X</a:t>
            </a:r>
            <a:r>
              <a:rPr lang="ja-JP" altLang="en-US" sz="3200" dirty="0"/>
              <a:t>がどの程度説明できるかを示す</a:t>
            </a:r>
            <a:endParaRPr lang="en-US" altLang="ja-JP" sz="3200" dirty="0"/>
          </a:p>
          <a:p>
            <a:r>
              <a:rPr lang="ja-JP" altLang="en-US" sz="3200" dirty="0"/>
              <a:t>－</a:t>
            </a:r>
            <a:r>
              <a:rPr lang="en-US" altLang="ja-JP" sz="3200" dirty="0"/>
              <a:t>0</a:t>
            </a:r>
            <a:r>
              <a:rPr lang="ja-JP" altLang="en-US" sz="3200" dirty="0"/>
              <a:t>～</a:t>
            </a:r>
            <a:r>
              <a:rPr lang="en-US" altLang="ja-JP" sz="3200" dirty="0"/>
              <a:t>1</a:t>
            </a:r>
            <a:r>
              <a:rPr lang="ja-JP" altLang="en-US" sz="3200" dirty="0"/>
              <a:t>の間で、数値が高いほど説明力が高い</a:t>
            </a:r>
            <a:endParaRPr lang="en-US" altLang="ja-JP" sz="3200" dirty="0"/>
          </a:p>
          <a:p>
            <a:r>
              <a:rPr lang="ja-JP" altLang="en-US" sz="3200" dirty="0"/>
              <a:t>回帰直線に</a:t>
            </a:r>
            <a:r>
              <a:rPr lang="en-US" altLang="ja-JP" sz="3200" dirty="0"/>
              <a:t>X</a:t>
            </a:r>
            <a:r>
              <a:rPr lang="ja-JP" altLang="en-US" sz="3200" dirty="0"/>
              <a:t>の値を代入して計算すると</a:t>
            </a:r>
            <a:r>
              <a:rPr lang="en-US" altLang="ja-JP" sz="3200" b="1" dirty="0">
                <a:solidFill>
                  <a:srgbClr val="FF0000"/>
                </a:solidFill>
              </a:rPr>
              <a:t>Y</a:t>
            </a:r>
            <a:r>
              <a:rPr lang="ja-JP" altLang="en-US" sz="3200" b="1" dirty="0">
                <a:solidFill>
                  <a:srgbClr val="FF0000"/>
                </a:solidFill>
              </a:rPr>
              <a:t>の予測値</a:t>
            </a:r>
            <a:r>
              <a:rPr lang="ja-JP" altLang="en-US" sz="3200" dirty="0"/>
              <a:t>を得る</a:t>
            </a:r>
            <a:endParaRPr lang="en-US" altLang="ja-JP" sz="3200" dirty="0"/>
          </a:p>
          <a:p>
            <a:r>
              <a:rPr lang="ja-JP" altLang="en-US" sz="3200" dirty="0"/>
              <a:t>－</a:t>
            </a:r>
            <a:r>
              <a:rPr lang="en-US" altLang="ja-JP" sz="3200" b="1" dirty="0">
                <a:solidFill>
                  <a:srgbClr val="FFC000"/>
                </a:solidFill>
              </a:rPr>
              <a:t>Y</a:t>
            </a:r>
            <a:r>
              <a:rPr lang="ja-JP" altLang="en-US" sz="3200" b="1" dirty="0">
                <a:solidFill>
                  <a:srgbClr val="FFC000"/>
                </a:solidFill>
              </a:rPr>
              <a:t>のバラつき</a:t>
            </a:r>
            <a:r>
              <a:rPr lang="ja-JP" altLang="en-US" sz="3200" dirty="0"/>
              <a:t>は</a:t>
            </a:r>
            <a:r>
              <a:rPr lang="ja-JP" altLang="en-US" sz="3200" b="1" dirty="0">
                <a:solidFill>
                  <a:srgbClr val="00B050"/>
                </a:solidFill>
              </a:rPr>
              <a:t>予測値が説明する部分</a:t>
            </a:r>
            <a:r>
              <a:rPr lang="ja-JP" altLang="en-US" sz="3200" dirty="0"/>
              <a:t>と</a:t>
            </a:r>
            <a:r>
              <a:rPr lang="ja-JP" altLang="en-US" sz="3200" b="1" dirty="0">
                <a:solidFill>
                  <a:srgbClr val="FF66FF"/>
                </a:solidFill>
              </a:rPr>
              <a:t>説明できない部分</a:t>
            </a:r>
            <a:r>
              <a:rPr lang="ja-JP" altLang="en-US" sz="3200" dirty="0"/>
              <a:t>がある（図表</a:t>
            </a:r>
            <a:r>
              <a:rPr lang="en-US" altLang="ja-JP" sz="3200" dirty="0"/>
              <a:t>11-14</a:t>
            </a:r>
            <a:r>
              <a:rPr lang="ja-JP" altLang="en-US" sz="3200" dirty="0"/>
              <a:t>）</a:t>
            </a:r>
            <a:endParaRPr lang="en-US" altLang="ja-JP" sz="3200" dirty="0"/>
          </a:p>
          <a:p>
            <a:r>
              <a:rPr lang="ja-JP" altLang="en-US" sz="3200" dirty="0"/>
              <a:t>－</a:t>
            </a:r>
            <a:r>
              <a:rPr lang="en-US" altLang="ja-JP" sz="3200" b="1" dirty="0">
                <a:solidFill>
                  <a:srgbClr val="FFC000"/>
                </a:solidFill>
              </a:rPr>
              <a:t>Y</a:t>
            </a:r>
            <a:r>
              <a:rPr lang="ja-JP" altLang="en-US" sz="3200" b="1" dirty="0">
                <a:solidFill>
                  <a:srgbClr val="FFC000"/>
                </a:solidFill>
              </a:rPr>
              <a:t>のバラつき</a:t>
            </a:r>
            <a:r>
              <a:rPr lang="ja-JP" altLang="en-US" sz="3200" dirty="0"/>
              <a:t>の偏差平方和に占める</a:t>
            </a:r>
            <a:r>
              <a:rPr lang="ja-JP" altLang="en-US" sz="3200" b="1" dirty="0">
                <a:solidFill>
                  <a:srgbClr val="00B050"/>
                </a:solidFill>
              </a:rPr>
              <a:t>予測値が説明できる部分</a:t>
            </a:r>
            <a:r>
              <a:rPr lang="ja-JP" altLang="en-US" sz="3200" dirty="0"/>
              <a:t>の偏差平方和の比率が決定係数（図表</a:t>
            </a:r>
            <a:r>
              <a:rPr lang="en-US" altLang="ja-JP" sz="3200" dirty="0"/>
              <a:t>11-15</a:t>
            </a:r>
            <a:r>
              <a:rPr lang="ja-JP" altLang="en-US" sz="3200" dirty="0"/>
              <a:t>）</a:t>
            </a:r>
            <a:endParaRPr lang="en-US" altLang="ja-JP" sz="3200" dirty="0"/>
          </a:p>
          <a:p>
            <a:pPr eaLnBrk="1" hangingPunct="1"/>
            <a:endParaRPr lang="ja-JP" altLang="en-US" dirty="0"/>
          </a:p>
        </p:txBody>
      </p:sp>
    </p:spTree>
    <p:extLst>
      <p:ext uri="{BB962C8B-B14F-4D97-AF65-F5344CB8AC3E}">
        <p14:creationId xmlns:p14="http://schemas.microsoft.com/office/powerpoint/2010/main" val="10479835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図表１１－１</a:t>
            </a:r>
            <a:r>
              <a:rPr lang="en-US" altLang="ja-JP" dirty="0"/>
              <a:t>3</a:t>
            </a:r>
            <a:r>
              <a:rPr lang="ja-JP" altLang="en-US" dirty="0"/>
              <a:t>　エクセルで回帰分析を</a:t>
            </a:r>
            <a:br>
              <a:rPr lang="en-US" altLang="ja-JP" dirty="0"/>
            </a:br>
            <a:r>
              <a:rPr lang="ja-JP" altLang="en-US" dirty="0"/>
              <a:t>　　　行った場合の出力表（決定係数）</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983818" y="1690688"/>
            <a:ext cx="8706350" cy="5167312"/>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21</a:t>
            </a:fld>
            <a:endParaRPr kumimoji="1" lang="ja-JP" altLang="en-US"/>
          </a:p>
        </p:txBody>
      </p:sp>
    </p:spTree>
    <p:extLst>
      <p:ext uri="{BB962C8B-B14F-4D97-AF65-F5344CB8AC3E}">
        <p14:creationId xmlns:p14="http://schemas.microsoft.com/office/powerpoint/2010/main" val="9575642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図表１１－１</a:t>
            </a:r>
            <a:r>
              <a:rPr lang="en-US" altLang="ja-JP" dirty="0"/>
              <a:t>4</a:t>
            </a:r>
            <a:r>
              <a:rPr lang="ja-JP" altLang="en-US" dirty="0"/>
              <a:t>　回帰直線で説明できる</a:t>
            </a:r>
            <a:br>
              <a:rPr lang="en-US" altLang="ja-JP" dirty="0"/>
            </a:br>
            <a:r>
              <a:rPr lang="ja-JP" altLang="en-US" dirty="0"/>
              <a:t>　　　　　バラツキとできないバラツキ</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154456" y="1875100"/>
            <a:ext cx="8884845" cy="4475824"/>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22</a:t>
            </a:fld>
            <a:endParaRPr kumimoji="1" lang="ja-JP" altLang="en-US"/>
          </a:p>
        </p:txBody>
      </p:sp>
    </p:spTree>
    <p:extLst>
      <p:ext uri="{BB962C8B-B14F-4D97-AF65-F5344CB8AC3E}">
        <p14:creationId xmlns:p14="http://schemas.microsoft.com/office/powerpoint/2010/main" val="36261234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1353800" cy="1325563"/>
          </a:xfrm>
        </p:spPr>
        <p:txBody>
          <a:bodyPr/>
          <a:lstStyle/>
          <a:p>
            <a:r>
              <a:rPr lang="ja-JP" altLang="en-US" dirty="0"/>
              <a:t>図表１１－１</a:t>
            </a:r>
            <a:r>
              <a:rPr lang="en-US" altLang="ja-JP" dirty="0"/>
              <a:t>5</a:t>
            </a:r>
            <a:r>
              <a:rPr lang="ja-JP" altLang="en-US" dirty="0"/>
              <a:t>　決定係数の算出の仕組み</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737104" y="1574310"/>
            <a:ext cx="9555991" cy="5042621"/>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23</a:t>
            </a:fld>
            <a:endParaRPr kumimoji="1" lang="ja-JP" altLang="en-US"/>
          </a:p>
        </p:txBody>
      </p:sp>
    </p:spTree>
    <p:extLst>
      <p:ext uri="{BB962C8B-B14F-4D97-AF65-F5344CB8AC3E}">
        <p14:creationId xmlns:p14="http://schemas.microsoft.com/office/powerpoint/2010/main" val="34386968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スライド番号プレースホルダー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ahoma" panose="020B0604030504040204" pitchFamily="34" charset="0"/>
                <a:ea typeface="ＭＳ Ｐゴシック" panose="020B0600070205080204" pitchFamily="50" charset="-128"/>
              </a:defRPr>
            </a:lvl1pPr>
            <a:lvl2pPr marL="742950" indent="-285750">
              <a:defRPr kumimoji="1" sz="2400">
                <a:solidFill>
                  <a:schemeClr val="tx1"/>
                </a:solidFill>
                <a:latin typeface="Tahoma" panose="020B0604030504040204" pitchFamily="34" charset="0"/>
                <a:ea typeface="ＭＳ Ｐゴシック" panose="020B0600070205080204" pitchFamily="50" charset="-128"/>
              </a:defRPr>
            </a:lvl2pPr>
            <a:lvl3pPr marL="1143000" indent="-228600">
              <a:defRPr kumimoji="1" sz="2400">
                <a:solidFill>
                  <a:schemeClr val="tx1"/>
                </a:solidFill>
                <a:latin typeface="Tahoma" panose="020B0604030504040204" pitchFamily="34" charset="0"/>
                <a:ea typeface="ＭＳ Ｐゴシック" panose="020B0600070205080204" pitchFamily="50" charset="-128"/>
              </a:defRPr>
            </a:lvl3pPr>
            <a:lvl4pPr marL="1600200" indent="-228600">
              <a:defRPr kumimoji="1" sz="2400">
                <a:solidFill>
                  <a:schemeClr val="tx1"/>
                </a:solidFill>
                <a:latin typeface="Tahoma" panose="020B0604030504040204" pitchFamily="34" charset="0"/>
                <a:ea typeface="ＭＳ Ｐゴシック" panose="020B0600070205080204" pitchFamily="50" charset="-128"/>
              </a:defRPr>
            </a:lvl4pPr>
            <a:lvl5pPr marL="2057400" indent="-228600">
              <a:defRPr kumimoji="1" sz="2400">
                <a:solidFill>
                  <a:schemeClr val="tx1"/>
                </a:solidFill>
                <a:latin typeface="Tahoma" panose="020B060403050404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9pPr>
          </a:lstStyle>
          <a:p>
            <a:fld id="{A671170A-CD3D-4D5B-B757-9D47CD2F2644}" type="slidenum">
              <a:rPr kumimoji="0" lang="en-US" altLang="ja-JP" sz="1400"/>
              <a:pPr/>
              <a:t>24</a:t>
            </a:fld>
            <a:endParaRPr kumimoji="0" lang="en-US" altLang="ja-JP" sz="1400"/>
          </a:p>
        </p:txBody>
      </p:sp>
      <p:sp>
        <p:nvSpPr>
          <p:cNvPr id="18434" name="Rectangle 2"/>
          <p:cNvSpPr>
            <a:spLocks noGrp="1" noChangeArrowheads="1"/>
          </p:cNvSpPr>
          <p:nvPr>
            <p:ph type="title"/>
          </p:nvPr>
        </p:nvSpPr>
        <p:spPr>
          <a:xfrm>
            <a:off x="1110473" y="650876"/>
            <a:ext cx="9451976" cy="1143000"/>
          </a:xfrm>
        </p:spPr>
        <p:txBody>
          <a:bodyPr>
            <a:normAutofit fontScale="90000"/>
          </a:bodyPr>
          <a:lstStyle/>
          <a:p>
            <a:pPr eaLnBrk="1" hangingPunct="1"/>
            <a:r>
              <a:rPr lang="ja-JP" altLang="en-US" dirty="0"/>
              <a:t>回帰分析の結果を解釈する（エクセル）</a:t>
            </a:r>
            <a:endParaRPr lang="ja-JP" altLang="en-US" b="1" dirty="0"/>
          </a:p>
        </p:txBody>
      </p:sp>
      <p:sp>
        <p:nvSpPr>
          <p:cNvPr id="18435" name="Rectangle 3"/>
          <p:cNvSpPr>
            <a:spLocks noGrp="1" noChangeArrowheads="1"/>
          </p:cNvSpPr>
          <p:nvPr>
            <p:ph type="body" idx="1"/>
          </p:nvPr>
        </p:nvSpPr>
        <p:spPr>
          <a:xfrm>
            <a:off x="965200" y="2017713"/>
            <a:ext cx="10388599" cy="4114800"/>
          </a:xfrm>
        </p:spPr>
        <p:txBody>
          <a:bodyPr>
            <a:normAutofit/>
          </a:bodyPr>
          <a:lstStyle/>
          <a:p>
            <a:r>
              <a:rPr lang="ja-JP" altLang="en-US" dirty="0"/>
              <a:t>④「回帰係数」のｔ値（統計的有意性）（図表</a:t>
            </a:r>
            <a:r>
              <a:rPr lang="en-US" altLang="ja-JP" dirty="0"/>
              <a:t>11-16</a:t>
            </a:r>
            <a:r>
              <a:rPr lang="ja-JP" altLang="en-US" dirty="0"/>
              <a:t>）</a:t>
            </a:r>
            <a:endParaRPr lang="en-US" altLang="ja-JP" dirty="0"/>
          </a:p>
          <a:p>
            <a:r>
              <a:rPr lang="ja-JP" altLang="en-US" dirty="0"/>
              <a:t>－帰無仮説「回帰係数＝０」でｔ検定を行った統計量を示す</a:t>
            </a:r>
            <a:endParaRPr lang="en-US" altLang="ja-JP" dirty="0"/>
          </a:p>
          <a:p>
            <a:r>
              <a:rPr lang="ja-JP" altLang="en-US" dirty="0"/>
              <a:t>－回帰係数は点推定を行った結果の実現値（図表</a:t>
            </a:r>
            <a:r>
              <a:rPr lang="en-US" altLang="ja-JP" dirty="0"/>
              <a:t>11-17</a:t>
            </a:r>
            <a:r>
              <a:rPr lang="ja-JP" altLang="en-US" dirty="0"/>
              <a:t>）</a:t>
            </a:r>
            <a:endParaRPr lang="en-US" altLang="ja-JP" dirty="0"/>
          </a:p>
          <a:p>
            <a:r>
              <a:rPr lang="ja-JP" altLang="en-US" dirty="0"/>
              <a:t>－ｔ値が２以上（－２以下）であれば係数は信頼できる</a:t>
            </a:r>
            <a:endParaRPr lang="en-US" altLang="ja-JP" dirty="0"/>
          </a:p>
          <a:p>
            <a:r>
              <a:rPr lang="en-US" altLang="ja-JP" dirty="0"/>
              <a:t>P</a:t>
            </a:r>
            <a:r>
              <a:rPr lang="ja-JP" altLang="en-US" dirty="0"/>
              <a:t>値はｔ値（ｔ統計量の数値）の確率（図表</a:t>
            </a:r>
            <a:r>
              <a:rPr lang="en-US" altLang="ja-JP" dirty="0"/>
              <a:t>11-18</a:t>
            </a:r>
            <a:r>
              <a:rPr lang="ja-JP" altLang="en-US" dirty="0"/>
              <a:t>）</a:t>
            </a:r>
            <a:endParaRPr lang="en-US" altLang="ja-JP" dirty="0"/>
          </a:p>
          <a:p>
            <a:r>
              <a:rPr lang="ja-JP" altLang="en-US" dirty="0"/>
              <a:t>－有意水準５％の場合には</a:t>
            </a:r>
            <a:r>
              <a:rPr lang="en-US" altLang="ja-JP" dirty="0"/>
              <a:t>0.05</a:t>
            </a:r>
            <a:r>
              <a:rPr lang="ja-JP" altLang="en-US" dirty="0"/>
              <a:t>以下であれば統計的に有意</a:t>
            </a:r>
            <a:endParaRPr lang="en-US" altLang="ja-JP" dirty="0"/>
          </a:p>
          <a:p>
            <a:r>
              <a:rPr lang="ja-JP" altLang="en-US" dirty="0"/>
              <a:t>－回帰係数は０ではないことが確率的に確からしい</a:t>
            </a:r>
            <a:endParaRPr lang="en-US" altLang="ja-JP" dirty="0"/>
          </a:p>
          <a:p>
            <a:r>
              <a:rPr lang="ja-JP" altLang="en-US" dirty="0"/>
              <a:t>同じｔ検定の結果をｔ値でもＰ値でも確認できる</a:t>
            </a:r>
            <a:endParaRPr lang="en-US" altLang="ja-JP" dirty="0"/>
          </a:p>
          <a:p>
            <a:endParaRPr lang="en-US" altLang="ja-JP" dirty="0"/>
          </a:p>
          <a:p>
            <a:pPr eaLnBrk="1" hangingPunct="1"/>
            <a:endParaRPr lang="ja-JP" altLang="en-US" dirty="0"/>
          </a:p>
        </p:txBody>
      </p:sp>
    </p:spTree>
    <p:extLst>
      <p:ext uri="{BB962C8B-B14F-4D97-AF65-F5344CB8AC3E}">
        <p14:creationId xmlns:p14="http://schemas.microsoft.com/office/powerpoint/2010/main" val="12888204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図表１１－１</a:t>
            </a:r>
            <a:r>
              <a:rPr lang="en-US" altLang="ja-JP" dirty="0"/>
              <a:t>6</a:t>
            </a:r>
            <a:r>
              <a:rPr lang="ja-JP" altLang="en-US" dirty="0"/>
              <a:t>　エクセルで回帰分析を</a:t>
            </a:r>
            <a:br>
              <a:rPr lang="en-US" altLang="ja-JP" dirty="0"/>
            </a:br>
            <a:r>
              <a:rPr lang="ja-JP" altLang="en-US" dirty="0"/>
              <a:t>　　行った場合の出力表（ｔ値とＰ値）</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543529" y="1690688"/>
            <a:ext cx="9310419" cy="5167312"/>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25</a:t>
            </a:fld>
            <a:endParaRPr kumimoji="1" lang="ja-JP" altLang="en-US"/>
          </a:p>
        </p:txBody>
      </p:sp>
    </p:spTree>
    <p:extLst>
      <p:ext uri="{BB962C8B-B14F-4D97-AF65-F5344CB8AC3E}">
        <p14:creationId xmlns:p14="http://schemas.microsoft.com/office/powerpoint/2010/main" val="36432016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図表１１－１</a:t>
            </a:r>
            <a:r>
              <a:rPr lang="en-US" altLang="ja-JP" dirty="0"/>
              <a:t>7</a:t>
            </a:r>
            <a:r>
              <a:rPr lang="ja-JP" altLang="en-US" dirty="0"/>
              <a:t>　回帰曲線は、変動す</a:t>
            </a:r>
            <a:br>
              <a:rPr lang="en-US" altLang="ja-JP" dirty="0"/>
            </a:br>
            <a:r>
              <a:rPr lang="ja-JP" altLang="en-US" dirty="0"/>
              <a:t>　　　る確率分布から実現した一つの線</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3241321" y="1891446"/>
            <a:ext cx="5370666" cy="4692233"/>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26</a:t>
            </a:fld>
            <a:endParaRPr kumimoji="1" lang="ja-JP" altLang="en-US"/>
          </a:p>
        </p:txBody>
      </p:sp>
    </p:spTree>
    <p:extLst>
      <p:ext uri="{BB962C8B-B14F-4D97-AF65-F5344CB8AC3E}">
        <p14:creationId xmlns:p14="http://schemas.microsoft.com/office/powerpoint/2010/main" val="24158497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図表１１－１８　エクセルで回帰分析を</a:t>
            </a:r>
            <a:br>
              <a:rPr lang="en-US" altLang="ja-JP" dirty="0"/>
            </a:br>
            <a:r>
              <a:rPr lang="ja-JP" altLang="en-US" dirty="0"/>
              <a:t>　　　　　行った場合の出力表（Ｐ値）</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024237" y="1690688"/>
            <a:ext cx="9463952" cy="5167312"/>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27</a:t>
            </a:fld>
            <a:endParaRPr kumimoji="1" lang="ja-JP" altLang="en-US"/>
          </a:p>
        </p:txBody>
      </p:sp>
    </p:spTree>
    <p:extLst>
      <p:ext uri="{BB962C8B-B14F-4D97-AF65-F5344CB8AC3E}">
        <p14:creationId xmlns:p14="http://schemas.microsoft.com/office/powerpoint/2010/main" val="8728732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スライド番号プレースホルダー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ahoma" panose="020B0604030504040204" pitchFamily="34" charset="0"/>
                <a:ea typeface="ＭＳ Ｐゴシック" panose="020B0600070205080204" pitchFamily="50" charset="-128"/>
              </a:defRPr>
            </a:lvl1pPr>
            <a:lvl2pPr marL="742950" indent="-285750">
              <a:defRPr kumimoji="1" sz="2400">
                <a:solidFill>
                  <a:schemeClr val="tx1"/>
                </a:solidFill>
                <a:latin typeface="Tahoma" panose="020B0604030504040204" pitchFamily="34" charset="0"/>
                <a:ea typeface="ＭＳ Ｐゴシック" panose="020B0600070205080204" pitchFamily="50" charset="-128"/>
              </a:defRPr>
            </a:lvl2pPr>
            <a:lvl3pPr marL="1143000" indent="-228600">
              <a:defRPr kumimoji="1" sz="2400">
                <a:solidFill>
                  <a:schemeClr val="tx1"/>
                </a:solidFill>
                <a:latin typeface="Tahoma" panose="020B0604030504040204" pitchFamily="34" charset="0"/>
                <a:ea typeface="ＭＳ Ｐゴシック" panose="020B0600070205080204" pitchFamily="50" charset="-128"/>
              </a:defRPr>
            </a:lvl3pPr>
            <a:lvl4pPr marL="1600200" indent="-228600">
              <a:defRPr kumimoji="1" sz="2400">
                <a:solidFill>
                  <a:schemeClr val="tx1"/>
                </a:solidFill>
                <a:latin typeface="Tahoma" panose="020B0604030504040204" pitchFamily="34" charset="0"/>
                <a:ea typeface="ＭＳ Ｐゴシック" panose="020B0600070205080204" pitchFamily="50" charset="-128"/>
              </a:defRPr>
            </a:lvl4pPr>
            <a:lvl5pPr marL="2057400" indent="-228600">
              <a:defRPr kumimoji="1" sz="2400">
                <a:solidFill>
                  <a:schemeClr val="tx1"/>
                </a:solidFill>
                <a:latin typeface="Tahoma" panose="020B060403050404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9pPr>
          </a:lstStyle>
          <a:p>
            <a:fld id="{A671170A-CD3D-4D5B-B757-9D47CD2F2644}" type="slidenum">
              <a:rPr kumimoji="0" lang="en-US" altLang="ja-JP" sz="1400"/>
              <a:pPr/>
              <a:t>28</a:t>
            </a:fld>
            <a:endParaRPr kumimoji="0" lang="en-US" altLang="ja-JP" sz="1400"/>
          </a:p>
        </p:txBody>
      </p:sp>
      <p:sp>
        <p:nvSpPr>
          <p:cNvPr id="18434" name="Rectangle 2"/>
          <p:cNvSpPr>
            <a:spLocks noGrp="1" noChangeArrowheads="1"/>
          </p:cNvSpPr>
          <p:nvPr>
            <p:ph type="title"/>
          </p:nvPr>
        </p:nvSpPr>
        <p:spPr>
          <a:xfrm>
            <a:off x="609600" y="650876"/>
            <a:ext cx="11247119" cy="1143000"/>
          </a:xfrm>
        </p:spPr>
        <p:txBody>
          <a:bodyPr>
            <a:normAutofit fontScale="90000"/>
          </a:bodyPr>
          <a:lstStyle/>
          <a:p>
            <a:pPr eaLnBrk="1" hangingPunct="1"/>
            <a:r>
              <a:rPr lang="ja-JP" altLang="en-US" dirty="0"/>
              <a:t>回帰係数が「統計的に有意」は、</a:t>
            </a:r>
            <a:br>
              <a:rPr lang="en-US" altLang="ja-JP" dirty="0"/>
            </a:br>
            <a:r>
              <a:rPr lang="ja-JP" altLang="en-US" dirty="0"/>
              <a:t>　　「証明」や「効果が高い」まで意味しない</a:t>
            </a:r>
            <a:endParaRPr lang="ja-JP" altLang="en-US" b="1" dirty="0"/>
          </a:p>
        </p:txBody>
      </p:sp>
      <p:sp>
        <p:nvSpPr>
          <p:cNvPr id="18435" name="Rectangle 3"/>
          <p:cNvSpPr>
            <a:spLocks noGrp="1" noChangeArrowheads="1"/>
          </p:cNvSpPr>
          <p:nvPr>
            <p:ph type="body" idx="1"/>
          </p:nvPr>
        </p:nvSpPr>
        <p:spPr>
          <a:xfrm>
            <a:off x="965200" y="2017713"/>
            <a:ext cx="10388599" cy="4114800"/>
          </a:xfrm>
        </p:spPr>
        <p:txBody>
          <a:bodyPr>
            <a:normAutofit/>
          </a:bodyPr>
          <a:lstStyle/>
          <a:p>
            <a:r>
              <a:rPr lang="ja-JP" altLang="en-US" dirty="0"/>
              <a:t>推定の結果、回帰係数の数値が確率的に確からしいことを示す</a:t>
            </a:r>
            <a:endParaRPr lang="en-US" altLang="ja-JP" dirty="0"/>
          </a:p>
          <a:p>
            <a:r>
              <a:rPr lang="ja-JP" altLang="en-US" dirty="0"/>
              <a:t>－「証明」のように１００％正しいことを示さない</a:t>
            </a:r>
            <a:endParaRPr lang="en-US" altLang="ja-JP" dirty="0"/>
          </a:p>
          <a:p>
            <a:r>
              <a:rPr lang="ja-JP" altLang="en-US" dirty="0"/>
              <a:t>統計的に有意だから、効果が高いということを示さない</a:t>
            </a:r>
            <a:endParaRPr lang="en-US" altLang="ja-JP" dirty="0"/>
          </a:p>
          <a:p>
            <a:r>
              <a:rPr lang="ja-JP" altLang="en-US" dirty="0"/>
              <a:t>－広告費</a:t>
            </a:r>
            <a:r>
              <a:rPr lang="en-US" altLang="ja-JP" dirty="0"/>
              <a:t>X</a:t>
            </a:r>
            <a:r>
              <a:rPr lang="ja-JP" altLang="en-US" dirty="0"/>
              <a:t>と売上高</a:t>
            </a:r>
            <a:r>
              <a:rPr lang="en-US" altLang="ja-JP" dirty="0"/>
              <a:t>Y</a:t>
            </a:r>
            <a:r>
              <a:rPr lang="ja-JP" altLang="en-US" dirty="0"/>
              <a:t>で、回帰係数が</a:t>
            </a:r>
            <a:r>
              <a:rPr lang="en-US" altLang="ja-JP" dirty="0"/>
              <a:t>0.6</a:t>
            </a:r>
            <a:r>
              <a:rPr lang="ja-JP" altLang="en-US" dirty="0"/>
              <a:t>であれば、効果は低い</a:t>
            </a:r>
            <a:endParaRPr lang="en-US" altLang="ja-JP" dirty="0"/>
          </a:p>
          <a:p>
            <a:r>
              <a:rPr lang="ja-JP" altLang="en-US" dirty="0"/>
              <a:t>－広告費を１億円増額しても</a:t>
            </a:r>
            <a:r>
              <a:rPr lang="en-US" altLang="ja-JP" dirty="0"/>
              <a:t>0.6</a:t>
            </a:r>
            <a:r>
              <a:rPr lang="ja-JP" altLang="en-US" dirty="0"/>
              <a:t>億円しか売上が増えない</a:t>
            </a:r>
            <a:endParaRPr lang="en-US" altLang="ja-JP" dirty="0"/>
          </a:p>
          <a:p>
            <a:r>
              <a:rPr lang="en-US" altLang="ja-JP" dirty="0"/>
              <a:t>X</a:t>
            </a:r>
            <a:r>
              <a:rPr lang="ja-JP" altLang="en-US" dirty="0"/>
              <a:t>が</a:t>
            </a:r>
            <a:r>
              <a:rPr lang="en-US" altLang="ja-JP" dirty="0"/>
              <a:t>Y</a:t>
            </a:r>
            <a:r>
              <a:rPr lang="ja-JP" altLang="en-US" dirty="0"/>
              <a:t>に与える影響は、単位の違いやバラツキの大きさ及び変化が容易かどうかなどの検討をして評価する必要がある</a:t>
            </a:r>
            <a:endParaRPr lang="en-US" altLang="ja-JP" dirty="0"/>
          </a:p>
          <a:p>
            <a:r>
              <a:rPr lang="ja-JP" altLang="en-US" dirty="0"/>
              <a:t>－計算はエクセルでも、結果の「</a:t>
            </a:r>
            <a:r>
              <a:rPr lang="ja-JP" altLang="en-US" b="1" dirty="0"/>
              <a:t>解釈</a:t>
            </a:r>
            <a:r>
              <a:rPr lang="ja-JP" altLang="en-US" dirty="0"/>
              <a:t>」は研究者が行う</a:t>
            </a:r>
            <a:endParaRPr lang="en-US" altLang="ja-JP" dirty="0"/>
          </a:p>
          <a:p>
            <a:endParaRPr lang="en-US" altLang="ja-JP" dirty="0"/>
          </a:p>
          <a:p>
            <a:pPr eaLnBrk="1" hangingPunct="1"/>
            <a:endParaRPr lang="ja-JP" altLang="en-US" dirty="0"/>
          </a:p>
        </p:txBody>
      </p:sp>
    </p:spTree>
    <p:extLst>
      <p:ext uri="{BB962C8B-B14F-4D97-AF65-F5344CB8AC3E}">
        <p14:creationId xmlns:p14="http://schemas.microsoft.com/office/powerpoint/2010/main" val="27991308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スライド番号プレースホルダー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ahoma" panose="020B0604030504040204" pitchFamily="34" charset="0"/>
                <a:ea typeface="ＭＳ Ｐゴシック" panose="020B0600070205080204" pitchFamily="50" charset="-128"/>
              </a:defRPr>
            </a:lvl1pPr>
            <a:lvl2pPr marL="742950" indent="-285750">
              <a:defRPr kumimoji="1" sz="2400">
                <a:solidFill>
                  <a:schemeClr val="tx1"/>
                </a:solidFill>
                <a:latin typeface="Tahoma" panose="020B0604030504040204" pitchFamily="34" charset="0"/>
                <a:ea typeface="ＭＳ Ｐゴシック" panose="020B0600070205080204" pitchFamily="50" charset="-128"/>
              </a:defRPr>
            </a:lvl2pPr>
            <a:lvl3pPr marL="1143000" indent="-228600">
              <a:defRPr kumimoji="1" sz="2400">
                <a:solidFill>
                  <a:schemeClr val="tx1"/>
                </a:solidFill>
                <a:latin typeface="Tahoma" panose="020B0604030504040204" pitchFamily="34" charset="0"/>
                <a:ea typeface="ＭＳ Ｐゴシック" panose="020B0600070205080204" pitchFamily="50" charset="-128"/>
              </a:defRPr>
            </a:lvl3pPr>
            <a:lvl4pPr marL="1600200" indent="-228600">
              <a:defRPr kumimoji="1" sz="2400">
                <a:solidFill>
                  <a:schemeClr val="tx1"/>
                </a:solidFill>
                <a:latin typeface="Tahoma" panose="020B0604030504040204" pitchFamily="34" charset="0"/>
                <a:ea typeface="ＭＳ Ｐゴシック" panose="020B0600070205080204" pitchFamily="50" charset="-128"/>
              </a:defRPr>
            </a:lvl4pPr>
            <a:lvl5pPr marL="2057400" indent="-228600">
              <a:defRPr kumimoji="1" sz="2400">
                <a:solidFill>
                  <a:schemeClr val="tx1"/>
                </a:solidFill>
                <a:latin typeface="Tahoma" panose="020B060403050404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9pPr>
          </a:lstStyle>
          <a:p>
            <a:fld id="{A671170A-CD3D-4D5B-B757-9D47CD2F2644}" type="slidenum">
              <a:rPr kumimoji="0" lang="en-US" altLang="ja-JP" sz="1400"/>
              <a:pPr/>
              <a:t>29</a:t>
            </a:fld>
            <a:endParaRPr kumimoji="0" lang="en-US" altLang="ja-JP" sz="1400"/>
          </a:p>
        </p:txBody>
      </p:sp>
      <p:sp>
        <p:nvSpPr>
          <p:cNvPr id="18434" name="Rectangle 2"/>
          <p:cNvSpPr>
            <a:spLocks noGrp="1" noChangeArrowheads="1"/>
          </p:cNvSpPr>
          <p:nvPr>
            <p:ph type="title"/>
          </p:nvPr>
        </p:nvSpPr>
        <p:spPr>
          <a:xfrm>
            <a:off x="1110473" y="650876"/>
            <a:ext cx="7793037" cy="1143000"/>
          </a:xfrm>
        </p:spPr>
        <p:txBody>
          <a:bodyPr/>
          <a:lstStyle/>
          <a:p>
            <a:pPr eaLnBrk="1" hangingPunct="1"/>
            <a:r>
              <a:rPr lang="ja-JP" altLang="en-US" dirty="0"/>
              <a:t>おわりに</a:t>
            </a:r>
          </a:p>
        </p:txBody>
      </p:sp>
      <p:sp>
        <p:nvSpPr>
          <p:cNvPr id="18435" name="Rectangle 3"/>
          <p:cNvSpPr>
            <a:spLocks noGrp="1" noChangeArrowheads="1"/>
          </p:cNvSpPr>
          <p:nvPr>
            <p:ph type="body" idx="1"/>
          </p:nvPr>
        </p:nvSpPr>
        <p:spPr>
          <a:xfrm>
            <a:off x="1110473" y="2017713"/>
            <a:ext cx="9760727" cy="4114800"/>
          </a:xfrm>
        </p:spPr>
        <p:txBody>
          <a:bodyPr>
            <a:normAutofit/>
          </a:bodyPr>
          <a:lstStyle/>
          <a:p>
            <a:pPr eaLnBrk="1" hangingPunct="1"/>
            <a:r>
              <a:rPr lang="ja-JP" altLang="en-US" dirty="0"/>
              <a:t>回帰分析は一方向（</a:t>
            </a:r>
            <a:r>
              <a:rPr lang="en-US" altLang="ja-JP" dirty="0"/>
              <a:t>X</a:t>
            </a:r>
            <a:r>
              <a:rPr lang="ja-JP" altLang="en-US" dirty="0"/>
              <a:t>⇒</a:t>
            </a:r>
            <a:r>
              <a:rPr lang="en-US" altLang="ja-JP" dirty="0"/>
              <a:t>Y</a:t>
            </a:r>
            <a:r>
              <a:rPr lang="ja-JP" altLang="en-US" dirty="0"/>
              <a:t>）の影響度の把握に適しています。前提として、</a:t>
            </a:r>
            <a:r>
              <a:rPr lang="en-US" altLang="ja-JP" dirty="0"/>
              <a:t>X</a:t>
            </a:r>
            <a:r>
              <a:rPr lang="ja-JP" altLang="en-US" dirty="0"/>
              <a:t>と</a:t>
            </a:r>
            <a:r>
              <a:rPr lang="en-US" altLang="ja-JP" dirty="0"/>
              <a:t>Y</a:t>
            </a:r>
            <a:r>
              <a:rPr lang="ja-JP" altLang="en-US" dirty="0"/>
              <a:t>に因果関係があるかを理論や現実データで確認しておく必要があります。</a:t>
            </a:r>
            <a:endParaRPr lang="en-US" altLang="ja-JP" dirty="0"/>
          </a:p>
          <a:p>
            <a:pPr eaLnBrk="1" hangingPunct="1"/>
            <a:r>
              <a:rPr lang="ja-JP" altLang="en-US" dirty="0"/>
              <a:t>分析結果で回帰係数のｔ値の解釈を行うには、統計的検定の正確な理解が必要になります。</a:t>
            </a:r>
            <a:endParaRPr lang="en-US" altLang="ja-JP" dirty="0"/>
          </a:p>
          <a:p>
            <a:pPr eaLnBrk="1" hangingPunct="1"/>
            <a:r>
              <a:rPr lang="ja-JP" altLang="en-US" dirty="0"/>
              <a:t>－推定であり証明ではないことや、必ずしも強い影響を示しているわけではありません。</a:t>
            </a:r>
            <a:endParaRPr lang="en-US" altLang="ja-JP" dirty="0"/>
          </a:p>
          <a:p>
            <a:pPr eaLnBrk="1" hangingPunct="1"/>
            <a:r>
              <a:rPr lang="ja-JP" altLang="en-US" dirty="0"/>
              <a:t>データだけでなく現場（現実）を知ることによって、的確な分析結果の解釈が可能になります。</a:t>
            </a:r>
          </a:p>
        </p:txBody>
      </p:sp>
    </p:spTree>
    <p:extLst>
      <p:ext uri="{BB962C8B-B14F-4D97-AF65-F5344CB8AC3E}">
        <p14:creationId xmlns:p14="http://schemas.microsoft.com/office/powerpoint/2010/main" val="63896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スライド番号プレースホルダー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ahoma" panose="020B0604030504040204" pitchFamily="34" charset="0"/>
                <a:ea typeface="ＭＳ Ｐゴシック" panose="020B0600070205080204" pitchFamily="50" charset="-128"/>
              </a:defRPr>
            </a:lvl1pPr>
            <a:lvl2pPr marL="742950" indent="-285750">
              <a:defRPr kumimoji="1" sz="2400">
                <a:solidFill>
                  <a:schemeClr val="tx1"/>
                </a:solidFill>
                <a:latin typeface="Tahoma" panose="020B0604030504040204" pitchFamily="34" charset="0"/>
                <a:ea typeface="ＭＳ Ｐゴシック" panose="020B0600070205080204" pitchFamily="50" charset="-128"/>
              </a:defRPr>
            </a:lvl2pPr>
            <a:lvl3pPr marL="1143000" indent="-228600">
              <a:defRPr kumimoji="1" sz="2400">
                <a:solidFill>
                  <a:schemeClr val="tx1"/>
                </a:solidFill>
                <a:latin typeface="Tahoma" panose="020B0604030504040204" pitchFamily="34" charset="0"/>
                <a:ea typeface="ＭＳ Ｐゴシック" panose="020B0600070205080204" pitchFamily="50" charset="-128"/>
              </a:defRPr>
            </a:lvl3pPr>
            <a:lvl4pPr marL="1600200" indent="-228600">
              <a:defRPr kumimoji="1" sz="2400">
                <a:solidFill>
                  <a:schemeClr val="tx1"/>
                </a:solidFill>
                <a:latin typeface="Tahoma" panose="020B0604030504040204" pitchFamily="34" charset="0"/>
                <a:ea typeface="ＭＳ Ｐゴシック" panose="020B0600070205080204" pitchFamily="50" charset="-128"/>
              </a:defRPr>
            </a:lvl4pPr>
            <a:lvl5pPr marL="2057400" indent="-228600">
              <a:defRPr kumimoji="1" sz="2400">
                <a:solidFill>
                  <a:schemeClr val="tx1"/>
                </a:solidFill>
                <a:latin typeface="Tahoma" panose="020B060403050404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9pPr>
          </a:lstStyle>
          <a:p>
            <a:fld id="{A671170A-CD3D-4D5B-B757-9D47CD2F2644}" type="slidenum">
              <a:rPr kumimoji="0" lang="en-US" altLang="ja-JP" sz="1400"/>
              <a:pPr/>
              <a:t>3</a:t>
            </a:fld>
            <a:endParaRPr kumimoji="0" lang="en-US" altLang="ja-JP" sz="1400"/>
          </a:p>
        </p:txBody>
      </p:sp>
      <p:sp>
        <p:nvSpPr>
          <p:cNvPr id="18434" name="Rectangle 2"/>
          <p:cNvSpPr>
            <a:spLocks noGrp="1" noChangeArrowheads="1"/>
          </p:cNvSpPr>
          <p:nvPr>
            <p:ph type="title"/>
          </p:nvPr>
        </p:nvSpPr>
        <p:spPr>
          <a:xfrm>
            <a:off x="1110473" y="650876"/>
            <a:ext cx="9451976" cy="1143000"/>
          </a:xfrm>
        </p:spPr>
        <p:txBody>
          <a:bodyPr>
            <a:normAutofit/>
          </a:bodyPr>
          <a:lstStyle/>
          <a:p>
            <a:pPr eaLnBrk="1" hangingPunct="1"/>
            <a:r>
              <a:rPr lang="en-US" altLang="ja-JP" dirty="0"/>
              <a:t>X</a:t>
            </a:r>
            <a:r>
              <a:rPr lang="ja-JP" altLang="en-US" dirty="0"/>
              <a:t>→</a:t>
            </a:r>
            <a:r>
              <a:rPr lang="en-US" altLang="ja-JP" dirty="0"/>
              <a:t>Y</a:t>
            </a:r>
            <a:r>
              <a:rPr lang="ja-JP" altLang="en-US" dirty="0"/>
              <a:t>の一方向への影響を知りたい</a:t>
            </a:r>
          </a:p>
        </p:txBody>
      </p:sp>
      <p:sp>
        <p:nvSpPr>
          <p:cNvPr id="18435" name="Rectangle 3"/>
          <p:cNvSpPr>
            <a:spLocks noGrp="1" noChangeArrowheads="1"/>
          </p:cNvSpPr>
          <p:nvPr>
            <p:ph type="body" idx="1"/>
          </p:nvPr>
        </p:nvSpPr>
        <p:spPr>
          <a:xfrm>
            <a:off x="965201" y="2017713"/>
            <a:ext cx="9451976" cy="4114800"/>
          </a:xfrm>
        </p:spPr>
        <p:txBody>
          <a:bodyPr>
            <a:normAutofit/>
          </a:bodyPr>
          <a:lstStyle/>
          <a:p>
            <a:pPr eaLnBrk="1" hangingPunct="1"/>
            <a:r>
              <a:rPr lang="ja-JP" altLang="en-US" dirty="0"/>
              <a:t>相関係数（</a:t>
            </a:r>
            <a:r>
              <a:rPr lang="en-US" altLang="ja-JP" dirty="0"/>
              <a:t>X</a:t>
            </a:r>
            <a:r>
              <a:rPr lang="ja-JP" altLang="en-US" dirty="0"/>
              <a:t>⇔</a:t>
            </a:r>
            <a:r>
              <a:rPr lang="en-US" altLang="ja-JP" dirty="0"/>
              <a:t>Y</a:t>
            </a:r>
            <a:r>
              <a:rPr lang="ja-JP" altLang="en-US" dirty="0"/>
              <a:t>）は２つの変数の相互の連携の強さ</a:t>
            </a:r>
            <a:endParaRPr lang="en-US" altLang="ja-JP" dirty="0"/>
          </a:p>
          <a:p>
            <a:pPr eaLnBrk="1" hangingPunct="1"/>
            <a:r>
              <a:rPr lang="ja-JP" altLang="en-US" dirty="0"/>
              <a:t>－因果関係（</a:t>
            </a:r>
            <a:r>
              <a:rPr lang="en-US" altLang="ja-JP" dirty="0"/>
              <a:t>X</a:t>
            </a:r>
            <a:r>
              <a:rPr lang="ja-JP" altLang="en-US" dirty="0"/>
              <a:t>⇒</a:t>
            </a:r>
            <a:r>
              <a:rPr lang="en-US" altLang="ja-JP" dirty="0"/>
              <a:t>Y</a:t>
            </a:r>
            <a:r>
              <a:rPr lang="ja-JP" altLang="en-US" dirty="0"/>
              <a:t>）がある場合の影響を知りたい</a:t>
            </a:r>
            <a:endParaRPr lang="en-US" altLang="ja-JP" dirty="0"/>
          </a:p>
          <a:p>
            <a:pPr eaLnBrk="1" hangingPunct="1"/>
            <a:r>
              <a:rPr lang="ja-JP" altLang="en-US" dirty="0"/>
              <a:t>例えば、広告費</a:t>
            </a:r>
            <a:r>
              <a:rPr lang="en-US" altLang="ja-JP" dirty="0"/>
              <a:t>X</a:t>
            </a:r>
            <a:r>
              <a:rPr lang="ja-JP" altLang="en-US" dirty="0"/>
              <a:t>➾売上高</a:t>
            </a:r>
            <a:r>
              <a:rPr lang="en-US" altLang="ja-JP" dirty="0"/>
              <a:t>Y</a:t>
            </a:r>
            <a:r>
              <a:rPr lang="ja-JP" altLang="en-US" dirty="0"/>
              <a:t>への効果はどの位か</a:t>
            </a:r>
            <a:endParaRPr lang="en-US" altLang="ja-JP" dirty="0"/>
          </a:p>
          <a:p>
            <a:pPr eaLnBrk="1" hangingPunct="1"/>
            <a:r>
              <a:rPr lang="ja-JP" altLang="en-US" dirty="0"/>
              <a:t>－新商品の広告費</a:t>
            </a:r>
            <a:r>
              <a:rPr lang="en-US" altLang="ja-JP" dirty="0"/>
              <a:t>X</a:t>
            </a:r>
            <a:r>
              <a:rPr lang="ja-JP" altLang="en-US" dirty="0"/>
              <a:t>を年初に決定し、売上高を測定する</a:t>
            </a:r>
          </a:p>
          <a:p>
            <a:pPr eaLnBrk="1" hangingPunct="1"/>
            <a:r>
              <a:rPr lang="ja-JP" altLang="en-US" dirty="0"/>
              <a:t>－５つの新商品の広告費とその後の売上高（図表</a:t>
            </a:r>
            <a:r>
              <a:rPr lang="en-US" altLang="ja-JP" dirty="0"/>
              <a:t>11-1</a:t>
            </a:r>
            <a:r>
              <a:rPr lang="ja-JP" altLang="en-US" dirty="0"/>
              <a:t>）</a:t>
            </a:r>
          </a:p>
          <a:p>
            <a:pPr eaLnBrk="1" hangingPunct="1"/>
            <a:r>
              <a:rPr lang="ja-JP" altLang="en-US" dirty="0"/>
              <a:t>－広告費を増額すると売上高はどの程度増えるのか</a:t>
            </a:r>
            <a:endParaRPr lang="en-US" altLang="ja-JP" dirty="0"/>
          </a:p>
          <a:p>
            <a:pPr eaLnBrk="1" hangingPunct="1"/>
            <a:r>
              <a:rPr lang="ja-JP" altLang="en-US" dirty="0"/>
              <a:t>①散布図の真ん中に直線を引く（近似線）（図表</a:t>
            </a:r>
            <a:r>
              <a:rPr lang="en-US" altLang="ja-JP" dirty="0"/>
              <a:t>11-2</a:t>
            </a:r>
            <a:r>
              <a:rPr lang="ja-JP" altLang="en-US" dirty="0"/>
              <a:t>）</a:t>
            </a:r>
            <a:endParaRPr lang="en-US" altLang="ja-JP" dirty="0"/>
          </a:p>
          <a:p>
            <a:pPr eaLnBrk="1" hangingPunct="1"/>
            <a:r>
              <a:rPr lang="ja-JP" altLang="en-US" dirty="0"/>
              <a:t>－直線（</a:t>
            </a:r>
            <a:r>
              <a:rPr lang="en-US" altLang="ja-JP" dirty="0"/>
              <a:t>Y</a:t>
            </a:r>
            <a:r>
              <a:rPr lang="ja-JP" altLang="en-US" dirty="0"/>
              <a:t>＝</a:t>
            </a:r>
            <a:r>
              <a:rPr lang="en-US" altLang="ja-JP" dirty="0" err="1"/>
              <a:t>aX+b</a:t>
            </a:r>
            <a:r>
              <a:rPr lang="ja-JP" altLang="en-US" dirty="0"/>
              <a:t>）の</a:t>
            </a:r>
            <a:r>
              <a:rPr lang="ja-JP" altLang="en-US" b="1" dirty="0"/>
              <a:t>傾き</a:t>
            </a:r>
            <a:r>
              <a:rPr lang="en-US" altLang="ja-JP" b="1" dirty="0"/>
              <a:t>a</a:t>
            </a:r>
            <a:r>
              <a:rPr lang="ja-JP" altLang="en-US" dirty="0"/>
              <a:t>が</a:t>
            </a:r>
            <a:r>
              <a:rPr lang="en-US" altLang="ja-JP" dirty="0"/>
              <a:t>X</a:t>
            </a:r>
            <a:r>
              <a:rPr lang="ja-JP" altLang="en-US" dirty="0"/>
              <a:t>→</a:t>
            </a:r>
            <a:r>
              <a:rPr lang="en-US" altLang="ja-JP" dirty="0"/>
              <a:t>Y</a:t>
            </a:r>
            <a:r>
              <a:rPr lang="ja-JP" altLang="en-US" dirty="0"/>
              <a:t>の影響度の数値</a:t>
            </a:r>
          </a:p>
        </p:txBody>
      </p:sp>
    </p:spTree>
    <p:extLst>
      <p:ext uri="{BB962C8B-B14F-4D97-AF65-F5344CB8AC3E}">
        <p14:creationId xmlns:p14="http://schemas.microsoft.com/office/powerpoint/2010/main" val="3520547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図表１１－１　５つの新商品の広告費と</a:t>
            </a:r>
            <a:br>
              <a:rPr lang="en-US" altLang="ja-JP" dirty="0"/>
            </a:br>
            <a:r>
              <a:rPr lang="ja-JP" altLang="en-US" dirty="0"/>
              <a:t>　　　　　　　　売上高の散布図</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3530017" y="2307922"/>
            <a:ext cx="6894143" cy="3810246"/>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4</a:t>
            </a:fld>
            <a:endParaRPr kumimoji="1" lang="ja-JP" altLang="en-US"/>
          </a:p>
        </p:txBody>
      </p:sp>
    </p:spTree>
    <p:extLst>
      <p:ext uri="{BB962C8B-B14F-4D97-AF65-F5344CB8AC3E}">
        <p14:creationId xmlns:p14="http://schemas.microsoft.com/office/powerpoint/2010/main" val="1710096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図表１１－２　５つの新商品の散布図に</a:t>
            </a:r>
            <a:br>
              <a:rPr lang="en-US" altLang="ja-JP" dirty="0"/>
            </a:br>
            <a:r>
              <a:rPr lang="ja-JP" altLang="en-US" dirty="0"/>
              <a:t>　　　　　直線（近似線）を入れた場合</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407167" y="1958789"/>
            <a:ext cx="7377665" cy="4242506"/>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5</a:t>
            </a:fld>
            <a:endParaRPr kumimoji="1" lang="ja-JP" altLang="en-US"/>
          </a:p>
        </p:txBody>
      </p:sp>
    </p:spTree>
    <p:extLst>
      <p:ext uri="{BB962C8B-B14F-4D97-AF65-F5344CB8AC3E}">
        <p14:creationId xmlns:p14="http://schemas.microsoft.com/office/powerpoint/2010/main" val="24793063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スライド番号プレースホルダー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ahoma" panose="020B0604030504040204" pitchFamily="34" charset="0"/>
                <a:ea typeface="ＭＳ Ｐゴシック" panose="020B0600070205080204" pitchFamily="50" charset="-128"/>
              </a:defRPr>
            </a:lvl1pPr>
            <a:lvl2pPr marL="742950" indent="-285750">
              <a:defRPr kumimoji="1" sz="2400">
                <a:solidFill>
                  <a:schemeClr val="tx1"/>
                </a:solidFill>
                <a:latin typeface="Tahoma" panose="020B0604030504040204" pitchFamily="34" charset="0"/>
                <a:ea typeface="ＭＳ Ｐゴシック" panose="020B0600070205080204" pitchFamily="50" charset="-128"/>
              </a:defRPr>
            </a:lvl2pPr>
            <a:lvl3pPr marL="1143000" indent="-228600">
              <a:defRPr kumimoji="1" sz="2400">
                <a:solidFill>
                  <a:schemeClr val="tx1"/>
                </a:solidFill>
                <a:latin typeface="Tahoma" panose="020B0604030504040204" pitchFamily="34" charset="0"/>
                <a:ea typeface="ＭＳ Ｐゴシック" panose="020B0600070205080204" pitchFamily="50" charset="-128"/>
              </a:defRPr>
            </a:lvl3pPr>
            <a:lvl4pPr marL="1600200" indent="-228600">
              <a:defRPr kumimoji="1" sz="2400">
                <a:solidFill>
                  <a:schemeClr val="tx1"/>
                </a:solidFill>
                <a:latin typeface="Tahoma" panose="020B0604030504040204" pitchFamily="34" charset="0"/>
                <a:ea typeface="ＭＳ Ｐゴシック" panose="020B0600070205080204" pitchFamily="50" charset="-128"/>
              </a:defRPr>
            </a:lvl4pPr>
            <a:lvl5pPr marL="2057400" indent="-228600">
              <a:defRPr kumimoji="1" sz="2400">
                <a:solidFill>
                  <a:schemeClr val="tx1"/>
                </a:solidFill>
                <a:latin typeface="Tahoma" panose="020B060403050404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9pPr>
          </a:lstStyle>
          <a:p>
            <a:fld id="{A671170A-CD3D-4D5B-B757-9D47CD2F2644}" type="slidenum">
              <a:rPr kumimoji="0" lang="en-US" altLang="ja-JP" sz="1400"/>
              <a:pPr/>
              <a:t>6</a:t>
            </a:fld>
            <a:endParaRPr kumimoji="0" lang="en-US" altLang="ja-JP" sz="1400"/>
          </a:p>
        </p:txBody>
      </p:sp>
      <p:sp>
        <p:nvSpPr>
          <p:cNvPr id="18434" name="Rectangle 2"/>
          <p:cNvSpPr>
            <a:spLocks noGrp="1" noChangeArrowheads="1"/>
          </p:cNvSpPr>
          <p:nvPr>
            <p:ph type="title"/>
          </p:nvPr>
        </p:nvSpPr>
        <p:spPr>
          <a:xfrm>
            <a:off x="1110473" y="650876"/>
            <a:ext cx="9451976" cy="1143000"/>
          </a:xfrm>
        </p:spPr>
        <p:txBody>
          <a:bodyPr>
            <a:normAutofit fontScale="90000"/>
          </a:bodyPr>
          <a:lstStyle/>
          <a:p>
            <a:pPr eaLnBrk="1" hangingPunct="1"/>
            <a:r>
              <a:rPr lang="ja-JP" altLang="en-US" dirty="0"/>
              <a:t>相関係数は散らばり、回帰分析は</a:t>
            </a:r>
            <a:r>
              <a:rPr lang="ja-JP" altLang="en-US" b="1" dirty="0"/>
              <a:t>傾き</a:t>
            </a:r>
          </a:p>
        </p:txBody>
      </p:sp>
      <p:sp>
        <p:nvSpPr>
          <p:cNvPr id="18435" name="Rectangle 3"/>
          <p:cNvSpPr>
            <a:spLocks noGrp="1" noChangeArrowheads="1"/>
          </p:cNvSpPr>
          <p:nvPr>
            <p:ph type="body" idx="1"/>
          </p:nvPr>
        </p:nvSpPr>
        <p:spPr>
          <a:xfrm>
            <a:off x="965201" y="2017713"/>
            <a:ext cx="9451976" cy="4114800"/>
          </a:xfrm>
        </p:spPr>
        <p:txBody>
          <a:bodyPr>
            <a:normAutofit/>
          </a:bodyPr>
          <a:lstStyle/>
          <a:p>
            <a:pPr eaLnBrk="1" hangingPunct="1"/>
            <a:r>
              <a:rPr lang="ja-JP" altLang="en-US" dirty="0"/>
              <a:t>①散布図の真ん中に直線を引く（近似線）</a:t>
            </a:r>
            <a:endParaRPr lang="en-US" altLang="ja-JP" dirty="0"/>
          </a:p>
          <a:p>
            <a:r>
              <a:rPr lang="ja-JP" altLang="en-US" dirty="0"/>
              <a:t>－エクセルで</a:t>
            </a:r>
            <a:r>
              <a:rPr lang="ja-JP" altLang="en-US" b="1" dirty="0"/>
              <a:t>傾き</a:t>
            </a:r>
            <a:r>
              <a:rPr lang="en-US" altLang="ja-JP" b="1" dirty="0"/>
              <a:t>a</a:t>
            </a:r>
            <a:r>
              <a:rPr lang="ja-JP" altLang="en-US" dirty="0"/>
              <a:t>の数値を表示（図表</a:t>
            </a:r>
            <a:r>
              <a:rPr lang="en-US" altLang="ja-JP" dirty="0"/>
              <a:t>11-3</a:t>
            </a:r>
            <a:r>
              <a:rPr lang="ja-JP" altLang="en-US" dirty="0"/>
              <a:t>）</a:t>
            </a:r>
            <a:endParaRPr lang="en-US" altLang="ja-JP" dirty="0"/>
          </a:p>
          <a:p>
            <a:r>
              <a:rPr lang="ja-JP" altLang="en-US" dirty="0"/>
              <a:t>－</a:t>
            </a:r>
            <a:r>
              <a:rPr lang="en-US" altLang="ja-JP" b="1" dirty="0"/>
              <a:t>a=0.6</a:t>
            </a:r>
            <a:r>
              <a:rPr lang="ja-JP" altLang="en-US" dirty="0"/>
              <a:t>なので、</a:t>
            </a:r>
            <a:r>
              <a:rPr lang="en-US" altLang="ja-JP" dirty="0"/>
              <a:t>X</a:t>
            </a:r>
            <a:r>
              <a:rPr lang="ja-JP" altLang="en-US" dirty="0"/>
              <a:t>が１単位増えると</a:t>
            </a:r>
            <a:r>
              <a:rPr lang="en-US" altLang="ja-JP" dirty="0"/>
              <a:t>Y</a:t>
            </a:r>
            <a:r>
              <a:rPr lang="ja-JP" altLang="en-US" dirty="0"/>
              <a:t>は</a:t>
            </a:r>
            <a:r>
              <a:rPr lang="en-US" altLang="ja-JP" dirty="0"/>
              <a:t>0.6</a:t>
            </a:r>
            <a:r>
              <a:rPr lang="ja-JP" altLang="en-US" dirty="0"/>
              <a:t>単位増加する</a:t>
            </a:r>
            <a:endParaRPr lang="en-US" altLang="ja-JP" dirty="0"/>
          </a:p>
          <a:p>
            <a:r>
              <a:rPr lang="ja-JP" altLang="en-US" dirty="0"/>
              <a:t>－広告費を１億円増額すると売上が</a:t>
            </a:r>
            <a:r>
              <a:rPr lang="en-US" altLang="ja-JP" dirty="0"/>
              <a:t>0.6</a:t>
            </a:r>
            <a:r>
              <a:rPr lang="ja-JP" altLang="en-US" dirty="0"/>
              <a:t>億円増加する</a:t>
            </a:r>
            <a:endParaRPr lang="en-US" altLang="ja-JP" dirty="0"/>
          </a:p>
          <a:p>
            <a:r>
              <a:rPr lang="ja-JP" altLang="en-US" dirty="0"/>
              <a:t>相関係数は散らばり、回帰分析は傾き（図表</a:t>
            </a:r>
            <a:r>
              <a:rPr lang="en-US" altLang="ja-JP" dirty="0"/>
              <a:t>11-4</a:t>
            </a:r>
            <a:r>
              <a:rPr lang="ja-JP" altLang="en-US" dirty="0"/>
              <a:t>）</a:t>
            </a:r>
            <a:endParaRPr lang="en-US" altLang="ja-JP" dirty="0"/>
          </a:p>
          <a:p>
            <a:r>
              <a:rPr lang="ja-JP" altLang="en-US" dirty="0"/>
              <a:t>－</a:t>
            </a:r>
            <a:r>
              <a:rPr lang="en-US" altLang="ja-JP" dirty="0"/>
              <a:t>A</a:t>
            </a:r>
            <a:r>
              <a:rPr lang="ja-JP" altLang="en-US" dirty="0"/>
              <a:t>図では相関係数１（散らばりなし）</a:t>
            </a:r>
            <a:endParaRPr lang="en-US" altLang="ja-JP" dirty="0"/>
          </a:p>
          <a:p>
            <a:r>
              <a:rPr lang="ja-JP" altLang="en-US" dirty="0"/>
              <a:t>－</a:t>
            </a:r>
            <a:r>
              <a:rPr lang="en-US" altLang="ja-JP" dirty="0"/>
              <a:t>B</a:t>
            </a:r>
            <a:r>
              <a:rPr lang="ja-JP" altLang="en-US" dirty="0"/>
              <a:t>図では相関係数</a:t>
            </a:r>
            <a:r>
              <a:rPr lang="en-US" altLang="ja-JP" dirty="0"/>
              <a:t>0.2</a:t>
            </a:r>
            <a:r>
              <a:rPr lang="ja-JP" altLang="en-US" dirty="0"/>
              <a:t>（２群に散らばっている）</a:t>
            </a:r>
            <a:endParaRPr lang="en-US" altLang="ja-JP" dirty="0"/>
          </a:p>
          <a:p>
            <a:r>
              <a:rPr lang="ja-JP" altLang="en-US" dirty="0"/>
              <a:t>－回帰係数は</a:t>
            </a:r>
            <a:r>
              <a:rPr lang="en-US" altLang="ja-JP" dirty="0"/>
              <a:t>A</a:t>
            </a:r>
            <a:r>
              <a:rPr lang="ja-JP" altLang="en-US" dirty="0"/>
              <a:t>図も</a:t>
            </a:r>
            <a:r>
              <a:rPr lang="en-US" altLang="ja-JP" dirty="0"/>
              <a:t>B</a:t>
            </a:r>
            <a:r>
              <a:rPr lang="ja-JP" altLang="en-US" dirty="0"/>
              <a:t>図も</a:t>
            </a:r>
            <a:r>
              <a:rPr lang="ja-JP" altLang="en-US" b="1" dirty="0"/>
              <a:t>傾き</a:t>
            </a:r>
            <a:r>
              <a:rPr lang="en-US" altLang="ja-JP" b="1" dirty="0"/>
              <a:t>a=1</a:t>
            </a:r>
            <a:r>
              <a:rPr lang="en-US" altLang="ja-JP" dirty="0"/>
              <a:t>(</a:t>
            </a:r>
            <a:r>
              <a:rPr lang="ja-JP" altLang="en-US" dirty="0"/>
              <a:t>近似線の傾き）</a:t>
            </a:r>
            <a:endParaRPr lang="en-US" altLang="ja-JP" dirty="0"/>
          </a:p>
          <a:p>
            <a:endParaRPr lang="en-US" altLang="ja-JP" dirty="0"/>
          </a:p>
          <a:p>
            <a:pPr eaLnBrk="1" hangingPunct="1"/>
            <a:endParaRPr lang="ja-JP" altLang="en-US" dirty="0"/>
          </a:p>
        </p:txBody>
      </p:sp>
    </p:spTree>
    <p:extLst>
      <p:ext uri="{BB962C8B-B14F-4D97-AF65-F5344CB8AC3E}">
        <p14:creationId xmlns:p14="http://schemas.microsoft.com/office/powerpoint/2010/main" val="786743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図表１１－３　５つの新商品の散布図に</a:t>
            </a:r>
            <a:br>
              <a:rPr lang="en-US" altLang="ja-JP" dirty="0"/>
            </a:br>
            <a:r>
              <a:rPr lang="ja-JP" altLang="en-US" dirty="0"/>
              <a:t>　　　　　　　引いた直線の傾き</a:t>
            </a:r>
            <a:endParaRPr kumimoji="1" lang="ja-JP" altLang="en-US" dirty="0"/>
          </a:p>
        </p:txBody>
      </p:sp>
      <p:pic>
        <p:nvPicPr>
          <p:cNvPr id="5" name="コンテンツ プレースホルダー 4"/>
          <p:cNvPicPr>
            <a:picLocks noGrp="1" noChangeAspect="1"/>
          </p:cNvPicPr>
          <p:nvPr>
            <p:ph idx="1"/>
          </p:nvPr>
        </p:nvPicPr>
        <p:blipFill>
          <a:blip r:embed="rId2"/>
          <a:stretch>
            <a:fillRect/>
          </a:stretch>
        </p:blipFill>
        <p:spPr>
          <a:xfrm>
            <a:off x="2503950" y="1810262"/>
            <a:ext cx="7654202" cy="4457534"/>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7</a:t>
            </a:fld>
            <a:endParaRPr kumimoji="1" lang="ja-JP" altLang="en-US"/>
          </a:p>
        </p:txBody>
      </p:sp>
    </p:spTree>
    <p:extLst>
      <p:ext uri="{BB962C8B-B14F-4D97-AF65-F5344CB8AC3E}">
        <p14:creationId xmlns:p14="http://schemas.microsoft.com/office/powerpoint/2010/main" val="49458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図表１１－４　相関係数は散らばり、</a:t>
            </a:r>
            <a:br>
              <a:rPr lang="en-US" altLang="ja-JP" dirty="0"/>
            </a:br>
            <a:r>
              <a:rPr lang="ja-JP" altLang="en-US" dirty="0"/>
              <a:t>　　　　　　　　回帰分析は直線の傾き</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281643" y="2022785"/>
            <a:ext cx="8026139" cy="3979004"/>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8</a:t>
            </a:fld>
            <a:endParaRPr kumimoji="1" lang="ja-JP" altLang="en-US"/>
          </a:p>
        </p:txBody>
      </p:sp>
    </p:spTree>
    <p:extLst>
      <p:ext uri="{BB962C8B-B14F-4D97-AF65-F5344CB8AC3E}">
        <p14:creationId xmlns:p14="http://schemas.microsoft.com/office/powerpoint/2010/main" val="16557534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スライド番号プレースホルダー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ahoma" panose="020B0604030504040204" pitchFamily="34" charset="0"/>
                <a:ea typeface="ＭＳ Ｐゴシック" panose="020B0600070205080204" pitchFamily="50" charset="-128"/>
              </a:defRPr>
            </a:lvl1pPr>
            <a:lvl2pPr marL="742950" indent="-285750">
              <a:defRPr kumimoji="1" sz="2400">
                <a:solidFill>
                  <a:schemeClr val="tx1"/>
                </a:solidFill>
                <a:latin typeface="Tahoma" panose="020B0604030504040204" pitchFamily="34" charset="0"/>
                <a:ea typeface="ＭＳ Ｐゴシック" panose="020B0600070205080204" pitchFamily="50" charset="-128"/>
              </a:defRPr>
            </a:lvl2pPr>
            <a:lvl3pPr marL="1143000" indent="-228600">
              <a:defRPr kumimoji="1" sz="2400">
                <a:solidFill>
                  <a:schemeClr val="tx1"/>
                </a:solidFill>
                <a:latin typeface="Tahoma" panose="020B0604030504040204" pitchFamily="34" charset="0"/>
                <a:ea typeface="ＭＳ Ｐゴシック" panose="020B0600070205080204" pitchFamily="50" charset="-128"/>
              </a:defRPr>
            </a:lvl3pPr>
            <a:lvl4pPr marL="1600200" indent="-228600">
              <a:defRPr kumimoji="1" sz="2400">
                <a:solidFill>
                  <a:schemeClr val="tx1"/>
                </a:solidFill>
                <a:latin typeface="Tahoma" panose="020B0604030504040204" pitchFamily="34" charset="0"/>
                <a:ea typeface="ＭＳ Ｐゴシック" panose="020B0600070205080204" pitchFamily="50" charset="-128"/>
              </a:defRPr>
            </a:lvl4pPr>
            <a:lvl5pPr marL="2057400" indent="-228600">
              <a:defRPr kumimoji="1" sz="2400">
                <a:solidFill>
                  <a:schemeClr val="tx1"/>
                </a:solidFill>
                <a:latin typeface="Tahoma" panose="020B060403050404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Tahoma" panose="020B0604030504040204" pitchFamily="34" charset="0"/>
                <a:ea typeface="ＭＳ Ｐゴシック" panose="020B0600070205080204" pitchFamily="50" charset="-128"/>
              </a:defRPr>
            </a:lvl9pPr>
          </a:lstStyle>
          <a:p>
            <a:fld id="{A671170A-CD3D-4D5B-B757-9D47CD2F2644}" type="slidenum">
              <a:rPr kumimoji="0" lang="en-US" altLang="ja-JP" sz="1400"/>
              <a:pPr/>
              <a:t>9</a:t>
            </a:fld>
            <a:endParaRPr kumimoji="0" lang="en-US" altLang="ja-JP" sz="1400"/>
          </a:p>
        </p:txBody>
      </p:sp>
      <p:sp>
        <p:nvSpPr>
          <p:cNvPr id="18434" name="Rectangle 2"/>
          <p:cNvSpPr>
            <a:spLocks noGrp="1" noChangeArrowheads="1"/>
          </p:cNvSpPr>
          <p:nvPr>
            <p:ph type="title"/>
          </p:nvPr>
        </p:nvSpPr>
        <p:spPr>
          <a:xfrm>
            <a:off x="1110473" y="650876"/>
            <a:ext cx="10421127" cy="1143000"/>
          </a:xfrm>
        </p:spPr>
        <p:txBody>
          <a:bodyPr>
            <a:normAutofit fontScale="90000"/>
          </a:bodyPr>
          <a:lstStyle/>
          <a:p>
            <a:pPr eaLnBrk="1" hangingPunct="1"/>
            <a:r>
              <a:rPr lang="ja-JP" altLang="en-US" dirty="0"/>
              <a:t>回帰分析の傾き</a:t>
            </a:r>
            <a:r>
              <a:rPr lang="en-US" altLang="ja-JP" dirty="0"/>
              <a:t>a</a:t>
            </a:r>
            <a:r>
              <a:rPr lang="ja-JP" altLang="en-US" dirty="0"/>
              <a:t>の算出方法②（グラフ）</a:t>
            </a:r>
          </a:p>
        </p:txBody>
      </p:sp>
      <p:sp>
        <p:nvSpPr>
          <p:cNvPr id="18435" name="Rectangle 3"/>
          <p:cNvSpPr>
            <a:spLocks noGrp="1" noChangeArrowheads="1"/>
          </p:cNvSpPr>
          <p:nvPr>
            <p:ph type="body" idx="1"/>
          </p:nvPr>
        </p:nvSpPr>
        <p:spPr>
          <a:xfrm>
            <a:off x="965200" y="2017713"/>
            <a:ext cx="10210799" cy="4114800"/>
          </a:xfrm>
        </p:spPr>
        <p:txBody>
          <a:bodyPr>
            <a:normAutofit/>
          </a:bodyPr>
          <a:lstStyle/>
          <a:p>
            <a:pPr eaLnBrk="1" hangingPunct="1"/>
            <a:r>
              <a:rPr lang="ja-JP" altLang="en-US" dirty="0"/>
              <a:t>②計算内容を視覚化（グラフで表現）（図表</a:t>
            </a:r>
            <a:r>
              <a:rPr lang="en-US" altLang="ja-JP" dirty="0"/>
              <a:t>11-5</a:t>
            </a:r>
            <a:r>
              <a:rPr lang="ja-JP" altLang="en-US" dirty="0"/>
              <a:t>）</a:t>
            </a:r>
          </a:p>
          <a:p>
            <a:pPr eaLnBrk="1" hangingPunct="1"/>
            <a:r>
              <a:rPr lang="ja-JP" altLang="en-US" dirty="0"/>
              <a:t>－直線Ｙ＝</a:t>
            </a:r>
            <a:r>
              <a:rPr lang="en-US" altLang="ja-JP" dirty="0" err="1"/>
              <a:t>aX+b</a:t>
            </a:r>
            <a:r>
              <a:rPr lang="ja-JP" altLang="en-US" dirty="0"/>
              <a:t>の「傾き</a:t>
            </a:r>
            <a:r>
              <a:rPr lang="en-US" altLang="ja-JP" dirty="0"/>
              <a:t>a</a:t>
            </a:r>
            <a:r>
              <a:rPr lang="ja-JP" altLang="en-US" dirty="0"/>
              <a:t>」を計算する仕組み</a:t>
            </a:r>
            <a:endParaRPr lang="en-US" altLang="ja-JP" dirty="0"/>
          </a:p>
          <a:p>
            <a:pPr eaLnBrk="1" hangingPunct="1"/>
            <a:r>
              <a:rPr lang="ja-JP" altLang="en-US" dirty="0"/>
              <a:t>－５つの観測点（例えば新商品）の変数Ｘと変数Ｙの数値</a:t>
            </a:r>
            <a:endParaRPr lang="en-US" altLang="ja-JP" dirty="0"/>
          </a:p>
          <a:p>
            <a:pPr eaLnBrk="1" hangingPunct="1"/>
            <a:r>
              <a:rPr lang="ja-JP" altLang="en-US" dirty="0"/>
              <a:t>－</a:t>
            </a:r>
            <a:r>
              <a:rPr lang="ja-JP" altLang="en-US" b="1" dirty="0">
                <a:solidFill>
                  <a:srgbClr val="FF0000"/>
                </a:solidFill>
              </a:rPr>
              <a:t>点</a:t>
            </a:r>
            <a:r>
              <a:rPr lang="ja-JP" altLang="en-US" dirty="0"/>
              <a:t>から</a:t>
            </a:r>
            <a:r>
              <a:rPr lang="ja-JP" altLang="en-US" b="1" dirty="0">
                <a:solidFill>
                  <a:srgbClr val="0070C0"/>
                </a:solidFill>
              </a:rPr>
              <a:t>回帰直線</a:t>
            </a:r>
            <a:r>
              <a:rPr lang="ja-JP" altLang="en-US" dirty="0"/>
              <a:t>に対して垂直線（赤点線）を引いた</a:t>
            </a:r>
            <a:r>
              <a:rPr lang="ja-JP" altLang="en-US" b="1" dirty="0">
                <a:solidFill>
                  <a:srgbClr val="FF0000"/>
                </a:solidFill>
              </a:rPr>
              <a:t>距離</a:t>
            </a:r>
            <a:r>
              <a:rPr lang="en-US" altLang="ja-JP" b="1" dirty="0">
                <a:solidFill>
                  <a:srgbClr val="FF0000"/>
                </a:solidFill>
              </a:rPr>
              <a:t>d</a:t>
            </a:r>
          </a:p>
          <a:p>
            <a:pPr eaLnBrk="1" hangingPunct="1"/>
            <a:r>
              <a:rPr lang="ja-JP" altLang="en-US" dirty="0"/>
              <a:t>－</a:t>
            </a:r>
            <a:r>
              <a:rPr lang="ja-JP" altLang="en-US" b="1" dirty="0">
                <a:solidFill>
                  <a:srgbClr val="FF0000"/>
                </a:solidFill>
              </a:rPr>
              <a:t>距離</a:t>
            </a:r>
            <a:r>
              <a:rPr lang="en-US" altLang="ja-JP" b="1" dirty="0">
                <a:solidFill>
                  <a:srgbClr val="FF0000"/>
                </a:solidFill>
              </a:rPr>
              <a:t>d</a:t>
            </a:r>
            <a:r>
              <a:rPr lang="ja-JP" altLang="en-US" dirty="0"/>
              <a:t>を２乗（</a:t>
            </a:r>
            <a:r>
              <a:rPr lang="en-US" altLang="ja-JP" dirty="0" err="1"/>
              <a:t>d×d</a:t>
            </a:r>
            <a:r>
              <a:rPr lang="ja-JP" altLang="en-US" dirty="0"/>
              <a:t>）すると</a:t>
            </a:r>
            <a:r>
              <a:rPr lang="ja-JP" altLang="en-US" b="1" dirty="0">
                <a:solidFill>
                  <a:srgbClr val="00B050"/>
                </a:solidFill>
              </a:rPr>
              <a:t>正方形の面積（緑色）</a:t>
            </a:r>
            <a:endParaRPr lang="en-US" altLang="ja-JP" b="1" dirty="0">
              <a:solidFill>
                <a:srgbClr val="00B050"/>
              </a:solidFill>
            </a:endParaRPr>
          </a:p>
          <a:p>
            <a:pPr eaLnBrk="1" hangingPunct="1"/>
            <a:r>
              <a:rPr lang="ja-JP" altLang="en-US" dirty="0"/>
              <a:t>－面積の合計が</a:t>
            </a:r>
            <a:r>
              <a:rPr lang="ja-JP" altLang="en-US" b="1" dirty="0"/>
              <a:t>最小になるように直線の傾き</a:t>
            </a:r>
            <a:r>
              <a:rPr lang="en-US" altLang="ja-JP" b="1" dirty="0"/>
              <a:t>a</a:t>
            </a:r>
            <a:r>
              <a:rPr lang="ja-JP" altLang="en-US" b="1" dirty="0"/>
              <a:t>を決定</a:t>
            </a:r>
            <a:endParaRPr lang="en-US" altLang="ja-JP" b="1" dirty="0"/>
          </a:p>
          <a:p>
            <a:pPr eaLnBrk="1" hangingPunct="1"/>
            <a:r>
              <a:rPr lang="ja-JP" altLang="en-US" dirty="0"/>
              <a:t>「２乗」した面積を「最小」化するから</a:t>
            </a:r>
            <a:r>
              <a:rPr lang="ja-JP" altLang="en-US" b="1" dirty="0"/>
              <a:t>最小二乗法</a:t>
            </a:r>
            <a:endParaRPr lang="en-US" altLang="ja-JP" b="1" dirty="0"/>
          </a:p>
          <a:p>
            <a:pPr eaLnBrk="1" hangingPunct="1"/>
            <a:r>
              <a:rPr lang="ja-JP" altLang="en-US" b="1" dirty="0"/>
              <a:t>－「</a:t>
            </a:r>
            <a:r>
              <a:rPr lang="ja-JP" altLang="en-US" b="1" dirty="0">
                <a:solidFill>
                  <a:srgbClr val="FF0000"/>
                </a:solidFill>
              </a:rPr>
              <a:t>距離ｄ</a:t>
            </a:r>
            <a:r>
              <a:rPr lang="ja-JP" altLang="en-US" b="1" dirty="0"/>
              <a:t>＝予測のズレ（誤差）」</a:t>
            </a:r>
            <a:r>
              <a:rPr lang="ja-JP" altLang="en-US" dirty="0"/>
              <a:t>を最小にしている</a:t>
            </a:r>
          </a:p>
        </p:txBody>
      </p:sp>
    </p:spTree>
    <p:extLst>
      <p:ext uri="{BB962C8B-B14F-4D97-AF65-F5344CB8AC3E}">
        <p14:creationId xmlns:p14="http://schemas.microsoft.com/office/powerpoint/2010/main" val="337548683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460</TotalTime>
  <Words>1699</Words>
  <Application>Microsoft Office PowerPoint</Application>
  <PresentationFormat>ワイド画面</PresentationFormat>
  <Paragraphs>132</Paragraphs>
  <Slides>29</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29</vt:i4>
      </vt:variant>
    </vt:vector>
  </HeadingPairs>
  <TitlesOfParts>
    <vt:vector size="34" baseType="lpstr">
      <vt:lpstr>游ゴシック</vt:lpstr>
      <vt:lpstr>游ゴシック Light</vt:lpstr>
      <vt:lpstr>Arial</vt:lpstr>
      <vt:lpstr>Tahoma</vt:lpstr>
      <vt:lpstr>Office テーマ</vt:lpstr>
      <vt:lpstr>第１１章　広告費を増額する 　　　と売上高はどうなるか</vt:lpstr>
      <vt:lpstr>第１１章の目的</vt:lpstr>
      <vt:lpstr>X→Yの一方向への影響を知りたい</vt:lpstr>
      <vt:lpstr>図表１１－１　５つの新商品の広告費と 　　　　　　　　売上高の散布図</vt:lpstr>
      <vt:lpstr>図表１１－２　５つの新商品の散布図に 　　　　　直線（近似線）を入れた場合</vt:lpstr>
      <vt:lpstr>相関係数は散らばり、回帰分析は傾き</vt:lpstr>
      <vt:lpstr>図表１１－３　５つの新商品の散布図に 　　　　　　　引いた直線の傾き</vt:lpstr>
      <vt:lpstr>図表１１－４　相関係数は散らばり、 　　　　　　　　回帰分析は直線の傾き</vt:lpstr>
      <vt:lpstr>回帰分析の傾きaの算出方法②（グラフ）</vt:lpstr>
      <vt:lpstr>図表１１－５　回帰分析はデータ点からの 　　距離の面積（２乗）を計算（イメージ）</vt:lpstr>
      <vt:lpstr>回帰分析の傾きaの算出方法③（数式）</vt:lpstr>
      <vt:lpstr>図表１１－６　５つの新製品の広告費（X） 　　　　　　　　と売上高（Y）の数値</vt:lpstr>
      <vt:lpstr>図表１１－7　５つの新商品の広告費（Ｘ） 　　　　　　のおける偏差（オレンジ線）</vt:lpstr>
      <vt:lpstr>図表１１－8　偏差を１辺とした正方形 　　　　　　　の面積が偏差平方(緑色)</vt:lpstr>
      <vt:lpstr>図表１１－9　偏差の２乗（偏差平方） 　　　　　　　を合計すると偏差平方和</vt:lpstr>
      <vt:lpstr>図表１１－10　広告費（Ｘ）の偏差と売上高 　　　　（Ｙ）の偏差の積の合計が偏差積和</vt:lpstr>
      <vt:lpstr>図表１１－１1　偏差積和6をXの偏差平方和10 　　　　　　　　で割ると傾きaは０．６</vt:lpstr>
      <vt:lpstr>回帰分析の結果を解釈する（エクセル）</vt:lpstr>
      <vt:lpstr>図表１１－１2　エクセルで回帰分析を 　　　行った場合の出力表（回帰係数）</vt:lpstr>
      <vt:lpstr>回帰分析の結果を解釈する（エクセル）</vt:lpstr>
      <vt:lpstr>図表１１－１3　エクセルで回帰分析を 　　　行った場合の出力表（決定係数）</vt:lpstr>
      <vt:lpstr>図表１１－１4　回帰直線で説明できる 　　　　　バラツキとできないバラツキ</vt:lpstr>
      <vt:lpstr>図表１１－１5　決定係数の算出の仕組み</vt:lpstr>
      <vt:lpstr>回帰分析の結果を解釈する（エクセル）</vt:lpstr>
      <vt:lpstr>図表１１－１6　エクセルで回帰分析を 　　行った場合の出力表（ｔ値とＰ値）</vt:lpstr>
      <vt:lpstr>図表１１－１7　回帰曲線は、変動す 　　　る確率分布から実現した一つの線</vt:lpstr>
      <vt:lpstr>図表１１－１８　エクセルで回帰分析を 　　　　　行った場合の出力表（Ｐ値）</vt:lpstr>
      <vt:lpstr>回帰係数が「統計的に有意」は、 　　「証明」や「効果が高い」まで意味しない</vt:lpstr>
      <vt:lpstr>おわりに</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第１章　統計学の基礎知識の体系</dc:title>
  <dc:creator>河口 洋行</dc:creator>
  <cp:lastModifiedBy>河口 洋行</cp:lastModifiedBy>
  <cp:revision>27</cp:revision>
  <dcterms:created xsi:type="dcterms:W3CDTF">2021-01-06T05:05:53Z</dcterms:created>
  <dcterms:modified xsi:type="dcterms:W3CDTF">2022-01-25T11:17:14Z</dcterms:modified>
</cp:coreProperties>
</file>