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74" r:id="rId3"/>
    <p:sldId id="276" r:id="rId4"/>
    <p:sldId id="267" r:id="rId5"/>
    <p:sldId id="257" r:id="rId6"/>
    <p:sldId id="258" r:id="rId7"/>
    <p:sldId id="277" r:id="rId8"/>
    <p:sldId id="259" r:id="rId9"/>
    <p:sldId id="260" r:id="rId10"/>
    <p:sldId id="278" r:id="rId11"/>
    <p:sldId id="261" r:id="rId12"/>
    <p:sldId id="279" r:id="rId13"/>
    <p:sldId id="262" r:id="rId14"/>
    <p:sldId id="280" r:id="rId15"/>
    <p:sldId id="263" r:id="rId16"/>
    <p:sldId id="264" r:id="rId17"/>
    <p:sldId id="281" r:id="rId18"/>
    <p:sldId id="265" r:id="rId19"/>
    <p:sldId id="284" r:id="rId20"/>
    <p:sldId id="282" r:id="rId21"/>
    <p:sldId id="268" r:id="rId22"/>
    <p:sldId id="269" r:id="rId23"/>
    <p:sldId id="270" r:id="rId24"/>
    <p:sldId id="271" r:id="rId25"/>
    <p:sldId id="272" r:id="rId26"/>
    <p:sldId id="273" r:id="rId27"/>
    <p:sldId id="275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99B06-7F72-475F-A0F1-E1216BB8933F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F9B68-08B1-467B-96E4-308AB09A13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042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4187216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3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66213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7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4231574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10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95933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12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703819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14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2005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17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002226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C6D2840-F988-468A-964C-B0241CAD8360}" type="slidenum">
              <a:rPr lang="en-US" altLang="ja-JP" sz="1200"/>
              <a:pPr/>
              <a:t>20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473100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29AF9-03B5-4488-A995-FC6133EED944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6CE0-EF9E-4C4B-B056-628EB4CC22E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FC80-5E7B-4232-A924-B006E066119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50EE8-1DB0-4205-9B42-C9614534D43E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90559-E7E6-42D7-9870-43368C63B64E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EF1D-33BF-4008-B301-C9072F0D29F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E5A-B87E-49A4-AEEF-C63459713456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D7B3-14FE-4AD9-985A-50A7B060B22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7813-B35F-4608-B9B5-F52E204709A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B9B1-D0DB-4152-A820-50F86E1075D2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0C21-3E13-4FFD-B6EB-A68A56BFAEC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BF96-F34B-43A4-8C98-528320FED49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第１０章　大学への予算額と労働生産性は連動するか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967798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latin typeface="+mj-lt"/>
              </a:rPr>
              <a:t>散布図と相関係数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10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散布図は「</a:t>
            </a:r>
            <a:r>
              <a:rPr lang="ja-JP" altLang="en-US" b="1" dirty="0"/>
              <a:t>外れ値</a:t>
            </a:r>
            <a:r>
              <a:rPr lang="ja-JP" altLang="en-US" dirty="0"/>
              <a:t>」の発見にも使える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40718"/>
            <a:ext cx="9441921" cy="4165601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２つの変数の関係で飛び離れた値（外れ値）を発見する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－明治時代の国民総生産額と政府支出額（図表</a:t>
            </a:r>
            <a:r>
              <a:rPr lang="en-US" altLang="ja-JP" dirty="0"/>
              <a:t>10-6</a:t>
            </a:r>
            <a:r>
              <a:rPr lang="ja-JP" altLang="en-US" dirty="0"/>
              <a:t>）</a:t>
            </a:r>
            <a:endParaRPr lang="ja-JP" altLang="en-US" b="1" dirty="0">
              <a:solidFill>
                <a:srgbClr val="FF0000"/>
              </a:solidFill>
            </a:endParaRPr>
          </a:p>
          <a:p>
            <a:r>
              <a:rPr lang="ja-JP" altLang="en-US" dirty="0"/>
              <a:t>－政府支出額が飛び離れた値（外れ値）を発見</a:t>
            </a:r>
          </a:p>
          <a:p>
            <a:r>
              <a:rPr lang="ja-JP" altLang="en-US" dirty="0"/>
              <a:t>外れ値は原因を調べて削除するかを考える</a:t>
            </a:r>
            <a:endParaRPr lang="en-US" altLang="ja-JP" dirty="0"/>
          </a:p>
          <a:p>
            <a:r>
              <a:rPr lang="ja-JP" altLang="en-US" dirty="0"/>
              <a:t>－多くの場合は入力ミスや転記ミス（修正する）</a:t>
            </a:r>
            <a:endParaRPr lang="en-US" altLang="ja-JP" dirty="0"/>
          </a:p>
          <a:p>
            <a:r>
              <a:rPr lang="ja-JP" altLang="en-US" dirty="0"/>
              <a:t>－戦争により政府支出が激増</a:t>
            </a:r>
            <a:endParaRPr lang="en-US" altLang="ja-JP" dirty="0"/>
          </a:p>
          <a:p>
            <a:r>
              <a:rPr lang="ja-JP" altLang="en-US" dirty="0"/>
              <a:t>ミスでない場合は分析の目的から判断する</a:t>
            </a:r>
            <a:endParaRPr lang="en-US" altLang="ja-JP" dirty="0"/>
          </a:p>
          <a:p>
            <a:r>
              <a:rPr lang="ja-JP" altLang="en-US" dirty="0"/>
              <a:t>－明治時代全体か、平和な時代の分析が目的かどうか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2707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280" y="365125"/>
            <a:ext cx="1159764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図表１０－６　明治時代の国民総生産額と　</a:t>
            </a:r>
            <a:br>
              <a:rPr lang="en-US" altLang="ja-JP" dirty="0"/>
            </a:br>
            <a:r>
              <a:rPr lang="ja-JP" altLang="en-US" dirty="0"/>
              <a:t>　　　　政府支出額の散布図（</a:t>
            </a:r>
            <a:r>
              <a:rPr lang="ja-JP" altLang="en-US" b="1" dirty="0"/>
              <a:t>外れ値</a:t>
            </a:r>
            <a:r>
              <a:rPr lang="ja-JP" altLang="en-US" dirty="0"/>
              <a:t>あり）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816" y="2047731"/>
            <a:ext cx="7533951" cy="458582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21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相関関係の強さを数値で示す</a:t>
            </a:r>
            <a:r>
              <a:rPr lang="ja-JP" altLang="en-US" b="1" dirty="0"/>
              <a:t>相関係数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40718"/>
            <a:ext cx="9441921" cy="4165601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相関関係を「数値」で示せる「</a:t>
            </a:r>
            <a:r>
              <a:rPr lang="ja-JP" altLang="en-US" b="1" dirty="0"/>
              <a:t>相関係数</a:t>
            </a:r>
            <a:r>
              <a:rPr lang="ja-JP" altLang="en-US" dirty="0"/>
              <a:t>」</a:t>
            </a:r>
            <a:endParaRPr lang="en-US" altLang="ja-JP" dirty="0"/>
          </a:p>
          <a:p>
            <a:pPr eaLnBrk="1" hangingPunct="1"/>
            <a:r>
              <a:rPr lang="ja-JP" altLang="en-US" dirty="0"/>
              <a:t>－「－１」から「＋１」で数値化－数値がマイナスなら</a:t>
            </a:r>
            <a:r>
              <a:rPr lang="ja-JP" altLang="en-US" b="1" dirty="0">
                <a:solidFill>
                  <a:srgbClr val="FF0000"/>
                </a:solidFill>
              </a:rPr>
              <a:t>負</a:t>
            </a:r>
            <a:r>
              <a:rPr lang="ja-JP" altLang="en-US" dirty="0"/>
              <a:t>の相関、プラスなら</a:t>
            </a:r>
            <a:r>
              <a:rPr lang="ja-JP" altLang="en-US" b="1" dirty="0">
                <a:solidFill>
                  <a:srgbClr val="002060"/>
                </a:solidFill>
              </a:rPr>
              <a:t>正</a:t>
            </a:r>
            <a:r>
              <a:rPr lang="ja-JP" altLang="en-US" dirty="0"/>
              <a:t>の相関、</a:t>
            </a:r>
          </a:p>
          <a:p>
            <a:r>
              <a:rPr lang="ja-JP" altLang="en-US" dirty="0"/>
              <a:t>数値が</a:t>
            </a:r>
            <a:r>
              <a:rPr lang="en-US" altLang="ja-JP" b="1" dirty="0"/>
              <a:t>0.7</a:t>
            </a:r>
            <a:r>
              <a:rPr lang="ja-JP" altLang="en-US" b="1" dirty="0"/>
              <a:t>以上（</a:t>
            </a:r>
            <a:r>
              <a:rPr lang="en-US" altLang="ja-JP" b="1" dirty="0"/>
              <a:t>-0.7</a:t>
            </a:r>
            <a:r>
              <a:rPr lang="ja-JP" altLang="en-US" b="1" dirty="0"/>
              <a:t>以下）</a:t>
            </a:r>
            <a:r>
              <a:rPr lang="ja-JP" altLang="en-US" dirty="0"/>
              <a:t>の場合に</a:t>
            </a:r>
            <a:r>
              <a:rPr lang="ja-JP" altLang="en-US" b="1" dirty="0"/>
              <a:t>強い相関</a:t>
            </a:r>
            <a:r>
              <a:rPr lang="ja-JP" altLang="en-US" dirty="0"/>
              <a:t>と判断</a:t>
            </a:r>
            <a:endParaRPr lang="en-US" altLang="ja-JP" dirty="0"/>
          </a:p>
          <a:p>
            <a:r>
              <a:rPr lang="ja-JP" altLang="en-US" dirty="0"/>
              <a:t>－数値により強さの表現が決められている（図表</a:t>
            </a:r>
            <a:r>
              <a:rPr lang="en-US" altLang="ja-JP" dirty="0"/>
              <a:t>10-7</a:t>
            </a:r>
            <a:r>
              <a:rPr lang="ja-JP" altLang="en-US" dirty="0"/>
              <a:t>）</a:t>
            </a:r>
            <a:endParaRPr lang="ja-JP" altLang="en-US" b="1" dirty="0">
              <a:solidFill>
                <a:srgbClr val="FF0000"/>
              </a:solidFill>
            </a:endParaRPr>
          </a:p>
          <a:p>
            <a:r>
              <a:rPr lang="ja-JP" altLang="en-US" dirty="0"/>
              <a:t>－研究発表などでも自由に表現すると質問が出る</a:t>
            </a:r>
            <a:endParaRPr lang="en-US" altLang="ja-JP" dirty="0"/>
          </a:p>
          <a:p>
            <a:r>
              <a:rPr lang="ja-JP" altLang="en-US" dirty="0"/>
              <a:t>（なぜ相関係数が</a:t>
            </a:r>
            <a:r>
              <a:rPr lang="en-US" altLang="ja-JP" dirty="0"/>
              <a:t>0.5</a:t>
            </a:r>
            <a:r>
              <a:rPr lang="ja-JP" altLang="en-US" dirty="0"/>
              <a:t>なのに強い相関というのですか）</a:t>
            </a:r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0352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10490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図表１０－７　相関係数の数値と</a:t>
            </a:r>
            <a:br>
              <a:rPr lang="en-US" altLang="ja-JP" dirty="0"/>
            </a:br>
            <a:r>
              <a:rPr lang="ja-JP" altLang="en-US" dirty="0"/>
              <a:t>　　　　　　　　　　　相関の強さの判定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9656" y="2133643"/>
            <a:ext cx="6525864" cy="391802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349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14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相関関係の算出は「</a:t>
            </a:r>
            <a:r>
              <a:rPr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</a:t>
            </a:r>
            <a:r>
              <a:rPr lang="ja-JP" altLang="en-US" dirty="0"/>
              <a:t>」分散を利用する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40718"/>
            <a:ext cx="9441921" cy="4165601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相関係数の算出の仕組みを知っておこう</a:t>
            </a:r>
            <a:endParaRPr lang="en-US" altLang="ja-JP" dirty="0"/>
          </a:p>
          <a:p>
            <a:r>
              <a:rPr lang="ja-JP" altLang="en-US" dirty="0"/>
              <a:t>①</a:t>
            </a:r>
            <a:r>
              <a:rPr lang="en-US" altLang="ja-JP" dirty="0"/>
              <a:t>X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の標準偏差の積（分母）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b="1" dirty="0">
                <a:solidFill>
                  <a:srgbClr val="FFC000"/>
                </a:solidFill>
              </a:rPr>
              <a:t>偏差</a:t>
            </a:r>
            <a:r>
              <a:rPr lang="ja-JP" altLang="en-US" dirty="0"/>
              <a:t>を２乗した面積を合計して</a:t>
            </a:r>
            <a:r>
              <a:rPr lang="ja-JP" altLang="en-US" b="1" dirty="0">
                <a:solidFill>
                  <a:srgbClr val="00B050"/>
                </a:solidFill>
              </a:rPr>
              <a:t>偏差平方和</a:t>
            </a:r>
            <a:r>
              <a:rPr lang="ja-JP" altLang="en-US" dirty="0"/>
              <a:t>を出す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b="1" dirty="0">
                <a:solidFill>
                  <a:srgbClr val="00B050"/>
                </a:solidFill>
              </a:rPr>
              <a:t>偏差平方和</a:t>
            </a:r>
            <a:r>
              <a:rPr lang="ja-JP" altLang="en-US" dirty="0"/>
              <a:t>をデータ個数で割ると</a:t>
            </a:r>
            <a:r>
              <a:rPr lang="ja-JP" altLang="en-US" b="1" dirty="0">
                <a:solidFill>
                  <a:srgbClr val="00B0F0"/>
                </a:solidFill>
              </a:rPr>
              <a:t>分散</a:t>
            </a:r>
            <a:endParaRPr lang="en-US" altLang="ja-JP" b="1" dirty="0">
              <a:solidFill>
                <a:srgbClr val="00B0F0"/>
              </a:solidFill>
            </a:endParaRPr>
          </a:p>
          <a:p>
            <a:r>
              <a:rPr lang="ja-JP" altLang="en-US" dirty="0"/>
              <a:t>－分散を面積とした場合の１辺が</a:t>
            </a:r>
            <a:r>
              <a:rPr lang="ja-JP" altLang="en-US" b="1" dirty="0">
                <a:solidFill>
                  <a:srgbClr val="FF0000"/>
                </a:solidFill>
              </a:rPr>
              <a:t>標準偏差</a:t>
            </a:r>
            <a:r>
              <a:rPr lang="ja-JP" altLang="en-US" dirty="0"/>
              <a:t>（図表</a:t>
            </a:r>
            <a:r>
              <a:rPr lang="en-US" altLang="ja-JP" dirty="0"/>
              <a:t>10-8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②</a:t>
            </a:r>
            <a:r>
              <a:rPr lang="en-US" altLang="ja-JP" dirty="0"/>
              <a:t>X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の共分散（分子）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X</a:t>
            </a:r>
            <a:r>
              <a:rPr lang="ja-JP" altLang="en-US" dirty="0"/>
              <a:t>の</a:t>
            </a:r>
            <a:r>
              <a:rPr lang="ja-JP" altLang="en-US" b="1" dirty="0">
                <a:solidFill>
                  <a:srgbClr val="00B050"/>
                </a:solidFill>
              </a:rPr>
              <a:t>偏差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の</a:t>
            </a:r>
            <a:r>
              <a:rPr lang="ja-JP" altLang="en-US" b="1" dirty="0">
                <a:solidFill>
                  <a:srgbClr val="00B0F0"/>
                </a:solidFill>
              </a:rPr>
              <a:t>偏差</a:t>
            </a:r>
            <a:r>
              <a:rPr lang="ja-JP" altLang="en-US" dirty="0"/>
              <a:t>を乗じた面積の和（</a:t>
            </a:r>
            <a:r>
              <a:rPr lang="ja-JP" altLang="en-US" b="1" dirty="0">
                <a:solidFill>
                  <a:srgbClr val="FF9900"/>
                </a:solidFill>
              </a:rPr>
              <a:t>偏差</a:t>
            </a:r>
            <a:r>
              <a:rPr lang="ja-JP" altLang="en-US" b="1" dirty="0">
                <a:solidFill>
                  <a:srgbClr val="00B050"/>
                </a:solidFill>
              </a:rPr>
              <a:t>積和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b="1" dirty="0">
                <a:solidFill>
                  <a:srgbClr val="FF9900"/>
                </a:solidFill>
              </a:rPr>
              <a:t>偏差</a:t>
            </a:r>
            <a:r>
              <a:rPr lang="ja-JP" altLang="en-US" b="1" dirty="0">
                <a:solidFill>
                  <a:srgbClr val="00B050"/>
                </a:solidFill>
              </a:rPr>
              <a:t>積和</a:t>
            </a:r>
            <a:r>
              <a:rPr lang="ja-JP" altLang="en-US" dirty="0"/>
              <a:t>をデータの個数で割ると</a:t>
            </a:r>
            <a:r>
              <a:rPr lang="ja-JP" altLang="en-US" b="1" dirty="0"/>
              <a:t>共</a:t>
            </a:r>
            <a:r>
              <a:rPr lang="ja-JP" altLang="en-US" b="1" dirty="0">
                <a:solidFill>
                  <a:srgbClr val="00B0F0"/>
                </a:solidFill>
              </a:rPr>
              <a:t>分散</a:t>
            </a:r>
            <a:r>
              <a:rPr lang="ja-JP" altLang="en-US" dirty="0"/>
              <a:t>（図表</a:t>
            </a:r>
            <a:r>
              <a:rPr lang="en-US" altLang="ja-JP" dirty="0"/>
              <a:t>10-9</a:t>
            </a:r>
            <a:r>
              <a:rPr lang="ja-JP" altLang="en-US" dirty="0"/>
              <a:t>）</a:t>
            </a:r>
            <a:endParaRPr lang="en-US" altLang="ja-JP" dirty="0"/>
          </a:p>
          <a:p>
            <a:pPr eaLnBrk="1" hangingPunct="1"/>
            <a:endParaRPr lang="en-US" altLang="ja-JP" dirty="0"/>
          </a:p>
          <a:p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5792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8764" y="365125"/>
            <a:ext cx="10855036" cy="1325563"/>
          </a:xfrm>
        </p:spPr>
        <p:txBody>
          <a:bodyPr/>
          <a:lstStyle/>
          <a:p>
            <a:r>
              <a:rPr lang="ja-JP" altLang="en-US" dirty="0"/>
              <a:t>図表１０－８　分散と標準偏差の計算方法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9137" y="1522590"/>
            <a:ext cx="6148238" cy="51608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898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図表１０－９　２つの変数の</a:t>
            </a:r>
            <a:r>
              <a:rPr lang="ja-JP" altLang="en-US" b="1" dirty="0"/>
              <a:t>共分散</a:t>
            </a:r>
            <a:br>
              <a:rPr lang="en-US" altLang="ja-JP" dirty="0"/>
            </a:br>
            <a:r>
              <a:rPr lang="ja-JP" altLang="en-US" dirty="0"/>
              <a:t>　　　　　　　　　　　　　の計算方法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1ECBC0A-AE10-453C-9B1D-B8CD7F992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17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17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</a:t>
            </a:r>
            <a:r>
              <a:rPr lang="ja-JP" altLang="en-US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偏差</a:t>
            </a:r>
            <a:r>
              <a:rPr lang="ja-JP" altLang="en-US" dirty="0"/>
              <a:t>と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Y</a:t>
            </a:r>
            <a:r>
              <a:rPr lang="ja-JP" altLang="en-US" b="1" dirty="0">
                <a:solidFill>
                  <a:srgbClr val="00B0F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偏差</a:t>
            </a:r>
            <a:r>
              <a:rPr lang="ja-JP" altLang="en-US" dirty="0"/>
              <a:t>の符号の違いと散布図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40718"/>
            <a:ext cx="10693400" cy="4165601"/>
          </a:xfrm>
        </p:spPr>
        <p:txBody>
          <a:bodyPr>
            <a:normAutofit/>
          </a:bodyPr>
          <a:lstStyle/>
          <a:p>
            <a:r>
              <a:rPr lang="en-US" altLang="ja-JP" dirty="0"/>
              <a:t>X</a:t>
            </a:r>
            <a:r>
              <a:rPr lang="ja-JP" altLang="en-US" dirty="0"/>
              <a:t>偏差と</a:t>
            </a:r>
            <a:r>
              <a:rPr lang="en-US" altLang="ja-JP" dirty="0"/>
              <a:t>Y</a:t>
            </a:r>
            <a:r>
              <a:rPr lang="ja-JP" altLang="en-US" dirty="0"/>
              <a:t>偏差の符号が同じであれば「</a:t>
            </a:r>
            <a:r>
              <a:rPr lang="ja-JP" altLang="en-US" b="1" dirty="0">
                <a:latin typeface="Arial Black" panose="020B0A04020102020204" pitchFamily="34" charset="0"/>
              </a:rPr>
              <a:t>＋」</a:t>
            </a:r>
            <a:r>
              <a:rPr lang="ja-JP" altLang="en-US" dirty="0"/>
              <a:t>の数値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10-10)</a:t>
            </a:r>
          </a:p>
          <a:p>
            <a:r>
              <a:rPr lang="ja-JP" altLang="en-US" dirty="0"/>
              <a:t>－右上は</a:t>
            </a:r>
            <a:r>
              <a:rPr lang="en-US" altLang="ja-JP" dirty="0"/>
              <a:t>X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＋</a:t>
            </a:r>
            <a:r>
              <a:rPr lang="ja-JP" altLang="en-US" dirty="0"/>
              <a:t>）と</a:t>
            </a:r>
            <a:r>
              <a:rPr lang="en-US" altLang="ja-JP" dirty="0"/>
              <a:t>Y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rgbClr val="00B0F0"/>
                </a:solidFill>
              </a:rPr>
              <a:t>＋</a:t>
            </a:r>
            <a:r>
              <a:rPr lang="ja-JP" altLang="en-US" dirty="0"/>
              <a:t>）の積で数値は＋</a:t>
            </a:r>
            <a:endParaRPr lang="en-US" altLang="ja-JP" dirty="0"/>
          </a:p>
          <a:p>
            <a:r>
              <a:rPr lang="ja-JP" altLang="en-US" dirty="0"/>
              <a:t>－左下は</a:t>
            </a:r>
            <a:r>
              <a:rPr lang="en-US" altLang="ja-JP" dirty="0"/>
              <a:t>X</a:t>
            </a:r>
            <a:r>
              <a:rPr lang="ja-JP" altLang="en-US" dirty="0"/>
              <a:t>偏差と（</a:t>
            </a:r>
            <a:r>
              <a:rPr lang="ja-JP" altLang="en-US" b="1" dirty="0">
                <a:solidFill>
                  <a:srgbClr val="FF0000"/>
                </a:solidFill>
              </a:rPr>
              <a:t>－</a:t>
            </a:r>
            <a:r>
              <a:rPr lang="ja-JP" altLang="en-US" dirty="0"/>
              <a:t>）</a:t>
            </a:r>
            <a:r>
              <a:rPr lang="en-US" altLang="ja-JP" dirty="0"/>
              <a:t>Y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－</a:t>
            </a:r>
            <a:r>
              <a:rPr lang="ja-JP" altLang="en-US" dirty="0"/>
              <a:t>）の積で数値は＋</a:t>
            </a:r>
          </a:p>
          <a:p>
            <a:pPr eaLnBrk="1" hangingPunct="1"/>
            <a:r>
              <a:rPr lang="en-US" altLang="ja-JP" dirty="0"/>
              <a:t>X</a:t>
            </a:r>
            <a:r>
              <a:rPr lang="ja-JP" altLang="en-US" dirty="0"/>
              <a:t>偏差と</a:t>
            </a:r>
            <a:r>
              <a:rPr lang="en-US" altLang="ja-JP" dirty="0"/>
              <a:t>Y</a:t>
            </a:r>
            <a:r>
              <a:rPr lang="ja-JP" altLang="en-US" dirty="0"/>
              <a:t>偏差の符号が異なれば「</a:t>
            </a:r>
            <a:r>
              <a:rPr lang="ja-JP" altLang="en-US" b="1" dirty="0">
                <a:latin typeface="Arial Black" panose="020B0A04020102020204" pitchFamily="34" charset="0"/>
              </a:rPr>
              <a:t>－」</a:t>
            </a:r>
            <a:r>
              <a:rPr lang="ja-JP" altLang="en-US" dirty="0"/>
              <a:t>の数値</a:t>
            </a:r>
            <a:endParaRPr lang="en-US" altLang="ja-JP" dirty="0"/>
          </a:p>
          <a:p>
            <a:r>
              <a:rPr lang="ja-JP" altLang="en-US" dirty="0"/>
              <a:t>－左上は</a:t>
            </a:r>
            <a:r>
              <a:rPr lang="en-US" altLang="ja-JP" dirty="0"/>
              <a:t>X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＋</a:t>
            </a:r>
            <a:r>
              <a:rPr lang="ja-JP" altLang="en-US" dirty="0"/>
              <a:t>）と</a:t>
            </a:r>
            <a:r>
              <a:rPr lang="en-US" altLang="ja-JP" dirty="0"/>
              <a:t>Y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－</a:t>
            </a:r>
            <a:r>
              <a:rPr lang="ja-JP" altLang="en-US" dirty="0"/>
              <a:t>）の積で数値は－</a:t>
            </a:r>
            <a:endParaRPr lang="en-US" altLang="ja-JP" dirty="0"/>
          </a:p>
          <a:p>
            <a:r>
              <a:rPr lang="ja-JP" altLang="en-US" dirty="0"/>
              <a:t>－右下は</a:t>
            </a:r>
            <a:r>
              <a:rPr lang="en-US" altLang="ja-JP" dirty="0"/>
              <a:t>X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rgbClr val="FF0000"/>
                </a:solidFill>
              </a:rPr>
              <a:t>－</a:t>
            </a:r>
            <a:r>
              <a:rPr lang="ja-JP" altLang="en-US" dirty="0"/>
              <a:t>）と</a:t>
            </a:r>
            <a:r>
              <a:rPr lang="en-US" altLang="ja-JP" dirty="0"/>
              <a:t>Y</a:t>
            </a:r>
            <a:r>
              <a:rPr lang="ja-JP" altLang="en-US" dirty="0"/>
              <a:t>偏差（</a:t>
            </a:r>
            <a:r>
              <a:rPr lang="ja-JP" altLang="en-US" b="1" dirty="0">
                <a:solidFill>
                  <a:srgbClr val="00B0F0"/>
                </a:solidFill>
              </a:rPr>
              <a:t>＋</a:t>
            </a:r>
            <a:r>
              <a:rPr lang="ja-JP" altLang="en-US" dirty="0"/>
              <a:t>）の積で数値は－</a:t>
            </a:r>
          </a:p>
          <a:p>
            <a:r>
              <a:rPr lang="ja-JP" altLang="en-US" dirty="0"/>
              <a:t>従って正の相関ではプラス、負の相関ではマイナスの数値</a:t>
            </a:r>
            <a:endParaRPr lang="en-US" altLang="ja-JP" dirty="0"/>
          </a:p>
          <a:p>
            <a:r>
              <a:rPr lang="ja-JP" altLang="en-US" dirty="0"/>
              <a:t>③</a:t>
            </a:r>
            <a:r>
              <a:rPr lang="ja-JP" altLang="en-US" b="1" dirty="0"/>
              <a:t>共</a:t>
            </a:r>
            <a:r>
              <a:rPr lang="ja-JP" altLang="en-US" b="1" dirty="0">
                <a:solidFill>
                  <a:srgbClr val="00B0F0"/>
                </a:solidFill>
              </a:rPr>
              <a:t>分散</a:t>
            </a:r>
            <a:r>
              <a:rPr lang="ja-JP" altLang="en-US" dirty="0"/>
              <a:t>をＸとＹの</a:t>
            </a:r>
            <a:r>
              <a:rPr lang="ja-JP" altLang="en-US" b="1" dirty="0">
                <a:solidFill>
                  <a:srgbClr val="FF0000"/>
                </a:solidFill>
              </a:rPr>
              <a:t>標準偏差</a:t>
            </a:r>
            <a:r>
              <a:rPr lang="ja-JP" altLang="en-US" dirty="0"/>
              <a:t>の積で割ると</a:t>
            </a:r>
            <a:r>
              <a:rPr lang="ja-JP" altLang="en-US" b="1" dirty="0">
                <a:solidFill>
                  <a:srgbClr val="7030A0"/>
                </a:solidFill>
              </a:rPr>
              <a:t>相関係数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10-11)</a:t>
            </a:r>
          </a:p>
          <a:p>
            <a:endParaRPr lang="en-US" altLang="ja-JP" dirty="0"/>
          </a:p>
          <a:p>
            <a:endParaRPr lang="en-US" altLang="ja-JP" dirty="0"/>
          </a:p>
          <a:p>
            <a:pPr eaLnBrk="1" hangingPunct="1"/>
            <a:endParaRPr lang="en-US" altLang="ja-JP" dirty="0"/>
          </a:p>
          <a:p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5997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図表１０－１０　散布図の位置による</a:t>
            </a:r>
            <a:r>
              <a:rPr lang="en-US" altLang="ja-JP" dirty="0"/>
              <a:t>X</a:t>
            </a:r>
            <a:r>
              <a:rPr lang="ja-JP" altLang="en-US" dirty="0"/>
              <a:t>偏差と</a:t>
            </a:r>
            <a:r>
              <a:rPr lang="en-US" altLang="ja-JP" dirty="0"/>
              <a:t>Y</a:t>
            </a:r>
            <a:r>
              <a:rPr lang="ja-JP" altLang="en-US" dirty="0"/>
              <a:t>偏差の積の符号の違い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845" y="1897230"/>
            <a:ext cx="7101162" cy="470307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18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図表１０－１１「共分散」を「ＸとＹの</a:t>
            </a:r>
            <a:br>
              <a:rPr lang="en-US" altLang="ja-JP" dirty="0"/>
            </a:br>
            <a:r>
              <a:rPr lang="ja-JP" altLang="en-US" dirty="0"/>
              <a:t>　　　標準偏差の積」で割ると相関係数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3960" y="1828800"/>
            <a:ext cx="9936480" cy="489267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00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第１０章の目的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600201"/>
            <a:ext cx="10515600" cy="489267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これまでは、１つの変数について分析した。</a:t>
            </a:r>
          </a:p>
          <a:p>
            <a:pPr eaLnBrk="1" hangingPunct="1"/>
            <a:r>
              <a:rPr lang="ja-JP" altLang="en-US" dirty="0"/>
              <a:t>－今回から、</a:t>
            </a:r>
            <a:r>
              <a:rPr lang="ja-JP" altLang="en-US" b="1" dirty="0"/>
              <a:t>２つの変数</a:t>
            </a:r>
            <a:r>
              <a:rPr lang="ja-JP" altLang="en-US" dirty="0"/>
              <a:t>の関係を見てみよう。</a:t>
            </a:r>
            <a:endParaRPr lang="en-US" altLang="ja-JP" dirty="0"/>
          </a:p>
          <a:p>
            <a:pPr eaLnBrk="1" hangingPunct="1"/>
            <a:r>
              <a:rPr lang="ja-JP" altLang="en-US" dirty="0"/>
              <a:t>－例えば、「勉強時間（</a:t>
            </a:r>
            <a:r>
              <a:rPr lang="en-US" altLang="ja-JP" dirty="0"/>
              <a:t>X</a:t>
            </a:r>
            <a:r>
              <a:rPr lang="ja-JP" altLang="en-US" dirty="0"/>
              <a:t>）」と「学業成績（</a:t>
            </a:r>
            <a:r>
              <a:rPr lang="en-US" altLang="ja-JP" dirty="0"/>
              <a:t>Y</a:t>
            </a:r>
            <a:r>
              <a:rPr lang="ja-JP" altLang="en-US" dirty="0"/>
              <a:t>）」</a:t>
            </a:r>
          </a:p>
          <a:p>
            <a:r>
              <a:rPr lang="ja-JP" altLang="en-US" dirty="0"/>
              <a:t>まずは、理解しやすい「</a:t>
            </a:r>
            <a:r>
              <a:rPr lang="ja-JP" altLang="en-US" b="1" dirty="0"/>
              <a:t>散布図（グラフ）</a:t>
            </a:r>
            <a:r>
              <a:rPr lang="ja-JP" altLang="en-US" dirty="0"/>
              <a:t>」を知る</a:t>
            </a:r>
            <a:endParaRPr lang="en-US" altLang="ja-JP" dirty="0"/>
          </a:p>
          <a:p>
            <a:r>
              <a:rPr lang="ja-JP" altLang="en-US" dirty="0"/>
              <a:t>－グラフで見れば直観的に理解できる</a:t>
            </a:r>
          </a:p>
          <a:p>
            <a:r>
              <a:rPr lang="ja-JP" altLang="en-US" dirty="0"/>
              <a:t>２つの関係の強さを数値で表現できないか</a:t>
            </a:r>
          </a:p>
          <a:p>
            <a:r>
              <a:rPr lang="ja-JP" altLang="en-US" dirty="0"/>
              <a:t>－「</a:t>
            </a:r>
            <a:r>
              <a:rPr lang="ja-JP" altLang="en-US" b="1" dirty="0"/>
              <a:t>相関係数（数値）</a:t>
            </a:r>
            <a:r>
              <a:rPr lang="ja-JP" altLang="en-US" dirty="0"/>
              <a:t>」という手法がある</a:t>
            </a:r>
          </a:p>
          <a:p>
            <a:r>
              <a:rPr lang="ja-JP" altLang="en-US" dirty="0"/>
              <a:t>相関係数は－</a:t>
            </a:r>
            <a:r>
              <a:rPr lang="en-US" altLang="ja-JP" dirty="0"/>
              <a:t>1</a:t>
            </a:r>
            <a:r>
              <a:rPr lang="ja-JP" altLang="en-US" dirty="0"/>
              <a:t>＜ｒ＜</a:t>
            </a:r>
            <a:r>
              <a:rPr lang="en-US" altLang="ja-JP" dirty="0"/>
              <a:t>1</a:t>
            </a:r>
            <a:r>
              <a:rPr lang="ja-JP" altLang="en-US" dirty="0"/>
              <a:t>の数値を取る</a:t>
            </a:r>
            <a:endParaRPr lang="en-US" altLang="ja-JP" dirty="0"/>
          </a:p>
          <a:p>
            <a:r>
              <a:rPr lang="ja-JP" altLang="en-US" dirty="0"/>
              <a:t>－「標準偏差」と「共分散」から計算できる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2927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20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相関関係の４つの注意点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07068"/>
            <a:ext cx="9441921" cy="4599252"/>
          </a:xfrm>
        </p:spPr>
        <p:txBody>
          <a:bodyPr>
            <a:normAutofit/>
          </a:bodyPr>
          <a:lstStyle/>
          <a:p>
            <a:r>
              <a:rPr lang="ja-JP" altLang="en-US" dirty="0"/>
              <a:t>①相関係数は変数の</a:t>
            </a:r>
            <a:r>
              <a:rPr lang="ja-JP" altLang="en-US" b="1" dirty="0"/>
              <a:t>直線的な関係</a:t>
            </a:r>
            <a:r>
              <a:rPr lang="ja-JP" altLang="en-US" dirty="0"/>
              <a:t>を表す（図表</a:t>
            </a:r>
            <a:r>
              <a:rPr lang="en-US" altLang="ja-JP" dirty="0"/>
              <a:t>10-12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－関係が強くても曲線的関係は数値に表せない</a:t>
            </a:r>
            <a:endParaRPr lang="en-US" altLang="ja-JP" dirty="0"/>
          </a:p>
          <a:p>
            <a:r>
              <a:rPr lang="ja-JP" altLang="en-US" dirty="0"/>
              <a:t>②</a:t>
            </a:r>
            <a:r>
              <a:rPr lang="ja-JP" altLang="en-US" b="1" dirty="0"/>
              <a:t>外れ値</a:t>
            </a:r>
            <a:r>
              <a:rPr lang="ja-JP" altLang="en-US" dirty="0"/>
              <a:t>があると数値が影響を受ける（図表</a:t>
            </a:r>
            <a:r>
              <a:rPr lang="en-US" altLang="ja-JP" dirty="0"/>
              <a:t>10-13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－強い関係があっても外れ値で数値が低くなる</a:t>
            </a:r>
            <a:endParaRPr lang="en-US" altLang="ja-JP" dirty="0"/>
          </a:p>
          <a:p>
            <a:r>
              <a:rPr lang="ja-JP" altLang="en-US" dirty="0"/>
              <a:t>③</a:t>
            </a:r>
            <a:r>
              <a:rPr lang="ja-JP" altLang="en-US" b="1" dirty="0"/>
              <a:t>見せかけの相関</a:t>
            </a:r>
            <a:r>
              <a:rPr lang="ja-JP" altLang="en-US" dirty="0"/>
              <a:t>も相関係数に現れる（図表</a:t>
            </a:r>
            <a:r>
              <a:rPr lang="en-US" altLang="ja-JP" dirty="0"/>
              <a:t>10-14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－チョコの消費量</a:t>
            </a:r>
            <a:r>
              <a:rPr lang="en-US" altLang="ja-JP" dirty="0"/>
              <a:t>X</a:t>
            </a:r>
            <a:r>
              <a:rPr lang="ja-JP" altLang="en-US" dirty="0"/>
              <a:t>とノーベル賞の数</a:t>
            </a:r>
            <a:r>
              <a:rPr lang="en-US" altLang="ja-JP" dirty="0"/>
              <a:t>Y</a:t>
            </a:r>
            <a:r>
              <a:rPr lang="ja-JP" altLang="en-US" dirty="0"/>
              <a:t>に強い相関</a:t>
            </a:r>
            <a:endParaRPr lang="en-US" altLang="ja-JP" dirty="0"/>
          </a:p>
          <a:p>
            <a:r>
              <a:rPr lang="ja-JP" altLang="en-US" dirty="0"/>
              <a:t>－所得</a:t>
            </a:r>
            <a:r>
              <a:rPr lang="en-US" altLang="ja-JP" dirty="0"/>
              <a:t>Z</a:t>
            </a:r>
            <a:r>
              <a:rPr lang="ja-JP" altLang="en-US" dirty="0"/>
              <a:t>が</a:t>
            </a:r>
            <a:r>
              <a:rPr lang="en-US" altLang="ja-JP" dirty="0"/>
              <a:t>X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に相関しているため（図表</a:t>
            </a:r>
            <a:r>
              <a:rPr lang="en-US" altLang="ja-JP" dirty="0"/>
              <a:t>10-15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④相関関係を</a:t>
            </a:r>
            <a:r>
              <a:rPr lang="ja-JP" altLang="en-US" b="1" dirty="0"/>
              <a:t>因果関係</a:t>
            </a:r>
            <a:r>
              <a:rPr lang="ja-JP" altLang="en-US" dirty="0"/>
              <a:t>と混同しない（図表</a:t>
            </a:r>
            <a:r>
              <a:rPr lang="en-US" altLang="ja-JP" dirty="0"/>
              <a:t>10-17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－相関（高等教育費用</a:t>
            </a:r>
            <a:r>
              <a:rPr lang="en-US" altLang="ja-JP" dirty="0"/>
              <a:t>X</a:t>
            </a:r>
            <a:r>
              <a:rPr lang="ja-JP" altLang="en-US" dirty="0"/>
              <a:t>⇔生産性</a:t>
            </a:r>
            <a:r>
              <a:rPr lang="en-US" altLang="ja-JP" dirty="0"/>
              <a:t>Y</a:t>
            </a:r>
            <a:r>
              <a:rPr lang="ja-JP" altLang="en-US" dirty="0"/>
              <a:t>）は因果を示してない</a:t>
            </a:r>
            <a:endParaRPr lang="en-US" altLang="ja-JP" dirty="0"/>
          </a:p>
          <a:p>
            <a:pPr eaLnBrk="1" hangingPunct="1"/>
            <a:endParaRPr lang="en-US" altLang="ja-JP" dirty="0"/>
          </a:p>
          <a:p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6878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11506200" cy="1325563"/>
          </a:xfrm>
        </p:spPr>
        <p:txBody>
          <a:bodyPr/>
          <a:lstStyle/>
          <a:p>
            <a:r>
              <a:rPr lang="ja-JP" altLang="en-US" dirty="0"/>
              <a:t>図表１０－１２　２つの変数に曲線の関係</a:t>
            </a:r>
            <a:br>
              <a:rPr lang="en-US" altLang="ja-JP" dirty="0"/>
            </a:br>
            <a:r>
              <a:rPr lang="ja-JP" altLang="en-US" dirty="0"/>
              <a:t>　　　　　　　　　がある散布図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1775" y="2365263"/>
            <a:ext cx="4813832" cy="383603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915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3880" y="365125"/>
            <a:ext cx="11323320" cy="1325563"/>
          </a:xfrm>
        </p:spPr>
        <p:txBody>
          <a:bodyPr/>
          <a:lstStyle/>
          <a:p>
            <a:r>
              <a:rPr lang="ja-JP" altLang="en-US" dirty="0"/>
              <a:t>図表１０－１３　外れ値があると相関係数</a:t>
            </a:r>
            <a:br>
              <a:rPr lang="en-US" altLang="ja-JP" dirty="0"/>
            </a:br>
            <a:r>
              <a:rPr lang="ja-JP" altLang="en-US" dirty="0"/>
              <a:t>　　　　　　　　　が大きな影響を受ける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1040" y="1984806"/>
            <a:ext cx="5990204" cy="449912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615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9560" y="365125"/>
            <a:ext cx="113538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図表１０－１４　チョコレートをたくさん</a:t>
            </a:r>
            <a:br>
              <a:rPr lang="en-US" altLang="ja-JP" dirty="0"/>
            </a:br>
            <a:r>
              <a:rPr lang="ja-JP" altLang="en-US" dirty="0"/>
              <a:t>　　　　食べるとノーベル賞が取れるか？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0906" y="1690688"/>
            <a:ext cx="6415973" cy="499274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801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5760" y="365125"/>
            <a:ext cx="115062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図表１０－１５　疑似相関を生む</a:t>
            </a:r>
            <a:br>
              <a:rPr lang="en-US" altLang="ja-JP" dirty="0"/>
            </a:br>
            <a:r>
              <a:rPr lang="ja-JP" altLang="en-US" dirty="0"/>
              <a:t>　　　　　　　　第三の変数</a:t>
            </a:r>
            <a:r>
              <a:rPr lang="en-US" altLang="ja-JP" dirty="0"/>
              <a:t>Z</a:t>
            </a:r>
            <a:r>
              <a:rPr lang="ja-JP" altLang="en-US" dirty="0"/>
              <a:t>（交絡因子）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8642" y="1890078"/>
            <a:ext cx="6425397" cy="455771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899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図表１０－１６　高等教育機関への支出</a:t>
            </a:r>
            <a:br>
              <a:rPr lang="en-US" altLang="ja-JP" dirty="0"/>
            </a:br>
            <a:r>
              <a:rPr lang="ja-JP" altLang="en-US" dirty="0"/>
              <a:t>　　　　　　　は労働生産性を高めるか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8700" y="1690688"/>
            <a:ext cx="7983446" cy="492419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767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0520" y="365125"/>
            <a:ext cx="11475720" cy="1325563"/>
          </a:xfrm>
        </p:spPr>
        <p:txBody>
          <a:bodyPr/>
          <a:lstStyle/>
          <a:p>
            <a:r>
              <a:rPr lang="ja-JP" altLang="en-US" dirty="0"/>
              <a:t>図表１０－１７　散布図は相関関係を示すが、</a:t>
            </a:r>
            <a:br>
              <a:rPr lang="en-US" altLang="ja-JP" dirty="0"/>
            </a:br>
            <a:r>
              <a:rPr lang="ja-JP" altLang="en-US" dirty="0"/>
              <a:t>　　　　　　　　因果関係までは示さない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6435" y="2095103"/>
            <a:ext cx="6459129" cy="450520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185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２つの変数の連動を見るには「散布図」、数値化するには「相関係数」が使えます。</a:t>
            </a:r>
            <a:endParaRPr kumimoji="1" lang="en-US" altLang="ja-JP" dirty="0"/>
          </a:p>
          <a:p>
            <a:r>
              <a:rPr lang="ja-JP" altLang="en-US" dirty="0"/>
              <a:t>－散布図はグラフ、相関係数は数値の使い分けができます</a:t>
            </a:r>
            <a:endParaRPr kumimoji="1" lang="en-US" altLang="ja-JP" dirty="0"/>
          </a:p>
          <a:p>
            <a:r>
              <a:rPr lang="ja-JP" altLang="en-US" dirty="0"/>
              <a:t>但し、現場の状況を知らないままに数値のみを見ると、４つの注意点に引っかかってしまいます。</a:t>
            </a:r>
            <a:endParaRPr lang="en-US" altLang="ja-JP" dirty="0"/>
          </a:p>
          <a:p>
            <a:r>
              <a:rPr lang="ja-JP" altLang="en-US" dirty="0"/>
              <a:t>－散布図を見てから相関係数を算出しましょう</a:t>
            </a:r>
            <a:endParaRPr lang="en-US" altLang="ja-JP" dirty="0"/>
          </a:p>
          <a:p>
            <a:r>
              <a:rPr lang="ja-JP" altLang="en-US" dirty="0"/>
              <a:t>－特に、「見せかけの相関」に騙されてしまうことがあります。</a:t>
            </a:r>
            <a:endParaRPr lang="en-US" altLang="ja-JP" dirty="0"/>
          </a:p>
          <a:p>
            <a:r>
              <a:rPr kumimoji="1" lang="ja-JP" altLang="en-US" dirty="0"/>
              <a:t>相関関係と因果関係の違いは統計学では重要です。</a:t>
            </a:r>
            <a:endParaRPr kumimoji="1" lang="en-US" altLang="ja-JP" dirty="0"/>
          </a:p>
          <a:p>
            <a:r>
              <a:rPr lang="ja-JP" altLang="en-US" dirty="0"/>
              <a:t>－チョコレートを食べてもノーベル賞は取れませんね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35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3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２つの変数の関係をグラフ化（散布図）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0279" y="1577182"/>
            <a:ext cx="9441921" cy="4892674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２つの変数をグラフの横軸と縦軸に取るグラフが散布図</a:t>
            </a:r>
            <a:endParaRPr lang="en-US" altLang="ja-JP" dirty="0"/>
          </a:p>
          <a:p>
            <a:r>
              <a:rPr lang="ja-JP" altLang="en-US" dirty="0"/>
              <a:t>－１０人分の</a:t>
            </a:r>
            <a:r>
              <a:rPr lang="en-US" altLang="ja-JP" dirty="0"/>
              <a:t>X</a:t>
            </a:r>
            <a:r>
              <a:rPr lang="ja-JP" altLang="en-US" dirty="0"/>
              <a:t>（横軸）と</a:t>
            </a:r>
            <a:r>
              <a:rPr lang="en-US" altLang="ja-JP" dirty="0"/>
              <a:t>Y</a:t>
            </a:r>
            <a:r>
              <a:rPr lang="ja-JP" altLang="en-US" dirty="0"/>
              <a:t>（縦軸）の点</a:t>
            </a:r>
            <a:endParaRPr lang="en-US" altLang="ja-JP" dirty="0"/>
          </a:p>
          <a:p>
            <a:r>
              <a:rPr lang="ja-JP" altLang="en-US" dirty="0"/>
              <a:t>２つの変数に「</a:t>
            </a:r>
            <a:r>
              <a:rPr lang="ja-JP" altLang="en-US" b="1" dirty="0">
                <a:solidFill>
                  <a:srgbClr val="0070C0"/>
                </a:solidFill>
              </a:rPr>
              <a:t>正</a:t>
            </a:r>
            <a:r>
              <a:rPr lang="ja-JP" altLang="en-US" dirty="0"/>
              <a:t>」の相関がある場合（図表</a:t>
            </a:r>
            <a:r>
              <a:rPr lang="en-US" altLang="ja-JP" dirty="0"/>
              <a:t>10-1</a:t>
            </a:r>
            <a:r>
              <a:rPr lang="ja-JP" altLang="en-US" dirty="0"/>
              <a:t>）</a:t>
            </a:r>
          </a:p>
          <a:p>
            <a:r>
              <a:rPr lang="ja-JP" altLang="en-US" dirty="0"/>
              <a:t>➾</a:t>
            </a:r>
            <a:r>
              <a:rPr lang="en-US" altLang="ja-JP" dirty="0"/>
              <a:t>X</a:t>
            </a:r>
            <a:r>
              <a:rPr lang="ja-JP" altLang="en-US" dirty="0"/>
              <a:t>（勉強時間）が増えると</a:t>
            </a:r>
            <a:r>
              <a:rPr lang="en-US" altLang="ja-JP" dirty="0"/>
              <a:t>Y</a:t>
            </a:r>
            <a:r>
              <a:rPr lang="ja-JP" altLang="en-US" dirty="0"/>
              <a:t>（成績）も</a:t>
            </a:r>
            <a:r>
              <a:rPr lang="ja-JP" altLang="en-US" b="1" dirty="0">
                <a:solidFill>
                  <a:srgbClr val="0070C0"/>
                </a:solidFill>
              </a:rPr>
              <a:t>上がる</a:t>
            </a:r>
            <a:endParaRPr lang="en-US" altLang="ja-JP" b="1" dirty="0">
              <a:solidFill>
                <a:srgbClr val="0070C0"/>
              </a:solidFill>
            </a:endParaRPr>
          </a:p>
          <a:p>
            <a:r>
              <a:rPr lang="ja-JP" altLang="en-US" dirty="0"/>
              <a:t>２つの変数に「</a:t>
            </a:r>
            <a:r>
              <a:rPr lang="ja-JP" altLang="en-US" b="1" dirty="0">
                <a:solidFill>
                  <a:srgbClr val="FF0000"/>
                </a:solidFill>
              </a:rPr>
              <a:t>負</a:t>
            </a:r>
            <a:r>
              <a:rPr lang="ja-JP" altLang="en-US" dirty="0"/>
              <a:t>」の相関がある場合（図表</a:t>
            </a:r>
            <a:r>
              <a:rPr lang="en-US" altLang="ja-JP" dirty="0"/>
              <a:t>10-2</a:t>
            </a:r>
            <a:r>
              <a:rPr lang="ja-JP" altLang="en-US" dirty="0"/>
              <a:t>）</a:t>
            </a:r>
          </a:p>
          <a:p>
            <a:r>
              <a:rPr lang="ja-JP" altLang="en-US" dirty="0"/>
              <a:t>➾</a:t>
            </a:r>
            <a:r>
              <a:rPr lang="en-US" altLang="ja-JP" dirty="0"/>
              <a:t>X</a:t>
            </a:r>
            <a:r>
              <a:rPr lang="ja-JP" altLang="en-US" dirty="0"/>
              <a:t>（バイト時間）が増えると</a:t>
            </a:r>
            <a:r>
              <a:rPr lang="en-US" altLang="ja-JP" dirty="0"/>
              <a:t>Y</a:t>
            </a:r>
            <a:r>
              <a:rPr lang="ja-JP" altLang="en-US" dirty="0"/>
              <a:t>（成績）は</a:t>
            </a:r>
            <a:r>
              <a:rPr lang="ja-JP" altLang="en-US" b="1" dirty="0">
                <a:solidFill>
                  <a:srgbClr val="FF0000"/>
                </a:solidFill>
              </a:rPr>
              <a:t>下がる</a:t>
            </a:r>
          </a:p>
          <a:p>
            <a:r>
              <a:rPr lang="ja-JP" altLang="en-US" dirty="0"/>
              <a:t>－２つの変数に「</a:t>
            </a:r>
            <a:r>
              <a:rPr lang="ja-JP" altLang="en-US" b="1" dirty="0">
                <a:solidFill>
                  <a:srgbClr val="FFC000"/>
                </a:solidFill>
              </a:rPr>
              <a:t>無</a:t>
            </a:r>
            <a:r>
              <a:rPr lang="ja-JP" altLang="en-US" dirty="0"/>
              <a:t>」の相関がある場合（図表</a:t>
            </a:r>
            <a:r>
              <a:rPr lang="en-US" altLang="ja-JP" dirty="0"/>
              <a:t>10-2</a:t>
            </a:r>
            <a:r>
              <a:rPr lang="ja-JP" altLang="en-US" dirty="0"/>
              <a:t>）</a:t>
            </a:r>
          </a:p>
          <a:p>
            <a:r>
              <a:rPr lang="ja-JP" altLang="en-US" dirty="0"/>
              <a:t>➾</a:t>
            </a:r>
            <a:r>
              <a:rPr lang="en-US" altLang="ja-JP" dirty="0"/>
              <a:t>X</a:t>
            </a:r>
            <a:r>
              <a:rPr lang="ja-JP" altLang="en-US" dirty="0"/>
              <a:t>（入学時の学力）と</a:t>
            </a:r>
            <a:r>
              <a:rPr lang="en-US" altLang="ja-JP" dirty="0"/>
              <a:t>Y</a:t>
            </a:r>
            <a:r>
              <a:rPr lang="ja-JP" altLang="en-US" dirty="0"/>
              <a:t>（成績）に</a:t>
            </a:r>
            <a:r>
              <a:rPr lang="ja-JP" altLang="en-US" b="1" dirty="0">
                <a:solidFill>
                  <a:srgbClr val="FFC000"/>
                </a:solidFill>
              </a:rPr>
              <a:t>関係が無い</a:t>
            </a:r>
            <a:endParaRPr lang="en-US" altLang="ja-JP" b="1" dirty="0">
              <a:solidFill>
                <a:srgbClr val="FFC000"/>
              </a:solidFill>
            </a:endParaRPr>
          </a:p>
          <a:p>
            <a:r>
              <a:rPr lang="ja-JP" altLang="en-US" dirty="0"/>
              <a:t>「</a:t>
            </a:r>
            <a:r>
              <a:rPr lang="ja-JP" altLang="en-US" b="1" dirty="0"/>
              <a:t>相関</a:t>
            </a:r>
            <a:r>
              <a:rPr lang="ja-JP" altLang="en-US" dirty="0"/>
              <a:t>」とは</a:t>
            </a:r>
            <a:r>
              <a:rPr lang="en-US" altLang="ja-JP" dirty="0"/>
              <a:t>X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が相互に影響を与える関係のこと</a:t>
            </a:r>
            <a:endParaRPr lang="ja-JP" alt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37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920" y="365125"/>
            <a:ext cx="10850880" cy="1325563"/>
          </a:xfrm>
        </p:spPr>
        <p:txBody>
          <a:bodyPr/>
          <a:lstStyle/>
          <a:p>
            <a:r>
              <a:rPr lang="ja-JP" altLang="en-US" dirty="0"/>
              <a:t>図表１０－１　２つの変数に「</a:t>
            </a:r>
            <a:r>
              <a:rPr lang="ja-JP" altLang="en-US" b="1" dirty="0"/>
              <a:t>正の相関</a:t>
            </a:r>
            <a:r>
              <a:rPr lang="ja-JP" altLang="en-US" dirty="0"/>
              <a:t>」</a:t>
            </a:r>
            <a:br>
              <a:rPr lang="en-US" altLang="ja-JP" dirty="0"/>
            </a:br>
            <a:r>
              <a:rPr lang="ja-JP" altLang="en-US" dirty="0"/>
              <a:t>　　　　　　　　がある場合の散布図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7280" y="2322883"/>
            <a:ext cx="5018204" cy="371215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54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07948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図表１０－２　２つの変数に「</a:t>
            </a:r>
            <a:r>
              <a:rPr lang="ja-JP" altLang="en-US" b="1" dirty="0"/>
              <a:t>負の相関</a:t>
            </a:r>
            <a:r>
              <a:rPr lang="ja-JP" altLang="en-US" dirty="0"/>
              <a:t>」</a:t>
            </a:r>
            <a:br>
              <a:rPr lang="en-US" altLang="ja-JP" dirty="0"/>
            </a:br>
            <a:r>
              <a:rPr lang="ja-JP" altLang="en-US" dirty="0"/>
              <a:t>　　　　　　　　がある場合の散布図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970" y="2185167"/>
            <a:ext cx="5249015" cy="428213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8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図表１０－３　２つの変数が「</a:t>
            </a:r>
            <a:r>
              <a:rPr lang="ja-JP" altLang="en-US" b="1" dirty="0"/>
              <a:t>無相関</a:t>
            </a:r>
            <a:r>
              <a:rPr lang="ja-JP" altLang="en-US" dirty="0"/>
              <a:t>」</a:t>
            </a:r>
            <a:br>
              <a:rPr lang="en-US" altLang="ja-JP" dirty="0"/>
            </a:br>
            <a:r>
              <a:rPr lang="ja-JP" altLang="en-US" dirty="0"/>
              <a:t>　　　　　　　　の場合の散布図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2736" y="2306258"/>
            <a:ext cx="5019868" cy="404466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94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8741CD9-EB65-43E5-9551-6C014F0F46B6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7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散布図で２つの変数の関係の強さが</a:t>
            </a:r>
            <a:br>
              <a:rPr lang="en-US" altLang="ja-JP" dirty="0"/>
            </a:br>
            <a:r>
              <a:rPr lang="ja-JP" altLang="en-US" dirty="0"/>
              <a:t>　　　　　　　　　「ある程度」わかる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40718"/>
            <a:ext cx="9441921" cy="4165601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横軸（</a:t>
            </a:r>
            <a:r>
              <a:rPr lang="en-US" altLang="ja-JP" dirty="0"/>
              <a:t>X</a:t>
            </a:r>
            <a:r>
              <a:rPr lang="ja-JP" altLang="en-US" dirty="0"/>
              <a:t>）と縦軸（</a:t>
            </a:r>
            <a:r>
              <a:rPr lang="en-US" altLang="ja-JP" dirty="0"/>
              <a:t>Y</a:t>
            </a:r>
            <a:r>
              <a:rPr lang="ja-JP" altLang="en-US" dirty="0"/>
              <a:t>）の変数の連動の強さもわかる</a:t>
            </a:r>
            <a:endParaRPr lang="en-US" altLang="ja-JP" dirty="0"/>
          </a:p>
          <a:p>
            <a:r>
              <a:rPr lang="ja-JP" altLang="en-US" dirty="0"/>
              <a:t>－２つの変数の相関が「強い」場合（図表</a:t>
            </a:r>
            <a:r>
              <a:rPr lang="en-US" altLang="ja-JP" dirty="0"/>
              <a:t>10-4</a:t>
            </a:r>
            <a:r>
              <a:rPr lang="ja-JP" altLang="en-US" dirty="0"/>
              <a:t>左）</a:t>
            </a:r>
          </a:p>
          <a:p>
            <a:r>
              <a:rPr lang="ja-JP" altLang="en-US" dirty="0"/>
              <a:t>➾</a:t>
            </a:r>
            <a:r>
              <a:rPr lang="en-US" altLang="ja-JP" dirty="0"/>
              <a:t>X</a:t>
            </a:r>
            <a:r>
              <a:rPr lang="ja-JP" altLang="en-US" dirty="0"/>
              <a:t>が増加すると</a:t>
            </a:r>
            <a:r>
              <a:rPr lang="en-US" altLang="ja-JP" dirty="0"/>
              <a:t>Y</a:t>
            </a:r>
            <a:r>
              <a:rPr lang="ja-JP" altLang="en-US" dirty="0"/>
              <a:t>も同様に増加する</a:t>
            </a:r>
            <a:endParaRPr lang="en-US" altLang="ja-JP" dirty="0"/>
          </a:p>
          <a:p>
            <a:r>
              <a:rPr lang="ja-JP" altLang="en-US" dirty="0"/>
              <a:t>－２つの変数の相関が「弱い」場合（図表</a:t>
            </a:r>
            <a:r>
              <a:rPr lang="en-US" altLang="ja-JP" dirty="0"/>
              <a:t>10-4</a:t>
            </a:r>
            <a:r>
              <a:rPr lang="ja-JP" altLang="en-US" dirty="0"/>
              <a:t>右）</a:t>
            </a:r>
          </a:p>
          <a:p>
            <a:r>
              <a:rPr lang="ja-JP" altLang="en-US" dirty="0"/>
              <a:t>➾</a:t>
            </a:r>
            <a:r>
              <a:rPr lang="en-US" altLang="ja-JP" dirty="0"/>
              <a:t>X</a:t>
            </a:r>
            <a:r>
              <a:rPr lang="ja-JP" altLang="en-US" dirty="0"/>
              <a:t>が増加すると</a:t>
            </a:r>
            <a:r>
              <a:rPr lang="en-US" altLang="ja-JP" dirty="0"/>
              <a:t>Y</a:t>
            </a:r>
            <a:r>
              <a:rPr lang="ja-JP" altLang="en-US" dirty="0"/>
              <a:t>は多く増加したり少なく増加したり</a:t>
            </a:r>
            <a:endParaRPr lang="ja-JP" altLang="en-US" b="1" dirty="0">
              <a:solidFill>
                <a:srgbClr val="FF0000"/>
              </a:solidFill>
            </a:endParaRPr>
          </a:p>
          <a:p>
            <a:r>
              <a:rPr lang="ja-JP" altLang="en-US" dirty="0"/>
              <a:t>（相関が強いほど、点の散らばりが小さく見える）</a:t>
            </a:r>
          </a:p>
          <a:p>
            <a:r>
              <a:rPr lang="ja-JP" altLang="en-US" dirty="0"/>
              <a:t>例えば、体重と身長には「</a:t>
            </a:r>
            <a:r>
              <a:rPr lang="ja-JP" altLang="en-US" b="1" dirty="0">
                <a:solidFill>
                  <a:srgbClr val="0070C0"/>
                </a:solidFill>
              </a:rPr>
              <a:t>正</a:t>
            </a:r>
            <a:r>
              <a:rPr lang="ja-JP" altLang="en-US" dirty="0"/>
              <a:t>の相関」（図表</a:t>
            </a:r>
            <a:r>
              <a:rPr lang="en-US" altLang="ja-JP" dirty="0"/>
              <a:t>10-5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－見た感じでは「弱い」相関がある</a:t>
            </a:r>
            <a:endParaRPr lang="en-US" altLang="ja-JP" dirty="0"/>
          </a:p>
          <a:p>
            <a:endParaRPr lang="ja-JP" altLang="en-US" b="1" dirty="0">
              <a:solidFill>
                <a:srgbClr val="FFC000"/>
              </a:solidFill>
            </a:endParaRP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8137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1159764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図表１０－４　２つの変数の関係が</a:t>
            </a:r>
            <a:r>
              <a:rPr lang="ja-JP" altLang="en-US" b="1" dirty="0"/>
              <a:t>強い</a:t>
            </a:r>
            <a:r>
              <a:rPr lang="ja-JP" altLang="en-US" dirty="0"/>
              <a:t>場合</a:t>
            </a:r>
            <a:br>
              <a:rPr lang="en-US" altLang="ja-JP" dirty="0"/>
            </a:br>
            <a:r>
              <a:rPr lang="ja-JP" altLang="en-US" dirty="0"/>
              <a:t>　　　　　　　　と</a:t>
            </a:r>
            <a:r>
              <a:rPr lang="ja-JP" altLang="en-US" b="1" dirty="0"/>
              <a:t>弱い</a:t>
            </a:r>
            <a:r>
              <a:rPr lang="ja-JP" altLang="en-US" dirty="0"/>
              <a:t>場合の散布図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4189" y="2242730"/>
            <a:ext cx="7730836" cy="365930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3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図表１０－５　高校生の身長と体重</a:t>
            </a:r>
            <a:br>
              <a:rPr lang="en-US" altLang="ja-JP" dirty="0"/>
            </a:br>
            <a:r>
              <a:rPr lang="ja-JP" altLang="en-US" dirty="0"/>
              <a:t>　　　　　　　　の散布図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1285" y="2213986"/>
            <a:ext cx="5896584" cy="425331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028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1561</Words>
  <Application>Microsoft Office PowerPoint</Application>
  <PresentationFormat>ワイド画面</PresentationFormat>
  <Paragraphs>143</Paragraphs>
  <Slides>27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5" baseType="lpstr">
      <vt:lpstr>ＭＳ Ｐゴシック</vt:lpstr>
      <vt:lpstr>ＭＳ ゴシック</vt:lpstr>
      <vt:lpstr>游ゴシック</vt:lpstr>
      <vt:lpstr>游ゴシック Light</vt:lpstr>
      <vt:lpstr>Arial</vt:lpstr>
      <vt:lpstr>Arial Black</vt:lpstr>
      <vt:lpstr>Times New Roman</vt:lpstr>
      <vt:lpstr>Office テーマ</vt:lpstr>
      <vt:lpstr>第１０章　大学への予算額と労働生産性は連動するか</vt:lpstr>
      <vt:lpstr>第１０章の目的</vt:lpstr>
      <vt:lpstr>２つの変数の関係をグラフ化（散布図）</vt:lpstr>
      <vt:lpstr>図表１０－１　２つの変数に「正の相関」 　　　　　　　　がある場合の散布図</vt:lpstr>
      <vt:lpstr>図表１０－２　２つの変数に「負の相関」 　　　　　　　　がある場合の散布図</vt:lpstr>
      <vt:lpstr>図表１０－３　２つの変数が「無相関」 　　　　　　　　の場合の散布図</vt:lpstr>
      <vt:lpstr>散布図で２つの変数の関係の強さが 　　　　　　　　　「ある程度」わかる</vt:lpstr>
      <vt:lpstr>図表１０－４　２つの変数の関係が強い場合 　　　　　　　　と弱い場合の散布図</vt:lpstr>
      <vt:lpstr>図表１０－５　高校生の身長と体重 　　　　　　　　の散布図</vt:lpstr>
      <vt:lpstr>散布図は「外れ値」の発見にも使える</vt:lpstr>
      <vt:lpstr>図表１０－６　明治時代の国民総生産額と　 　　　　政府支出額の散布図（外れ値あり）</vt:lpstr>
      <vt:lpstr>相関関係の強さを数値で示す相関係数</vt:lpstr>
      <vt:lpstr>図表１０－７　相関係数の数値と 　　　　　　　　　　　相関の強さの判定</vt:lpstr>
      <vt:lpstr>相関関係の算出は「共」分散を利用する</vt:lpstr>
      <vt:lpstr>図表１０－８　分散と標準偏差の計算方法</vt:lpstr>
      <vt:lpstr>図表１０－９　２つの変数の共分散 　　　　　　　　　　　　　の計算方法</vt:lpstr>
      <vt:lpstr>X偏差とY偏差の符号の違いと散布図</vt:lpstr>
      <vt:lpstr>図表１０－１０　散布図の位置によるX偏差とY偏差の積の符号の違い</vt:lpstr>
      <vt:lpstr>図表１０－１１「共分散」を「ＸとＹの 　　　標準偏差の積」で割ると相関係数</vt:lpstr>
      <vt:lpstr>相関関係の４つの注意点</vt:lpstr>
      <vt:lpstr>図表１０－１２　２つの変数に曲線の関係 　　　　　　　　　がある散布図</vt:lpstr>
      <vt:lpstr>図表１０－１３　外れ値があると相関係数 　　　　　　　　　が大きな影響を受ける</vt:lpstr>
      <vt:lpstr>図表１０－１４　チョコレートをたくさん 　　　　食べるとノーベル賞が取れるか？</vt:lpstr>
      <vt:lpstr>図表１０－１５　疑似相関を生む 　　　　　　　　第三の変数Z（交絡因子）</vt:lpstr>
      <vt:lpstr>図表１０－１６　高等教育機関への支出 　　　　　　　は労働生産性を高めるか</vt:lpstr>
      <vt:lpstr>図表１０－１７　散布図は相関関係を示すが、 　　　　　　　　因果関係までは示さない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27</cp:revision>
  <dcterms:created xsi:type="dcterms:W3CDTF">2021-01-06T05:05:53Z</dcterms:created>
  <dcterms:modified xsi:type="dcterms:W3CDTF">2022-01-25T10:47:31Z</dcterms:modified>
</cp:coreProperties>
</file>