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269" r:id="rId3"/>
    <p:sldId id="270" r:id="rId4"/>
    <p:sldId id="257" r:id="rId5"/>
    <p:sldId id="271" r:id="rId6"/>
    <p:sldId id="258" r:id="rId7"/>
    <p:sldId id="272" r:id="rId8"/>
    <p:sldId id="259" r:id="rId9"/>
    <p:sldId id="273" r:id="rId10"/>
    <p:sldId id="260" r:id="rId11"/>
    <p:sldId id="274" r:id="rId12"/>
    <p:sldId id="261" r:id="rId13"/>
    <p:sldId id="275" r:id="rId14"/>
    <p:sldId id="276" r:id="rId15"/>
    <p:sldId id="262" r:id="rId16"/>
    <p:sldId id="277" r:id="rId17"/>
    <p:sldId id="263" r:id="rId18"/>
    <p:sldId id="278" r:id="rId19"/>
    <p:sldId id="264" r:id="rId20"/>
    <p:sldId id="265" r:id="rId21"/>
    <p:sldId id="266" r:id="rId22"/>
    <p:sldId id="267" r:id="rId2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4" y="91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766591-1195-4770-810D-88581B76190C}" type="datetimeFigureOut">
              <a:rPr kumimoji="1" lang="ja-JP" altLang="en-US" smtClean="0"/>
              <a:t>2022/1/25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8631F6-7E6B-4E16-B81C-CC224048A955}" type="slidenum">
              <a:rPr kumimoji="1" lang="ja-JP" altLang="en-US" smtClean="0"/>
              <a:t>‹#›</a:t>
            </a:fld>
            <a:endParaRPr kumimoji="1" lang="ja-JP" altLang="en-US"/>
          </a:p>
        </p:txBody>
      </p:sp>
    </p:spTree>
    <p:extLst>
      <p:ext uri="{BB962C8B-B14F-4D97-AF65-F5344CB8AC3E}">
        <p14:creationId xmlns:p14="http://schemas.microsoft.com/office/powerpoint/2010/main" val="386178895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DDE7DC56-25C8-4A12-B9A4-36931050F1AE}"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69530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6018EB7-3A38-4B48-B290-A8A5935A7789}"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664848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B15D50D-D223-4D60-AF32-D50CAA4D8A8F}"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93335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C468786-02B8-4106-A5D2-111CDFA3DE74}"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3674979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5E64B9F-1E34-4028-9B8D-C4D5F63BE040}" type="datetime1">
              <a:rPr kumimoji="1" lang="ja-JP" altLang="en-US" smtClean="0"/>
              <a:t>2022/1/25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69895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604E4EE-AE2C-44F6-A447-74AF314B0669}"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952579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CD3F60A-F832-4D2C-AEA7-7066C5F0C370}" type="datetime1">
              <a:rPr kumimoji="1" lang="ja-JP" altLang="en-US" smtClean="0"/>
              <a:t>2022/1/25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209983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FD02128-7112-43D3-A555-38514FD94F28}" type="datetime1">
              <a:rPr kumimoji="1" lang="ja-JP" altLang="en-US" smtClean="0"/>
              <a:t>2022/1/25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2061297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FFF3B6C-AE9E-4B5D-B4D3-EAF72D9F7A26}" type="datetime1">
              <a:rPr kumimoji="1" lang="ja-JP" altLang="en-US" smtClean="0"/>
              <a:t>2022/1/25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07783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DD870CE-780F-4E41-9E4B-CB36CE9D152B}"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327711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DF8CD35-45E5-420F-BCB5-C459B1D8CBC1}" type="datetime1">
              <a:rPr kumimoji="1" lang="ja-JP" altLang="en-US" smtClean="0"/>
              <a:t>2022/1/25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1293091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F53FE-FB4B-4F70-BFAD-FE12A5FCCF92}" type="datetime1">
              <a:rPr kumimoji="1" lang="ja-JP" altLang="en-US" smtClean="0"/>
              <a:t>2022/1/25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5B237-A93D-4DA8-88F7-7500EAB446A9}" type="slidenum">
              <a:rPr kumimoji="1" lang="ja-JP" altLang="en-US" smtClean="0"/>
              <a:t>‹#›</a:t>
            </a:fld>
            <a:endParaRPr kumimoji="1" lang="ja-JP" altLang="en-US"/>
          </a:p>
        </p:txBody>
      </p:sp>
    </p:spTree>
    <p:extLst>
      <p:ext uri="{BB962C8B-B14F-4D97-AF65-F5344CB8AC3E}">
        <p14:creationId xmlns:p14="http://schemas.microsoft.com/office/powerpoint/2010/main" val="858149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464842" cy="2387600"/>
          </a:xfrm>
        </p:spPr>
        <p:txBody>
          <a:bodyPr>
            <a:normAutofit/>
          </a:bodyPr>
          <a:lstStyle/>
          <a:p>
            <a:r>
              <a:rPr lang="ja-JP" altLang="en-US" b="1" dirty="0">
                <a:latin typeface="+mn-ea"/>
                <a:ea typeface="+mn-ea"/>
              </a:rPr>
              <a:t>第５章　街頭アンケートはあてになるのか</a:t>
            </a:r>
            <a:endParaRPr kumimoji="1" lang="ja-JP" altLang="en-US" dirty="0">
              <a:latin typeface="+mn-ea"/>
              <a:ea typeface="+mn-ea"/>
            </a:endParaRPr>
          </a:p>
        </p:txBody>
      </p:sp>
      <p:sp>
        <p:nvSpPr>
          <p:cNvPr id="3" name="サブタイトル 2"/>
          <p:cNvSpPr>
            <a:spLocks noGrp="1"/>
          </p:cNvSpPr>
          <p:nvPr>
            <p:ph type="subTitle" idx="1"/>
          </p:nvPr>
        </p:nvSpPr>
        <p:spPr>
          <a:xfrm>
            <a:off x="1524000" y="3901296"/>
            <a:ext cx="9144000" cy="1655762"/>
          </a:xfrm>
        </p:spPr>
        <p:txBody>
          <a:bodyPr>
            <a:normAutofit/>
          </a:bodyPr>
          <a:lstStyle/>
          <a:p>
            <a:r>
              <a:rPr lang="ja-JP" altLang="en-US" sz="5400" dirty="0">
                <a:latin typeface="+mj-lt"/>
              </a:rPr>
              <a:t>母集団と標本</a:t>
            </a:r>
            <a:br>
              <a:rPr lang="ja-JP" altLang="ja-JP" sz="5400" dirty="0">
                <a:latin typeface="+mj-lt"/>
              </a:rPr>
            </a:br>
            <a:endParaRPr kumimoji="1" lang="ja-JP" altLang="en-US" sz="5400" dirty="0">
              <a:latin typeface="+mj-lt"/>
            </a:endParaRPr>
          </a:p>
        </p:txBody>
      </p:sp>
    </p:spTree>
    <p:extLst>
      <p:ext uri="{BB962C8B-B14F-4D97-AF65-F5344CB8AC3E}">
        <p14:creationId xmlns:p14="http://schemas.microsoft.com/office/powerpoint/2010/main" val="3725906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図表５－４　ダイジェスト誌調査は標本が高所得者層に偏っていた（系統誤差）</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449098" y="2080421"/>
            <a:ext cx="6960909" cy="4203999"/>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10</a:t>
            </a:fld>
            <a:endParaRPr kumimoji="1" lang="ja-JP" altLang="en-US"/>
          </a:p>
        </p:txBody>
      </p:sp>
    </p:spTree>
    <p:extLst>
      <p:ext uri="{BB962C8B-B14F-4D97-AF65-F5344CB8AC3E}">
        <p14:creationId xmlns:p14="http://schemas.microsoft.com/office/powerpoint/2010/main" val="3974923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9" y="365125"/>
            <a:ext cx="10878519" cy="1325563"/>
          </a:xfrm>
        </p:spPr>
        <p:txBody>
          <a:bodyPr/>
          <a:lstStyle/>
          <a:p>
            <a:r>
              <a:rPr kumimoji="1" lang="ja-JP" altLang="en-US" dirty="0"/>
              <a:t>系統誤差で失敗した例（ハイトレポート）</a:t>
            </a:r>
          </a:p>
        </p:txBody>
      </p:sp>
      <p:sp>
        <p:nvSpPr>
          <p:cNvPr id="3" name="コンテンツ プレースホルダー 2"/>
          <p:cNvSpPr>
            <a:spLocks noGrp="1"/>
          </p:cNvSpPr>
          <p:nvPr>
            <p:ph idx="1"/>
          </p:nvPr>
        </p:nvSpPr>
        <p:spPr/>
        <p:txBody>
          <a:bodyPr>
            <a:normAutofit/>
          </a:bodyPr>
          <a:lstStyle/>
          <a:p>
            <a:r>
              <a:rPr kumimoji="1" lang="en-US" altLang="ja-JP" dirty="0"/>
              <a:t>1976</a:t>
            </a:r>
            <a:r>
              <a:rPr kumimoji="1" lang="ja-JP" altLang="en-US" dirty="0"/>
              <a:t>年に米国の性の実態を調査した報告書</a:t>
            </a:r>
            <a:endParaRPr kumimoji="1" lang="en-US" altLang="ja-JP" dirty="0"/>
          </a:p>
          <a:p>
            <a:r>
              <a:rPr lang="ja-JP" altLang="en-US" dirty="0"/>
              <a:t>－調査票を政治活動家・雑誌執筆者などに送付</a:t>
            </a:r>
            <a:endParaRPr lang="en-US" altLang="ja-JP" dirty="0"/>
          </a:p>
          <a:p>
            <a:r>
              <a:rPr kumimoji="1" lang="ja-JP" altLang="en-US" dirty="0"/>
              <a:t>－一般家庭の主婦はタブーなので回答しないと予想</a:t>
            </a:r>
            <a:endParaRPr kumimoji="1" lang="en-US" altLang="ja-JP" dirty="0"/>
          </a:p>
          <a:p>
            <a:r>
              <a:rPr kumimoji="1" lang="ja-JP" altLang="en-US" dirty="0"/>
              <a:t>－</a:t>
            </a:r>
            <a:r>
              <a:rPr kumimoji="1" lang="en-US" altLang="ja-JP" dirty="0"/>
              <a:t>10</a:t>
            </a:r>
            <a:r>
              <a:rPr kumimoji="1" lang="ja-JP" altLang="en-US" dirty="0"/>
              <a:t>万部送付した調査票のうち</a:t>
            </a:r>
            <a:r>
              <a:rPr kumimoji="1" lang="en-US" altLang="ja-JP" dirty="0"/>
              <a:t>3000</a:t>
            </a:r>
            <a:r>
              <a:rPr kumimoji="1" lang="ja-JP" altLang="en-US" dirty="0"/>
              <a:t>部が回答（</a:t>
            </a:r>
            <a:r>
              <a:rPr kumimoji="1" lang="en-US" altLang="ja-JP" dirty="0"/>
              <a:t>3</a:t>
            </a:r>
            <a:r>
              <a:rPr kumimoji="1" lang="ja-JP" altLang="en-US" dirty="0"/>
              <a:t>％）</a:t>
            </a:r>
            <a:endParaRPr kumimoji="1" lang="en-US" altLang="ja-JP" dirty="0"/>
          </a:p>
          <a:p>
            <a:r>
              <a:rPr lang="ja-JP" altLang="en-US" dirty="0"/>
              <a:t>－</a:t>
            </a:r>
            <a:r>
              <a:rPr lang="en-US" altLang="ja-JP" dirty="0"/>
              <a:t>3000</a:t>
            </a:r>
            <a:r>
              <a:rPr lang="ja-JP" altLang="en-US" dirty="0"/>
              <a:t>部の標本を母集団と想定して実態を報告した</a:t>
            </a:r>
            <a:endParaRPr lang="en-US" altLang="ja-JP" dirty="0"/>
          </a:p>
          <a:p>
            <a:r>
              <a:rPr kumimoji="1" lang="ja-JP" altLang="en-US" dirty="0"/>
              <a:t>夫婦制度が崩壊しかねないような過激な内容が報告された</a:t>
            </a:r>
            <a:endParaRPr kumimoji="1" lang="en-US" altLang="ja-JP" dirty="0"/>
          </a:p>
          <a:p>
            <a:r>
              <a:rPr lang="ja-JP" altLang="en-US" dirty="0"/>
              <a:t>－性的な活動が激しい方に偏っていた（図表</a:t>
            </a:r>
            <a:r>
              <a:rPr lang="en-US" altLang="ja-JP" dirty="0"/>
              <a:t>5-5</a:t>
            </a:r>
            <a:r>
              <a:rPr lang="ja-JP" altLang="en-US" dirty="0"/>
              <a:t>）</a:t>
            </a:r>
            <a:endParaRPr lang="en-US" altLang="ja-JP" dirty="0"/>
          </a:p>
          <a:p>
            <a:r>
              <a:rPr kumimoji="1" lang="ja-JP" altLang="en-US" dirty="0"/>
              <a:t>－驚いた米政府の公式調査で系統誤差が確認された</a:t>
            </a:r>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11</a:t>
            </a:fld>
            <a:endParaRPr kumimoji="1" lang="ja-JP" altLang="en-US"/>
          </a:p>
        </p:txBody>
      </p:sp>
    </p:spTree>
    <p:extLst>
      <p:ext uri="{BB962C8B-B14F-4D97-AF65-F5344CB8AC3E}">
        <p14:creationId xmlns:p14="http://schemas.microsoft.com/office/powerpoint/2010/main" val="3873849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図表５－５　ハイト・リポートでは標本が活動的な集団に偏っていた（系統誤差）</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964575" y="2062988"/>
            <a:ext cx="8262850" cy="3789171"/>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12</a:t>
            </a:fld>
            <a:endParaRPr kumimoji="1" lang="ja-JP" altLang="en-US"/>
          </a:p>
        </p:txBody>
      </p:sp>
    </p:spTree>
    <p:extLst>
      <p:ext uri="{BB962C8B-B14F-4D97-AF65-F5344CB8AC3E}">
        <p14:creationId xmlns:p14="http://schemas.microsoft.com/office/powerpoint/2010/main" val="244455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AB48F6-3D5B-4455-A537-33B1D4D775C9}"/>
              </a:ext>
            </a:extLst>
          </p:cNvPr>
          <p:cNvSpPr>
            <a:spLocks noGrp="1"/>
          </p:cNvSpPr>
          <p:nvPr>
            <p:ph type="title"/>
          </p:nvPr>
        </p:nvSpPr>
        <p:spPr/>
        <p:txBody>
          <a:bodyPr/>
          <a:lstStyle/>
          <a:p>
            <a:r>
              <a:rPr kumimoji="1" lang="ja-JP" altLang="en-US" dirty="0"/>
              <a:t>系統誤差を防止するランダム抽出法</a:t>
            </a:r>
          </a:p>
        </p:txBody>
      </p:sp>
      <p:sp>
        <p:nvSpPr>
          <p:cNvPr id="3" name="コンテンツ プレースホルダー 2">
            <a:extLst>
              <a:ext uri="{FF2B5EF4-FFF2-40B4-BE49-F238E27FC236}">
                <a16:creationId xmlns:a16="http://schemas.microsoft.com/office/drawing/2014/main" id="{45DFA6EB-32C6-4721-9560-7344AD396170}"/>
              </a:ext>
            </a:extLst>
          </p:cNvPr>
          <p:cNvSpPr>
            <a:spLocks noGrp="1"/>
          </p:cNvSpPr>
          <p:nvPr>
            <p:ph idx="1"/>
          </p:nvPr>
        </p:nvSpPr>
        <p:spPr/>
        <p:txBody>
          <a:bodyPr/>
          <a:lstStyle/>
          <a:p>
            <a:r>
              <a:rPr kumimoji="1" lang="ja-JP" altLang="en-US" dirty="0"/>
              <a:t>ギャラップ誌や米政府の調査ではランダム抽出を採用</a:t>
            </a:r>
            <a:endParaRPr kumimoji="1" lang="en-US" altLang="ja-JP" dirty="0"/>
          </a:p>
          <a:p>
            <a:r>
              <a:rPr lang="ja-JP" altLang="en-US" dirty="0"/>
              <a:t>－ランダムとはデタラメに選ぶこと</a:t>
            </a:r>
            <a:endParaRPr lang="en-US" altLang="ja-JP" dirty="0"/>
          </a:p>
          <a:p>
            <a:r>
              <a:rPr kumimoji="1" lang="ja-JP" altLang="en-US" dirty="0"/>
              <a:t>－くじ引きやコンピュータによる割当を行う</a:t>
            </a:r>
            <a:endParaRPr kumimoji="1" lang="en-US" altLang="ja-JP" dirty="0"/>
          </a:p>
          <a:p>
            <a:r>
              <a:rPr lang="ja-JP" altLang="en-US" dirty="0"/>
              <a:t>ランダム抽出をすると系統誤差（バイアス）が防止できる</a:t>
            </a:r>
            <a:endParaRPr lang="en-US" altLang="ja-JP" dirty="0"/>
          </a:p>
          <a:p>
            <a:r>
              <a:rPr kumimoji="1" lang="ja-JP" altLang="en-US" dirty="0"/>
              <a:t>－つまり標本が母集団の縮小版（ミニチュア）になる</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02B17508-0C73-40E7-AD62-CFB3200BA639}"/>
              </a:ext>
            </a:extLst>
          </p:cNvPr>
          <p:cNvSpPr>
            <a:spLocks noGrp="1"/>
          </p:cNvSpPr>
          <p:nvPr>
            <p:ph type="sldNum" sz="quarter" idx="12"/>
          </p:nvPr>
        </p:nvSpPr>
        <p:spPr/>
        <p:txBody>
          <a:bodyPr/>
          <a:lstStyle/>
          <a:p>
            <a:fld id="{3AE5B237-A93D-4DA8-88F7-7500EAB446A9}" type="slidenum">
              <a:rPr kumimoji="1" lang="ja-JP" altLang="en-US" smtClean="0"/>
              <a:t>13</a:t>
            </a:fld>
            <a:endParaRPr kumimoji="1" lang="ja-JP" altLang="en-US"/>
          </a:p>
        </p:txBody>
      </p:sp>
      <p:pic>
        <p:nvPicPr>
          <p:cNvPr id="6" name="図 5" descr="図形&#10;&#10;自動的に生成された説明">
            <a:extLst>
              <a:ext uri="{FF2B5EF4-FFF2-40B4-BE49-F238E27FC236}">
                <a16:creationId xmlns:a16="http://schemas.microsoft.com/office/drawing/2014/main" id="{50C020EA-E303-4400-9F7D-1A66370238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4687" y="4357687"/>
            <a:ext cx="2105025" cy="2363788"/>
          </a:xfrm>
          <a:prstGeom prst="rect">
            <a:avLst/>
          </a:prstGeom>
        </p:spPr>
      </p:pic>
      <p:pic>
        <p:nvPicPr>
          <p:cNvPr id="8" name="図 7" descr="屋内, テーブル, オレンジ, コンピュータ が含まれている画像&#10;&#10;自動的に生成された説明">
            <a:extLst>
              <a:ext uri="{FF2B5EF4-FFF2-40B4-BE49-F238E27FC236}">
                <a16:creationId xmlns:a16="http://schemas.microsoft.com/office/drawing/2014/main" id="{392E16A1-71F1-48F3-8B79-F118E4A2AF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8132" y="4406900"/>
            <a:ext cx="1981200" cy="2314575"/>
          </a:xfrm>
          <a:prstGeom prst="rect">
            <a:avLst/>
          </a:prstGeom>
        </p:spPr>
      </p:pic>
    </p:spTree>
    <p:extLst>
      <p:ext uri="{BB962C8B-B14F-4D97-AF65-F5344CB8AC3E}">
        <p14:creationId xmlns:p14="http://schemas.microsoft.com/office/powerpoint/2010/main" val="1196575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E53A68-5519-48CB-813D-B019B908E4E8}"/>
              </a:ext>
            </a:extLst>
          </p:cNvPr>
          <p:cNvSpPr>
            <a:spLocks noGrp="1"/>
          </p:cNvSpPr>
          <p:nvPr>
            <p:ph type="title"/>
          </p:nvPr>
        </p:nvSpPr>
        <p:spPr/>
        <p:txBody>
          <a:bodyPr/>
          <a:lstStyle/>
          <a:p>
            <a:r>
              <a:rPr lang="ja-JP" altLang="ja-JP" dirty="0"/>
              <a:t>街頭アンケートには様々な</a:t>
            </a:r>
            <a:r>
              <a:rPr lang="ja-JP" altLang="ja-JP" b="1" dirty="0"/>
              <a:t>バイアス</a:t>
            </a:r>
            <a:br>
              <a:rPr lang="en-US" altLang="ja-JP" b="1" dirty="0"/>
            </a:br>
            <a:r>
              <a:rPr lang="ja-JP" altLang="en-US" b="1" dirty="0"/>
              <a:t>　　　　　　　</a:t>
            </a:r>
            <a:r>
              <a:rPr lang="ja-JP" altLang="ja-JP" b="1" dirty="0"/>
              <a:t>（系統誤差</a:t>
            </a:r>
            <a:r>
              <a:rPr lang="ja-JP" altLang="en-US" b="1" dirty="0"/>
              <a:t>）</a:t>
            </a:r>
            <a:r>
              <a:rPr lang="ja-JP" altLang="en-US" dirty="0"/>
              <a:t>が入り込む</a:t>
            </a:r>
            <a:endParaRPr kumimoji="1" lang="ja-JP" altLang="en-US" dirty="0"/>
          </a:p>
        </p:txBody>
      </p:sp>
      <p:sp>
        <p:nvSpPr>
          <p:cNvPr id="3" name="コンテンツ プレースホルダー 2">
            <a:extLst>
              <a:ext uri="{FF2B5EF4-FFF2-40B4-BE49-F238E27FC236}">
                <a16:creationId xmlns:a16="http://schemas.microsoft.com/office/drawing/2014/main" id="{EB9916F4-1E98-4DB4-AD9F-DE72F7F824CD}"/>
              </a:ext>
            </a:extLst>
          </p:cNvPr>
          <p:cNvSpPr>
            <a:spLocks noGrp="1"/>
          </p:cNvSpPr>
          <p:nvPr>
            <p:ph idx="1"/>
          </p:nvPr>
        </p:nvSpPr>
        <p:spPr/>
        <p:txBody>
          <a:bodyPr>
            <a:normAutofit/>
          </a:bodyPr>
          <a:lstStyle/>
          <a:p>
            <a:r>
              <a:rPr lang="ja-JP" altLang="en-US" dirty="0"/>
              <a:t>街頭アンケートに応じた標本は、系統誤差を含む</a:t>
            </a:r>
            <a:endParaRPr lang="en-US" altLang="ja-JP" dirty="0"/>
          </a:p>
          <a:p>
            <a:r>
              <a:rPr lang="ja-JP" altLang="en-US" dirty="0"/>
              <a:t>①場所や時間帯（駅前で昼間に呼びかける）</a:t>
            </a:r>
            <a:endParaRPr lang="en-US" altLang="ja-JP" dirty="0"/>
          </a:p>
          <a:p>
            <a:r>
              <a:rPr lang="ja-JP" altLang="en-US" dirty="0"/>
              <a:t>－住民のうち昼間に駅前にいる人は全体とは異なる</a:t>
            </a:r>
            <a:endParaRPr lang="en-US" altLang="ja-JP" dirty="0"/>
          </a:p>
          <a:p>
            <a:r>
              <a:rPr lang="ja-JP" altLang="en-US" dirty="0"/>
              <a:t>②大声で保育園に反対していることを伝える</a:t>
            </a:r>
            <a:endParaRPr lang="en-US" altLang="ja-JP" dirty="0"/>
          </a:p>
          <a:p>
            <a:r>
              <a:rPr lang="ja-JP" altLang="en-US" dirty="0"/>
              <a:t>－同じ意見の人がアンケート調査に応じる可能性が高い</a:t>
            </a:r>
            <a:endParaRPr lang="en-US" altLang="ja-JP" dirty="0"/>
          </a:p>
          <a:p>
            <a:r>
              <a:rPr lang="ja-JP" altLang="en-US" dirty="0"/>
              <a:t>③調査票やその説明に保育園の問題点を列記してある</a:t>
            </a:r>
            <a:endParaRPr lang="en-US" altLang="ja-JP" dirty="0"/>
          </a:p>
          <a:p>
            <a:r>
              <a:rPr lang="ja-JP" altLang="en-US" dirty="0"/>
              <a:t>－説明する人の意図を読んで反対意見になる可能性が高い</a:t>
            </a:r>
            <a:endParaRPr lang="en-US" altLang="ja-JP" dirty="0"/>
          </a:p>
          <a:p>
            <a:r>
              <a:rPr kumimoji="1" lang="ja-JP" altLang="en-US" dirty="0"/>
              <a:t>アンケートを実施した主体に都合の良いバイアスがかかる</a:t>
            </a:r>
          </a:p>
        </p:txBody>
      </p:sp>
      <p:sp>
        <p:nvSpPr>
          <p:cNvPr id="4" name="スライド番号プレースホルダー 3">
            <a:extLst>
              <a:ext uri="{FF2B5EF4-FFF2-40B4-BE49-F238E27FC236}">
                <a16:creationId xmlns:a16="http://schemas.microsoft.com/office/drawing/2014/main" id="{19CA656C-A7D2-430C-99AE-FBEF0E53093B}"/>
              </a:ext>
            </a:extLst>
          </p:cNvPr>
          <p:cNvSpPr>
            <a:spLocks noGrp="1"/>
          </p:cNvSpPr>
          <p:nvPr>
            <p:ph type="sldNum" sz="quarter" idx="12"/>
          </p:nvPr>
        </p:nvSpPr>
        <p:spPr/>
        <p:txBody>
          <a:bodyPr/>
          <a:lstStyle/>
          <a:p>
            <a:fld id="{3AE5B237-A93D-4DA8-88F7-7500EAB446A9}" type="slidenum">
              <a:rPr kumimoji="1" lang="ja-JP" altLang="en-US" smtClean="0"/>
              <a:t>14</a:t>
            </a:fld>
            <a:endParaRPr kumimoji="1" lang="ja-JP" altLang="en-US"/>
          </a:p>
        </p:txBody>
      </p:sp>
    </p:spTree>
    <p:extLst>
      <p:ext uri="{BB962C8B-B14F-4D97-AF65-F5344CB8AC3E}">
        <p14:creationId xmlns:p14="http://schemas.microsoft.com/office/powerpoint/2010/main" val="2389982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325562"/>
          </a:xfrm>
        </p:spPr>
        <p:txBody>
          <a:bodyPr/>
          <a:lstStyle/>
          <a:p>
            <a:r>
              <a:rPr lang="ja-JP" altLang="en-US" dirty="0"/>
              <a:t>図表５－６　街頭アンケート調査に潜む</a:t>
            </a:r>
            <a:br>
              <a:rPr lang="en-US" altLang="ja-JP" dirty="0"/>
            </a:br>
            <a:r>
              <a:rPr lang="ja-JP" altLang="en-US" dirty="0"/>
              <a:t>　　　　　　系統誤差の内容</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1130531" y="2011680"/>
            <a:ext cx="9692639" cy="458862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15</a:t>
            </a:fld>
            <a:endParaRPr kumimoji="1" lang="ja-JP" altLang="en-US"/>
          </a:p>
        </p:txBody>
      </p:sp>
    </p:spTree>
    <p:extLst>
      <p:ext uri="{BB962C8B-B14F-4D97-AF65-F5344CB8AC3E}">
        <p14:creationId xmlns:p14="http://schemas.microsoft.com/office/powerpoint/2010/main" val="2898318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72D9FD-DCC2-400D-8B1F-E97FB9419381}"/>
              </a:ext>
            </a:extLst>
          </p:cNvPr>
          <p:cNvSpPr>
            <a:spLocks noGrp="1"/>
          </p:cNvSpPr>
          <p:nvPr>
            <p:ph type="title"/>
          </p:nvPr>
        </p:nvSpPr>
        <p:spPr/>
        <p:txBody>
          <a:bodyPr/>
          <a:lstStyle/>
          <a:p>
            <a:r>
              <a:rPr kumimoji="1" lang="ja-JP" altLang="en-US" dirty="0"/>
              <a:t>グループの比率を合わせる層化抽出法</a:t>
            </a:r>
          </a:p>
        </p:txBody>
      </p:sp>
      <p:sp>
        <p:nvSpPr>
          <p:cNvPr id="3" name="コンテンツ プレースホルダー 2">
            <a:extLst>
              <a:ext uri="{FF2B5EF4-FFF2-40B4-BE49-F238E27FC236}">
                <a16:creationId xmlns:a16="http://schemas.microsoft.com/office/drawing/2014/main" id="{90157945-B4B8-434D-99FF-8DACB07CFADA}"/>
              </a:ext>
            </a:extLst>
          </p:cNvPr>
          <p:cNvSpPr>
            <a:spLocks noGrp="1"/>
          </p:cNvSpPr>
          <p:nvPr>
            <p:ph idx="1"/>
          </p:nvPr>
        </p:nvSpPr>
        <p:spPr/>
        <p:txBody>
          <a:bodyPr/>
          <a:lstStyle/>
          <a:p>
            <a:r>
              <a:rPr kumimoji="1" lang="ja-JP" altLang="en-US" dirty="0"/>
              <a:t>ギャラップ誌では、所得層や人種が全米と同じ割合した標本</a:t>
            </a:r>
            <a:endParaRPr kumimoji="1" lang="en-US" altLang="ja-JP" dirty="0"/>
          </a:p>
          <a:p>
            <a:r>
              <a:rPr lang="ja-JP" altLang="en-US" dirty="0"/>
              <a:t>－グループによって特性が異なることを予想したから</a:t>
            </a:r>
            <a:endParaRPr lang="en-US" altLang="ja-JP" dirty="0"/>
          </a:p>
          <a:p>
            <a:r>
              <a:rPr kumimoji="1" lang="ja-JP" altLang="en-US" dirty="0"/>
              <a:t>ランダム抽出には層化抽出法がよく用いられる（図表</a:t>
            </a:r>
            <a:r>
              <a:rPr kumimoji="1" lang="en-US" altLang="ja-JP" dirty="0"/>
              <a:t>5-7</a:t>
            </a:r>
            <a:r>
              <a:rPr kumimoji="1" lang="ja-JP" altLang="en-US" dirty="0"/>
              <a:t>）</a:t>
            </a:r>
            <a:endParaRPr kumimoji="1" lang="en-US" altLang="ja-JP" dirty="0"/>
          </a:p>
          <a:p>
            <a:r>
              <a:rPr kumimoji="1" lang="ja-JP" altLang="en-US" dirty="0"/>
              <a:t>－例えば、母集団の男女比率が</a:t>
            </a:r>
            <a:r>
              <a:rPr kumimoji="1" lang="en-US" altLang="ja-JP" dirty="0"/>
              <a:t>7</a:t>
            </a:r>
            <a:r>
              <a:rPr kumimoji="1" lang="ja-JP" altLang="en-US" dirty="0"/>
              <a:t>：</a:t>
            </a:r>
            <a:r>
              <a:rPr kumimoji="1" lang="en-US" altLang="ja-JP" dirty="0"/>
              <a:t>3</a:t>
            </a:r>
            <a:r>
              <a:rPr kumimoji="1" lang="ja-JP" altLang="en-US" dirty="0"/>
              <a:t>の場合</a:t>
            </a:r>
            <a:endParaRPr kumimoji="1" lang="en-US" altLang="ja-JP" dirty="0"/>
          </a:p>
          <a:p>
            <a:r>
              <a:rPr lang="ja-JP" altLang="en-US" dirty="0"/>
              <a:t>最初に、男性層と女性層に分ける</a:t>
            </a:r>
            <a:endParaRPr lang="en-US" altLang="ja-JP" dirty="0"/>
          </a:p>
          <a:p>
            <a:r>
              <a:rPr kumimoji="1" lang="ja-JP" altLang="en-US" dirty="0"/>
              <a:t>－それぞれのグループ毎にランダム抽出を行う</a:t>
            </a:r>
            <a:endParaRPr kumimoji="1" lang="en-US" altLang="ja-JP" dirty="0"/>
          </a:p>
          <a:p>
            <a:r>
              <a:rPr lang="ja-JP" altLang="en-US" dirty="0"/>
              <a:t>－標本の男女比も７：３になるようにする</a:t>
            </a:r>
            <a:endParaRPr lang="en-US" altLang="ja-JP" dirty="0"/>
          </a:p>
          <a:p>
            <a:r>
              <a:rPr lang="ja-JP" altLang="en-US" dirty="0"/>
              <a:t>これを、所得層や人種層にも使って層化抽出を行う</a:t>
            </a:r>
            <a:endParaRPr kumimoji="1" lang="ja-JP" altLang="en-US" dirty="0"/>
          </a:p>
        </p:txBody>
      </p:sp>
      <p:sp>
        <p:nvSpPr>
          <p:cNvPr id="4" name="スライド番号プレースホルダー 3">
            <a:extLst>
              <a:ext uri="{FF2B5EF4-FFF2-40B4-BE49-F238E27FC236}">
                <a16:creationId xmlns:a16="http://schemas.microsoft.com/office/drawing/2014/main" id="{2437E20E-0CE7-426D-B5A1-951AB63F9A23}"/>
              </a:ext>
            </a:extLst>
          </p:cNvPr>
          <p:cNvSpPr>
            <a:spLocks noGrp="1"/>
          </p:cNvSpPr>
          <p:nvPr>
            <p:ph type="sldNum" sz="quarter" idx="12"/>
          </p:nvPr>
        </p:nvSpPr>
        <p:spPr/>
        <p:txBody>
          <a:bodyPr/>
          <a:lstStyle/>
          <a:p>
            <a:fld id="{3AE5B237-A93D-4DA8-88F7-7500EAB446A9}" type="slidenum">
              <a:rPr kumimoji="1" lang="ja-JP" altLang="en-US" smtClean="0"/>
              <a:t>16</a:t>
            </a:fld>
            <a:endParaRPr kumimoji="1" lang="ja-JP" altLang="en-US"/>
          </a:p>
        </p:txBody>
      </p:sp>
    </p:spTree>
    <p:extLst>
      <p:ext uri="{BB962C8B-B14F-4D97-AF65-F5344CB8AC3E}">
        <p14:creationId xmlns:p14="http://schemas.microsoft.com/office/powerpoint/2010/main" val="4104736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図表５－７　層化抽出法のイメージ</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3368040" y="1447801"/>
            <a:ext cx="6490853" cy="5410200"/>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17</a:t>
            </a:fld>
            <a:endParaRPr kumimoji="1" lang="ja-JP" altLang="en-US"/>
          </a:p>
        </p:txBody>
      </p:sp>
    </p:spTree>
    <p:extLst>
      <p:ext uri="{BB962C8B-B14F-4D97-AF65-F5344CB8AC3E}">
        <p14:creationId xmlns:p14="http://schemas.microsoft.com/office/powerpoint/2010/main" val="2624668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51977A-C787-4036-9DA7-7289E26427B3}"/>
              </a:ext>
            </a:extLst>
          </p:cNvPr>
          <p:cNvSpPr>
            <a:spLocks noGrp="1"/>
          </p:cNvSpPr>
          <p:nvPr>
            <p:ph type="title"/>
          </p:nvPr>
        </p:nvSpPr>
        <p:spPr/>
        <p:txBody>
          <a:bodyPr/>
          <a:lstStyle/>
          <a:p>
            <a:r>
              <a:rPr kumimoji="1" lang="ja-JP" altLang="en-US" dirty="0"/>
              <a:t>思わぬ伏兵となる</a:t>
            </a:r>
            <a:r>
              <a:rPr kumimoji="1" lang="ja-JP" altLang="en-US" b="1" dirty="0"/>
              <a:t>測定誤差</a:t>
            </a:r>
          </a:p>
        </p:txBody>
      </p:sp>
      <p:sp>
        <p:nvSpPr>
          <p:cNvPr id="3" name="コンテンツ プレースホルダー 2">
            <a:extLst>
              <a:ext uri="{FF2B5EF4-FFF2-40B4-BE49-F238E27FC236}">
                <a16:creationId xmlns:a16="http://schemas.microsoft.com/office/drawing/2014/main" id="{A2936F10-411B-4CE8-A73E-F2CC0FDB24C8}"/>
              </a:ext>
            </a:extLst>
          </p:cNvPr>
          <p:cNvSpPr>
            <a:spLocks noGrp="1"/>
          </p:cNvSpPr>
          <p:nvPr>
            <p:ph idx="1"/>
          </p:nvPr>
        </p:nvSpPr>
        <p:spPr>
          <a:xfrm>
            <a:off x="838200" y="1825625"/>
            <a:ext cx="10863020" cy="4351338"/>
          </a:xfrm>
        </p:spPr>
        <p:txBody>
          <a:bodyPr>
            <a:normAutofit lnSpcReduction="10000"/>
          </a:bodyPr>
          <a:lstStyle/>
          <a:p>
            <a:r>
              <a:rPr kumimoji="1" lang="ja-JP" altLang="en-US" dirty="0"/>
              <a:t>ここまでは、測定は正確で誤差を含まないと仮定していた</a:t>
            </a:r>
            <a:endParaRPr kumimoji="1" lang="en-US" altLang="ja-JP" dirty="0"/>
          </a:p>
          <a:p>
            <a:r>
              <a:rPr lang="ja-JP" altLang="en-US" dirty="0"/>
              <a:t>－実際には、身長や体重の測定でも測定する際の誤差は付き物</a:t>
            </a:r>
            <a:endParaRPr lang="en-US" altLang="ja-JP" dirty="0"/>
          </a:p>
          <a:p>
            <a:r>
              <a:rPr kumimoji="1" lang="ja-JP" altLang="en-US" dirty="0"/>
              <a:t>測定誤差が大きいと、データの信頼性が低下する</a:t>
            </a:r>
            <a:endParaRPr kumimoji="1" lang="en-US" altLang="ja-JP" dirty="0"/>
          </a:p>
          <a:p>
            <a:r>
              <a:rPr lang="ja-JP" altLang="en-US" dirty="0"/>
              <a:t>①学力テストの測定誤差が０点の場合（図表</a:t>
            </a:r>
            <a:r>
              <a:rPr lang="en-US" altLang="ja-JP" dirty="0"/>
              <a:t>5-8</a:t>
            </a:r>
            <a:r>
              <a:rPr lang="ja-JP" altLang="en-US" dirty="0"/>
              <a:t>）</a:t>
            </a:r>
            <a:endParaRPr lang="en-US" altLang="ja-JP" dirty="0"/>
          </a:p>
          <a:p>
            <a:r>
              <a:rPr kumimoji="1" lang="ja-JP" altLang="en-US" dirty="0"/>
              <a:t>－実際の得点（</a:t>
            </a:r>
            <a:r>
              <a:rPr kumimoji="1" lang="en-US" altLang="ja-JP" dirty="0"/>
              <a:t>80</a:t>
            </a:r>
            <a:r>
              <a:rPr kumimoji="1" lang="ja-JP" altLang="en-US" dirty="0"/>
              <a:t>点と</a:t>
            </a:r>
            <a:r>
              <a:rPr kumimoji="1" lang="en-US" altLang="ja-JP" dirty="0"/>
              <a:t>60</a:t>
            </a:r>
            <a:r>
              <a:rPr kumimoji="1" lang="ja-JP" altLang="en-US" dirty="0"/>
              <a:t>点）がそれぞれの理解度</a:t>
            </a:r>
            <a:endParaRPr kumimoji="1" lang="en-US" altLang="ja-JP" dirty="0"/>
          </a:p>
          <a:p>
            <a:r>
              <a:rPr lang="ja-JP" altLang="en-US" dirty="0"/>
              <a:t>②学力テストの測定誤差が</a:t>
            </a:r>
            <a:r>
              <a:rPr lang="en-US" altLang="ja-JP" dirty="0"/>
              <a:t>±</a:t>
            </a:r>
            <a:r>
              <a:rPr lang="ja-JP" altLang="en-US" dirty="0"/>
              <a:t>５点の場合（図表</a:t>
            </a:r>
            <a:r>
              <a:rPr lang="en-US" altLang="ja-JP" dirty="0"/>
              <a:t>5-9</a:t>
            </a:r>
            <a:r>
              <a:rPr lang="ja-JP" altLang="en-US" dirty="0"/>
              <a:t>）</a:t>
            </a:r>
            <a:endParaRPr lang="en-US" altLang="ja-JP" dirty="0"/>
          </a:p>
          <a:p>
            <a:r>
              <a:rPr kumimoji="1" lang="ja-JP" altLang="en-US" dirty="0"/>
              <a:t>－テストの点数と理解度に乖離が生じる（</a:t>
            </a:r>
            <a:r>
              <a:rPr kumimoji="1" lang="en-US" altLang="ja-JP" dirty="0"/>
              <a:t>75</a:t>
            </a:r>
            <a:r>
              <a:rPr kumimoji="1" lang="ja-JP" altLang="en-US" dirty="0"/>
              <a:t>点と</a:t>
            </a:r>
            <a:r>
              <a:rPr kumimoji="1" lang="en-US" altLang="ja-JP" dirty="0"/>
              <a:t>65</a:t>
            </a:r>
            <a:r>
              <a:rPr kumimoji="1" lang="ja-JP" altLang="en-US" dirty="0"/>
              <a:t>点）</a:t>
            </a:r>
            <a:endParaRPr kumimoji="1" lang="en-US" altLang="ja-JP" dirty="0"/>
          </a:p>
          <a:p>
            <a:r>
              <a:rPr lang="ja-JP" altLang="en-US" dirty="0"/>
              <a:t>③学力テストの測定誤差が</a:t>
            </a:r>
            <a:r>
              <a:rPr lang="en-US" altLang="ja-JP" dirty="0"/>
              <a:t>±10</a:t>
            </a:r>
            <a:r>
              <a:rPr lang="ja-JP" altLang="en-US" dirty="0"/>
              <a:t>点の場合（図表</a:t>
            </a:r>
            <a:r>
              <a:rPr lang="en-US" altLang="ja-JP" dirty="0"/>
              <a:t>5-10</a:t>
            </a:r>
            <a:r>
              <a:rPr lang="ja-JP" altLang="en-US" dirty="0"/>
              <a:t>）</a:t>
            </a:r>
            <a:endParaRPr lang="en-US" altLang="ja-JP" dirty="0"/>
          </a:p>
          <a:p>
            <a:r>
              <a:rPr kumimoji="1" lang="ja-JP" altLang="en-US" dirty="0"/>
              <a:t>－あなた（</a:t>
            </a:r>
            <a:r>
              <a:rPr kumimoji="1" lang="en-US" altLang="ja-JP" b="1" dirty="0">
                <a:solidFill>
                  <a:srgbClr val="FF0000"/>
                </a:solidFill>
              </a:rPr>
              <a:t>70</a:t>
            </a:r>
            <a:r>
              <a:rPr kumimoji="1" lang="ja-JP" altLang="en-US" b="1" dirty="0">
                <a:solidFill>
                  <a:srgbClr val="FF0000"/>
                </a:solidFill>
              </a:rPr>
              <a:t>点</a:t>
            </a:r>
            <a:r>
              <a:rPr kumimoji="1" lang="ja-JP" altLang="en-US" dirty="0"/>
              <a:t>→</a:t>
            </a:r>
            <a:r>
              <a:rPr kumimoji="1" lang="en-US" altLang="ja-JP" b="1" dirty="0">
                <a:solidFill>
                  <a:srgbClr val="00B050"/>
                </a:solidFill>
              </a:rPr>
              <a:t>8</a:t>
            </a:r>
            <a:r>
              <a:rPr lang="en-US" altLang="ja-JP" b="1" dirty="0">
                <a:solidFill>
                  <a:srgbClr val="00B050"/>
                </a:solidFill>
              </a:rPr>
              <a:t>0</a:t>
            </a:r>
            <a:r>
              <a:rPr lang="ja-JP" altLang="en-US" b="1" dirty="0">
                <a:solidFill>
                  <a:srgbClr val="00B050"/>
                </a:solidFill>
              </a:rPr>
              <a:t>点</a:t>
            </a:r>
            <a:r>
              <a:rPr lang="ja-JP" altLang="en-US" dirty="0"/>
              <a:t>）と友人（</a:t>
            </a:r>
            <a:r>
              <a:rPr lang="en-US" altLang="ja-JP" b="1" dirty="0">
                <a:solidFill>
                  <a:srgbClr val="FF0000"/>
                </a:solidFill>
              </a:rPr>
              <a:t>70</a:t>
            </a:r>
            <a:r>
              <a:rPr lang="ja-JP" altLang="en-US" b="1" dirty="0">
                <a:solidFill>
                  <a:srgbClr val="FF0000"/>
                </a:solidFill>
              </a:rPr>
              <a:t>点</a:t>
            </a:r>
            <a:r>
              <a:rPr lang="ja-JP" altLang="en-US" dirty="0"/>
              <a:t>→</a:t>
            </a:r>
            <a:r>
              <a:rPr lang="en-US" altLang="ja-JP" b="1" dirty="0">
                <a:solidFill>
                  <a:srgbClr val="00B050"/>
                </a:solidFill>
              </a:rPr>
              <a:t>60</a:t>
            </a:r>
            <a:r>
              <a:rPr lang="ja-JP" altLang="en-US" b="1" dirty="0">
                <a:solidFill>
                  <a:srgbClr val="00B050"/>
                </a:solidFill>
              </a:rPr>
              <a:t>点</a:t>
            </a:r>
            <a:r>
              <a:rPr lang="ja-JP" altLang="en-US" dirty="0"/>
              <a:t>）の理解度は同じ</a:t>
            </a:r>
            <a:endParaRPr kumimoji="1" lang="ja-JP" altLang="en-US" dirty="0"/>
          </a:p>
        </p:txBody>
      </p:sp>
      <p:sp>
        <p:nvSpPr>
          <p:cNvPr id="4" name="スライド番号プレースホルダー 3">
            <a:extLst>
              <a:ext uri="{FF2B5EF4-FFF2-40B4-BE49-F238E27FC236}">
                <a16:creationId xmlns:a16="http://schemas.microsoft.com/office/drawing/2014/main" id="{55229B8D-55FA-41E4-ABA2-DE67AC546436}"/>
              </a:ext>
            </a:extLst>
          </p:cNvPr>
          <p:cNvSpPr>
            <a:spLocks noGrp="1"/>
          </p:cNvSpPr>
          <p:nvPr>
            <p:ph type="sldNum" sz="quarter" idx="12"/>
          </p:nvPr>
        </p:nvSpPr>
        <p:spPr/>
        <p:txBody>
          <a:bodyPr/>
          <a:lstStyle/>
          <a:p>
            <a:fld id="{3AE5B237-A93D-4DA8-88F7-7500EAB446A9}" type="slidenum">
              <a:rPr kumimoji="1" lang="ja-JP" altLang="en-US" smtClean="0"/>
              <a:t>18</a:t>
            </a:fld>
            <a:endParaRPr kumimoji="1" lang="ja-JP" altLang="en-US"/>
          </a:p>
        </p:txBody>
      </p:sp>
    </p:spTree>
    <p:extLst>
      <p:ext uri="{BB962C8B-B14F-4D97-AF65-F5344CB8AC3E}">
        <p14:creationId xmlns:p14="http://schemas.microsoft.com/office/powerpoint/2010/main" val="3901269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図表５－８　測定誤差が</a:t>
            </a:r>
            <a:r>
              <a:rPr lang="en-US" altLang="ja-JP" dirty="0"/>
              <a:t>±</a:t>
            </a:r>
            <a:r>
              <a:rPr lang="ja-JP" altLang="en-US" dirty="0"/>
              <a:t>０点なら、</a:t>
            </a:r>
            <a:br>
              <a:rPr lang="en-US" altLang="ja-JP" dirty="0"/>
            </a:br>
            <a:r>
              <a:rPr lang="ja-JP" altLang="en-US" dirty="0"/>
              <a:t>　　　　　　実際の得点が真の理解度</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726798" y="2257485"/>
            <a:ext cx="6738403" cy="4459198"/>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19</a:t>
            </a:fld>
            <a:endParaRPr kumimoji="1" lang="ja-JP" altLang="en-US"/>
          </a:p>
        </p:txBody>
      </p:sp>
    </p:spTree>
    <p:extLst>
      <p:ext uri="{BB962C8B-B14F-4D97-AF65-F5344CB8AC3E}">
        <p14:creationId xmlns:p14="http://schemas.microsoft.com/office/powerpoint/2010/main" val="3765706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スライド番号プレースホルダー 5"/>
          <p:cNvSpPr>
            <a:spLocks noGrp="1"/>
          </p:cNvSpPr>
          <p:nvPr>
            <p:ph type="sldNum" sz="quarter" idx="12"/>
          </p:nvPr>
        </p:nvSpPr>
        <p:spPr>
          <a:noFill/>
          <a:ln>
            <a:miter lim="800000"/>
            <a:headEnd/>
            <a:tailEnd/>
          </a:ln>
        </p:spPr>
        <p:txBody>
          <a:bodyPr/>
          <a:lstStyle/>
          <a:p>
            <a:fld id="{1657AC1D-2B1C-4337-9726-831E4B05A284}" type="slidenum">
              <a:rPr lang="en-US" altLang="ja-JP" smtClean="0">
                <a:latin typeface="Arial" charset="0"/>
                <a:ea typeface="ＭＳ Ｐゴシック" charset="-128"/>
              </a:rPr>
              <a:pPr/>
              <a:t>2</a:t>
            </a:fld>
            <a:endParaRPr lang="en-US" altLang="ja-JP">
              <a:latin typeface="Arial" charset="0"/>
              <a:ea typeface="ＭＳ Ｐゴシック" charset="-128"/>
            </a:endParaRPr>
          </a:p>
        </p:txBody>
      </p:sp>
      <p:sp>
        <p:nvSpPr>
          <p:cNvPr id="105474" name="Rectangle 2"/>
          <p:cNvSpPr>
            <a:spLocks noGrp="1" noChangeArrowheads="1"/>
          </p:cNvSpPr>
          <p:nvPr>
            <p:ph type="title"/>
          </p:nvPr>
        </p:nvSpPr>
        <p:spPr>
          <a:xfrm>
            <a:off x="998091" y="416366"/>
            <a:ext cx="8001000" cy="1143000"/>
          </a:xfrm>
        </p:spPr>
        <p:txBody>
          <a:bodyPr/>
          <a:lstStyle/>
          <a:p>
            <a:pPr eaLnBrk="1" hangingPunct="1"/>
            <a:r>
              <a:rPr lang="ja-JP" altLang="en-US" dirty="0"/>
              <a:t>第５章の目的</a:t>
            </a:r>
          </a:p>
        </p:txBody>
      </p:sp>
      <p:sp>
        <p:nvSpPr>
          <p:cNvPr id="105475" name="Rectangle 3"/>
          <p:cNvSpPr>
            <a:spLocks noGrp="1" noChangeArrowheads="1"/>
          </p:cNvSpPr>
          <p:nvPr>
            <p:ph type="body" idx="1"/>
          </p:nvPr>
        </p:nvSpPr>
        <p:spPr>
          <a:xfrm>
            <a:off x="998090" y="1402081"/>
            <a:ext cx="10843390" cy="5319394"/>
          </a:xfrm>
        </p:spPr>
        <p:txBody>
          <a:bodyPr>
            <a:normAutofit/>
          </a:bodyPr>
          <a:lstStyle/>
          <a:p>
            <a:pPr eaLnBrk="1" hangingPunct="1"/>
            <a:r>
              <a:rPr lang="ja-JP" altLang="en-US" dirty="0"/>
              <a:t>確率変数に続く、新しい概念として、母集団（全体）・標本（全体から取り出した一部）を理解する。</a:t>
            </a:r>
            <a:endParaRPr lang="en-US" altLang="ja-JP" dirty="0"/>
          </a:p>
          <a:p>
            <a:pPr eaLnBrk="1" hangingPunct="1"/>
            <a:r>
              <a:rPr lang="ja-JP" altLang="en-US" dirty="0"/>
              <a:t>－対象者全員に調査したデータはほとんどない（</a:t>
            </a:r>
            <a:r>
              <a:rPr lang="ja-JP" altLang="en-US" b="1" dirty="0"/>
              <a:t>母集団</a:t>
            </a:r>
            <a:r>
              <a:rPr lang="ja-JP" altLang="en-US" dirty="0"/>
              <a:t>調査）</a:t>
            </a:r>
          </a:p>
          <a:p>
            <a:pPr eaLnBrk="1" hangingPunct="1"/>
            <a:r>
              <a:rPr lang="ja-JP" altLang="en-US" dirty="0"/>
              <a:t>－多くのデータは、全体の一部から観測したもの（</a:t>
            </a:r>
            <a:r>
              <a:rPr lang="ja-JP" altLang="en-US" b="1" dirty="0"/>
              <a:t>標本</a:t>
            </a:r>
            <a:r>
              <a:rPr lang="ja-JP" altLang="en-US" dirty="0"/>
              <a:t>調査）</a:t>
            </a:r>
          </a:p>
          <a:p>
            <a:pPr eaLnBrk="1" hangingPunct="1"/>
            <a:r>
              <a:rPr lang="ja-JP" altLang="en-US" dirty="0"/>
              <a:t>－例えば、「内閣支持率」・「</a:t>
            </a:r>
            <a:r>
              <a:rPr lang="en-US" altLang="ja-JP" dirty="0"/>
              <a:t>TV</a:t>
            </a:r>
            <a:r>
              <a:rPr lang="ja-JP" altLang="en-US" dirty="0"/>
              <a:t>視聴率」など</a:t>
            </a:r>
          </a:p>
          <a:p>
            <a:pPr eaLnBrk="1" hangingPunct="1"/>
            <a:r>
              <a:rPr lang="ja-JP" altLang="en-US" dirty="0"/>
              <a:t>しかし、知りたいのは全体（例えば全国民）の支持率・視聴率</a:t>
            </a:r>
          </a:p>
          <a:p>
            <a:pPr eaLnBrk="1" hangingPunct="1"/>
            <a:r>
              <a:rPr lang="ja-JP" altLang="en-US" dirty="0"/>
              <a:t>－標本から母集団の特性を予想する推測統計を理解する</a:t>
            </a:r>
            <a:endParaRPr lang="en-US" altLang="ja-JP" dirty="0"/>
          </a:p>
          <a:p>
            <a:pPr eaLnBrk="1" hangingPunct="1"/>
            <a:r>
              <a:rPr lang="ja-JP" altLang="en-US" dirty="0"/>
              <a:t>－母集団から標本を抽出する際に、</a:t>
            </a:r>
            <a:r>
              <a:rPr lang="ja-JP" altLang="en-US" dirty="0">
                <a:solidFill>
                  <a:srgbClr val="FF0000"/>
                </a:solidFill>
              </a:rPr>
              <a:t>２種類の誤差</a:t>
            </a:r>
            <a:r>
              <a:rPr lang="ja-JP" altLang="en-US" dirty="0"/>
              <a:t>がある</a:t>
            </a:r>
            <a:endParaRPr lang="en-US" altLang="ja-JP" dirty="0"/>
          </a:p>
          <a:p>
            <a:pPr eaLnBrk="1" hangingPunct="1"/>
            <a:r>
              <a:rPr lang="ja-JP" altLang="en-US" dirty="0"/>
              <a:t>－特に系統誤差（</a:t>
            </a:r>
            <a:r>
              <a:rPr lang="ja-JP" altLang="en-US" dirty="0">
                <a:solidFill>
                  <a:srgbClr val="FF0000"/>
                </a:solidFill>
              </a:rPr>
              <a:t>バイアス）を避ける標本の抽出の仕方がある</a:t>
            </a:r>
            <a:endParaRPr lang="en-US" altLang="ja-JP" dirty="0"/>
          </a:p>
          <a:p>
            <a:pPr eaLnBrk="1" hangingPunct="1"/>
            <a:r>
              <a:rPr lang="ja-JP" altLang="en-US" dirty="0"/>
              <a:t>－標本を選ぶ時にデタラメ（</a:t>
            </a:r>
            <a:r>
              <a:rPr lang="ja-JP" altLang="en-US" b="1" dirty="0"/>
              <a:t>ランダム</a:t>
            </a:r>
            <a:r>
              <a:rPr lang="ja-JP" altLang="en-US" dirty="0"/>
              <a:t>）に抽出すれば良い</a:t>
            </a:r>
            <a:endParaRPr lang="en-US" altLang="ja-JP" dirty="0"/>
          </a:p>
        </p:txBody>
      </p:sp>
    </p:spTree>
    <p:extLst>
      <p:ext uri="{BB962C8B-B14F-4D97-AF65-F5344CB8AC3E}">
        <p14:creationId xmlns:p14="http://schemas.microsoft.com/office/powerpoint/2010/main" val="620766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図表５－９　測定誤差が</a:t>
            </a:r>
            <a:r>
              <a:rPr lang="en-US" altLang="ja-JP" dirty="0"/>
              <a:t>±</a:t>
            </a:r>
            <a:r>
              <a:rPr lang="ja-JP" altLang="en-US" dirty="0"/>
              <a:t>５点であれば、</a:t>
            </a:r>
            <a:br>
              <a:rPr lang="en-US" altLang="ja-JP" dirty="0"/>
            </a:br>
            <a:r>
              <a:rPr lang="ja-JP" altLang="en-US" dirty="0"/>
              <a:t>　　　　　　実力は７５点と６５点も</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668610" y="1690688"/>
            <a:ext cx="6854780" cy="5045825"/>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20</a:t>
            </a:fld>
            <a:endParaRPr kumimoji="1" lang="ja-JP" altLang="en-US"/>
          </a:p>
        </p:txBody>
      </p:sp>
    </p:spTree>
    <p:extLst>
      <p:ext uri="{BB962C8B-B14F-4D97-AF65-F5344CB8AC3E}">
        <p14:creationId xmlns:p14="http://schemas.microsoft.com/office/powerpoint/2010/main" val="2903453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35280" y="348933"/>
            <a:ext cx="11628120" cy="1325563"/>
          </a:xfrm>
        </p:spPr>
        <p:txBody>
          <a:bodyPr/>
          <a:lstStyle/>
          <a:p>
            <a:r>
              <a:rPr lang="ja-JP" altLang="en-US" dirty="0"/>
              <a:t>図表５－１０　測定誤差が</a:t>
            </a:r>
            <a:r>
              <a:rPr lang="en-US" altLang="ja-JP" dirty="0"/>
              <a:t>±</a:t>
            </a:r>
            <a:r>
              <a:rPr lang="ja-JP" altLang="en-US" dirty="0"/>
              <a:t>１０点であれば、</a:t>
            </a:r>
            <a:br>
              <a:rPr lang="en-US" altLang="ja-JP" dirty="0"/>
            </a:br>
            <a:r>
              <a:rPr lang="ja-JP" altLang="en-US" dirty="0"/>
              <a:t>　　　　　　　実力は７０点で同じ場合も</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555226" y="1690688"/>
            <a:ext cx="6638649" cy="5167312"/>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21</a:t>
            </a:fld>
            <a:endParaRPr kumimoji="1" lang="ja-JP" altLang="en-US"/>
          </a:p>
        </p:txBody>
      </p:sp>
    </p:spTree>
    <p:extLst>
      <p:ext uri="{BB962C8B-B14F-4D97-AF65-F5344CB8AC3E}">
        <p14:creationId xmlns:p14="http://schemas.microsoft.com/office/powerpoint/2010/main" val="3732470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おわりに</a:t>
            </a:r>
          </a:p>
        </p:txBody>
      </p:sp>
      <p:sp>
        <p:nvSpPr>
          <p:cNvPr id="3" name="コンテンツ プレースホルダー 2"/>
          <p:cNvSpPr>
            <a:spLocks noGrp="1"/>
          </p:cNvSpPr>
          <p:nvPr>
            <p:ph idx="1"/>
          </p:nvPr>
        </p:nvSpPr>
        <p:spPr/>
        <p:txBody>
          <a:bodyPr/>
          <a:lstStyle/>
          <a:p>
            <a:r>
              <a:rPr kumimoji="1" lang="ja-JP" altLang="en-US" dirty="0"/>
              <a:t>統計学は標本（手元のデータ）から母集団（全体）を予想（推定）する際に、「ランダム誤差」を考慮することができるようになって急速に発展したと言われています。</a:t>
            </a:r>
            <a:endParaRPr kumimoji="1" lang="en-US" altLang="ja-JP" dirty="0"/>
          </a:p>
          <a:p>
            <a:r>
              <a:rPr lang="ja-JP" altLang="en-US" dirty="0"/>
              <a:t>－但し、系統誤差（バイアス）までは制御できません</a:t>
            </a:r>
            <a:endParaRPr kumimoji="1" lang="en-US" altLang="ja-JP" dirty="0"/>
          </a:p>
          <a:p>
            <a:r>
              <a:rPr lang="ja-JP" altLang="en-US" dirty="0"/>
              <a:t>このため、母集団から標本を抽出する際に、「系統誤差（バイアス）」が入ってしまわないように、ランダム（無作為）に抽出することが重要です。</a:t>
            </a:r>
            <a:endParaRPr lang="en-US" altLang="ja-JP" dirty="0"/>
          </a:p>
          <a:p>
            <a:r>
              <a:rPr kumimoji="1" lang="ja-JP" altLang="en-US"/>
              <a:t>－ランダム抽出していない標本（街頭署名）などは、様々なバイアスを含んでいると考えられます。</a:t>
            </a:r>
            <a:endParaRPr kumimoji="1" lang="ja-JP" altLang="en-US" dirty="0"/>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22</a:t>
            </a:fld>
            <a:endParaRPr kumimoji="1" lang="ja-JP" altLang="en-US"/>
          </a:p>
        </p:txBody>
      </p:sp>
    </p:spTree>
    <p:extLst>
      <p:ext uri="{BB962C8B-B14F-4D97-AF65-F5344CB8AC3E}">
        <p14:creationId xmlns:p14="http://schemas.microsoft.com/office/powerpoint/2010/main" val="636642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母集団と標本集団の違い</a:t>
            </a:r>
          </a:p>
        </p:txBody>
      </p:sp>
      <p:sp>
        <p:nvSpPr>
          <p:cNvPr id="3" name="コンテンツ プレースホルダー 2"/>
          <p:cNvSpPr>
            <a:spLocks noGrp="1"/>
          </p:cNvSpPr>
          <p:nvPr>
            <p:ph idx="1"/>
          </p:nvPr>
        </p:nvSpPr>
        <p:spPr/>
        <p:txBody>
          <a:bodyPr>
            <a:normAutofit/>
          </a:bodyPr>
          <a:lstStyle/>
          <a:p>
            <a:r>
              <a:rPr kumimoji="1" lang="ja-JP" altLang="en-US" dirty="0"/>
              <a:t>日本の人口を調べる調査は「国勢調査」と言われ、全員を調査</a:t>
            </a:r>
            <a:endParaRPr kumimoji="1" lang="en-US" altLang="ja-JP" dirty="0"/>
          </a:p>
          <a:p>
            <a:r>
              <a:rPr lang="ja-JP" altLang="en-US" dirty="0"/>
              <a:t>－しかし、１回当たり６５０億円と膨大な費用がかかる</a:t>
            </a:r>
            <a:endParaRPr lang="en-US" altLang="ja-JP" dirty="0"/>
          </a:p>
          <a:p>
            <a:r>
              <a:rPr lang="ja-JP" altLang="en-US" dirty="0"/>
              <a:t>－このような調査対象全体を「</a:t>
            </a:r>
            <a:r>
              <a:rPr lang="ja-JP" altLang="en-US" b="1" dirty="0"/>
              <a:t>母集団</a:t>
            </a:r>
            <a:r>
              <a:rPr lang="ja-JP" altLang="en-US" dirty="0"/>
              <a:t>」と呼ぶ（図表</a:t>
            </a:r>
            <a:r>
              <a:rPr lang="en-US" altLang="ja-JP" dirty="0"/>
              <a:t>5-1</a:t>
            </a:r>
            <a:r>
              <a:rPr lang="ja-JP" altLang="en-US" dirty="0"/>
              <a:t>）</a:t>
            </a:r>
            <a:endParaRPr lang="en-US" altLang="ja-JP" dirty="0"/>
          </a:p>
          <a:p>
            <a:r>
              <a:rPr lang="ja-JP" altLang="en-US" dirty="0"/>
              <a:t>政府の行う官庁統計の多くが一部を取り出した調査</a:t>
            </a:r>
            <a:endParaRPr lang="en-US" altLang="ja-JP" dirty="0"/>
          </a:p>
          <a:p>
            <a:r>
              <a:rPr kumimoji="1" lang="ja-JP" altLang="en-US" dirty="0"/>
              <a:t>－費用や時間が少なくて良いというメリットがある</a:t>
            </a:r>
            <a:endParaRPr kumimoji="1" lang="en-US" altLang="ja-JP" dirty="0"/>
          </a:p>
          <a:p>
            <a:r>
              <a:rPr lang="ja-JP" altLang="en-US" dirty="0"/>
              <a:t>－このような全体から一部を抜き出したものを「</a:t>
            </a:r>
            <a:r>
              <a:rPr lang="ja-JP" altLang="en-US" b="1" dirty="0"/>
              <a:t>標本</a:t>
            </a:r>
            <a:r>
              <a:rPr lang="ja-JP" altLang="en-US" dirty="0"/>
              <a:t>」と呼ぶ</a:t>
            </a:r>
            <a:endParaRPr lang="en-US" altLang="ja-JP" dirty="0"/>
          </a:p>
          <a:p>
            <a:r>
              <a:rPr lang="ja-JP" altLang="en-US" dirty="0"/>
              <a:t>標本から母集団の特性（母平均など）を知る方法がある</a:t>
            </a:r>
            <a:endParaRPr kumimoji="1" lang="ja-JP" altLang="en-US" dirty="0"/>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3</a:t>
            </a:fld>
            <a:endParaRPr kumimoji="1" lang="ja-JP" altLang="en-US"/>
          </a:p>
        </p:txBody>
      </p:sp>
    </p:spTree>
    <p:extLst>
      <p:ext uri="{BB962C8B-B14F-4D97-AF65-F5344CB8AC3E}">
        <p14:creationId xmlns:p14="http://schemas.microsoft.com/office/powerpoint/2010/main" val="3780544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図表５－１　全体が母集団、</a:t>
            </a:r>
            <a:br>
              <a:rPr lang="en-US" altLang="ja-JP" dirty="0"/>
            </a:br>
            <a:r>
              <a:rPr lang="ja-JP" altLang="en-US" dirty="0"/>
              <a:t>　　　　　　　　　　　その一部が標本</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735556" y="1690688"/>
            <a:ext cx="7555600" cy="5030787"/>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4</a:t>
            </a:fld>
            <a:endParaRPr kumimoji="1" lang="ja-JP" altLang="en-US"/>
          </a:p>
        </p:txBody>
      </p:sp>
    </p:spTree>
    <p:extLst>
      <p:ext uri="{BB962C8B-B14F-4D97-AF65-F5344CB8AC3E}">
        <p14:creationId xmlns:p14="http://schemas.microsoft.com/office/powerpoint/2010/main" val="815278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母集団と標本集団の違い</a:t>
            </a:r>
          </a:p>
        </p:txBody>
      </p:sp>
      <p:sp>
        <p:nvSpPr>
          <p:cNvPr id="3" name="コンテンツ プレースホルダー 2"/>
          <p:cNvSpPr>
            <a:spLocks noGrp="1"/>
          </p:cNvSpPr>
          <p:nvPr>
            <p:ph idx="1"/>
          </p:nvPr>
        </p:nvSpPr>
        <p:spPr>
          <a:xfrm>
            <a:off x="838200" y="1478280"/>
            <a:ext cx="11201400" cy="4698683"/>
          </a:xfrm>
        </p:spPr>
        <p:txBody>
          <a:bodyPr>
            <a:normAutofit/>
          </a:bodyPr>
          <a:lstStyle/>
          <a:p>
            <a:r>
              <a:rPr kumimoji="1" lang="ja-JP" altLang="en-US" dirty="0"/>
              <a:t>日本の人口を調べる調査は「国勢調査」と言われ、全員を調査</a:t>
            </a:r>
            <a:endParaRPr kumimoji="1" lang="en-US" altLang="ja-JP" dirty="0"/>
          </a:p>
          <a:p>
            <a:r>
              <a:rPr lang="ja-JP" altLang="en-US" dirty="0"/>
              <a:t>－しかし、１回当たり６５０億円と膨大な費用がかかる</a:t>
            </a:r>
            <a:endParaRPr lang="en-US" altLang="ja-JP" dirty="0"/>
          </a:p>
          <a:p>
            <a:r>
              <a:rPr lang="ja-JP" altLang="en-US" dirty="0"/>
              <a:t>－このような調査対象全体を「</a:t>
            </a:r>
            <a:r>
              <a:rPr lang="ja-JP" altLang="en-US" b="1" dirty="0"/>
              <a:t>母集団</a:t>
            </a:r>
            <a:r>
              <a:rPr lang="ja-JP" altLang="en-US" dirty="0"/>
              <a:t>」と呼ぶ（図表</a:t>
            </a:r>
            <a:r>
              <a:rPr lang="en-US" altLang="ja-JP" dirty="0"/>
              <a:t>5-1</a:t>
            </a:r>
            <a:r>
              <a:rPr lang="ja-JP" altLang="en-US" dirty="0"/>
              <a:t>）</a:t>
            </a:r>
            <a:endParaRPr lang="en-US" altLang="ja-JP" dirty="0"/>
          </a:p>
          <a:p>
            <a:r>
              <a:rPr lang="ja-JP" altLang="en-US" dirty="0"/>
              <a:t>政府の行う官庁統計の多くが一部を取り出した調査</a:t>
            </a:r>
            <a:endParaRPr lang="en-US" altLang="ja-JP" dirty="0"/>
          </a:p>
          <a:p>
            <a:r>
              <a:rPr kumimoji="1" lang="ja-JP" altLang="en-US" dirty="0"/>
              <a:t>－費用や時間が少なくて良いというメリットがある</a:t>
            </a:r>
            <a:endParaRPr kumimoji="1" lang="en-US" altLang="ja-JP" dirty="0"/>
          </a:p>
          <a:p>
            <a:r>
              <a:rPr lang="ja-JP" altLang="en-US" dirty="0"/>
              <a:t>－このような全体から一部を抜き出したものを「</a:t>
            </a:r>
            <a:r>
              <a:rPr lang="ja-JP" altLang="en-US" b="1" dirty="0"/>
              <a:t>標本</a:t>
            </a:r>
            <a:r>
              <a:rPr lang="ja-JP" altLang="en-US" dirty="0"/>
              <a:t>」と呼ぶ</a:t>
            </a:r>
            <a:endParaRPr lang="en-US" altLang="ja-JP" dirty="0"/>
          </a:p>
          <a:p>
            <a:r>
              <a:rPr lang="ja-JP" altLang="en-US" dirty="0"/>
              <a:t>標本から母集団の特性（母平均など）を予想する方法がある</a:t>
            </a:r>
            <a:endParaRPr lang="en-US" altLang="ja-JP" dirty="0"/>
          </a:p>
          <a:p>
            <a:r>
              <a:rPr kumimoji="1" lang="ja-JP" altLang="en-US" dirty="0"/>
              <a:t>－この方法を「</a:t>
            </a:r>
            <a:r>
              <a:rPr kumimoji="1" lang="ja-JP" altLang="en-US" b="1" dirty="0"/>
              <a:t>推定</a:t>
            </a:r>
            <a:r>
              <a:rPr kumimoji="1" lang="ja-JP" altLang="en-US" dirty="0"/>
              <a:t>」と呼ぶ（図表</a:t>
            </a:r>
            <a:r>
              <a:rPr kumimoji="1" lang="en-US" altLang="ja-JP" dirty="0"/>
              <a:t>5-2</a:t>
            </a:r>
            <a:r>
              <a:rPr kumimoji="1" lang="ja-JP" altLang="en-US" dirty="0"/>
              <a:t>）</a:t>
            </a:r>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5</a:t>
            </a:fld>
            <a:endParaRPr kumimoji="1" lang="ja-JP" altLang="en-US"/>
          </a:p>
        </p:txBody>
      </p:sp>
    </p:spTree>
    <p:extLst>
      <p:ext uri="{BB962C8B-B14F-4D97-AF65-F5344CB8AC3E}">
        <p14:creationId xmlns:p14="http://schemas.microsoft.com/office/powerpoint/2010/main" val="3605703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図表５－２　一部の標本から母集団全体</a:t>
            </a:r>
            <a:br>
              <a:rPr lang="en-US" altLang="ja-JP" dirty="0"/>
            </a:br>
            <a:r>
              <a:rPr lang="ja-JP" altLang="en-US" dirty="0"/>
              <a:t>　　　　　　　の特性を推測する仕組み</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619721" y="1923444"/>
            <a:ext cx="7654809" cy="4593734"/>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6</a:t>
            </a:fld>
            <a:endParaRPr kumimoji="1" lang="ja-JP" altLang="en-US"/>
          </a:p>
        </p:txBody>
      </p:sp>
    </p:spTree>
    <p:extLst>
      <p:ext uri="{BB962C8B-B14F-4D97-AF65-F5344CB8AC3E}">
        <p14:creationId xmlns:p14="http://schemas.microsoft.com/office/powerpoint/2010/main" val="3628591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標本は２種類のズレ（誤差）を含む</a:t>
            </a:r>
          </a:p>
        </p:txBody>
      </p:sp>
      <p:sp>
        <p:nvSpPr>
          <p:cNvPr id="3" name="コンテンツ プレースホルダー 2"/>
          <p:cNvSpPr>
            <a:spLocks noGrp="1"/>
          </p:cNvSpPr>
          <p:nvPr>
            <p:ph idx="1"/>
          </p:nvPr>
        </p:nvSpPr>
        <p:spPr/>
        <p:txBody>
          <a:bodyPr>
            <a:normAutofit/>
          </a:bodyPr>
          <a:lstStyle/>
          <a:p>
            <a:r>
              <a:rPr kumimoji="1" lang="ja-JP" altLang="en-US" dirty="0"/>
              <a:t>「母集団」とは全ての事象（イベント）の集合体を指す</a:t>
            </a:r>
            <a:endParaRPr kumimoji="1" lang="en-US" altLang="ja-JP" dirty="0"/>
          </a:p>
          <a:p>
            <a:r>
              <a:rPr lang="ja-JP" altLang="en-US" dirty="0"/>
              <a:t>－母集団の平均値が「母平均」</a:t>
            </a:r>
            <a:endParaRPr lang="en-US" altLang="ja-JP" dirty="0"/>
          </a:p>
          <a:p>
            <a:r>
              <a:rPr lang="ja-JP" altLang="en-US" dirty="0"/>
              <a:t>「標本」とは母集団から取り出した一部の集合体を指す</a:t>
            </a:r>
            <a:endParaRPr lang="en-US" altLang="ja-JP" dirty="0"/>
          </a:p>
          <a:p>
            <a:r>
              <a:rPr kumimoji="1" lang="ja-JP" altLang="en-US" dirty="0"/>
              <a:t>－標本集団の平均値が「標本平均値」</a:t>
            </a:r>
            <a:endParaRPr kumimoji="1" lang="en-US" altLang="ja-JP" dirty="0"/>
          </a:p>
          <a:p>
            <a:r>
              <a:rPr lang="ja-JP" altLang="en-US" dirty="0"/>
              <a:t>標本を取り出す時に、２種類のズレ（誤差）が生じる</a:t>
            </a:r>
            <a:endParaRPr lang="en-US" altLang="ja-JP" dirty="0"/>
          </a:p>
          <a:p>
            <a:r>
              <a:rPr kumimoji="1" lang="ja-JP" altLang="en-US" dirty="0"/>
              <a:t>－ランダム誤差は偶然生じるズレ（図表</a:t>
            </a:r>
            <a:r>
              <a:rPr kumimoji="1" lang="en-US" altLang="ja-JP" dirty="0"/>
              <a:t>5-3</a:t>
            </a:r>
            <a:r>
              <a:rPr kumimoji="1" lang="ja-JP" altLang="en-US" dirty="0"/>
              <a:t>左側）</a:t>
            </a:r>
            <a:endParaRPr kumimoji="1" lang="en-US" altLang="ja-JP" dirty="0"/>
          </a:p>
          <a:p>
            <a:r>
              <a:rPr lang="ja-JP" altLang="en-US" dirty="0"/>
              <a:t>－系統誤差は特定の方向に生じるズレ（図表</a:t>
            </a:r>
            <a:r>
              <a:rPr lang="en-US" altLang="ja-JP" dirty="0"/>
              <a:t>5-3</a:t>
            </a:r>
            <a:r>
              <a:rPr lang="ja-JP" altLang="en-US" dirty="0"/>
              <a:t>右側）</a:t>
            </a:r>
            <a:endParaRPr lang="en-US" altLang="ja-JP" dirty="0"/>
          </a:p>
          <a:p>
            <a:r>
              <a:rPr kumimoji="1" lang="ja-JP" altLang="en-US" dirty="0"/>
              <a:t>標本を取り出す際には、系統誤差が生じないようにする</a:t>
            </a:r>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7</a:t>
            </a:fld>
            <a:endParaRPr kumimoji="1" lang="ja-JP" altLang="en-US"/>
          </a:p>
        </p:txBody>
      </p:sp>
    </p:spTree>
    <p:extLst>
      <p:ext uri="{BB962C8B-B14F-4D97-AF65-F5344CB8AC3E}">
        <p14:creationId xmlns:p14="http://schemas.microsoft.com/office/powerpoint/2010/main" val="1351206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図表５－３　</a:t>
            </a:r>
            <a:r>
              <a:rPr lang="ja-JP" altLang="en-US" b="1" dirty="0"/>
              <a:t>ランダム誤差</a:t>
            </a:r>
            <a:r>
              <a:rPr lang="ja-JP" altLang="en-US" dirty="0"/>
              <a:t>（左側の的）は偶然生じる、</a:t>
            </a:r>
            <a:r>
              <a:rPr lang="ja-JP" altLang="en-US" b="1" dirty="0"/>
              <a:t>系統誤差</a:t>
            </a:r>
            <a:r>
              <a:rPr lang="ja-JP" altLang="en-US" dirty="0"/>
              <a:t>（右側の的）は原因あり</a:t>
            </a:r>
            <a:endParaRPr kumimoji="1" lang="ja-JP" altLang="en-US" dirty="0"/>
          </a:p>
        </p:txBody>
      </p:sp>
      <p:pic>
        <p:nvPicPr>
          <p:cNvPr id="4" name="コンテンツ プレースホルダー 3"/>
          <p:cNvPicPr>
            <a:picLocks noGrp="1" noChangeAspect="1"/>
          </p:cNvPicPr>
          <p:nvPr>
            <p:ph idx="1"/>
          </p:nvPr>
        </p:nvPicPr>
        <p:blipFill>
          <a:blip r:embed="rId2"/>
          <a:stretch>
            <a:fillRect/>
          </a:stretch>
        </p:blipFill>
        <p:spPr>
          <a:xfrm>
            <a:off x="2290065" y="2168246"/>
            <a:ext cx="7611870" cy="3883419"/>
          </a:xfrm>
          <a:prstGeom prst="rect">
            <a:avLst/>
          </a:prstGeom>
        </p:spPr>
      </p:pic>
      <p:sp>
        <p:nvSpPr>
          <p:cNvPr id="3" name="スライド番号プレースホルダー 2"/>
          <p:cNvSpPr>
            <a:spLocks noGrp="1"/>
          </p:cNvSpPr>
          <p:nvPr>
            <p:ph type="sldNum" sz="quarter" idx="12"/>
          </p:nvPr>
        </p:nvSpPr>
        <p:spPr/>
        <p:txBody>
          <a:bodyPr/>
          <a:lstStyle/>
          <a:p>
            <a:fld id="{3AE5B237-A93D-4DA8-88F7-7500EAB446A9}" type="slidenum">
              <a:rPr kumimoji="1" lang="ja-JP" altLang="en-US" smtClean="0"/>
              <a:t>8</a:t>
            </a:fld>
            <a:endParaRPr kumimoji="1" lang="ja-JP" altLang="en-US"/>
          </a:p>
        </p:txBody>
      </p:sp>
    </p:spTree>
    <p:extLst>
      <p:ext uri="{BB962C8B-B14F-4D97-AF65-F5344CB8AC3E}">
        <p14:creationId xmlns:p14="http://schemas.microsoft.com/office/powerpoint/2010/main" val="398927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9" y="365125"/>
            <a:ext cx="10878519" cy="1325563"/>
          </a:xfrm>
        </p:spPr>
        <p:txBody>
          <a:bodyPr/>
          <a:lstStyle/>
          <a:p>
            <a:r>
              <a:rPr kumimoji="1" lang="ja-JP" altLang="en-US" dirty="0"/>
              <a:t>系統誤差で失敗した例（ダイジェスト誌）</a:t>
            </a:r>
          </a:p>
        </p:txBody>
      </p:sp>
      <p:sp>
        <p:nvSpPr>
          <p:cNvPr id="3" name="コンテンツ プレースホルダー 2"/>
          <p:cNvSpPr>
            <a:spLocks noGrp="1"/>
          </p:cNvSpPr>
          <p:nvPr>
            <p:ph idx="1"/>
          </p:nvPr>
        </p:nvSpPr>
        <p:spPr/>
        <p:txBody>
          <a:bodyPr>
            <a:normAutofit/>
          </a:bodyPr>
          <a:lstStyle/>
          <a:p>
            <a:r>
              <a:rPr kumimoji="1" lang="en-US" altLang="ja-JP" dirty="0"/>
              <a:t>1936</a:t>
            </a:r>
            <a:r>
              <a:rPr kumimoji="1" lang="ja-JP" altLang="en-US" dirty="0"/>
              <a:t>年の大統領選で、当選者を予想した</a:t>
            </a:r>
            <a:endParaRPr kumimoji="1" lang="en-US" altLang="ja-JP" dirty="0"/>
          </a:p>
          <a:p>
            <a:r>
              <a:rPr lang="ja-JP" altLang="en-US" dirty="0"/>
              <a:t>－「ダイジェスト誌」は</a:t>
            </a:r>
            <a:r>
              <a:rPr lang="en-US" altLang="ja-JP" dirty="0"/>
              <a:t>238</a:t>
            </a:r>
            <a:r>
              <a:rPr lang="ja-JP" altLang="en-US" dirty="0"/>
              <a:t>万人に調査した➾ランドン有利</a:t>
            </a:r>
            <a:endParaRPr lang="en-US" altLang="ja-JP" dirty="0"/>
          </a:p>
          <a:p>
            <a:r>
              <a:rPr kumimoji="1" lang="ja-JP" altLang="en-US" dirty="0"/>
              <a:t>－「ギャラップ誌」は</a:t>
            </a:r>
            <a:r>
              <a:rPr kumimoji="1" lang="en-US" altLang="ja-JP" dirty="0"/>
              <a:t>3</a:t>
            </a:r>
            <a:r>
              <a:rPr kumimoji="1" lang="ja-JP" altLang="en-US" dirty="0"/>
              <a:t>千人に調査した➾ルーズベルト有利</a:t>
            </a:r>
            <a:endParaRPr kumimoji="1" lang="en-US" altLang="ja-JP" dirty="0"/>
          </a:p>
          <a:p>
            <a:r>
              <a:rPr lang="ja-JP" altLang="en-US" dirty="0"/>
              <a:t>ルーズベルトが当選し、ダイジェスト誌の予想は外れた</a:t>
            </a:r>
            <a:endParaRPr lang="en-US" altLang="ja-JP" dirty="0"/>
          </a:p>
          <a:p>
            <a:r>
              <a:rPr kumimoji="1" lang="ja-JP" altLang="en-US" dirty="0"/>
              <a:t>－自動車の保有者（高額所得者）に調査を実施した</a:t>
            </a:r>
            <a:endParaRPr kumimoji="1" lang="en-US" altLang="ja-JP" dirty="0"/>
          </a:p>
          <a:p>
            <a:r>
              <a:rPr lang="ja-JP" altLang="en-US" dirty="0"/>
              <a:t>－高額所得者に偏った（</a:t>
            </a:r>
            <a:r>
              <a:rPr lang="ja-JP" altLang="en-US" b="1" dirty="0"/>
              <a:t>系統誤差</a:t>
            </a:r>
            <a:r>
              <a:rPr lang="ja-JP" altLang="en-US" dirty="0"/>
              <a:t>）標本だった（図表</a:t>
            </a:r>
            <a:r>
              <a:rPr lang="en-US" altLang="ja-JP" dirty="0"/>
              <a:t>5-4</a:t>
            </a:r>
            <a:r>
              <a:rPr lang="ja-JP" altLang="en-US" dirty="0"/>
              <a:t>）</a:t>
            </a:r>
            <a:endParaRPr lang="en-US" altLang="ja-JP" dirty="0"/>
          </a:p>
          <a:p>
            <a:r>
              <a:rPr kumimoji="1" lang="ja-JP" altLang="en-US" dirty="0"/>
              <a:t>ギャラップ誌はわずか</a:t>
            </a:r>
            <a:r>
              <a:rPr kumimoji="1" lang="en-US" altLang="ja-JP" dirty="0"/>
              <a:t>3</a:t>
            </a:r>
            <a:r>
              <a:rPr kumimoji="1" lang="ja-JP" altLang="en-US" dirty="0"/>
              <a:t>千人の標本で当選者を的中した</a:t>
            </a:r>
            <a:endParaRPr kumimoji="1" lang="en-US" altLang="ja-JP" dirty="0"/>
          </a:p>
          <a:p>
            <a:r>
              <a:rPr lang="ja-JP" altLang="en-US" dirty="0"/>
              <a:t>－所得層や人種が母集団と同じ比率になるように標本を調査</a:t>
            </a:r>
            <a:endParaRPr kumimoji="1" lang="ja-JP" altLang="en-US" dirty="0"/>
          </a:p>
        </p:txBody>
      </p:sp>
      <p:sp>
        <p:nvSpPr>
          <p:cNvPr id="4" name="スライド番号プレースホルダー 3"/>
          <p:cNvSpPr>
            <a:spLocks noGrp="1"/>
          </p:cNvSpPr>
          <p:nvPr>
            <p:ph type="sldNum" sz="quarter" idx="12"/>
          </p:nvPr>
        </p:nvSpPr>
        <p:spPr/>
        <p:txBody>
          <a:bodyPr/>
          <a:lstStyle/>
          <a:p>
            <a:fld id="{3AE5B237-A93D-4DA8-88F7-7500EAB446A9}" type="slidenum">
              <a:rPr kumimoji="1" lang="ja-JP" altLang="en-US" smtClean="0"/>
              <a:t>9</a:t>
            </a:fld>
            <a:endParaRPr kumimoji="1" lang="ja-JP" altLang="en-US"/>
          </a:p>
        </p:txBody>
      </p:sp>
    </p:spTree>
    <p:extLst>
      <p:ext uri="{BB962C8B-B14F-4D97-AF65-F5344CB8AC3E}">
        <p14:creationId xmlns:p14="http://schemas.microsoft.com/office/powerpoint/2010/main" val="20252725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TotalTime>
  <Words>1495</Words>
  <Application>Microsoft Office PowerPoint</Application>
  <PresentationFormat>ワイド画面</PresentationFormat>
  <Paragraphs>126</Paragraphs>
  <Slides>22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22</vt:i4>
      </vt:variant>
    </vt:vector>
  </HeadingPairs>
  <TitlesOfParts>
    <vt:vector size="26" baseType="lpstr">
      <vt:lpstr>游ゴシック</vt:lpstr>
      <vt:lpstr>游ゴシック Light</vt:lpstr>
      <vt:lpstr>Arial</vt:lpstr>
      <vt:lpstr>Office テーマ</vt:lpstr>
      <vt:lpstr>第５章　街頭アンケートはあてになるのか</vt:lpstr>
      <vt:lpstr>第５章の目的</vt:lpstr>
      <vt:lpstr>母集団と標本集団の違い</vt:lpstr>
      <vt:lpstr>図表５－１　全体が母集団、 　　　　　　　　　　　その一部が標本</vt:lpstr>
      <vt:lpstr>母集団と標本集団の違い</vt:lpstr>
      <vt:lpstr>図表５－２　一部の標本から母集団全体 　　　　　　　の特性を推測する仕組み</vt:lpstr>
      <vt:lpstr>標本は２種類のズレ（誤差）を含む</vt:lpstr>
      <vt:lpstr>図表５－３　ランダム誤差（左側の的）は偶然生じる、系統誤差（右側の的）は原因あり</vt:lpstr>
      <vt:lpstr>系統誤差で失敗した例（ダイジェスト誌）</vt:lpstr>
      <vt:lpstr>図表５－４　ダイジェスト誌調査は標本が高所得者層に偏っていた（系統誤差）</vt:lpstr>
      <vt:lpstr>系統誤差で失敗した例（ハイトレポート）</vt:lpstr>
      <vt:lpstr>図表５－５　ハイト・リポートでは標本が活動的な集団に偏っていた（系統誤差）</vt:lpstr>
      <vt:lpstr>系統誤差を防止するランダム抽出法</vt:lpstr>
      <vt:lpstr>街頭アンケートには様々なバイアス 　　　　　　　（系統誤差）が入り込む</vt:lpstr>
      <vt:lpstr>図表５－６　街頭アンケート調査に潜む 　　　　　　系統誤差の内容</vt:lpstr>
      <vt:lpstr>グループの比率を合わせる層化抽出法</vt:lpstr>
      <vt:lpstr>図表５－７　層化抽出法のイメージ</vt:lpstr>
      <vt:lpstr>思わぬ伏兵となる測定誤差</vt:lpstr>
      <vt:lpstr>図表５－８　測定誤差が±０点なら、 　　　　　　実際の得点が真の理解度</vt:lpstr>
      <vt:lpstr>図表５－９　測定誤差が±５点であれば、 　　　　　　実力は７５点と６５点も</vt:lpstr>
      <vt:lpstr>図表５－１０　測定誤差が±１０点であれば、 　　　　　　　実力は７０点で同じ場合も</vt:lpstr>
      <vt:lpstr>おわりに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第１章　統計学の基礎知識の体系</dc:title>
  <dc:creator>河口 洋行</dc:creator>
  <cp:lastModifiedBy>河口 洋行</cp:lastModifiedBy>
  <cp:revision>22</cp:revision>
  <dcterms:created xsi:type="dcterms:W3CDTF">2021-01-06T05:05:53Z</dcterms:created>
  <dcterms:modified xsi:type="dcterms:W3CDTF">2022-01-25T05:00:32Z</dcterms:modified>
</cp:coreProperties>
</file>