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sldIdLst>
    <p:sldId id="256" r:id="rId2"/>
    <p:sldId id="267" r:id="rId3"/>
    <p:sldId id="269" r:id="rId4"/>
    <p:sldId id="257" r:id="rId5"/>
    <p:sldId id="258" r:id="rId6"/>
    <p:sldId id="270" r:id="rId7"/>
    <p:sldId id="259" r:id="rId8"/>
    <p:sldId id="260" r:id="rId9"/>
    <p:sldId id="271" r:id="rId10"/>
    <p:sldId id="273" r:id="rId11"/>
    <p:sldId id="261" r:id="rId12"/>
    <p:sldId id="262" r:id="rId13"/>
    <p:sldId id="263" r:id="rId14"/>
    <p:sldId id="272" r:id="rId15"/>
    <p:sldId id="264" r:id="rId16"/>
    <p:sldId id="265" r:id="rId17"/>
    <p:sldId id="266" r:id="rId18"/>
    <p:sldId id="268"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84" y="91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A69456-425C-46B0-8101-328FF19D3740}" type="datetimeFigureOut">
              <a:rPr kumimoji="1" lang="ja-JP" altLang="en-US" smtClean="0"/>
              <a:t>2022/1/26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F38B1A-D15C-4CD6-B4B3-40499BF7F361}" type="slidenum">
              <a:rPr kumimoji="1" lang="ja-JP" altLang="en-US" smtClean="0"/>
              <a:t>‹#›</a:t>
            </a:fld>
            <a:endParaRPr kumimoji="1" lang="ja-JP" altLang="en-US"/>
          </a:p>
        </p:txBody>
      </p:sp>
    </p:spTree>
    <p:extLst>
      <p:ext uri="{BB962C8B-B14F-4D97-AF65-F5344CB8AC3E}">
        <p14:creationId xmlns:p14="http://schemas.microsoft.com/office/powerpoint/2010/main" val="40265427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C5637E4-9CA7-440A-9813-E13D5DC5C0A5}"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69530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5A767B2-32BD-4E5D-B69D-1C142D4D0C5F}"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664848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6BDAFE8-05D7-417D-BB9A-F56B6B4116FF}"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93335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ECAC0EF-C5D6-495B-A294-58D39B14F742}"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674979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D568D595-94B1-492C-9F1C-330285BDFE04}"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6989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75B5DE9-8618-4398-A44A-5A3C58DF5D39}" type="datetime1">
              <a:rPr kumimoji="1" lang="ja-JP" altLang="en-US" smtClean="0"/>
              <a:t>2022/1/26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95257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71E69FF1-046B-4D70-8487-538B71894CFB}" type="datetime1">
              <a:rPr kumimoji="1" lang="ja-JP" altLang="en-US" smtClean="0"/>
              <a:t>2022/1/26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20998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BCB4A59-6627-4630-BFC3-CB9E8A998C1F}" type="datetime1">
              <a:rPr kumimoji="1" lang="ja-JP" altLang="en-US" smtClean="0"/>
              <a:t>2022/1/26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061297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FA14E7E-58CB-4951-ABAA-AFF9A10D7EED}" type="datetime1">
              <a:rPr kumimoji="1" lang="ja-JP" altLang="en-US" smtClean="0"/>
              <a:t>2022/1/26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0778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EEEB222-2214-4174-90E1-237B1A3216E1}" type="datetime1">
              <a:rPr kumimoji="1" lang="ja-JP" altLang="en-US" smtClean="0"/>
              <a:t>2022/1/26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32771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E318565-ECCB-4BCE-8DFB-451B84114B6B}" type="datetime1">
              <a:rPr kumimoji="1" lang="ja-JP" altLang="en-US" smtClean="0"/>
              <a:t>2022/1/26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9309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C9CFC5-ABDF-4BB9-A12F-087F2BFC4EB8}" type="datetime1">
              <a:rPr kumimoji="1" lang="ja-JP" altLang="en-US" smtClean="0"/>
              <a:t>2022/1/26</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858149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464842" cy="2387600"/>
          </a:xfrm>
        </p:spPr>
        <p:txBody>
          <a:bodyPr>
            <a:normAutofit/>
          </a:bodyPr>
          <a:lstStyle/>
          <a:p>
            <a:r>
              <a:rPr lang="ja-JP" altLang="en-US" b="1" dirty="0">
                <a:latin typeface="+mn-ea"/>
                <a:ea typeface="+mn-ea"/>
              </a:rPr>
              <a:t>第１５章　統計学は人工知能（</a:t>
            </a:r>
            <a:r>
              <a:rPr lang="en-US" altLang="ja-JP" b="1" dirty="0">
                <a:latin typeface="+mn-ea"/>
                <a:ea typeface="+mn-ea"/>
              </a:rPr>
              <a:t>AI</a:t>
            </a:r>
            <a:r>
              <a:rPr lang="ja-JP" altLang="en-US" b="1" dirty="0">
                <a:latin typeface="+mn-ea"/>
                <a:ea typeface="+mn-ea"/>
              </a:rPr>
              <a:t>）の母なのか</a:t>
            </a:r>
            <a:endParaRPr kumimoji="1" lang="ja-JP" altLang="en-US" dirty="0">
              <a:latin typeface="+mn-ea"/>
              <a:ea typeface="+mn-ea"/>
            </a:endParaRPr>
          </a:p>
        </p:txBody>
      </p:sp>
      <p:sp>
        <p:nvSpPr>
          <p:cNvPr id="3" name="サブタイトル 2"/>
          <p:cNvSpPr>
            <a:spLocks noGrp="1"/>
          </p:cNvSpPr>
          <p:nvPr>
            <p:ph type="subTitle" idx="1"/>
          </p:nvPr>
        </p:nvSpPr>
        <p:spPr>
          <a:xfrm>
            <a:off x="1684421" y="3984423"/>
            <a:ext cx="9144000" cy="1655762"/>
          </a:xfrm>
        </p:spPr>
        <p:txBody>
          <a:bodyPr>
            <a:normAutofit/>
          </a:bodyPr>
          <a:lstStyle/>
          <a:p>
            <a:r>
              <a:rPr lang="ja-JP" altLang="en-US" sz="5400" dirty="0">
                <a:latin typeface="+mj-lt"/>
              </a:rPr>
              <a:t>本書のまとめから機械学習へ</a:t>
            </a:r>
            <a:br>
              <a:rPr lang="ja-JP" altLang="ja-JP" sz="5400" dirty="0">
                <a:latin typeface="+mj-lt"/>
              </a:rPr>
            </a:br>
            <a:endParaRPr kumimoji="1" lang="ja-JP" altLang="en-US" sz="5400" dirty="0">
              <a:latin typeface="+mj-lt"/>
            </a:endParaRPr>
          </a:p>
        </p:txBody>
      </p:sp>
    </p:spTree>
    <p:extLst>
      <p:ext uri="{BB962C8B-B14F-4D97-AF65-F5344CB8AC3E}">
        <p14:creationId xmlns:p14="http://schemas.microsoft.com/office/powerpoint/2010/main" val="3725906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図表１４－９　ロジスティック回帰分析</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363434" y="1996736"/>
            <a:ext cx="8027475" cy="453706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10</a:t>
            </a:fld>
            <a:endParaRPr kumimoji="1" lang="ja-JP" altLang="en-US"/>
          </a:p>
        </p:txBody>
      </p:sp>
    </p:spTree>
    <p:extLst>
      <p:ext uri="{BB962C8B-B14F-4D97-AF65-F5344CB8AC3E}">
        <p14:creationId xmlns:p14="http://schemas.microsoft.com/office/powerpoint/2010/main" val="3212771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図表１５－５　人工ニューロンの概念図</a:t>
            </a:r>
            <a:endParaRPr kumimoji="1" lang="ja-JP" altLang="en-US" dirty="0"/>
          </a:p>
        </p:txBody>
      </p:sp>
      <p:pic>
        <p:nvPicPr>
          <p:cNvPr id="4" name="図 3"/>
          <p:cNvPicPr>
            <a:picLocks noChangeAspect="1"/>
          </p:cNvPicPr>
          <p:nvPr/>
        </p:nvPicPr>
        <p:blipFill>
          <a:blip r:embed="rId2"/>
          <a:stretch>
            <a:fillRect/>
          </a:stretch>
        </p:blipFill>
        <p:spPr>
          <a:xfrm>
            <a:off x="838200" y="1848118"/>
            <a:ext cx="6343996" cy="4120420"/>
          </a:xfrm>
          <a:prstGeom prst="rect">
            <a:avLst/>
          </a:prstGeom>
        </p:spPr>
      </p:pic>
      <p:pic>
        <p:nvPicPr>
          <p:cNvPr id="5" name="図 4"/>
          <p:cNvPicPr>
            <a:picLocks noChangeAspect="1"/>
          </p:cNvPicPr>
          <p:nvPr/>
        </p:nvPicPr>
        <p:blipFill>
          <a:blip r:embed="rId3"/>
          <a:stretch>
            <a:fillRect/>
          </a:stretch>
        </p:blipFill>
        <p:spPr>
          <a:xfrm>
            <a:off x="7597833" y="4339244"/>
            <a:ext cx="4076157" cy="2241471"/>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11</a:t>
            </a:fld>
            <a:endParaRPr kumimoji="1" lang="ja-JP" altLang="en-US"/>
          </a:p>
        </p:txBody>
      </p:sp>
    </p:spTree>
    <p:extLst>
      <p:ext uri="{BB962C8B-B14F-4D97-AF65-F5344CB8AC3E}">
        <p14:creationId xmlns:p14="http://schemas.microsoft.com/office/powerpoint/2010/main" val="1489723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5389" y="365125"/>
            <a:ext cx="11538066" cy="1325563"/>
          </a:xfrm>
        </p:spPr>
        <p:txBody>
          <a:bodyPr>
            <a:normAutofit/>
          </a:bodyPr>
          <a:lstStyle/>
          <a:p>
            <a:r>
              <a:rPr lang="ja-JP" altLang="en-US" dirty="0"/>
              <a:t>図表１５－６　人工ニューロンと</a:t>
            </a:r>
            <a:br>
              <a:rPr lang="en-US" altLang="ja-JP" dirty="0"/>
            </a:br>
            <a:r>
              <a:rPr lang="ja-JP" altLang="en-US" dirty="0"/>
              <a:t>　　　　ニューラル・ネットワークの概念図</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882897" y="1690688"/>
            <a:ext cx="10355909" cy="452723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12</a:t>
            </a:fld>
            <a:endParaRPr kumimoji="1" lang="ja-JP" altLang="en-US"/>
          </a:p>
        </p:txBody>
      </p:sp>
    </p:spTree>
    <p:extLst>
      <p:ext uri="{BB962C8B-B14F-4D97-AF65-F5344CB8AC3E}">
        <p14:creationId xmlns:p14="http://schemas.microsoft.com/office/powerpoint/2010/main" val="193458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9" y="365125"/>
            <a:ext cx="10965873" cy="1325563"/>
          </a:xfrm>
        </p:spPr>
        <p:txBody>
          <a:bodyPr>
            <a:normAutofit/>
          </a:bodyPr>
          <a:lstStyle/>
          <a:p>
            <a:r>
              <a:rPr lang="ja-JP" altLang="en-US" dirty="0"/>
              <a:t>図表１５－７　隠れ層が３つある</a:t>
            </a:r>
            <a:br>
              <a:rPr lang="en-US" altLang="ja-JP" dirty="0"/>
            </a:br>
            <a:r>
              <a:rPr lang="ja-JP" altLang="en-US" dirty="0"/>
              <a:t>　　　　　ディープ・ラーニングの概念図</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602160" y="1571467"/>
            <a:ext cx="10802901" cy="5145217"/>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13</a:t>
            </a:fld>
            <a:endParaRPr kumimoji="1" lang="ja-JP" altLang="en-US"/>
          </a:p>
        </p:txBody>
      </p:sp>
    </p:spTree>
    <p:extLst>
      <p:ext uri="{BB962C8B-B14F-4D97-AF65-F5344CB8AC3E}">
        <p14:creationId xmlns:p14="http://schemas.microsoft.com/office/powerpoint/2010/main" val="33151590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3812D9B3-3637-4DC7-AAD3-54E7158F126C}" type="slidenum">
              <a:rPr lang="en-US" altLang="ja-JP" smtClean="0">
                <a:latin typeface="Arial" charset="0"/>
                <a:ea typeface="ＭＳ Ｐゴシック" charset="-128"/>
              </a:rPr>
              <a:pPr/>
              <a:t>14</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272374" y="365125"/>
            <a:ext cx="11498094" cy="1325563"/>
          </a:xfrm>
        </p:spPr>
        <p:txBody>
          <a:bodyPr/>
          <a:lstStyle/>
          <a:p>
            <a:pPr eaLnBrk="1" hangingPunct="1"/>
            <a:r>
              <a:rPr lang="ja-JP" altLang="en-US" dirty="0"/>
              <a:t>スーパーマンより実証実験ができる人材を</a:t>
            </a:r>
          </a:p>
        </p:txBody>
      </p:sp>
      <p:sp>
        <p:nvSpPr>
          <p:cNvPr id="17411" name="Rectangle 3"/>
          <p:cNvSpPr>
            <a:spLocks noGrp="1" noChangeArrowheads="1"/>
          </p:cNvSpPr>
          <p:nvPr>
            <p:ph type="body" idx="1"/>
          </p:nvPr>
        </p:nvSpPr>
        <p:spPr>
          <a:xfrm>
            <a:off x="661481" y="1690689"/>
            <a:ext cx="11108987" cy="4802186"/>
          </a:xfrm>
        </p:spPr>
        <p:txBody>
          <a:bodyPr>
            <a:normAutofit/>
          </a:bodyPr>
          <a:lstStyle/>
          <a:p>
            <a:pPr eaLnBrk="1" hangingPunct="1"/>
            <a:r>
              <a:rPr lang="en-US" altLang="ja-JP" dirty="0"/>
              <a:t>AI</a:t>
            </a:r>
            <a:r>
              <a:rPr lang="ja-JP" altLang="en-US" dirty="0"/>
              <a:t>ブームでも、実用化にはあまり成功していない</a:t>
            </a:r>
            <a:endParaRPr lang="en-US" altLang="ja-JP" dirty="0"/>
          </a:p>
          <a:p>
            <a:pPr eaLnBrk="1" hangingPunct="1"/>
            <a:r>
              <a:rPr lang="ja-JP" altLang="en-US" dirty="0"/>
              <a:t>－予測モデルの実証実験がネックになっている（図表</a:t>
            </a:r>
            <a:r>
              <a:rPr lang="en-US" altLang="ja-JP" dirty="0"/>
              <a:t>15-8</a:t>
            </a:r>
            <a:r>
              <a:rPr lang="ja-JP" altLang="en-US" dirty="0"/>
              <a:t>）</a:t>
            </a:r>
            <a:endParaRPr lang="en-US" altLang="ja-JP" dirty="0"/>
          </a:p>
          <a:p>
            <a:pPr eaLnBrk="1" hangingPunct="1"/>
            <a:r>
              <a:rPr lang="ja-JP" altLang="en-US" dirty="0"/>
              <a:t>データサイエンティストはスーパーマン</a:t>
            </a:r>
            <a:r>
              <a:rPr lang="en-US" altLang="ja-JP" dirty="0"/>
              <a:t>(</a:t>
            </a:r>
            <a:r>
              <a:rPr lang="ja-JP" altLang="en-US" dirty="0"/>
              <a:t>図表</a:t>
            </a:r>
            <a:r>
              <a:rPr lang="en-US" altLang="ja-JP" dirty="0"/>
              <a:t>15-9)</a:t>
            </a:r>
          </a:p>
          <a:p>
            <a:pPr eaLnBrk="1" hangingPunct="1"/>
            <a:r>
              <a:rPr lang="ja-JP" altLang="en-US" dirty="0"/>
              <a:t>－データサイエンスの能力の他に２つの能力が必要</a:t>
            </a:r>
            <a:endParaRPr lang="en-US" altLang="ja-JP" dirty="0"/>
          </a:p>
          <a:p>
            <a:pPr eaLnBrk="1" hangingPunct="1"/>
            <a:r>
              <a:rPr lang="ja-JP" altLang="en-US" dirty="0"/>
              <a:t>－データサイエンス能力の習得にも大変な労力が必要</a:t>
            </a:r>
            <a:endParaRPr lang="en-US" altLang="ja-JP" dirty="0"/>
          </a:p>
          <a:p>
            <a:pPr eaLnBrk="1" hangingPunct="1"/>
            <a:r>
              <a:rPr lang="ja-JP" altLang="en-US" dirty="0"/>
              <a:t>ビジネス力を持つ人が他の能力を習得するのが現実的では</a:t>
            </a:r>
            <a:endParaRPr lang="en-US" altLang="ja-JP" dirty="0"/>
          </a:p>
          <a:p>
            <a:pPr eaLnBrk="1" hangingPunct="1"/>
            <a:r>
              <a:rPr lang="ja-JP" altLang="en-US" dirty="0"/>
              <a:t>－統計学の知識は３つの能力の基礎になることができる</a:t>
            </a:r>
            <a:endParaRPr lang="en-US" altLang="ja-JP" dirty="0"/>
          </a:p>
          <a:p>
            <a:pPr eaLnBrk="1" hangingPunct="1"/>
            <a:r>
              <a:rPr lang="ja-JP" altLang="en-US" dirty="0"/>
              <a:t>統計学は地味だが枯れた技術で初心者でも着実に身につく</a:t>
            </a:r>
            <a:endParaRPr lang="en-US" altLang="ja-JP" dirty="0"/>
          </a:p>
          <a:p>
            <a:pPr eaLnBrk="1" hangingPunct="1"/>
            <a:r>
              <a:rPr lang="ja-JP" altLang="en-US" dirty="0"/>
              <a:t>－第一歩として統計学をデータサイエンスの基礎にする</a:t>
            </a:r>
            <a:r>
              <a:rPr lang="en-US" altLang="ja-JP"/>
              <a:t>)</a:t>
            </a:r>
            <a:endParaRPr lang="en-US" altLang="ja-JP" dirty="0"/>
          </a:p>
        </p:txBody>
      </p:sp>
    </p:spTree>
    <p:extLst>
      <p:ext uri="{BB962C8B-B14F-4D97-AF65-F5344CB8AC3E}">
        <p14:creationId xmlns:p14="http://schemas.microsoft.com/office/powerpoint/2010/main" val="1951631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080" y="365125"/>
            <a:ext cx="11445240" cy="1325563"/>
          </a:xfrm>
        </p:spPr>
        <p:txBody>
          <a:bodyPr/>
          <a:lstStyle/>
          <a:p>
            <a:r>
              <a:rPr lang="ja-JP" altLang="en-US" dirty="0"/>
              <a:t>図表１５－８　</a:t>
            </a:r>
            <a:r>
              <a:rPr lang="en-US" altLang="ja-JP" dirty="0"/>
              <a:t>AI</a:t>
            </a:r>
            <a:r>
              <a:rPr lang="ja-JP" altLang="en-US" dirty="0"/>
              <a:t>導入企業の実用化の進捗度</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519844" y="1967061"/>
            <a:ext cx="8538556" cy="4333987"/>
          </a:xfrm>
          <a:prstGeom prst="rect">
            <a:avLst/>
          </a:prstGeom>
        </p:spPr>
      </p:pic>
      <p:pic>
        <p:nvPicPr>
          <p:cNvPr id="5" name="図 4"/>
          <p:cNvPicPr>
            <a:picLocks noChangeAspect="1"/>
          </p:cNvPicPr>
          <p:nvPr/>
        </p:nvPicPr>
        <p:blipFill>
          <a:blip r:embed="rId3"/>
          <a:stretch>
            <a:fillRect/>
          </a:stretch>
        </p:blipFill>
        <p:spPr>
          <a:xfrm>
            <a:off x="2280804" y="6347297"/>
            <a:ext cx="5402580" cy="23012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15</a:t>
            </a:fld>
            <a:endParaRPr kumimoji="1" lang="ja-JP" altLang="en-US"/>
          </a:p>
        </p:txBody>
      </p:sp>
    </p:spTree>
    <p:extLst>
      <p:ext uri="{BB962C8B-B14F-4D97-AF65-F5344CB8AC3E}">
        <p14:creationId xmlns:p14="http://schemas.microsoft.com/office/powerpoint/2010/main" val="4002761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1140440" cy="1325563"/>
          </a:xfrm>
        </p:spPr>
        <p:txBody>
          <a:bodyPr/>
          <a:lstStyle/>
          <a:p>
            <a:r>
              <a:rPr lang="ja-JP" altLang="en-US" dirty="0"/>
              <a:t>図表１５－９　データサイエンティストに</a:t>
            </a:r>
            <a:br>
              <a:rPr lang="en-US" altLang="ja-JP" dirty="0"/>
            </a:br>
            <a:r>
              <a:rPr lang="ja-JP" altLang="en-US" dirty="0"/>
              <a:t>　　　　　　　　　求められる３つの技術</a:t>
            </a:r>
            <a:endParaRPr kumimoji="1" lang="ja-JP" altLang="en-US" dirty="0"/>
          </a:p>
        </p:txBody>
      </p:sp>
      <p:pic>
        <p:nvPicPr>
          <p:cNvPr id="5" name="コンテンツ プレースホルダー 4"/>
          <p:cNvPicPr>
            <a:picLocks noGrp="1" noChangeAspect="1"/>
          </p:cNvPicPr>
          <p:nvPr>
            <p:ph idx="1"/>
          </p:nvPr>
        </p:nvPicPr>
        <p:blipFill>
          <a:blip r:embed="rId2"/>
          <a:stretch>
            <a:fillRect/>
          </a:stretch>
        </p:blipFill>
        <p:spPr>
          <a:xfrm>
            <a:off x="1983660" y="2447563"/>
            <a:ext cx="8507002" cy="3604102"/>
          </a:xfrm>
          <a:prstGeom prst="rect">
            <a:avLst/>
          </a:prstGeom>
        </p:spPr>
      </p:pic>
      <p:sp>
        <p:nvSpPr>
          <p:cNvPr id="6" name="正方形/長方形 5"/>
          <p:cNvSpPr/>
          <p:nvPr/>
        </p:nvSpPr>
        <p:spPr>
          <a:xfrm>
            <a:off x="2632363" y="6051665"/>
            <a:ext cx="7642167" cy="646331"/>
          </a:xfrm>
          <a:prstGeom prst="rect">
            <a:avLst/>
          </a:prstGeom>
        </p:spPr>
        <p:txBody>
          <a:bodyPr wrap="square">
            <a:spAutoFit/>
          </a:bodyPr>
          <a:lstStyle/>
          <a:p>
            <a:r>
              <a:rPr lang="ja-JP" altLang="ja-JP" dirty="0">
                <a:latin typeface="Century" panose="02040604050505020304" pitchFamily="18" charset="0"/>
                <a:ea typeface="ＭＳ 明朝" panose="02020609040205080304" pitchFamily="17" charset="-128"/>
                <a:cs typeface="Times New Roman" panose="02020603050405020304" pitchFamily="18" charset="0"/>
              </a:rPr>
              <a:t>出所）「データサイエンティストのミッション、スキルセット、定義、スキルレベルを発表（</a:t>
            </a:r>
            <a:r>
              <a:rPr lang="en-US" altLang="ja-JP" dirty="0">
                <a:latin typeface="Century" panose="02040604050505020304" pitchFamily="18" charset="0"/>
                <a:ea typeface="ＭＳ 明朝" panose="02020609040205080304" pitchFamily="17" charset="-128"/>
                <a:cs typeface="Times New Roman" panose="02020603050405020304" pitchFamily="18" charset="0"/>
              </a:rPr>
              <a:t>2014.12.10</a:t>
            </a:r>
            <a:r>
              <a:rPr lang="ja-JP" altLang="ja-JP" dirty="0">
                <a:latin typeface="Century" panose="02040604050505020304" pitchFamily="18" charset="0"/>
                <a:ea typeface="ＭＳ 明朝" panose="02020609040205080304" pitchFamily="17" charset="-128"/>
                <a:cs typeface="Times New Roman" panose="02020603050405020304" pitchFamily="18" charset="0"/>
              </a:rPr>
              <a:t>）データサイエンティスト協会</a:t>
            </a:r>
            <a:endParaRPr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16</a:t>
            </a:fld>
            <a:endParaRPr kumimoji="1" lang="ja-JP" altLang="en-US"/>
          </a:p>
        </p:txBody>
      </p:sp>
    </p:spTree>
    <p:extLst>
      <p:ext uri="{BB962C8B-B14F-4D97-AF65-F5344CB8AC3E}">
        <p14:creationId xmlns:p14="http://schemas.microsoft.com/office/powerpoint/2010/main" val="1543499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9" y="365125"/>
            <a:ext cx="11082251" cy="1325563"/>
          </a:xfrm>
        </p:spPr>
        <p:txBody>
          <a:bodyPr/>
          <a:lstStyle/>
          <a:p>
            <a:r>
              <a:rPr lang="ja-JP" altLang="en-US" dirty="0"/>
              <a:t>図表１５－１０　データサイエンティスト</a:t>
            </a:r>
            <a:br>
              <a:rPr lang="en-US" altLang="ja-JP" dirty="0"/>
            </a:br>
            <a:r>
              <a:rPr lang="ja-JP" altLang="en-US" dirty="0"/>
              <a:t>　　　　　　　の３つの機能と本書の関連</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862050" y="1690688"/>
            <a:ext cx="8595360" cy="4976119"/>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17</a:t>
            </a:fld>
            <a:endParaRPr kumimoji="1" lang="ja-JP" altLang="en-US"/>
          </a:p>
        </p:txBody>
      </p:sp>
    </p:spTree>
    <p:extLst>
      <p:ext uri="{BB962C8B-B14F-4D97-AF65-F5344CB8AC3E}">
        <p14:creationId xmlns:p14="http://schemas.microsoft.com/office/powerpoint/2010/main" val="3350117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おわりに</a:t>
            </a:r>
          </a:p>
        </p:txBody>
      </p:sp>
      <p:sp>
        <p:nvSpPr>
          <p:cNvPr id="3" name="コンテンツ プレースホルダー 2"/>
          <p:cNvSpPr>
            <a:spLocks noGrp="1"/>
          </p:cNvSpPr>
          <p:nvPr>
            <p:ph idx="1"/>
          </p:nvPr>
        </p:nvSpPr>
        <p:spPr/>
        <p:txBody>
          <a:bodyPr/>
          <a:lstStyle/>
          <a:p>
            <a:r>
              <a:rPr lang="ja-JP" altLang="en-US" dirty="0"/>
              <a:t>統計学は、最近の人工知能（</a:t>
            </a:r>
            <a:r>
              <a:rPr lang="en-US" altLang="ja-JP" dirty="0"/>
              <a:t>AI</a:t>
            </a:r>
            <a:r>
              <a:rPr lang="ja-JP" altLang="en-US" dirty="0"/>
              <a:t>）や機械学習と密接な関係があります。</a:t>
            </a:r>
            <a:endParaRPr lang="en-US" altLang="ja-JP" dirty="0"/>
          </a:p>
          <a:p>
            <a:r>
              <a:rPr kumimoji="1" lang="ja-JP" altLang="en-US" dirty="0"/>
              <a:t>統計学の基礎知識を身に着けることは、データサイエンスの専門分野の学習をする上で必ず役立つと考えられます。</a:t>
            </a:r>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18</a:t>
            </a:fld>
            <a:endParaRPr kumimoji="1" lang="ja-JP" altLang="en-US"/>
          </a:p>
        </p:txBody>
      </p:sp>
    </p:spTree>
    <p:extLst>
      <p:ext uri="{BB962C8B-B14F-4D97-AF65-F5344CB8AC3E}">
        <p14:creationId xmlns:p14="http://schemas.microsoft.com/office/powerpoint/2010/main" val="1180834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3812D9B3-3637-4DC7-AAD3-54E7158F126C}" type="slidenum">
              <a:rPr lang="en-US" altLang="ja-JP" smtClean="0">
                <a:latin typeface="Arial" charset="0"/>
                <a:ea typeface="ＭＳ Ｐゴシック" charset="-128"/>
              </a:rPr>
              <a:pPr/>
              <a:t>2</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p:txBody>
          <a:bodyPr/>
          <a:lstStyle/>
          <a:p>
            <a:pPr eaLnBrk="1" hangingPunct="1"/>
            <a:r>
              <a:rPr lang="ja-JP" altLang="en-US" dirty="0"/>
              <a:t>第１５章の目的</a:t>
            </a:r>
          </a:p>
        </p:txBody>
      </p:sp>
      <p:sp>
        <p:nvSpPr>
          <p:cNvPr id="17411" name="Rectangle 3"/>
          <p:cNvSpPr>
            <a:spLocks noGrp="1" noChangeArrowheads="1"/>
          </p:cNvSpPr>
          <p:nvPr>
            <p:ph type="body" idx="1"/>
          </p:nvPr>
        </p:nvSpPr>
        <p:spPr>
          <a:xfrm>
            <a:off x="1108953" y="1887165"/>
            <a:ext cx="8874835" cy="4605709"/>
          </a:xfrm>
        </p:spPr>
        <p:txBody>
          <a:bodyPr>
            <a:normAutofit/>
          </a:bodyPr>
          <a:lstStyle/>
          <a:p>
            <a:pPr eaLnBrk="1" hangingPunct="1"/>
            <a:r>
              <a:rPr lang="en-US" altLang="ja-JP" dirty="0"/>
              <a:t>AI</a:t>
            </a:r>
            <a:r>
              <a:rPr lang="ja-JP" altLang="en-US" dirty="0"/>
              <a:t>（人工知能）の概念を理解する</a:t>
            </a:r>
            <a:endParaRPr lang="en-US" altLang="ja-JP" dirty="0"/>
          </a:p>
          <a:p>
            <a:pPr eaLnBrk="1" hangingPunct="1"/>
            <a:r>
              <a:rPr lang="ja-JP" altLang="en-US" dirty="0"/>
              <a:t>－「機械学習」が重要な分析手法</a:t>
            </a:r>
          </a:p>
          <a:p>
            <a:r>
              <a:rPr lang="ja-JP" altLang="en-US" dirty="0"/>
              <a:t>統計学と機械学習の違いを理解する</a:t>
            </a:r>
            <a:endParaRPr lang="en-US" altLang="ja-JP" dirty="0"/>
          </a:p>
          <a:p>
            <a:r>
              <a:rPr lang="ja-JP" altLang="en-US" dirty="0"/>
              <a:t>－機械学習は予測を重視</a:t>
            </a:r>
            <a:endParaRPr lang="en-US" altLang="ja-JP" dirty="0"/>
          </a:p>
          <a:p>
            <a:r>
              <a:rPr lang="ja-JP" altLang="en-US" dirty="0"/>
              <a:t>－統計学は因果関係の解明を重視</a:t>
            </a:r>
          </a:p>
          <a:p>
            <a:pPr eaLnBrk="1" hangingPunct="1"/>
            <a:r>
              <a:rPr lang="ja-JP" altLang="en-US" dirty="0"/>
              <a:t>データサイエンスでの統計学の位置づけ</a:t>
            </a:r>
            <a:endParaRPr lang="en-US" altLang="ja-JP" dirty="0"/>
          </a:p>
          <a:p>
            <a:pPr eaLnBrk="1" hangingPunct="1"/>
            <a:r>
              <a:rPr lang="ja-JP" altLang="en-US" dirty="0"/>
              <a:t>－統計学は多くの有用な手法を提供している</a:t>
            </a:r>
            <a:endParaRPr lang="en-US" altLang="ja-JP" dirty="0"/>
          </a:p>
          <a:p>
            <a:pPr eaLnBrk="1" hangingPunct="1"/>
            <a:r>
              <a:rPr lang="ja-JP" altLang="en-US" dirty="0"/>
              <a:t>データサイエンスの基礎作りに最適</a:t>
            </a:r>
          </a:p>
        </p:txBody>
      </p:sp>
    </p:spTree>
    <p:extLst>
      <p:ext uri="{BB962C8B-B14F-4D97-AF65-F5344CB8AC3E}">
        <p14:creationId xmlns:p14="http://schemas.microsoft.com/office/powerpoint/2010/main" val="2601757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3812D9B3-3637-4DC7-AAD3-54E7158F126C}" type="slidenum">
              <a:rPr lang="en-US" altLang="ja-JP" smtClean="0">
                <a:latin typeface="Arial" charset="0"/>
                <a:ea typeface="ＭＳ Ｐゴシック" charset="-128"/>
              </a:rPr>
              <a:pPr/>
              <a:t>3</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p:txBody>
          <a:bodyPr/>
          <a:lstStyle/>
          <a:p>
            <a:pPr eaLnBrk="1" hangingPunct="1"/>
            <a:r>
              <a:rPr lang="ja-JP" altLang="en-US" dirty="0"/>
              <a:t>「</a:t>
            </a:r>
            <a:r>
              <a:rPr lang="en-US" altLang="ja-JP" dirty="0"/>
              <a:t>AI</a:t>
            </a:r>
            <a:r>
              <a:rPr lang="ja-JP" altLang="en-US" dirty="0"/>
              <a:t>」で何でもできるは本当か</a:t>
            </a:r>
          </a:p>
        </p:txBody>
      </p:sp>
      <p:sp>
        <p:nvSpPr>
          <p:cNvPr id="17411" name="Rectangle 3"/>
          <p:cNvSpPr>
            <a:spLocks noGrp="1" noChangeArrowheads="1"/>
          </p:cNvSpPr>
          <p:nvPr>
            <p:ph type="body" idx="1"/>
          </p:nvPr>
        </p:nvSpPr>
        <p:spPr>
          <a:xfrm>
            <a:off x="1108953" y="1690689"/>
            <a:ext cx="9396919" cy="4802186"/>
          </a:xfrm>
        </p:spPr>
        <p:txBody>
          <a:bodyPr>
            <a:normAutofit/>
          </a:bodyPr>
          <a:lstStyle/>
          <a:p>
            <a:pPr eaLnBrk="1" hangingPunct="1"/>
            <a:r>
              <a:rPr lang="en-US" altLang="ja-JP" dirty="0"/>
              <a:t>AI</a:t>
            </a:r>
            <a:r>
              <a:rPr lang="ja-JP" altLang="en-US" dirty="0"/>
              <a:t>（人工知能）の近年の発展や実用化が目覚ましい</a:t>
            </a:r>
            <a:endParaRPr lang="en-US" altLang="ja-JP" dirty="0"/>
          </a:p>
          <a:p>
            <a:pPr eaLnBrk="1" hangingPunct="1"/>
            <a:r>
              <a:rPr lang="ja-JP" altLang="en-US" dirty="0"/>
              <a:t>－但し、</a:t>
            </a:r>
            <a:r>
              <a:rPr lang="en-US" altLang="ja-JP" dirty="0"/>
              <a:t>AI</a:t>
            </a:r>
            <a:r>
              <a:rPr lang="ja-JP" altLang="en-US" dirty="0"/>
              <a:t>の厳密な定義は曖昧なまま</a:t>
            </a:r>
            <a:endParaRPr lang="en-US" altLang="ja-JP" dirty="0"/>
          </a:p>
          <a:p>
            <a:pPr eaLnBrk="1" hangingPunct="1"/>
            <a:r>
              <a:rPr lang="ja-JP" altLang="en-US" dirty="0"/>
              <a:t>－なんにでも</a:t>
            </a:r>
            <a:r>
              <a:rPr lang="en-US" altLang="ja-JP" dirty="0"/>
              <a:t>AI</a:t>
            </a:r>
            <a:r>
              <a:rPr lang="ja-JP" altLang="en-US" dirty="0"/>
              <a:t>とつけて関心を引く例も</a:t>
            </a:r>
            <a:endParaRPr lang="en-US" altLang="ja-JP" dirty="0"/>
          </a:p>
          <a:p>
            <a:pPr eaLnBrk="1" hangingPunct="1"/>
            <a:r>
              <a:rPr lang="ja-JP" altLang="en-US" dirty="0"/>
              <a:t>実用化されている</a:t>
            </a:r>
            <a:r>
              <a:rPr lang="en-US" altLang="ja-JP" dirty="0"/>
              <a:t>AI</a:t>
            </a:r>
            <a:r>
              <a:rPr lang="ja-JP" altLang="en-US" dirty="0"/>
              <a:t>関連サービスの例（図表</a:t>
            </a:r>
            <a:r>
              <a:rPr lang="en-US" altLang="ja-JP" dirty="0"/>
              <a:t>15-1</a:t>
            </a:r>
            <a:r>
              <a:rPr lang="ja-JP" altLang="en-US" dirty="0"/>
              <a:t>）</a:t>
            </a:r>
            <a:endParaRPr lang="en-US" altLang="ja-JP" dirty="0"/>
          </a:p>
          <a:p>
            <a:pPr eaLnBrk="1" hangingPunct="1"/>
            <a:r>
              <a:rPr lang="ja-JP" altLang="en-US" dirty="0"/>
              <a:t>①予測：従業員の退職確率を予測して予防する</a:t>
            </a:r>
            <a:endParaRPr lang="en-US" altLang="ja-JP" dirty="0"/>
          </a:p>
          <a:p>
            <a:pPr eaLnBrk="1" hangingPunct="1"/>
            <a:r>
              <a:rPr lang="ja-JP" altLang="en-US" dirty="0"/>
              <a:t>②識別：監視カメラの映像から犯罪者を見つける</a:t>
            </a:r>
            <a:endParaRPr lang="en-US" altLang="ja-JP" dirty="0"/>
          </a:p>
          <a:p>
            <a:pPr eaLnBrk="1" hangingPunct="1"/>
            <a:r>
              <a:rPr lang="ja-JP" altLang="en-US" dirty="0"/>
              <a:t>③分類：迷惑メールを判別して別ファイルに入れる</a:t>
            </a:r>
            <a:endParaRPr lang="en-US" altLang="ja-JP" dirty="0"/>
          </a:p>
          <a:p>
            <a:pPr eaLnBrk="1" hangingPunct="1"/>
            <a:r>
              <a:rPr lang="en-US" altLang="ja-JP" dirty="0"/>
              <a:t>AI</a:t>
            </a:r>
            <a:r>
              <a:rPr lang="ja-JP" altLang="en-US" dirty="0"/>
              <a:t>において「機械学習」が中核技術とされている</a:t>
            </a:r>
            <a:endParaRPr lang="en-US" altLang="ja-JP" dirty="0"/>
          </a:p>
          <a:p>
            <a:pPr eaLnBrk="1" hangingPunct="1"/>
            <a:r>
              <a:rPr lang="ja-JP" altLang="en-US" dirty="0"/>
              <a:t>－学習方法やアルゴリズムで分けられる（図表</a:t>
            </a:r>
            <a:r>
              <a:rPr lang="en-US" altLang="ja-JP" dirty="0"/>
              <a:t>15-2</a:t>
            </a:r>
            <a:r>
              <a:rPr lang="ja-JP" altLang="en-US" dirty="0"/>
              <a:t>）</a:t>
            </a:r>
          </a:p>
        </p:txBody>
      </p:sp>
    </p:spTree>
    <p:extLst>
      <p:ext uri="{BB962C8B-B14F-4D97-AF65-F5344CB8AC3E}">
        <p14:creationId xmlns:p14="http://schemas.microsoft.com/office/powerpoint/2010/main" val="797901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図表１５－１　実用化されている</a:t>
            </a:r>
            <a:br>
              <a:rPr lang="en-US" altLang="ja-JP" dirty="0"/>
            </a:br>
            <a:r>
              <a:rPr lang="ja-JP" altLang="en-US" dirty="0"/>
              <a:t>　　　　　　　</a:t>
            </a:r>
            <a:r>
              <a:rPr lang="en-US" altLang="ja-JP" dirty="0"/>
              <a:t>AI</a:t>
            </a:r>
            <a:r>
              <a:rPr lang="ja-JP" altLang="en-US" dirty="0"/>
              <a:t>関連サービスの例</a:t>
            </a:r>
            <a:endParaRPr kumimoji="1" lang="ja-JP" altLang="en-US" dirty="0"/>
          </a:p>
        </p:txBody>
      </p:sp>
      <p:pic>
        <p:nvPicPr>
          <p:cNvPr id="7" name="図 6"/>
          <p:cNvPicPr>
            <a:picLocks noChangeAspect="1"/>
          </p:cNvPicPr>
          <p:nvPr/>
        </p:nvPicPr>
        <p:blipFill>
          <a:blip r:embed="rId2"/>
          <a:stretch>
            <a:fillRect/>
          </a:stretch>
        </p:blipFill>
        <p:spPr>
          <a:xfrm>
            <a:off x="1095479" y="1690688"/>
            <a:ext cx="9910571" cy="466023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4</a:t>
            </a:fld>
            <a:endParaRPr kumimoji="1" lang="ja-JP" altLang="en-US"/>
          </a:p>
        </p:txBody>
      </p:sp>
    </p:spTree>
    <p:extLst>
      <p:ext uri="{BB962C8B-B14F-4D97-AF65-F5344CB8AC3E}">
        <p14:creationId xmlns:p14="http://schemas.microsoft.com/office/powerpoint/2010/main" val="4206560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図表１５－２　</a:t>
            </a:r>
            <a:r>
              <a:rPr lang="en-US" altLang="ja-JP" dirty="0"/>
              <a:t>AI</a:t>
            </a:r>
            <a:r>
              <a:rPr lang="ja-JP" altLang="en-US" dirty="0"/>
              <a:t>を発展させた技術体系</a:t>
            </a:r>
            <a:br>
              <a:rPr lang="en-US" altLang="ja-JP" dirty="0"/>
            </a:br>
            <a:r>
              <a:rPr lang="ja-JP" altLang="en-US" dirty="0"/>
              <a:t>　　　　　　　　　　　　　　の概念図</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838200" y="1690688"/>
            <a:ext cx="10148372" cy="491220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5</a:t>
            </a:fld>
            <a:endParaRPr kumimoji="1" lang="ja-JP" altLang="en-US"/>
          </a:p>
        </p:txBody>
      </p:sp>
    </p:spTree>
    <p:extLst>
      <p:ext uri="{BB962C8B-B14F-4D97-AF65-F5344CB8AC3E}">
        <p14:creationId xmlns:p14="http://schemas.microsoft.com/office/powerpoint/2010/main" val="3442714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3812D9B3-3637-4DC7-AAD3-54E7158F126C}" type="slidenum">
              <a:rPr lang="en-US" altLang="ja-JP" smtClean="0">
                <a:latin typeface="Arial" charset="0"/>
                <a:ea typeface="ＭＳ Ｐゴシック" charset="-128"/>
              </a:rPr>
              <a:pPr/>
              <a:t>6</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272374" y="365125"/>
            <a:ext cx="11498094" cy="1325563"/>
          </a:xfrm>
        </p:spPr>
        <p:txBody>
          <a:bodyPr/>
          <a:lstStyle/>
          <a:p>
            <a:pPr eaLnBrk="1" hangingPunct="1"/>
            <a:r>
              <a:rPr lang="ja-JP" altLang="en-US" dirty="0"/>
              <a:t>データサイエンスは統計学や機械学習を含む</a:t>
            </a:r>
          </a:p>
        </p:txBody>
      </p:sp>
      <p:sp>
        <p:nvSpPr>
          <p:cNvPr id="17411" name="Rectangle 3"/>
          <p:cNvSpPr>
            <a:spLocks noGrp="1" noChangeArrowheads="1"/>
          </p:cNvSpPr>
          <p:nvPr>
            <p:ph type="body" idx="1"/>
          </p:nvPr>
        </p:nvSpPr>
        <p:spPr>
          <a:xfrm>
            <a:off x="1108953" y="1690689"/>
            <a:ext cx="9396919" cy="4802186"/>
          </a:xfrm>
        </p:spPr>
        <p:txBody>
          <a:bodyPr>
            <a:normAutofit lnSpcReduction="10000"/>
          </a:bodyPr>
          <a:lstStyle/>
          <a:p>
            <a:pPr eaLnBrk="1" hangingPunct="1"/>
            <a:r>
              <a:rPr lang="ja-JP" altLang="en-US" dirty="0"/>
              <a:t>統計学と機械学習の関連（図表</a:t>
            </a:r>
            <a:r>
              <a:rPr lang="en-US" altLang="ja-JP" dirty="0"/>
              <a:t>15-3</a:t>
            </a:r>
            <a:r>
              <a:rPr lang="ja-JP" altLang="en-US" dirty="0"/>
              <a:t>）</a:t>
            </a:r>
            <a:endParaRPr lang="en-US" altLang="ja-JP" dirty="0"/>
          </a:p>
          <a:p>
            <a:pPr eaLnBrk="1" hangingPunct="1"/>
            <a:r>
              <a:rPr lang="ja-JP" altLang="en-US" dirty="0"/>
              <a:t>「統計学」は、原因や説明を重視する</a:t>
            </a:r>
            <a:endParaRPr lang="en-US" altLang="ja-JP" dirty="0"/>
          </a:p>
          <a:p>
            <a:pPr eaLnBrk="1" hangingPunct="1"/>
            <a:r>
              <a:rPr lang="ja-JP" altLang="en-US" dirty="0"/>
              <a:t>－分析モデルはシンプルな方が解釈しやすい</a:t>
            </a:r>
            <a:endParaRPr lang="en-US" altLang="ja-JP" dirty="0"/>
          </a:p>
          <a:p>
            <a:pPr eaLnBrk="1" hangingPunct="1"/>
            <a:r>
              <a:rPr lang="ja-JP" altLang="en-US" dirty="0"/>
              <a:t>－数学をツールとして新しい手法が開発される</a:t>
            </a:r>
            <a:endParaRPr lang="en-US" altLang="ja-JP" dirty="0"/>
          </a:p>
          <a:p>
            <a:pPr eaLnBrk="1" hangingPunct="1"/>
            <a:r>
              <a:rPr lang="ja-JP" altLang="en-US" dirty="0"/>
              <a:t>→体系化された学問のため学習しやすい（図表</a:t>
            </a:r>
            <a:r>
              <a:rPr lang="en-US" altLang="ja-JP" dirty="0"/>
              <a:t>15-4</a:t>
            </a:r>
            <a:r>
              <a:rPr lang="ja-JP" altLang="en-US" dirty="0"/>
              <a:t>）</a:t>
            </a:r>
            <a:endParaRPr lang="en-US" altLang="ja-JP" dirty="0"/>
          </a:p>
          <a:p>
            <a:pPr eaLnBrk="1" hangingPunct="1"/>
            <a:r>
              <a:rPr lang="ja-JP" altLang="en-US" dirty="0"/>
              <a:t>「機械学習」は、予測精度が高いことを重視する</a:t>
            </a:r>
            <a:endParaRPr lang="en-US" altLang="ja-JP" dirty="0"/>
          </a:p>
          <a:p>
            <a:pPr eaLnBrk="1" hangingPunct="1"/>
            <a:r>
              <a:rPr lang="ja-JP" altLang="en-US" dirty="0"/>
              <a:t>－非常に複雑な構造を使っても予測精度を高める</a:t>
            </a:r>
            <a:endParaRPr lang="en-US" altLang="ja-JP" dirty="0"/>
          </a:p>
          <a:p>
            <a:pPr eaLnBrk="1" hangingPunct="1"/>
            <a:r>
              <a:rPr lang="ja-JP" altLang="en-US" dirty="0"/>
              <a:t>－プログラミングを使ってモデルを実行する</a:t>
            </a:r>
            <a:endParaRPr lang="en-US" altLang="ja-JP" dirty="0"/>
          </a:p>
          <a:p>
            <a:pPr eaLnBrk="1" hangingPunct="1"/>
            <a:r>
              <a:rPr lang="ja-JP" altLang="en-US" dirty="0"/>
              <a:t>→主な分析方法には、ロジスティック回帰など統計学と共通する部分も多い</a:t>
            </a:r>
          </a:p>
        </p:txBody>
      </p:sp>
    </p:spTree>
    <p:extLst>
      <p:ext uri="{BB962C8B-B14F-4D97-AF65-F5344CB8AC3E}">
        <p14:creationId xmlns:p14="http://schemas.microsoft.com/office/powerpoint/2010/main" val="1532660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図表１５－３　データサイエンスは</a:t>
            </a:r>
            <a:br>
              <a:rPr lang="en-US" altLang="ja-JP" dirty="0"/>
            </a:br>
            <a:r>
              <a:rPr lang="ja-JP" altLang="en-US" dirty="0"/>
              <a:t>　　　　　　　統計学や機械学習を含む</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107980" y="1690688"/>
            <a:ext cx="10245820" cy="489299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7</a:t>
            </a:fld>
            <a:endParaRPr kumimoji="1" lang="ja-JP" altLang="en-US"/>
          </a:p>
        </p:txBody>
      </p:sp>
    </p:spTree>
    <p:extLst>
      <p:ext uri="{BB962C8B-B14F-4D97-AF65-F5344CB8AC3E}">
        <p14:creationId xmlns:p14="http://schemas.microsoft.com/office/powerpoint/2010/main" val="431150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図表１５－４　統計学と機械学習の</a:t>
            </a:r>
            <a:br>
              <a:rPr lang="en-US" altLang="ja-JP" dirty="0"/>
            </a:br>
            <a:r>
              <a:rPr lang="ja-JP" altLang="en-US" dirty="0"/>
              <a:t>　　　　　　　　　　　　　手法の違い</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838200" y="1690688"/>
            <a:ext cx="10515600" cy="4793239"/>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8</a:t>
            </a:fld>
            <a:endParaRPr kumimoji="1" lang="ja-JP" altLang="en-US"/>
          </a:p>
        </p:txBody>
      </p:sp>
    </p:spTree>
    <p:extLst>
      <p:ext uri="{BB962C8B-B14F-4D97-AF65-F5344CB8AC3E}">
        <p14:creationId xmlns:p14="http://schemas.microsoft.com/office/powerpoint/2010/main" val="1859967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3812D9B3-3637-4DC7-AAD3-54E7158F126C}" type="slidenum">
              <a:rPr lang="en-US" altLang="ja-JP" smtClean="0">
                <a:latin typeface="Arial" charset="0"/>
                <a:ea typeface="ＭＳ Ｐゴシック" charset="-128"/>
              </a:rPr>
              <a:pPr/>
              <a:t>9</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272374" y="365125"/>
            <a:ext cx="11498094" cy="1325563"/>
          </a:xfrm>
        </p:spPr>
        <p:txBody>
          <a:bodyPr/>
          <a:lstStyle/>
          <a:p>
            <a:pPr eaLnBrk="1" hangingPunct="1"/>
            <a:r>
              <a:rPr lang="ja-JP" altLang="en-US" dirty="0"/>
              <a:t>「機械学習」の統計学との共通点</a:t>
            </a:r>
          </a:p>
        </p:txBody>
      </p:sp>
      <p:sp>
        <p:nvSpPr>
          <p:cNvPr id="17411" name="Rectangle 3"/>
          <p:cNvSpPr>
            <a:spLocks noGrp="1" noChangeArrowheads="1"/>
          </p:cNvSpPr>
          <p:nvPr>
            <p:ph type="body" idx="1"/>
          </p:nvPr>
        </p:nvSpPr>
        <p:spPr>
          <a:xfrm>
            <a:off x="661481" y="1690689"/>
            <a:ext cx="11108987" cy="4802186"/>
          </a:xfrm>
        </p:spPr>
        <p:txBody>
          <a:bodyPr>
            <a:normAutofit/>
          </a:bodyPr>
          <a:lstStyle/>
          <a:p>
            <a:pPr eaLnBrk="1" hangingPunct="1"/>
            <a:r>
              <a:rPr lang="ja-JP" altLang="en-US" dirty="0"/>
              <a:t>「機械学習」の予測精度を高めた「深層学習」</a:t>
            </a:r>
            <a:endParaRPr lang="en-US" altLang="ja-JP" dirty="0"/>
          </a:p>
          <a:p>
            <a:pPr eaLnBrk="1" hangingPunct="1"/>
            <a:r>
              <a:rPr lang="ja-JP" altLang="en-US" dirty="0"/>
              <a:t>－人工ニューロンはロジスティック回帰に似ている</a:t>
            </a:r>
            <a:r>
              <a:rPr lang="en-US" altLang="ja-JP" dirty="0"/>
              <a:t>(</a:t>
            </a:r>
            <a:r>
              <a:rPr lang="ja-JP" altLang="en-US" dirty="0"/>
              <a:t>図表</a:t>
            </a:r>
            <a:r>
              <a:rPr lang="en-US" altLang="ja-JP" dirty="0"/>
              <a:t>14-9)</a:t>
            </a:r>
          </a:p>
          <a:p>
            <a:pPr eaLnBrk="1" hangingPunct="1"/>
            <a:r>
              <a:rPr lang="ja-JP" altLang="en-US" dirty="0"/>
              <a:t>－入力（変数）を重みづけして出力（</a:t>
            </a:r>
            <a:r>
              <a:rPr lang="en-US" altLang="ja-JP" dirty="0"/>
              <a:t>0, 1)</a:t>
            </a:r>
            <a:r>
              <a:rPr lang="ja-JP" altLang="en-US" dirty="0"/>
              <a:t>する仕組み</a:t>
            </a:r>
            <a:r>
              <a:rPr lang="en-US" altLang="ja-JP" dirty="0"/>
              <a:t>(</a:t>
            </a:r>
            <a:r>
              <a:rPr lang="ja-JP" altLang="en-US" dirty="0"/>
              <a:t>図表</a:t>
            </a:r>
            <a:r>
              <a:rPr lang="en-US" altLang="ja-JP" dirty="0"/>
              <a:t>15-5)</a:t>
            </a:r>
          </a:p>
          <a:p>
            <a:pPr eaLnBrk="1" hangingPunct="1"/>
            <a:r>
              <a:rPr lang="ja-JP" altLang="en-US" dirty="0"/>
              <a:t>人工ニューロンの集合体がニューラルネットワーク（図表</a:t>
            </a:r>
            <a:r>
              <a:rPr lang="en-US" altLang="ja-JP" dirty="0"/>
              <a:t>15-6</a:t>
            </a:r>
            <a:r>
              <a:rPr lang="ja-JP" altLang="en-US" dirty="0"/>
              <a:t>）</a:t>
            </a:r>
            <a:endParaRPr lang="en-US" altLang="ja-JP" dirty="0"/>
          </a:p>
          <a:p>
            <a:pPr eaLnBrk="1" hangingPunct="1"/>
            <a:r>
              <a:rPr lang="ja-JP" altLang="en-US" dirty="0"/>
              <a:t>－統計学のシンプルな分析モデルを積み上げた形</a:t>
            </a:r>
            <a:endParaRPr lang="en-US" altLang="ja-JP" dirty="0"/>
          </a:p>
          <a:p>
            <a:pPr eaLnBrk="1" hangingPunct="1"/>
            <a:r>
              <a:rPr lang="ja-JP" altLang="en-US" dirty="0"/>
              <a:t>ニューラルネットワークを多層化したディープラーニング</a:t>
            </a:r>
            <a:endParaRPr lang="en-US" altLang="ja-JP" dirty="0"/>
          </a:p>
          <a:p>
            <a:pPr eaLnBrk="1" hangingPunct="1"/>
            <a:r>
              <a:rPr lang="ja-JP" altLang="en-US" dirty="0"/>
              <a:t>－隠れ層を何重にも重ねた複雑な形（図表</a:t>
            </a:r>
            <a:r>
              <a:rPr lang="en-US" altLang="ja-JP" dirty="0"/>
              <a:t>15-7</a:t>
            </a:r>
            <a:r>
              <a:rPr lang="ja-JP" altLang="en-US" dirty="0"/>
              <a:t>）</a:t>
            </a:r>
            <a:endParaRPr lang="en-US" altLang="ja-JP" dirty="0"/>
          </a:p>
          <a:p>
            <a:pPr eaLnBrk="1" hangingPunct="1"/>
            <a:r>
              <a:rPr lang="ja-JP" altLang="en-US" dirty="0"/>
              <a:t>複雑な深層学習モデルは解釈よりも予測精度を重視している</a:t>
            </a:r>
            <a:endParaRPr lang="en-US" altLang="ja-JP" dirty="0"/>
          </a:p>
        </p:txBody>
      </p:sp>
    </p:spTree>
    <p:extLst>
      <p:ext uri="{BB962C8B-B14F-4D97-AF65-F5344CB8AC3E}">
        <p14:creationId xmlns:p14="http://schemas.microsoft.com/office/powerpoint/2010/main" val="205078924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TotalTime>
  <Words>816</Words>
  <Application>Microsoft Office PowerPoint</Application>
  <PresentationFormat>ワイド画面</PresentationFormat>
  <Paragraphs>82</Paragraphs>
  <Slides>18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18</vt:i4>
      </vt:variant>
    </vt:vector>
  </HeadingPairs>
  <TitlesOfParts>
    <vt:vector size="23" baseType="lpstr">
      <vt:lpstr>游ゴシック</vt:lpstr>
      <vt:lpstr>游ゴシック Light</vt:lpstr>
      <vt:lpstr>Arial</vt:lpstr>
      <vt:lpstr>Century</vt:lpstr>
      <vt:lpstr>Office テーマ</vt:lpstr>
      <vt:lpstr>第１５章　統計学は人工知能（AI）の母なのか</vt:lpstr>
      <vt:lpstr>第１５章の目的</vt:lpstr>
      <vt:lpstr>「AI」で何でもできるは本当か</vt:lpstr>
      <vt:lpstr>図表１５－１　実用化されている 　　　　　　　AI関連サービスの例</vt:lpstr>
      <vt:lpstr>図表１５－２　AIを発展させた技術体系 　　　　　　　　　　　　　　の概念図</vt:lpstr>
      <vt:lpstr>データサイエンスは統計学や機械学習を含む</vt:lpstr>
      <vt:lpstr>図表１５－３　データサイエンスは 　　　　　　　統計学や機械学習を含む</vt:lpstr>
      <vt:lpstr>図表１５－４　統計学と機械学習の 　　　　　　　　　　　　　手法の違い</vt:lpstr>
      <vt:lpstr>「機械学習」の統計学との共通点</vt:lpstr>
      <vt:lpstr>図表１４－９　ロジスティック回帰分析</vt:lpstr>
      <vt:lpstr>図表１５－５　人工ニューロンの概念図</vt:lpstr>
      <vt:lpstr>図表１５－６　人工ニューロンと 　　　　ニューラル・ネットワークの概念図</vt:lpstr>
      <vt:lpstr>図表１５－７　隠れ層が３つある 　　　　　ディープ・ラーニングの概念図</vt:lpstr>
      <vt:lpstr>スーパーマンより実証実験ができる人材を</vt:lpstr>
      <vt:lpstr>図表１５－８　AI導入企業の実用化の進捗度</vt:lpstr>
      <vt:lpstr>図表１５－９　データサイエンティストに 　　　　　　　　　求められる３つの技術</vt:lpstr>
      <vt:lpstr>図表１５－１０　データサイエンティスト 　　　　　　　の３つの機能と本書の関連</vt:lpstr>
      <vt:lpstr>おわりに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第１章　統計学の基礎知識の体系</dc:title>
  <dc:creator>河口 洋行</dc:creator>
  <cp:lastModifiedBy>河口 洋行</cp:lastModifiedBy>
  <cp:revision>19</cp:revision>
  <dcterms:created xsi:type="dcterms:W3CDTF">2021-01-06T05:05:53Z</dcterms:created>
  <dcterms:modified xsi:type="dcterms:W3CDTF">2022-01-26T01:48:01Z</dcterms:modified>
</cp:coreProperties>
</file>