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70" r:id="rId4"/>
    <p:sldId id="257" r:id="rId5"/>
    <p:sldId id="271" r:id="rId6"/>
    <p:sldId id="258" r:id="rId7"/>
    <p:sldId id="272" r:id="rId8"/>
    <p:sldId id="259" r:id="rId9"/>
    <p:sldId id="274" r:id="rId10"/>
    <p:sldId id="260" r:id="rId11"/>
    <p:sldId id="261" r:id="rId12"/>
    <p:sldId id="273" r:id="rId13"/>
    <p:sldId id="262" r:id="rId14"/>
    <p:sldId id="263" r:id="rId15"/>
    <p:sldId id="264" r:id="rId16"/>
    <p:sldId id="275" r:id="rId17"/>
    <p:sldId id="265" r:id="rId18"/>
    <p:sldId id="266" r:id="rId19"/>
    <p:sldId id="267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8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94055-0B58-444A-945A-E0347D892141}" type="datetimeFigureOut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5F069-44CA-4CAC-A8F0-3E5E6F417D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190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D43A-6432-429C-9CC8-BF1D4147FB8E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A28B-7ADD-454F-9C3C-E93303053D7F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56F2-CBCA-457E-B3D7-EC02582329D4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5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FD868-4991-4BFF-985D-04DB99AC3F30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9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9DBC-52E7-4A6D-9CDE-BAD4D00F993C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8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FC0A8-0A6F-479F-B8A0-E814CB4B043F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AE31-9ECB-4752-93C9-9BAF4F328A59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51A7-0DB1-46FD-BA69-4CF397B1FAB0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9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85E7C-8285-4A9E-B191-9B4D0C89CF3C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83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E27C-47FB-4AF0-8A0E-A253AB76657C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1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11C5-54F3-4333-931C-ABDF26EF551B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CACFA-AA29-4E7A-946F-917C511D9A7B}" type="datetime1">
              <a:rPr kumimoji="1" lang="ja-JP" altLang="en-US" smtClean="0"/>
              <a:t>2022/1/26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81149" y="1122363"/>
            <a:ext cx="10107693" cy="2387600"/>
          </a:xfrm>
        </p:spPr>
        <p:txBody>
          <a:bodyPr>
            <a:normAutofit/>
          </a:bodyPr>
          <a:lstStyle/>
          <a:p>
            <a:r>
              <a:rPr lang="ja-JP" altLang="en-US" b="1" dirty="0">
                <a:latin typeface="+mn-ea"/>
                <a:ea typeface="+mn-ea"/>
              </a:rPr>
              <a:t>第１３章　足したり掛けたりできない数字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934547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5400" dirty="0">
                <a:latin typeface="+mj-lt"/>
              </a:rPr>
              <a:t>尺度とクロス集計表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9020" cy="1325563"/>
          </a:xfrm>
        </p:spPr>
        <p:txBody>
          <a:bodyPr/>
          <a:lstStyle/>
          <a:p>
            <a:r>
              <a:rPr lang="ja-JP" altLang="en-US" dirty="0"/>
              <a:t>図表１３－４　成績評価（名義尺度）と</a:t>
            </a:r>
            <a:br>
              <a:rPr lang="en-US" altLang="ja-JP" dirty="0"/>
            </a:br>
            <a:r>
              <a:rPr lang="ja-JP" altLang="en-US" dirty="0"/>
              <a:t>　　　　　　　学年（名義尺度）の散布図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8542" y="1987030"/>
            <a:ext cx="5717314" cy="473796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536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17727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図表１３－５　学年ごとの成績評価の</a:t>
            </a:r>
            <a:br>
              <a:rPr lang="en-US" altLang="ja-JP" dirty="0"/>
            </a:br>
            <a:r>
              <a:rPr lang="ja-JP" altLang="en-US" dirty="0"/>
              <a:t>　　　　　　　　　　　クロス集計表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8031" y="2377440"/>
            <a:ext cx="6588478" cy="365759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67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ED8714D-E5E3-4F81-A67B-57601B8616FA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12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ある会社の商品</a:t>
            </a:r>
            <a:r>
              <a:rPr lang="en-US" altLang="ja-JP" dirty="0"/>
              <a:t>A</a:t>
            </a:r>
            <a:r>
              <a:rPr lang="ja-JP" altLang="en-US" dirty="0"/>
              <a:t>・</a:t>
            </a:r>
            <a:r>
              <a:rPr lang="en-US" altLang="ja-JP" dirty="0"/>
              <a:t>B</a:t>
            </a:r>
            <a:r>
              <a:rPr lang="ja-JP" altLang="en-US" dirty="0"/>
              <a:t>の購入者の事例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10870580" cy="484822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ある会社は商品</a:t>
            </a:r>
            <a:r>
              <a:rPr lang="en-US" altLang="ja-JP" dirty="0"/>
              <a:t>A</a:t>
            </a:r>
            <a:r>
              <a:rPr lang="ja-JP" altLang="en-US" dirty="0"/>
              <a:t>と商品</a:t>
            </a:r>
            <a:r>
              <a:rPr lang="en-US" altLang="ja-JP" dirty="0"/>
              <a:t>B</a:t>
            </a:r>
            <a:r>
              <a:rPr lang="ja-JP" altLang="en-US" dirty="0"/>
              <a:t>を販売している（図表</a:t>
            </a:r>
            <a:r>
              <a:rPr lang="en-US" altLang="ja-JP" dirty="0"/>
              <a:t>13-6</a:t>
            </a:r>
            <a:r>
              <a:rPr lang="ja-JP" altLang="en-US" dirty="0"/>
              <a:t>）</a:t>
            </a:r>
          </a:p>
          <a:p>
            <a:r>
              <a:rPr lang="ja-JP" altLang="en-US" dirty="0"/>
              <a:t>－商品アンケートの前に３つの仮説を立てた</a:t>
            </a:r>
            <a:endParaRPr lang="en-US" altLang="ja-JP" dirty="0"/>
          </a:p>
          <a:p>
            <a:r>
              <a:rPr lang="ja-JP" altLang="en-US" dirty="0"/>
              <a:t>仮説１「商品</a:t>
            </a:r>
            <a:r>
              <a:rPr lang="en-US" altLang="ja-JP" dirty="0"/>
              <a:t>A</a:t>
            </a:r>
            <a:r>
              <a:rPr lang="ja-JP" altLang="en-US" dirty="0"/>
              <a:t>と商品</a:t>
            </a:r>
            <a:r>
              <a:rPr lang="en-US" altLang="ja-JP" dirty="0"/>
              <a:t>B</a:t>
            </a:r>
            <a:r>
              <a:rPr lang="ja-JP" altLang="en-US" dirty="0"/>
              <a:t>は購入者層が同じ」→</a:t>
            </a:r>
            <a:r>
              <a:rPr lang="en-US" altLang="ja-JP" dirty="0"/>
              <a:t>×</a:t>
            </a:r>
          </a:p>
          <a:p>
            <a:r>
              <a:rPr lang="ja-JP" altLang="en-US" dirty="0"/>
              <a:t>－縦軸：</a:t>
            </a:r>
            <a:r>
              <a:rPr lang="en-US" altLang="ja-JP" dirty="0"/>
              <a:t>A</a:t>
            </a:r>
            <a:r>
              <a:rPr lang="ja-JP" altLang="en-US" dirty="0"/>
              <a:t>の購入有無、横軸：</a:t>
            </a:r>
            <a:r>
              <a:rPr lang="en-US" altLang="ja-JP" dirty="0"/>
              <a:t>B</a:t>
            </a:r>
            <a:r>
              <a:rPr lang="ja-JP" altLang="en-US" dirty="0"/>
              <a:t>の購入有無（図表</a:t>
            </a:r>
            <a:r>
              <a:rPr lang="en-US" altLang="ja-JP" dirty="0"/>
              <a:t>13-7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仮説２「商品</a:t>
            </a:r>
            <a:r>
              <a:rPr lang="en-US" altLang="ja-JP" dirty="0"/>
              <a:t>A</a:t>
            </a:r>
            <a:r>
              <a:rPr lang="ja-JP" altLang="en-US" dirty="0"/>
              <a:t>と商品</a:t>
            </a:r>
            <a:r>
              <a:rPr lang="en-US" altLang="ja-JP" dirty="0"/>
              <a:t>B</a:t>
            </a:r>
            <a:r>
              <a:rPr lang="ja-JP" altLang="en-US" dirty="0"/>
              <a:t>は女性の購入が増えている」→〇</a:t>
            </a:r>
            <a:endParaRPr lang="en-US" altLang="ja-JP" dirty="0"/>
          </a:p>
          <a:p>
            <a:r>
              <a:rPr lang="ja-JP" altLang="en-US" dirty="0"/>
              <a:t>仮説３「商品</a:t>
            </a:r>
            <a:r>
              <a:rPr lang="en-US" altLang="ja-JP" dirty="0"/>
              <a:t>A</a:t>
            </a:r>
            <a:r>
              <a:rPr lang="ja-JP" altLang="en-US" dirty="0"/>
              <a:t>と商品</a:t>
            </a:r>
            <a:r>
              <a:rPr lang="en-US" altLang="ja-JP" dirty="0"/>
              <a:t>B</a:t>
            </a:r>
            <a:r>
              <a:rPr lang="ja-JP" altLang="en-US" dirty="0"/>
              <a:t>の購入者層は性別が異なる」→〇</a:t>
            </a:r>
            <a:endParaRPr lang="en-US" altLang="ja-JP" dirty="0"/>
          </a:p>
          <a:p>
            <a:r>
              <a:rPr lang="ja-JP" altLang="en-US" dirty="0"/>
              <a:t>－縦軸：性別、横軸：</a:t>
            </a:r>
            <a:r>
              <a:rPr lang="en-US" altLang="ja-JP" dirty="0"/>
              <a:t>A</a:t>
            </a:r>
            <a:r>
              <a:rPr lang="ja-JP" altLang="en-US" dirty="0"/>
              <a:t>の購入有無（図表</a:t>
            </a:r>
            <a:r>
              <a:rPr lang="en-US" altLang="ja-JP" dirty="0"/>
              <a:t>13-8</a:t>
            </a:r>
            <a:r>
              <a:rPr lang="ja-JP" altLang="en-US" dirty="0"/>
              <a:t>左）</a:t>
            </a:r>
          </a:p>
          <a:p>
            <a:r>
              <a:rPr lang="ja-JP" altLang="en-US" dirty="0"/>
              <a:t>－縦軸：性別、横軸：</a:t>
            </a:r>
            <a:r>
              <a:rPr lang="en-US" altLang="ja-JP" dirty="0"/>
              <a:t>B</a:t>
            </a:r>
            <a:r>
              <a:rPr lang="ja-JP" altLang="en-US" dirty="0"/>
              <a:t>の購入有無（図表</a:t>
            </a:r>
            <a:r>
              <a:rPr lang="en-US" altLang="ja-JP" dirty="0"/>
              <a:t>13-8</a:t>
            </a:r>
            <a:r>
              <a:rPr lang="ja-JP" altLang="en-US" dirty="0"/>
              <a:t>右）</a:t>
            </a:r>
          </a:p>
          <a:p>
            <a:r>
              <a:rPr lang="ja-JP" altLang="en-US" dirty="0"/>
              <a:t>商品</a:t>
            </a:r>
            <a:r>
              <a:rPr lang="en-US" altLang="ja-JP" dirty="0"/>
              <a:t>A</a:t>
            </a:r>
            <a:r>
              <a:rPr lang="ja-JP" altLang="en-US" dirty="0"/>
              <a:t>を女性向けに、商品</a:t>
            </a:r>
            <a:r>
              <a:rPr lang="en-US" altLang="ja-JP" dirty="0"/>
              <a:t>B</a:t>
            </a:r>
            <a:r>
              <a:rPr lang="ja-JP" altLang="en-US" dirty="0"/>
              <a:t>を男性向けに改良する</a:t>
            </a:r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7744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9784" y="365125"/>
            <a:ext cx="11692327" cy="1325563"/>
          </a:xfrm>
        </p:spPr>
        <p:txBody>
          <a:bodyPr/>
          <a:lstStyle/>
          <a:p>
            <a:r>
              <a:rPr lang="ja-JP" altLang="en-US" dirty="0"/>
              <a:t>図表１３－６　ある会社の商品</a:t>
            </a:r>
            <a:r>
              <a:rPr lang="en-US" altLang="ja-JP" dirty="0"/>
              <a:t>AB</a:t>
            </a:r>
            <a:r>
              <a:rPr lang="ja-JP" altLang="en-US" dirty="0"/>
              <a:t>に関する</a:t>
            </a:r>
            <a:br>
              <a:rPr lang="en-US" altLang="ja-JP" dirty="0"/>
            </a:br>
            <a:r>
              <a:rPr lang="ja-JP" altLang="en-US" dirty="0"/>
              <a:t>　　　　　　　３つの仮説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9852" y="2060750"/>
            <a:ext cx="8307064" cy="397428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102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08961" cy="1325563"/>
          </a:xfrm>
        </p:spPr>
        <p:txBody>
          <a:bodyPr/>
          <a:lstStyle/>
          <a:p>
            <a:r>
              <a:rPr lang="ja-JP" altLang="en-US" dirty="0"/>
              <a:t>図表１３－７　ある会社の商品</a:t>
            </a:r>
            <a:r>
              <a:rPr lang="en-US" altLang="ja-JP" dirty="0"/>
              <a:t>AB</a:t>
            </a:r>
            <a:r>
              <a:rPr lang="ja-JP" altLang="en-US" dirty="0"/>
              <a:t>に関する</a:t>
            </a:r>
            <a:br>
              <a:rPr lang="en-US" altLang="ja-JP" dirty="0"/>
            </a:br>
            <a:r>
              <a:rPr lang="ja-JP" altLang="en-US" dirty="0"/>
              <a:t>　　　　　　仮説１に関するクロス集計表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1063" y="2211187"/>
            <a:ext cx="6230514" cy="357447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557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9118" cy="1325563"/>
          </a:xfrm>
        </p:spPr>
        <p:txBody>
          <a:bodyPr/>
          <a:lstStyle/>
          <a:p>
            <a:r>
              <a:rPr lang="ja-JP" altLang="en-US" dirty="0"/>
              <a:t>図表１３－８　商品</a:t>
            </a:r>
            <a:r>
              <a:rPr lang="en-US" altLang="ja-JP" dirty="0"/>
              <a:t>A</a:t>
            </a:r>
            <a:r>
              <a:rPr lang="ja-JP" altLang="en-US" dirty="0"/>
              <a:t>・</a:t>
            </a:r>
            <a:r>
              <a:rPr lang="en-US" altLang="ja-JP" dirty="0"/>
              <a:t>B</a:t>
            </a:r>
            <a:r>
              <a:rPr lang="ja-JP" altLang="en-US" dirty="0"/>
              <a:t>の男女別購入者</a:t>
            </a:r>
            <a:br>
              <a:rPr lang="en-US" altLang="ja-JP" dirty="0"/>
            </a:br>
            <a:r>
              <a:rPr lang="ja-JP" altLang="en-US" dirty="0"/>
              <a:t>　　　　　　　　に関するクロス集計表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938" y="2227810"/>
            <a:ext cx="5679350" cy="415636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27810"/>
            <a:ext cx="5801550" cy="415636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3245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ED8714D-E5E3-4F81-A67B-57601B8616FA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16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ある会社の健康診断の効果の事例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10870580" cy="484822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ある会社は健康診断で医療費が減少しない</a:t>
            </a:r>
            <a:endParaRPr lang="en-US" altLang="ja-JP" dirty="0"/>
          </a:p>
          <a:p>
            <a:pPr eaLnBrk="1" hangingPunct="1"/>
            <a:r>
              <a:rPr lang="ja-JP" altLang="en-US" dirty="0"/>
              <a:t>－商品アンケートの前に３つの仮説を立てた（図表</a:t>
            </a:r>
            <a:r>
              <a:rPr lang="en-US" altLang="ja-JP" dirty="0"/>
              <a:t>13-9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－縦軸：検診の受診の有無、横軸：病院の受診（図表</a:t>
            </a:r>
            <a:r>
              <a:rPr lang="en-US" altLang="ja-JP" dirty="0"/>
              <a:t>13-10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仮説１「社員が忙しくて健康診断を未受診」→</a:t>
            </a:r>
            <a:r>
              <a:rPr lang="en-US" altLang="ja-JP" dirty="0"/>
              <a:t>×</a:t>
            </a:r>
          </a:p>
          <a:p>
            <a:r>
              <a:rPr lang="ja-JP" altLang="en-US" dirty="0"/>
              <a:t>－社員</a:t>
            </a:r>
            <a:r>
              <a:rPr lang="en-US" altLang="ja-JP" dirty="0"/>
              <a:t>1,000</a:t>
            </a:r>
            <a:r>
              <a:rPr lang="ja-JP" altLang="en-US" dirty="0"/>
              <a:t>名のうち未受診は</a:t>
            </a:r>
            <a:r>
              <a:rPr lang="en-US" altLang="ja-JP" dirty="0"/>
              <a:t>100</a:t>
            </a:r>
            <a:r>
              <a:rPr lang="ja-JP" altLang="en-US" dirty="0"/>
              <a:t>名のみ</a:t>
            </a:r>
            <a:endParaRPr lang="en-US" altLang="ja-JP" dirty="0"/>
          </a:p>
          <a:p>
            <a:r>
              <a:rPr lang="ja-JP" altLang="en-US" dirty="0"/>
              <a:t>仮説２「検診で疾患を発見できていない」→</a:t>
            </a:r>
            <a:r>
              <a:rPr lang="en-US" altLang="ja-JP" dirty="0"/>
              <a:t>×</a:t>
            </a:r>
          </a:p>
          <a:p>
            <a:r>
              <a:rPr lang="ja-JP" altLang="en-US" dirty="0"/>
              <a:t>－検診を受診した</a:t>
            </a:r>
            <a:r>
              <a:rPr lang="en-US" altLang="ja-JP" dirty="0"/>
              <a:t>900</a:t>
            </a:r>
            <a:r>
              <a:rPr lang="ja-JP" altLang="en-US" dirty="0"/>
              <a:t>名のうち異常発見が</a:t>
            </a:r>
            <a:r>
              <a:rPr lang="en-US" altLang="ja-JP" dirty="0"/>
              <a:t>400</a:t>
            </a:r>
            <a:r>
              <a:rPr lang="ja-JP" altLang="en-US" dirty="0"/>
              <a:t>名</a:t>
            </a:r>
            <a:endParaRPr lang="en-US" altLang="ja-JP" dirty="0"/>
          </a:p>
          <a:p>
            <a:r>
              <a:rPr lang="ja-JP" altLang="en-US" dirty="0"/>
              <a:t>仮説３「検診で異常でも病院を受診しない」→〇</a:t>
            </a:r>
            <a:endParaRPr lang="en-US" altLang="ja-JP" dirty="0"/>
          </a:p>
          <a:p>
            <a:r>
              <a:rPr lang="ja-JP" altLang="en-US" dirty="0"/>
              <a:t>－異常が発見された</a:t>
            </a:r>
            <a:r>
              <a:rPr lang="en-US" altLang="ja-JP" dirty="0"/>
              <a:t>400</a:t>
            </a:r>
            <a:r>
              <a:rPr lang="ja-JP" altLang="en-US" dirty="0"/>
              <a:t>名のうち病院未受診が</a:t>
            </a:r>
            <a:r>
              <a:rPr lang="en-US" altLang="ja-JP" dirty="0"/>
              <a:t>120</a:t>
            </a:r>
            <a:r>
              <a:rPr lang="ja-JP" altLang="en-US" dirty="0"/>
              <a:t>名</a:t>
            </a:r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3801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725" y="365125"/>
            <a:ext cx="11422505" cy="1325563"/>
          </a:xfrm>
        </p:spPr>
        <p:txBody>
          <a:bodyPr/>
          <a:lstStyle/>
          <a:p>
            <a:r>
              <a:rPr lang="ja-JP" altLang="en-US" dirty="0"/>
              <a:t>図表１３－９　ある会社の健康診断の効果</a:t>
            </a:r>
            <a:br>
              <a:rPr lang="en-US" altLang="ja-JP" dirty="0"/>
            </a:br>
            <a:r>
              <a:rPr lang="ja-JP" altLang="en-US" dirty="0"/>
              <a:t>　　　　　　　　　　　に関する３つの仮説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3981" y="1989486"/>
            <a:ext cx="10069819" cy="414530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141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50237" cy="1325563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図表１３－１０　健康診断の受診行動と</a:t>
            </a:r>
            <a:br>
              <a:rPr lang="en-US" altLang="ja-JP" dirty="0"/>
            </a:br>
            <a:r>
              <a:rPr lang="ja-JP" altLang="en-US" dirty="0"/>
              <a:t>　その後の病院の治療に関するクロス集計表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6822" y="2062708"/>
            <a:ext cx="8061825" cy="408870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980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数字を見る際に、尺度を意識することは分析上重要な視点です。特にアンケート調査を分析する際には名義尺度が多く使われます。</a:t>
            </a:r>
            <a:endParaRPr kumimoji="1" lang="en-US" altLang="ja-JP" dirty="0"/>
          </a:p>
          <a:p>
            <a:r>
              <a:rPr lang="ja-JP" altLang="en-US" dirty="0"/>
              <a:t>－例えば、性別、居住地、喫煙の有無や支持政党など</a:t>
            </a:r>
            <a:endParaRPr kumimoji="1" lang="en-US" altLang="ja-JP" dirty="0"/>
          </a:p>
          <a:p>
            <a:r>
              <a:rPr lang="ja-JP" altLang="en-US" dirty="0"/>
              <a:t>クロス集計表は質的変数で利用できる分析手法ですが、仮説を設定しないで作成すると、その意味を解釈することが困難になります。</a:t>
            </a:r>
            <a:endParaRPr lang="en-US" altLang="ja-JP" dirty="0"/>
          </a:p>
          <a:p>
            <a:r>
              <a:rPr kumimoji="1" lang="ja-JP" altLang="en-US" dirty="0"/>
              <a:t>－縦軸の変数と横軸の変数をどう設定するかが重要です。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30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ED8714D-E5E3-4F81-A67B-57601B8616FA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2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第１３章の目的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9768839" cy="484822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データの「尺度」をおおまかに理解し、どのような特性があるのかを理解する。</a:t>
            </a:r>
          </a:p>
          <a:p>
            <a:pPr eaLnBrk="1" hangingPunct="1"/>
            <a:r>
              <a:rPr lang="ja-JP" altLang="en-US" dirty="0"/>
              <a:t>－見かけは同じ「数字」でも可能な計算が違う</a:t>
            </a:r>
          </a:p>
          <a:p>
            <a:r>
              <a:rPr lang="ja-JP" altLang="en-US" dirty="0"/>
              <a:t>－従って、尺度によって利用できる分析方法が異なる。</a:t>
            </a:r>
          </a:p>
          <a:p>
            <a:r>
              <a:rPr lang="ja-JP" altLang="en-US" dirty="0"/>
              <a:t>これまでの分析方法は、量的変数向け</a:t>
            </a:r>
            <a:endParaRPr lang="en-US" altLang="ja-JP" dirty="0"/>
          </a:p>
          <a:p>
            <a:r>
              <a:rPr lang="ja-JP" altLang="en-US" dirty="0"/>
              <a:t>－量的変数（間隔尺度・比率尺度）</a:t>
            </a:r>
          </a:p>
          <a:p>
            <a:r>
              <a:rPr lang="ja-JP" altLang="en-US" dirty="0"/>
              <a:t>今回は、</a:t>
            </a:r>
            <a:r>
              <a:rPr lang="ja-JP" altLang="en-US" dirty="0">
                <a:solidFill>
                  <a:srgbClr val="FF0000"/>
                </a:solidFill>
              </a:rPr>
              <a:t>質的変数</a:t>
            </a:r>
            <a:r>
              <a:rPr lang="ja-JP" altLang="en-US" dirty="0"/>
              <a:t>（順序尺度・名義尺度）向け</a:t>
            </a:r>
            <a:endParaRPr lang="en-US" altLang="ja-JP" dirty="0"/>
          </a:p>
          <a:p>
            <a:r>
              <a:rPr lang="ja-JP" altLang="en-US" dirty="0"/>
              <a:t>－散布図が質的変数には使えない</a:t>
            </a:r>
            <a:endParaRPr lang="en-US" altLang="ja-JP" dirty="0"/>
          </a:p>
          <a:p>
            <a:r>
              <a:rPr lang="ja-JP" altLang="en-US" dirty="0"/>
              <a:t>－２変数を分析するクロス集計表を利用する</a:t>
            </a:r>
          </a:p>
        </p:txBody>
      </p:sp>
    </p:spTree>
    <p:extLst>
      <p:ext uri="{BB962C8B-B14F-4D97-AF65-F5344CB8AC3E}">
        <p14:creationId xmlns:p14="http://schemas.microsoft.com/office/powerpoint/2010/main" val="1856740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ED8714D-E5E3-4F81-A67B-57601B8616FA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3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数字だからと言って、</a:t>
            </a:r>
            <a:br>
              <a:rPr lang="en-US" altLang="ja-JP" dirty="0"/>
            </a:br>
            <a:r>
              <a:rPr lang="ja-JP" altLang="en-US" dirty="0"/>
              <a:t>　　　　　　　意味が同じとは限らない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30415"/>
            <a:ext cx="9768839" cy="484822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数字（データ）には４つの「尺度」がある（図表</a:t>
            </a:r>
            <a:r>
              <a:rPr lang="en-US" altLang="ja-JP" dirty="0"/>
              <a:t>13-1</a:t>
            </a:r>
            <a:r>
              <a:rPr lang="ja-JP" altLang="en-US" dirty="0"/>
              <a:t>）</a:t>
            </a:r>
          </a:p>
          <a:p>
            <a:pPr eaLnBrk="1" hangingPunct="1"/>
            <a:r>
              <a:rPr lang="ja-JP" altLang="en-US" dirty="0"/>
              <a:t>①「</a:t>
            </a:r>
            <a:r>
              <a:rPr lang="ja-JP" altLang="en-US" b="1" dirty="0"/>
              <a:t>名義尺度</a:t>
            </a:r>
            <a:r>
              <a:rPr lang="ja-JP" altLang="en-US" dirty="0"/>
              <a:t>」とは、カテゴリーに割り振った数値</a:t>
            </a:r>
          </a:p>
          <a:p>
            <a:r>
              <a:rPr lang="ja-JP" altLang="en-US" dirty="0"/>
              <a:t>－性別（男１、女２）や血液型（</a:t>
            </a:r>
            <a:r>
              <a:rPr lang="en-US" altLang="ja-JP" dirty="0"/>
              <a:t>A,B,AB,O</a:t>
            </a:r>
            <a:r>
              <a:rPr lang="ja-JP" altLang="en-US" dirty="0"/>
              <a:t>）など</a:t>
            </a:r>
            <a:endParaRPr lang="en-US" altLang="ja-JP" dirty="0"/>
          </a:p>
          <a:p>
            <a:r>
              <a:rPr lang="ja-JP" altLang="en-US" dirty="0"/>
              <a:t>②「</a:t>
            </a:r>
            <a:r>
              <a:rPr lang="ja-JP" altLang="en-US" b="1" dirty="0"/>
              <a:t>順序尺度</a:t>
            </a:r>
            <a:r>
              <a:rPr lang="ja-JP" altLang="en-US" dirty="0"/>
              <a:t>」とは、順位を数値にした尺度</a:t>
            </a:r>
            <a:endParaRPr lang="en-US" altLang="ja-JP" dirty="0"/>
          </a:p>
          <a:p>
            <a:r>
              <a:rPr lang="ja-JP" altLang="en-US" dirty="0"/>
              <a:t>－徒競走の到着順位や信用格付けなど</a:t>
            </a:r>
            <a:endParaRPr lang="en-US" altLang="ja-JP" dirty="0"/>
          </a:p>
          <a:p>
            <a:r>
              <a:rPr lang="ja-JP" altLang="en-US" dirty="0"/>
              <a:t>③「</a:t>
            </a:r>
            <a:r>
              <a:rPr lang="ja-JP" altLang="en-US" b="1" dirty="0"/>
              <a:t>間隔尺度</a:t>
            </a:r>
            <a:r>
              <a:rPr lang="ja-JP" altLang="en-US" dirty="0"/>
              <a:t>」とは、目盛りの間隔が等しい数値</a:t>
            </a:r>
            <a:endParaRPr lang="en-US" altLang="ja-JP" dirty="0"/>
          </a:p>
          <a:p>
            <a:r>
              <a:rPr lang="ja-JP" altLang="en-US" dirty="0"/>
              <a:t>－温度や西暦など</a:t>
            </a:r>
            <a:endParaRPr lang="en-US" altLang="ja-JP" dirty="0"/>
          </a:p>
          <a:p>
            <a:r>
              <a:rPr lang="ja-JP" altLang="en-US" dirty="0"/>
              <a:t>④「</a:t>
            </a:r>
            <a:r>
              <a:rPr lang="ja-JP" altLang="en-US" b="1" dirty="0"/>
              <a:t>比率尺度</a:t>
            </a:r>
            <a:r>
              <a:rPr lang="ja-JP" altLang="en-US" dirty="0"/>
              <a:t>」とは、０が絶対的で目盛りが等間隔な数値</a:t>
            </a:r>
            <a:endParaRPr lang="en-US" altLang="ja-JP" dirty="0"/>
          </a:p>
          <a:p>
            <a:r>
              <a:rPr lang="ja-JP" altLang="en-US" dirty="0"/>
              <a:t>－身長や金銭的価値</a:t>
            </a:r>
          </a:p>
        </p:txBody>
      </p:sp>
    </p:spTree>
    <p:extLst>
      <p:ext uri="{BB962C8B-B14F-4D97-AF65-F5344CB8AC3E}">
        <p14:creationId xmlns:p14="http://schemas.microsoft.com/office/powerpoint/2010/main" val="1751823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図表１３－１　変数の４つの「尺度」</a:t>
            </a:r>
            <a:br>
              <a:rPr lang="en-US" altLang="ja-JP" dirty="0"/>
            </a:br>
            <a:r>
              <a:rPr lang="ja-JP" altLang="en-US" dirty="0"/>
              <a:t>　　　　　　　　　　　　　とその特性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8548" y="1690688"/>
            <a:ext cx="10225252" cy="480986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032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ED8714D-E5E3-4F81-A67B-57601B8616FA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5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変数の４つの「尺度」とその事例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9768839" cy="484822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ビジネスの現場で見られる事例（図表</a:t>
            </a:r>
            <a:r>
              <a:rPr lang="en-US" altLang="ja-JP" dirty="0"/>
              <a:t>13-2</a:t>
            </a:r>
            <a:r>
              <a:rPr lang="ja-JP" altLang="en-US" dirty="0"/>
              <a:t>）</a:t>
            </a:r>
          </a:p>
          <a:p>
            <a:pPr eaLnBrk="1" hangingPunct="1"/>
            <a:r>
              <a:rPr lang="ja-JP" altLang="en-US" dirty="0"/>
              <a:t>①「</a:t>
            </a:r>
            <a:r>
              <a:rPr lang="ja-JP" altLang="en-US" b="1" dirty="0"/>
              <a:t>名義尺度</a:t>
            </a:r>
            <a:r>
              <a:rPr lang="ja-JP" altLang="en-US" dirty="0"/>
              <a:t>」は、仕事のスタイル</a:t>
            </a:r>
          </a:p>
          <a:p>
            <a:r>
              <a:rPr lang="ja-JP" altLang="en-US" dirty="0"/>
              <a:t>－効率重視型の</a:t>
            </a:r>
            <a:r>
              <a:rPr lang="en-US" altLang="ja-JP" dirty="0"/>
              <a:t>A</a:t>
            </a:r>
            <a:r>
              <a:rPr lang="ja-JP" altLang="en-US" dirty="0"/>
              <a:t>氏か残業努力型の</a:t>
            </a:r>
            <a:r>
              <a:rPr lang="en-US" altLang="ja-JP" dirty="0"/>
              <a:t>C</a:t>
            </a:r>
            <a:r>
              <a:rPr lang="ja-JP" altLang="en-US" dirty="0"/>
              <a:t>氏に優劣はない</a:t>
            </a:r>
            <a:endParaRPr lang="en-US" altLang="ja-JP" dirty="0"/>
          </a:p>
          <a:p>
            <a:r>
              <a:rPr lang="ja-JP" altLang="en-US" dirty="0"/>
              <a:t>②「</a:t>
            </a:r>
            <a:r>
              <a:rPr lang="ja-JP" altLang="en-US" b="1" dirty="0"/>
              <a:t>順序尺度</a:t>
            </a:r>
            <a:r>
              <a:rPr lang="ja-JP" altLang="en-US" dirty="0"/>
              <a:t>」は、取引先からの好感度の順位</a:t>
            </a:r>
            <a:endParaRPr lang="en-US" altLang="ja-JP" dirty="0"/>
          </a:p>
          <a:p>
            <a:r>
              <a:rPr lang="ja-JP" altLang="en-US" dirty="0"/>
              <a:t>－１位は</a:t>
            </a:r>
            <a:r>
              <a:rPr lang="en-US" altLang="ja-JP" dirty="0"/>
              <a:t>A</a:t>
            </a:r>
            <a:r>
              <a:rPr lang="ja-JP" altLang="en-US" dirty="0"/>
              <a:t>氏。但し順位間の間隔は等しくない</a:t>
            </a:r>
            <a:endParaRPr lang="en-US" altLang="ja-JP" dirty="0"/>
          </a:p>
          <a:p>
            <a:r>
              <a:rPr lang="ja-JP" altLang="en-US" dirty="0"/>
              <a:t>③「</a:t>
            </a:r>
            <a:r>
              <a:rPr lang="ja-JP" altLang="en-US" b="1" dirty="0"/>
              <a:t>間隔尺度</a:t>
            </a:r>
            <a:r>
              <a:rPr lang="ja-JP" altLang="en-US" dirty="0"/>
              <a:t>」は、テストの偏差値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B</a:t>
            </a:r>
            <a:r>
              <a:rPr lang="ja-JP" altLang="en-US" dirty="0"/>
              <a:t>氏偏差値</a:t>
            </a:r>
            <a:r>
              <a:rPr lang="en-US" altLang="ja-JP" dirty="0"/>
              <a:t>60</a:t>
            </a:r>
            <a:r>
              <a:rPr lang="ja-JP" altLang="en-US" dirty="0"/>
              <a:t>と</a:t>
            </a:r>
            <a:r>
              <a:rPr lang="en-US" altLang="ja-JP" dirty="0"/>
              <a:t>A</a:t>
            </a:r>
            <a:r>
              <a:rPr lang="ja-JP" altLang="en-US" dirty="0"/>
              <a:t>氏偏差値</a:t>
            </a:r>
            <a:r>
              <a:rPr lang="en-US" altLang="ja-JP" dirty="0"/>
              <a:t>50</a:t>
            </a:r>
            <a:r>
              <a:rPr lang="ja-JP" altLang="en-US" dirty="0"/>
              <a:t>の１目盛りは等間隔</a:t>
            </a:r>
            <a:endParaRPr lang="en-US" altLang="ja-JP" dirty="0"/>
          </a:p>
          <a:p>
            <a:r>
              <a:rPr lang="ja-JP" altLang="en-US" dirty="0"/>
              <a:t>④「</a:t>
            </a:r>
            <a:r>
              <a:rPr lang="ja-JP" altLang="en-US" b="1" dirty="0"/>
              <a:t>比率尺度</a:t>
            </a:r>
            <a:r>
              <a:rPr lang="ja-JP" altLang="en-US" dirty="0"/>
              <a:t>」は、転職市場での予想年収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C</a:t>
            </a:r>
            <a:r>
              <a:rPr lang="ja-JP" altLang="en-US" dirty="0"/>
              <a:t>氏</a:t>
            </a:r>
            <a:r>
              <a:rPr lang="en-US" altLang="ja-JP" dirty="0"/>
              <a:t>1000</a:t>
            </a:r>
            <a:r>
              <a:rPr lang="ja-JP" altLang="en-US" dirty="0"/>
              <a:t>万円は</a:t>
            </a:r>
            <a:r>
              <a:rPr lang="en-US" altLang="ja-JP" dirty="0"/>
              <a:t>A</a:t>
            </a:r>
            <a:r>
              <a:rPr lang="ja-JP" altLang="en-US" dirty="0"/>
              <a:t>氏</a:t>
            </a:r>
            <a:r>
              <a:rPr lang="en-US" altLang="ja-JP" dirty="0"/>
              <a:t>500</a:t>
            </a:r>
            <a:r>
              <a:rPr lang="ja-JP" altLang="en-US" dirty="0"/>
              <a:t>万円の２倍なので比率も使える</a:t>
            </a:r>
          </a:p>
        </p:txBody>
      </p:sp>
    </p:spTree>
    <p:extLst>
      <p:ext uri="{BB962C8B-B14F-4D97-AF65-F5344CB8AC3E}">
        <p14:creationId xmlns:p14="http://schemas.microsoft.com/office/powerpoint/2010/main" val="2046213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図表１３－２　変数の４つの「尺度」</a:t>
            </a:r>
            <a:br>
              <a:rPr lang="en-US" altLang="ja-JP" dirty="0"/>
            </a:br>
            <a:r>
              <a:rPr lang="ja-JP" altLang="en-US" dirty="0"/>
              <a:t>　　　　　　　　　　　　　とその事例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6822" y="1690687"/>
            <a:ext cx="7498080" cy="504262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451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ED8714D-E5E3-4F81-A67B-57601B8616FA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7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変数の４つの「尺度」と計算可能な範囲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9768839" cy="484822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ビジネスの現場で見られる事例（図表</a:t>
            </a:r>
            <a:r>
              <a:rPr lang="en-US" altLang="ja-JP" dirty="0"/>
              <a:t>13-3</a:t>
            </a:r>
            <a:r>
              <a:rPr lang="ja-JP" altLang="en-US" dirty="0"/>
              <a:t>）</a:t>
            </a:r>
          </a:p>
          <a:p>
            <a:pPr eaLnBrk="1" hangingPunct="1"/>
            <a:r>
              <a:rPr lang="ja-JP" altLang="en-US" dirty="0"/>
              <a:t>①「</a:t>
            </a:r>
            <a:r>
              <a:rPr lang="ja-JP" altLang="en-US" b="1" dirty="0"/>
              <a:t>名義尺度</a:t>
            </a:r>
            <a:r>
              <a:rPr lang="ja-JP" altLang="en-US" dirty="0"/>
              <a:t>」は、加減乗除が全て不可（質的変数）</a:t>
            </a:r>
          </a:p>
          <a:p>
            <a:r>
              <a:rPr lang="ja-JP" altLang="en-US" dirty="0"/>
              <a:t>－代表値として使えるのは最頻値</a:t>
            </a:r>
            <a:endParaRPr lang="en-US" altLang="ja-JP" dirty="0"/>
          </a:p>
          <a:p>
            <a:r>
              <a:rPr lang="ja-JP" altLang="en-US" dirty="0"/>
              <a:t>②「</a:t>
            </a:r>
            <a:r>
              <a:rPr lang="ja-JP" altLang="en-US" b="1" dirty="0"/>
              <a:t>順序尺度</a:t>
            </a:r>
            <a:r>
              <a:rPr lang="ja-JP" altLang="en-US" dirty="0"/>
              <a:t>」は、加減乗除が全て不可（質的変数）</a:t>
            </a:r>
            <a:endParaRPr lang="en-US" altLang="ja-JP" dirty="0"/>
          </a:p>
          <a:p>
            <a:r>
              <a:rPr lang="ja-JP" altLang="en-US" dirty="0"/>
              <a:t>－代表値として使えるのは中央値</a:t>
            </a:r>
            <a:endParaRPr lang="en-US" altLang="ja-JP" dirty="0"/>
          </a:p>
          <a:p>
            <a:r>
              <a:rPr lang="ja-JP" altLang="en-US" dirty="0"/>
              <a:t>③「</a:t>
            </a:r>
            <a:r>
              <a:rPr lang="ja-JP" altLang="en-US" b="1" dirty="0"/>
              <a:t>間隔尺度</a:t>
            </a:r>
            <a:r>
              <a:rPr lang="ja-JP" altLang="en-US" dirty="0"/>
              <a:t>」は、</a:t>
            </a:r>
            <a:r>
              <a:rPr lang="ja-JP" altLang="en-US" b="1" dirty="0"/>
              <a:t>加減</a:t>
            </a:r>
            <a:r>
              <a:rPr lang="ja-JP" altLang="en-US" dirty="0"/>
              <a:t>が可、乗除は不可（量的変数）</a:t>
            </a:r>
            <a:endParaRPr lang="en-US" altLang="ja-JP" dirty="0"/>
          </a:p>
          <a:p>
            <a:r>
              <a:rPr lang="ja-JP" altLang="en-US" dirty="0"/>
              <a:t>－代表値として平均値が使える</a:t>
            </a:r>
            <a:endParaRPr lang="en-US" altLang="ja-JP" dirty="0"/>
          </a:p>
          <a:p>
            <a:r>
              <a:rPr lang="ja-JP" altLang="en-US" dirty="0"/>
              <a:t>④「</a:t>
            </a:r>
            <a:r>
              <a:rPr lang="ja-JP" altLang="en-US" b="1" dirty="0"/>
              <a:t>比率尺度</a:t>
            </a:r>
            <a:r>
              <a:rPr lang="ja-JP" altLang="en-US" dirty="0"/>
              <a:t>」は、</a:t>
            </a:r>
            <a:r>
              <a:rPr lang="ja-JP" altLang="en-US" b="1" dirty="0"/>
              <a:t>加減乗除</a:t>
            </a:r>
            <a:r>
              <a:rPr lang="ja-JP" altLang="en-US" dirty="0"/>
              <a:t>が全て可（量的変数）</a:t>
            </a:r>
            <a:endParaRPr lang="en-US" altLang="ja-JP" dirty="0"/>
          </a:p>
          <a:p>
            <a:r>
              <a:rPr lang="ja-JP" altLang="en-US" dirty="0"/>
              <a:t>－代表値として平均値が使える</a:t>
            </a:r>
          </a:p>
        </p:txBody>
      </p:sp>
    </p:spTree>
    <p:extLst>
      <p:ext uri="{BB962C8B-B14F-4D97-AF65-F5344CB8AC3E}">
        <p14:creationId xmlns:p14="http://schemas.microsoft.com/office/powerpoint/2010/main" val="976107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図表１３－３　変数の４つの「尺度」と</a:t>
            </a:r>
            <a:br>
              <a:rPr lang="en-US" altLang="ja-JP" dirty="0"/>
            </a:br>
            <a:r>
              <a:rPr lang="ja-JP" altLang="en-US" dirty="0"/>
              <a:t>　　　　　　　　　　　　その代表値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8917" y="1690688"/>
            <a:ext cx="8774166" cy="516731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10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ED8714D-E5E3-4F81-A67B-57601B8616FA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9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質的変数の分析に便利な</a:t>
            </a:r>
            <a:r>
              <a:rPr lang="ja-JP" altLang="en-US" b="1" dirty="0"/>
              <a:t>クロス集計表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9768839" cy="484822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質的変数は散布図が使えない（図表</a:t>
            </a:r>
            <a:r>
              <a:rPr lang="en-US" altLang="ja-JP" dirty="0"/>
              <a:t>13-4</a:t>
            </a:r>
            <a:r>
              <a:rPr lang="ja-JP" altLang="en-US" dirty="0"/>
              <a:t>）</a:t>
            </a:r>
          </a:p>
          <a:p>
            <a:r>
              <a:rPr lang="ja-JP" altLang="en-US" dirty="0"/>
              <a:t>－観測点が重なって傾向が見えない</a:t>
            </a:r>
            <a:endParaRPr lang="en-US" altLang="ja-JP" dirty="0"/>
          </a:p>
          <a:p>
            <a:r>
              <a:rPr lang="ja-JP" altLang="en-US" dirty="0"/>
              <a:t>２つの質的変数の関係に使えるクロス集計表（図表</a:t>
            </a:r>
            <a:r>
              <a:rPr lang="en-US" altLang="ja-JP" dirty="0"/>
              <a:t>12-5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－縦軸に成績評価のカテゴリー、横軸に学年のカテゴリー</a:t>
            </a:r>
            <a:endParaRPr lang="en-US" altLang="ja-JP" dirty="0"/>
          </a:p>
          <a:p>
            <a:r>
              <a:rPr lang="ja-JP" altLang="en-US" dirty="0"/>
              <a:t>－分けられたマスに頻度（人数）を入れていく</a:t>
            </a:r>
            <a:endParaRPr lang="en-US" altLang="ja-JP" dirty="0"/>
          </a:p>
          <a:p>
            <a:r>
              <a:rPr lang="ja-JP" altLang="en-US" dirty="0"/>
              <a:t>－１年生より４年生に不可（１）が多い傾向がわかる</a:t>
            </a:r>
            <a:endParaRPr lang="en-US" altLang="ja-JP" dirty="0"/>
          </a:p>
          <a:p>
            <a:r>
              <a:rPr lang="ja-JP" altLang="en-US" dirty="0"/>
              <a:t>クロス集計表の作成には「仮説」が重要</a:t>
            </a:r>
            <a:endParaRPr lang="en-US" altLang="ja-JP" dirty="0"/>
          </a:p>
          <a:p>
            <a:r>
              <a:rPr lang="ja-JP" altLang="en-US" dirty="0"/>
              <a:t>－分析前にどのような傾向が予想できるかを考えてみる</a:t>
            </a:r>
            <a:endParaRPr lang="en-US" altLang="ja-JP" dirty="0"/>
          </a:p>
          <a:p>
            <a:r>
              <a:rPr lang="ja-JP" altLang="en-US" dirty="0"/>
              <a:t>２つの事例（商品</a:t>
            </a:r>
            <a:r>
              <a:rPr lang="en-US" altLang="ja-JP" dirty="0"/>
              <a:t>AB</a:t>
            </a:r>
            <a:r>
              <a:rPr lang="ja-JP" altLang="en-US" dirty="0"/>
              <a:t>の顧客層、健康診断）で見てみる</a:t>
            </a:r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3205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1242</Words>
  <Application>Microsoft Office PowerPoint</Application>
  <PresentationFormat>ワイド画面</PresentationFormat>
  <Paragraphs>104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3" baseType="lpstr">
      <vt:lpstr>游ゴシック</vt:lpstr>
      <vt:lpstr>游ゴシック Light</vt:lpstr>
      <vt:lpstr>Arial</vt:lpstr>
      <vt:lpstr>Office テーマ</vt:lpstr>
      <vt:lpstr>第１３章　足したり掛けたりできない数字</vt:lpstr>
      <vt:lpstr>第１３章の目的</vt:lpstr>
      <vt:lpstr>数字だからと言って、 　　　　　　　意味が同じとは限らない</vt:lpstr>
      <vt:lpstr>図表１３－１　変数の４つの「尺度」 　　　　　　　　　　　　　とその特性</vt:lpstr>
      <vt:lpstr>変数の４つの「尺度」とその事例</vt:lpstr>
      <vt:lpstr>図表１３－２　変数の４つの「尺度」 　　　　　　　　　　　　　とその事例</vt:lpstr>
      <vt:lpstr>変数の４つの「尺度」と計算可能な範囲</vt:lpstr>
      <vt:lpstr>図表１３－３　変数の４つの「尺度」と 　　　　　　　　　　　　その代表値</vt:lpstr>
      <vt:lpstr>質的変数の分析に便利なクロス集計表</vt:lpstr>
      <vt:lpstr>図表１３－４　成績評価（名義尺度）と 　　　　　　　学年（名義尺度）の散布図</vt:lpstr>
      <vt:lpstr>図表１３－５　学年ごとの成績評価の 　　　　　　　　　　　クロス集計表</vt:lpstr>
      <vt:lpstr>ある会社の商品A・Bの購入者の事例</vt:lpstr>
      <vt:lpstr>図表１３－６　ある会社の商品ABに関する 　　　　　　　３つの仮説</vt:lpstr>
      <vt:lpstr>図表１３－７　ある会社の商品ABに関する 　　　　　　仮説１に関するクロス集計表</vt:lpstr>
      <vt:lpstr>図表１３－８　商品A・Bの男女別購入者 　　　　　　　　に関するクロス集計表</vt:lpstr>
      <vt:lpstr>ある会社の健康診断の効果の事例</vt:lpstr>
      <vt:lpstr>図表１３－９　ある会社の健康診断の効果 　　　　　　　　　　　に関する３つの仮説</vt:lpstr>
      <vt:lpstr>図表１３－１０　健康診断の受診行動と 　その後の病院の治療に関するクロス集計表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20</cp:revision>
  <dcterms:created xsi:type="dcterms:W3CDTF">2021-01-06T05:05:53Z</dcterms:created>
  <dcterms:modified xsi:type="dcterms:W3CDTF">2022-01-26T01:29:59Z</dcterms:modified>
</cp:coreProperties>
</file>