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4"/>
  </p:notesMasterIdLst>
  <p:sldIdLst>
    <p:sldId id="256" r:id="rId2"/>
    <p:sldId id="284" r:id="rId3"/>
    <p:sldId id="285" r:id="rId4"/>
    <p:sldId id="257" r:id="rId5"/>
    <p:sldId id="258" r:id="rId6"/>
    <p:sldId id="259" r:id="rId7"/>
    <p:sldId id="286" r:id="rId8"/>
    <p:sldId id="260" r:id="rId9"/>
    <p:sldId id="261" r:id="rId10"/>
    <p:sldId id="262" r:id="rId11"/>
    <p:sldId id="287" r:id="rId12"/>
    <p:sldId id="263" r:id="rId13"/>
    <p:sldId id="264" r:id="rId14"/>
    <p:sldId id="288" r:id="rId15"/>
    <p:sldId id="265" r:id="rId16"/>
    <p:sldId id="289" r:id="rId17"/>
    <p:sldId id="266" r:id="rId18"/>
    <p:sldId id="290" r:id="rId19"/>
    <p:sldId id="273" r:id="rId20"/>
    <p:sldId id="291" r:id="rId21"/>
    <p:sldId id="267" r:id="rId22"/>
    <p:sldId id="292" r:id="rId23"/>
    <p:sldId id="268" r:id="rId24"/>
    <p:sldId id="293" r:id="rId25"/>
    <p:sldId id="269" r:id="rId26"/>
    <p:sldId id="294" r:id="rId27"/>
    <p:sldId id="270" r:id="rId28"/>
    <p:sldId id="271" r:id="rId29"/>
    <p:sldId id="295" r:id="rId30"/>
    <p:sldId id="272" r:id="rId31"/>
    <p:sldId id="296" r:id="rId32"/>
    <p:sldId id="274" r:id="rId33"/>
    <p:sldId id="297" r:id="rId34"/>
    <p:sldId id="275" r:id="rId35"/>
    <p:sldId id="298" r:id="rId36"/>
    <p:sldId id="276" r:id="rId37"/>
    <p:sldId id="299" r:id="rId38"/>
    <p:sldId id="277" r:id="rId39"/>
    <p:sldId id="278" r:id="rId40"/>
    <p:sldId id="300" r:id="rId41"/>
    <p:sldId id="279" r:id="rId42"/>
    <p:sldId id="280" r:id="rId4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19846-4B82-404E-889D-B0AE30B7AC6E}" type="datetimeFigureOut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515D6-2A19-44C9-A911-FBB8C41BE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199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8437-27F4-4EE0-A812-CFE341E6B292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30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98B0-FEF1-4A14-84CD-DDC676BE7C9A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848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A842-5F63-44F3-9166-CF10EBA2666B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356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12A8-AC02-4363-A33C-914B8E481A79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97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8F9F-9BA8-42EB-8132-D923F9CC8FD5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89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30E8-5247-4CF0-9459-715AF59F336F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57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65CAD-3341-4CB3-963A-61A7689AB0BB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983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AAB5-12BC-4427-BB71-CA7FCDB60C8D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9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36D7-934F-4B50-8EB8-956D11310BF4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83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251E-A190-4CC3-AE92-B561F6401600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71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8CB50-2A1E-4742-BAFB-D3947BEC2FF3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09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479FA-E84E-4F23-B9C4-3E842F767FD1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14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1396" y="1122363"/>
            <a:ext cx="10207446" cy="2387600"/>
          </a:xfrm>
        </p:spPr>
        <p:txBody>
          <a:bodyPr>
            <a:normAutofit/>
          </a:bodyPr>
          <a:lstStyle/>
          <a:p>
            <a:r>
              <a:rPr lang="ja-JP" altLang="en-US" b="1" dirty="0">
                <a:latin typeface="+mn-ea"/>
                <a:ea typeface="+mn-ea"/>
              </a:rPr>
              <a:t>第４章　学業成績の確率分布と偏差値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984424"/>
            <a:ext cx="9144000" cy="1655762"/>
          </a:xfrm>
        </p:spPr>
        <p:txBody>
          <a:bodyPr>
            <a:normAutofit/>
          </a:bodyPr>
          <a:lstStyle/>
          <a:p>
            <a:r>
              <a:rPr lang="ja-JP" altLang="en-US" sz="5400" dirty="0">
                <a:latin typeface="+mj-lt"/>
              </a:rPr>
              <a:t>正規分布</a:t>
            </a:r>
            <a:br>
              <a:rPr lang="ja-JP" altLang="ja-JP" sz="5400" dirty="0">
                <a:latin typeface="+mj-lt"/>
              </a:rPr>
            </a:br>
            <a:endParaRPr kumimoji="1" lang="ja-JP" altLang="en-U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5906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040" y="199505"/>
            <a:ext cx="11323320" cy="1325563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図表４－</a:t>
            </a:r>
            <a:r>
              <a:rPr lang="en-US" altLang="ja-JP" dirty="0"/>
              <a:t>5</a:t>
            </a:r>
            <a:r>
              <a:rPr lang="ja-JP" altLang="en-US" dirty="0"/>
              <a:t>　複雑な要因が大小反対の方向に</a:t>
            </a:r>
            <a:br>
              <a:rPr lang="en-US" altLang="ja-JP" dirty="0"/>
            </a:br>
            <a:r>
              <a:rPr lang="ja-JP" altLang="en-US" dirty="0"/>
              <a:t>　　　　同じ確率で影響を及ぼす場合の概念図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8435" y="1525068"/>
            <a:ext cx="8195129" cy="5196407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710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11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段々のある</a:t>
            </a:r>
            <a:r>
              <a:rPr lang="ja-JP" altLang="en-US" b="1" dirty="0"/>
              <a:t>離散型</a:t>
            </a:r>
            <a:r>
              <a:rPr lang="ja-JP" altLang="en-US" dirty="0"/>
              <a:t>から滑らかな</a:t>
            </a:r>
            <a:r>
              <a:rPr lang="ja-JP" altLang="en-US" b="1" dirty="0"/>
              <a:t>連続型</a:t>
            </a:r>
            <a:r>
              <a:rPr lang="ja-JP" altLang="en-US" dirty="0"/>
              <a:t>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9949912" cy="4802186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サイコロの目は</a:t>
            </a:r>
            <a:r>
              <a:rPr lang="ja-JP" altLang="en-US" b="1" dirty="0"/>
              <a:t>「離散型」</a:t>
            </a:r>
            <a:r>
              <a:rPr lang="ja-JP" altLang="en-US" dirty="0"/>
              <a:t>の確率分布（図表</a:t>
            </a:r>
            <a:r>
              <a:rPr lang="en-US" altLang="ja-JP" dirty="0"/>
              <a:t>4-6</a:t>
            </a:r>
            <a:r>
              <a:rPr lang="ja-JP" altLang="en-US" dirty="0"/>
              <a:t>左側）</a:t>
            </a:r>
          </a:p>
          <a:p>
            <a:pPr eaLnBrk="1" hangingPunct="1"/>
            <a:r>
              <a:rPr lang="ja-JP" altLang="en-US" dirty="0"/>
              <a:t>－目の１と２の間に、</a:t>
            </a:r>
            <a:r>
              <a:rPr lang="en-US" altLang="ja-JP" dirty="0"/>
              <a:t>1.5</a:t>
            </a:r>
            <a:r>
              <a:rPr lang="ja-JP" altLang="en-US" dirty="0"/>
              <a:t>や</a:t>
            </a:r>
            <a:r>
              <a:rPr lang="en-US" altLang="ja-JP" dirty="0"/>
              <a:t>3.2</a:t>
            </a:r>
            <a:r>
              <a:rPr lang="ja-JP" altLang="en-US" dirty="0"/>
              <a:t>などの数値がない</a:t>
            </a:r>
          </a:p>
          <a:p>
            <a:r>
              <a:rPr lang="ja-JP" altLang="en-US" dirty="0"/>
              <a:t>－他には「コインの表裏」や「事故の件数」などがある</a:t>
            </a:r>
          </a:p>
          <a:p>
            <a:pPr eaLnBrk="1" hangingPunct="1"/>
            <a:r>
              <a:rPr lang="ja-JP" altLang="en-US" dirty="0"/>
              <a:t>－試行結果の「組合せ」から起こる確率が計算しやすい</a:t>
            </a:r>
          </a:p>
          <a:p>
            <a:pPr eaLnBrk="1" hangingPunct="1"/>
            <a:r>
              <a:rPr lang="ja-JP" altLang="en-US" dirty="0"/>
              <a:t>ビスケットの長さは</a:t>
            </a:r>
            <a:r>
              <a:rPr lang="ja-JP" altLang="en-US" b="1" dirty="0"/>
              <a:t>「連続型」</a:t>
            </a:r>
            <a:r>
              <a:rPr lang="ja-JP" altLang="en-US" dirty="0"/>
              <a:t>の確率分布（図表</a:t>
            </a:r>
            <a:r>
              <a:rPr lang="en-US" altLang="ja-JP" dirty="0"/>
              <a:t>4-6</a:t>
            </a:r>
            <a:r>
              <a:rPr lang="ja-JP" altLang="en-US" dirty="0"/>
              <a:t>右側）</a:t>
            </a:r>
            <a:endParaRPr lang="en-US" altLang="ja-JP" dirty="0"/>
          </a:p>
          <a:p>
            <a:pPr eaLnBrk="1" hangingPunct="1"/>
            <a:r>
              <a:rPr lang="ja-JP" altLang="en-US" dirty="0"/>
              <a:t>－長さの１㎝と２㎝の間に、</a:t>
            </a:r>
            <a:r>
              <a:rPr lang="en-US" altLang="ja-JP" dirty="0"/>
              <a:t>1.1</a:t>
            </a:r>
            <a:r>
              <a:rPr lang="ja-JP" altLang="en-US" dirty="0"/>
              <a:t>㎝や</a:t>
            </a:r>
            <a:r>
              <a:rPr lang="en-US" altLang="ja-JP" dirty="0"/>
              <a:t>1.85</a:t>
            </a:r>
            <a:r>
              <a:rPr lang="ja-JP" altLang="en-US" dirty="0"/>
              <a:t>㎝の値がある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－他には「身長」や「金銭価値」などがある（図表</a:t>
            </a:r>
            <a:r>
              <a:rPr lang="en-US" altLang="ja-JP" dirty="0"/>
              <a:t>4-7</a:t>
            </a:r>
            <a:r>
              <a:rPr lang="ja-JP" altLang="en-US" dirty="0"/>
              <a:t>）</a:t>
            </a:r>
            <a:endParaRPr lang="en-US" altLang="ja-JP" dirty="0"/>
          </a:p>
          <a:p>
            <a:pPr eaLnBrk="1" hangingPunct="1"/>
            <a:r>
              <a:rPr lang="ja-JP" altLang="en-US" dirty="0"/>
              <a:t>－確率は連続する数値の面積を計算する必要がある</a:t>
            </a:r>
            <a:endParaRPr lang="en-US" altLang="ja-JP" dirty="0"/>
          </a:p>
          <a:p>
            <a:pPr eaLnBrk="1" hangingPunct="1"/>
            <a:r>
              <a:rPr lang="ja-JP" altLang="en-US" dirty="0"/>
              <a:t>今後は、</a:t>
            </a:r>
            <a:r>
              <a:rPr lang="ja-JP" altLang="en-US" b="1" dirty="0"/>
              <a:t>「連続」確率分布</a:t>
            </a:r>
            <a:r>
              <a:rPr lang="ja-JP" altLang="en-US" dirty="0"/>
              <a:t>を前提として学習を進める</a:t>
            </a:r>
          </a:p>
          <a:p>
            <a:pPr eaLnBrk="1" hangingPunct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5010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320" y="136525"/>
            <a:ext cx="11643360" cy="1325563"/>
          </a:xfrm>
        </p:spPr>
        <p:txBody>
          <a:bodyPr/>
          <a:lstStyle/>
          <a:p>
            <a:r>
              <a:rPr lang="ja-JP" altLang="en-US" dirty="0"/>
              <a:t>図表４－</a:t>
            </a:r>
            <a:r>
              <a:rPr lang="en-US" altLang="ja-JP" dirty="0"/>
              <a:t>6</a:t>
            </a:r>
            <a:br>
              <a:rPr lang="en-US" altLang="ja-JP" dirty="0"/>
            </a:br>
            <a:r>
              <a:rPr lang="ja-JP" altLang="en-US" dirty="0"/>
              <a:t>　　　　</a:t>
            </a:r>
            <a:r>
              <a:rPr lang="ja-JP" altLang="en-US" b="1" dirty="0"/>
              <a:t>離散</a:t>
            </a:r>
            <a:r>
              <a:rPr lang="ja-JP" altLang="en-US" dirty="0"/>
              <a:t>確率分布と</a:t>
            </a:r>
            <a:r>
              <a:rPr lang="ja-JP" altLang="en-US" b="1" dirty="0"/>
              <a:t>連続</a:t>
            </a:r>
            <a:r>
              <a:rPr lang="ja-JP" altLang="en-US" dirty="0"/>
              <a:t>確率分布の違い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4029" y="1462089"/>
            <a:ext cx="10515600" cy="503078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99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2880" y="365125"/>
            <a:ext cx="1158240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図表４－</a:t>
            </a:r>
            <a:r>
              <a:rPr lang="en-US" altLang="ja-JP" dirty="0"/>
              <a:t>7</a:t>
            </a:r>
            <a:br>
              <a:rPr lang="en-US" altLang="ja-JP" dirty="0"/>
            </a:br>
            <a:r>
              <a:rPr lang="ja-JP" altLang="en-US" dirty="0"/>
              <a:t>　　日本人男性（１７歳）の身長の確率分布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309" y="1929549"/>
            <a:ext cx="8471465" cy="4753883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788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14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正規分布には３つの便利な特性がある①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9949912" cy="4802186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自然界に良く見られる「普通」な確率分布が「正規分布」</a:t>
            </a:r>
            <a:endParaRPr lang="en-US" altLang="ja-JP" dirty="0"/>
          </a:p>
          <a:p>
            <a:pPr eaLnBrk="1" hangingPunct="1"/>
            <a:r>
              <a:rPr lang="ja-JP" altLang="en-US" dirty="0"/>
              <a:t>－ベルカーブと言われる単峰性の分布を取る</a:t>
            </a:r>
            <a:endParaRPr lang="en-US" altLang="ja-JP" dirty="0"/>
          </a:p>
          <a:p>
            <a:pPr eaLnBrk="1" hangingPunct="1"/>
            <a:r>
              <a:rPr lang="ja-JP" altLang="en-US" dirty="0"/>
              <a:t>正規分布には３つの便利な特性がある</a:t>
            </a:r>
            <a:endParaRPr lang="en-US" altLang="ja-JP" dirty="0"/>
          </a:p>
          <a:p>
            <a:pPr eaLnBrk="1" hangingPunct="1"/>
            <a:r>
              <a:rPr lang="ja-JP" altLang="en-US" dirty="0">
                <a:highlight>
                  <a:srgbClr val="C0C0C0"/>
                </a:highlight>
              </a:rPr>
              <a:t>「</a:t>
            </a:r>
            <a:r>
              <a:rPr lang="ja-JP" altLang="en-US" b="1" dirty="0">
                <a:highlight>
                  <a:srgbClr val="C0C0C0"/>
                </a:highlight>
              </a:rPr>
              <a:t>特性①」</a:t>
            </a:r>
            <a:r>
              <a:rPr lang="ja-JP" altLang="en-US" dirty="0">
                <a:highlight>
                  <a:srgbClr val="C0C0C0"/>
                </a:highlight>
              </a:rPr>
              <a:t>平均値と分散（標準偏差）で全体の形状が決定</a:t>
            </a:r>
            <a:endParaRPr lang="en-US" altLang="ja-JP" dirty="0">
              <a:highlight>
                <a:srgbClr val="C0C0C0"/>
              </a:highlight>
            </a:endParaRPr>
          </a:p>
          <a:p>
            <a:pPr eaLnBrk="1" hangingPunct="1"/>
            <a:r>
              <a:rPr lang="ja-JP" altLang="en-US" dirty="0"/>
              <a:t>横軸（数値）から縦軸（確率）が決まる数式</a:t>
            </a:r>
            <a:r>
              <a:rPr lang="en-US" altLang="ja-JP" dirty="0"/>
              <a:t>[</a:t>
            </a:r>
            <a:r>
              <a:rPr lang="ja-JP" altLang="en-US" dirty="0"/>
              <a:t>（１）式</a:t>
            </a:r>
            <a:r>
              <a:rPr lang="en-US" altLang="ja-JP" dirty="0"/>
              <a:t>]</a:t>
            </a:r>
          </a:p>
          <a:p>
            <a:pPr eaLnBrk="1" hangingPunct="1"/>
            <a:r>
              <a:rPr lang="ja-JP" altLang="en-US" dirty="0"/>
              <a:t>－（１）式の</a:t>
            </a:r>
            <a:r>
              <a:rPr lang="ja-JP" altLang="en-US" b="1" dirty="0">
                <a:solidFill>
                  <a:srgbClr val="6600FF"/>
                </a:solidFill>
              </a:rPr>
              <a:t>定数</a:t>
            </a:r>
            <a:r>
              <a:rPr lang="en-US" altLang="ja-JP" b="1" dirty="0">
                <a:solidFill>
                  <a:srgbClr val="6600FF"/>
                </a:solidFill>
              </a:rPr>
              <a:t>A</a:t>
            </a:r>
            <a:r>
              <a:rPr lang="ja-JP" altLang="en-US" dirty="0"/>
              <a:t>と</a:t>
            </a:r>
            <a:r>
              <a:rPr lang="ja-JP" altLang="en-US" b="1" dirty="0">
                <a:solidFill>
                  <a:schemeClr val="accent4">
                    <a:lumMod val="50000"/>
                  </a:schemeClr>
                </a:solidFill>
              </a:rPr>
              <a:t>定数</a:t>
            </a:r>
            <a:r>
              <a:rPr lang="en-US" altLang="ja-JP" b="1" dirty="0">
                <a:solidFill>
                  <a:schemeClr val="accent4">
                    <a:lumMod val="50000"/>
                  </a:schemeClr>
                </a:solidFill>
              </a:rPr>
              <a:t>B</a:t>
            </a:r>
            <a:r>
              <a:rPr lang="ja-JP" altLang="en-US" dirty="0"/>
              <a:t>は決まった値なので変化なし</a:t>
            </a:r>
            <a:endParaRPr lang="en-US" altLang="ja-JP" dirty="0"/>
          </a:p>
          <a:p>
            <a:pPr eaLnBrk="1" hangingPunct="1"/>
            <a:r>
              <a:rPr lang="ja-JP" altLang="en-US" dirty="0"/>
              <a:t>－あとは</a:t>
            </a:r>
            <a:r>
              <a:rPr lang="ja-JP" altLang="en-US" b="1" dirty="0">
                <a:solidFill>
                  <a:srgbClr val="FF0000"/>
                </a:solidFill>
              </a:rPr>
              <a:t>平均値</a:t>
            </a:r>
            <a:r>
              <a:rPr lang="ja-JP" altLang="en-US" dirty="0"/>
              <a:t>と</a:t>
            </a:r>
            <a:r>
              <a:rPr lang="ja-JP" altLang="en-US" b="1" dirty="0">
                <a:solidFill>
                  <a:srgbClr val="FFC000"/>
                </a:solidFill>
              </a:rPr>
              <a:t>分散</a:t>
            </a:r>
            <a:r>
              <a:rPr lang="ja-JP" altLang="en-US" dirty="0"/>
              <a:t>（標準偏差）で横軸から縦軸を決定</a:t>
            </a:r>
            <a:endParaRPr lang="en-US" altLang="ja-JP" dirty="0"/>
          </a:p>
          <a:p>
            <a:pPr eaLnBrk="1" hangingPunct="1"/>
            <a:r>
              <a:rPr lang="ja-JP" altLang="en-US" dirty="0"/>
              <a:t>－他の確率分布は標本サイズなどにより形状が変化する</a:t>
            </a:r>
            <a:endParaRPr lang="en-US" altLang="ja-JP" dirty="0"/>
          </a:p>
          <a:p>
            <a:pPr eaLnBrk="1" hangingPunct="1"/>
            <a:endParaRPr lang="ja-JP" altLang="en-US" dirty="0"/>
          </a:p>
          <a:p>
            <a:pPr eaLnBrk="1" hangingPunct="1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EE3C46-2DD0-4525-A582-4E70C58EE49B}"/>
              </a:ext>
            </a:extLst>
          </p:cNvPr>
          <p:cNvSpPr txBox="1"/>
          <p:nvPr/>
        </p:nvSpPr>
        <p:spPr>
          <a:xfrm>
            <a:off x="1177871" y="6015692"/>
            <a:ext cx="10314432" cy="52322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70C0"/>
                </a:solidFill>
              </a:rPr>
              <a:t>正規分布の便利な特性３つの説明は、教科書</a:t>
            </a:r>
            <a:r>
              <a:rPr kumimoji="1" lang="en-US" altLang="ja-JP" sz="2800" dirty="0">
                <a:solidFill>
                  <a:srgbClr val="0070C0"/>
                </a:solidFill>
              </a:rPr>
              <a:t>P50</a:t>
            </a:r>
            <a:r>
              <a:rPr kumimoji="1" lang="ja-JP" altLang="en-US" sz="2800" dirty="0">
                <a:solidFill>
                  <a:srgbClr val="0070C0"/>
                </a:solidFill>
              </a:rPr>
              <a:t>～</a:t>
            </a:r>
            <a:r>
              <a:rPr kumimoji="1" lang="en-US" altLang="ja-JP" sz="2800" dirty="0">
                <a:solidFill>
                  <a:srgbClr val="0070C0"/>
                </a:solidFill>
              </a:rPr>
              <a:t>P54</a:t>
            </a:r>
            <a:r>
              <a:rPr kumimoji="1" lang="ja-JP" altLang="en-US" sz="2800" dirty="0">
                <a:solidFill>
                  <a:srgbClr val="0070C0"/>
                </a:solidFill>
              </a:rPr>
              <a:t>を参照</a:t>
            </a:r>
          </a:p>
        </p:txBody>
      </p:sp>
    </p:spTree>
    <p:extLst>
      <p:ext uri="{BB962C8B-B14F-4D97-AF65-F5344CB8AC3E}">
        <p14:creationId xmlns:p14="http://schemas.microsoft.com/office/powerpoint/2010/main" val="2585625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正規分布は、平均値と分散</a:t>
            </a:r>
            <a:r>
              <a:rPr lang="en-US" altLang="ja-JP" dirty="0"/>
              <a:t>(</a:t>
            </a:r>
            <a:r>
              <a:rPr lang="ja-JP" altLang="en-US" dirty="0"/>
              <a:t>標準偏差</a:t>
            </a:r>
            <a:r>
              <a:rPr lang="en-US" altLang="ja-JP" dirty="0"/>
              <a:t>)</a:t>
            </a:r>
            <a:r>
              <a:rPr lang="ja-JP" altLang="en-US" dirty="0"/>
              <a:t>の２つで全体の形状が決定する（便利な特性① ）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94C9047-4EB1-46AB-B985-4BE76C9D8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74837"/>
            <a:ext cx="10005553" cy="466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221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16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正規分布には３つの便利な特性がある②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9949912" cy="4802186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b="1" dirty="0">
                <a:highlight>
                  <a:srgbClr val="C0C0C0"/>
                </a:highlight>
              </a:rPr>
              <a:t>「特性②」</a:t>
            </a:r>
            <a:r>
              <a:rPr lang="ja-JP" altLang="en-US" dirty="0">
                <a:highlight>
                  <a:srgbClr val="C0C0C0"/>
                </a:highlight>
              </a:rPr>
              <a:t>平均値から標準偏差１個分で</a:t>
            </a:r>
            <a:r>
              <a:rPr lang="en-US" altLang="ja-JP" dirty="0">
                <a:highlight>
                  <a:srgbClr val="C0C0C0"/>
                </a:highlight>
              </a:rPr>
              <a:t>34.1</a:t>
            </a:r>
            <a:r>
              <a:rPr lang="ja-JP" altLang="en-US" dirty="0">
                <a:highlight>
                  <a:srgbClr val="C0C0C0"/>
                </a:highlight>
              </a:rPr>
              <a:t>％の面積</a:t>
            </a:r>
            <a:endParaRPr lang="en-US" altLang="ja-JP" dirty="0">
              <a:highlight>
                <a:srgbClr val="C0C0C0"/>
              </a:highlight>
            </a:endParaRPr>
          </a:p>
          <a:p>
            <a:pPr eaLnBrk="1" hangingPunct="1"/>
            <a:r>
              <a:rPr lang="ja-JP" altLang="en-US" dirty="0"/>
              <a:t>－横軸（数値）が平均値から標準偏差何個分かを測る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－標準偏差１個分なら</a:t>
            </a:r>
            <a:r>
              <a:rPr lang="en-US" altLang="ja-JP" dirty="0"/>
              <a:t>34.1</a:t>
            </a:r>
            <a:r>
              <a:rPr lang="ja-JP" altLang="en-US" dirty="0"/>
              <a:t>％、２個分なら</a:t>
            </a:r>
            <a:r>
              <a:rPr lang="en-US" altLang="ja-JP" dirty="0"/>
              <a:t>47.7</a:t>
            </a:r>
            <a:r>
              <a:rPr lang="ja-JP" altLang="en-US" dirty="0"/>
              <a:t>％になる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</a:t>
            </a:r>
            <a:r>
              <a:rPr lang="ja-JP" altLang="en-US" b="1" dirty="0">
                <a:solidFill>
                  <a:srgbClr val="FF0000"/>
                </a:solidFill>
              </a:rPr>
              <a:t>平均値</a:t>
            </a:r>
            <a:r>
              <a:rPr lang="ja-JP" altLang="en-US" dirty="0"/>
              <a:t>と</a:t>
            </a:r>
            <a:r>
              <a:rPr lang="ja-JP" altLang="en-US" b="1" dirty="0">
                <a:solidFill>
                  <a:srgbClr val="FFC000"/>
                </a:solidFill>
              </a:rPr>
              <a:t>分散</a:t>
            </a:r>
            <a:r>
              <a:rPr lang="ja-JP" altLang="en-US" dirty="0"/>
              <a:t>（標準偏差）の数値が変わっても同じ面積</a:t>
            </a:r>
            <a:endParaRPr lang="en-US" altLang="ja-JP" dirty="0"/>
          </a:p>
          <a:p>
            <a:pPr eaLnBrk="1" hangingPunct="1"/>
            <a:r>
              <a:rPr lang="ja-JP" altLang="en-US" dirty="0"/>
              <a:t>（１）式で計算しなくても、標準偏差で換算すれば良い</a:t>
            </a:r>
            <a:endParaRPr lang="en-US" altLang="ja-JP" dirty="0"/>
          </a:p>
          <a:p>
            <a:r>
              <a:rPr lang="ja-JP" altLang="en-US" dirty="0"/>
              <a:t>社会が平均値７０点で標準偏差５のケース</a:t>
            </a:r>
            <a:r>
              <a:rPr lang="en-US" altLang="ja-JP" dirty="0"/>
              <a:t>(</a:t>
            </a:r>
            <a:r>
              <a:rPr lang="ja-JP" altLang="en-US" dirty="0"/>
              <a:t>図表</a:t>
            </a:r>
            <a:r>
              <a:rPr lang="en-US" altLang="ja-JP" dirty="0"/>
              <a:t>4-8</a:t>
            </a:r>
            <a:r>
              <a:rPr lang="ja-JP" altLang="en-US" dirty="0"/>
              <a:t>右側</a:t>
            </a:r>
            <a:r>
              <a:rPr lang="en-US" altLang="ja-JP" dirty="0"/>
              <a:t>)</a:t>
            </a:r>
          </a:p>
          <a:p>
            <a:pPr eaLnBrk="1" hangingPunct="1"/>
            <a:r>
              <a:rPr lang="ja-JP" altLang="en-US" dirty="0"/>
              <a:t>－７０点から７５点の間に</a:t>
            </a:r>
            <a:r>
              <a:rPr lang="en-US" altLang="ja-JP" dirty="0"/>
              <a:t>34.5</a:t>
            </a:r>
            <a:r>
              <a:rPr lang="ja-JP" altLang="en-US" dirty="0"/>
              <a:t>％の学生が入っている</a:t>
            </a:r>
            <a:endParaRPr lang="en-US" altLang="ja-JP" dirty="0"/>
          </a:p>
          <a:p>
            <a:r>
              <a:rPr lang="ja-JP" altLang="en-US" dirty="0"/>
              <a:t>数学が平均値４０点で標準偏差</a:t>
            </a:r>
            <a:r>
              <a:rPr lang="en-US" altLang="ja-JP" dirty="0"/>
              <a:t>20</a:t>
            </a:r>
            <a:r>
              <a:rPr lang="ja-JP" altLang="en-US" dirty="0"/>
              <a:t>のケース</a:t>
            </a:r>
            <a:r>
              <a:rPr lang="en-US" altLang="ja-JP" dirty="0"/>
              <a:t>(</a:t>
            </a:r>
            <a:r>
              <a:rPr lang="ja-JP" altLang="en-US" dirty="0"/>
              <a:t>図表</a:t>
            </a:r>
            <a:r>
              <a:rPr lang="en-US" altLang="ja-JP" dirty="0"/>
              <a:t>4-8</a:t>
            </a:r>
            <a:r>
              <a:rPr lang="ja-JP" altLang="en-US" dirty="0"/>
              <a:t>左側</a:t>
            </a:r>
            <a:r>
              <a:rPr lang="en-US" altLang="ja-JP" dirty="0"/>
              <a:t>)</a:t>
            </a:r>
          </a:p>
          <a:p>
            <a:pPr eaLnBrk="1" hangingPunct="1"/>
            <a:r>
              <a:rPr lang="ja-JP" altLang="en-US" dirty="0"/>
              <a:t>－４０点から６０点の間に</a:t>
            </a:r>
            <a:r>
              <a:rPr lang="en-US" altLang="ja-JP" dirty="0"/>
              <a:t>34.5</a:t>
            </a:r>
            <a:r>
              <a:rPr lang="ja-JP" altLang="en-US" dirty="0"/>
              <a:t>％の学生が入っている</a:t>
            </a:r>
            <a:endParaRPr lang="en-US" altLang="ja-JP" dirty="0"/>
          </a:p>
          <a:p>
            <a:pPr eaLnBrk="1" hangingPunct="1"/>
            <a:endParaRPr lang="en-US" altLang="ja-JP" dirty="0"/>
          </a:p>
          <a:p>
            <a:pPr eaLnBrk="1" hangingPunct="1"/>
            <a:endParaRPr lang="ja-JP" altLang="en-US" dirty="0"/>
          </a:p>
          <a:p>
            <a:pPr eaLnBrk="1" hangingPunct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0085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図表４－</a:t>
            </a:r>
            <a:r>
              <a:rPr lang="en-US" altLang="ja-JP" dirty="0"/>
              <a:t>8</a:t>
            </a:r>
            <a:r>
              <a:rPr lang="ja-JP" altLang="en-US" dirty="0"/>
              <a:t>　正規分布で平均値から標準偏差１個分なら、全体の</a:t>
            </a:r>
            <a:r>
              <a:rPr lang="en-US" altLang="ja-JP" dirty="0"/>
              <a:t>34.1</a:t>
            </a:r>
            <a:r>
              <a:rPr lang="ja-JP" altLang="en-US" dirty="0"/>
              <a:t>％の確率になる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1262" y="1866763"/>
            <a:ext cx="9589476" cy="465041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622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18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838199" y="365125"/>
            <a:ext cx="10785529" cy="1325563"/>
          </a:xfrm>
        </p:spPr>
        <p:txBody>
          <a:bodyPr/>
          <a:lstStyle/>
          <a:p>
            <a:pPr eaLnBrk="1" hangingPunct="1"/>
            <a:r>
              <a:rPr lang="ja-JP" altLang="en-US" dirty="0"/>
              <a:t>正規分布には３つの便利な特性がある③</a:t>
            </a:r>
            <a:r>
              <a:rPr lang="en-US" altLang="ja-JP" dirty="0"/>
              <a:t>-1</a:t>
            </a:r>
            <a:endParaRPr lang="ja-JP" alt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10647336" cy="4802186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b="1" dirty="0">
                <a:highlight>
                  <a:srgbClr val="C0C0C0"/>
                </a:highlight>
              </a:rPr>
              <a:t>「特性③」</a:t>
            </a:r>
            <a:r>
              <a:rPr lang="ja-JP" altLang="en-US" dirty="0">
                <a:highlight>
                  <a:srgbClr val="C0C0C0"/>
                </a:highlight>
              </a:rPr>
              <a:t>平均値と標準偏差を数値変換しても正規分布</a:t>
            </a:r>
            <a:endParaRPr lang="en-US" altLang="ja-JP" dirty="0">
              <a:highlight>
                <a:srgbClr val="C0C0C0"/>
              </a:highlight>
            </a:endParaRPr>
          </a:p>
          <a:p>
            <a:pPr eaLnBrk="1" hangingPunct="1"/>
            <a:r>
              <a:rPr lang="ja-JP" altLang="en-US" dirty="0"/>
              <a:t>－正規分布を変形しても正規分布の形状を維持する</a:t>
            </a:r>
            <a:endParaRPr lang="en-US" altLang="ja-JP" dirty="0"/>
          </a:p>
          <a:p>
            <a:pPr eaLnBrk="1" hangingPunct="1"/>
            <a:r>
              <a:rPr lang="ja-JP" altLang="en-US" dirty="0"/>
              <a:t>平均値を平行移動させる（点数から平均値を引く）</a:t>
            </a:r>
            <a:r>
              <a:rPr lang="en-US" altLang="ja-JP" dirty="0"/>
              <a:t>(</a:t>
            </a:r>
            <a:r>
              <a:rPr lang="ja-JP" altLang="en-US" dirty="0"/>
              <a:t>図表</a:t>
            </a:r>
            <a:r>
              <a:rPr lang="en-US" altLang="ja-JP" dirty="0"/>
              <a:t>4-9)</a:t>
            </a:r>
          </a:p>
          <a:p>
            <a:r>
              <a:rPr lang="ja-JP" altLang="en-US" dirty="0"/>
              <a:t>－平均値</a:t>
            </a:r>
            <a:r>
              <a:rPr lang="en-US" altLang="ja-JP" dirty="0"/>
              <a:t>70</a:t>
            </a:r>
            <a:r>
              <a:rPr lang="ja-JP" altLang="en-US" dirty="0"/>
              <a:t>点を平均値</a:t>
            </a:r>
            <a:r>
              <a:rPr lang="en-US" altLang="ja-JP" dirty="0"/>
              <a:t>0</a:t>
            </a:r>
            <a:r>
              <a:rPr lang="ja-JP" altLang="en-US" dirty="0"/>
              <a:t>点に移動させる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0070C0"/>
                </a:solidFill>
              </a:rPr>
              <a:t>①青の矢印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－得点が</a:t>
            </a:r>
            <a:r>
              <a:rPr lang="en-US" altLang="ja-JP" dirty="0"/>
              <a:t>75</a:t>
            </a:r>
            <a:r>
              <a:rPr lang="ja-JP" altLang="en-US" dirty="0"/>
              <a:t>点の人は５点（</a:t>
            </a:r>
            <a:r>
              <a:rPr lang="en-US" altLang="ja-JP" dirty="0"/>
              <a:t>75</a:t>
            </a:r>
            <a:r>
              <a:rPr lang="ja-JP" altLang="en-US" dirty="0"/>
              <a:t>点－</a:t>
            </a:r>
            <a:r>
              <a:rPr lang="en-US" altLang="ja-JP" dirty="0"/>
              <a:t>70</a:t>
            </a:r>
            <a:r>
              <a:rPr lang="ja-JP" altLang="en-US" dirty="0"/>
              <a:t>点）に移動する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－得点が</a:t>
            </a:r>
            <a:r>
              <a:rPr lang="en-US" altLang="ja-JP" dirty="0"/>
              <a:t>0</a:t>
            </a:r>
            <a:r>
              <a:rPr lang="ja-JP" altLang="en-US" dirty="0"/>
              <a:t>点から５点の間に</a:t>
            </a:r>
            <a:r>
              <a:rPr lang="en-US" altLang="ja-JP" dirty="0"/>
              <a:t>34.5</a:t>
            </a:r>
            <a:r>
              <a:rPr lang="ja-JP" altLang="en-US" dirty="0"/>
              <a:t>％の学生が入る</a:t>
            </a:r>
            <a:endParaRPr lang="en-US" altLang="ja-JP" dirty="0"/>
          </a:p>
          <a:p>
            <a:r>
              <a:rPr lang="ja-JP" altLang="en-US" dirty="0"/>
              <a:t>ある得点（数値）から定数を引いて平均値を移動させても、</a:t>
            </a:r>
            <a:endParaRPr lang="en-US" altLang="ja-JP" dirty="0"/>
          </a:p>
          <a:p>
            <a:r>
              <a:rPr lang="ja-JP" altLang="en-US" dirty="0"/>
              <a:t>－正規分布の形状を維持する（平均値は移動）</a:t>
            </a:r>
            <a:endParaRPr lang="en-US" altLang="ja-JP" dirty="0"/>
          </a:p>
          <a:p>
            <a:r>
              <a:rPr lang="ja-JP" altLang="en-US" dirty="0"/>
              <a:t>－ある得点の全体に占める相対的位置も変化しない</a:t>
            </a:r>
          </a:p>
          <a:p>
            <a:pPr eaLnBrk="1" hangingPunct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9632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840" y="136525"/>
            <a:ext cx="11719560" cy="1325563"/>
          </a:xfrm>
        </p:spPr>
        <p:txBody>
          <a:bodyPr/>
          <a:lstStyle/>
          <a:p>
            <a:r>
              <a:rPr lang="ja-JP" altLang="en-US" dirty="0"/>
              <a:t>図表４－</a:t>
            </a:r>
            <a:r>
              <a:rPr lang="en-US" altLang="ja-JP" dirty="0"/>
              <a:t>9</a:t>
            </a:r>
            <a:r>
              <a:rPr lang="ja-JP" altLang="en-US" dirty="0"/>
              <a:t>　正規分布の平均値を加減しても</a:t>
            </a:r>
            <a:br>
              <a:rPr lang="en-US" altLang="ja-JP" dirty="0"/>
            </a:br>
            <a:r>
              <a:rPr lang="ja-JP" altLang="en-US" dirty="0"/>
              <a:t>　　　　　　正規分布の形状は同じ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3026C88-7990-4D9B-818E-E457578B6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079" y="1690688"/>
            <a:ext cx="6874328" cy="503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15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2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第４章の目的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9949912" cy="4802186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確率・確率変数・確率分布を理解するた</a:t>
            </a:r>
          </a:p>
          <a:p>
            <a:pPr eaLnBrk="1" hangingPunct="1"/>
            <a:r>
              <a:rPr lang="ja-JP" altLang="en-US" dirty="0"/>
              <a:t>－確率分布は、実現値とその確率が紐づいたもの</a:t>
            </a:r>
          </a:p>
          <a:p>
            <a:pPr eaLnBrk="1" hangingPunct="1"/>
            <a:r>
              <a:rPr lang="ja-JP" altLang="en-US" dirty="0"/>
              <a:t>サイコロやトランプの実現値も確率分布</a:t>
            </a:r>
          </a:p>
          <a:p>
            <a:pPr eaLnBrk="1" hangingPunct="1"/>
            <a:r>
              <a:rPr lang="ja-JP" altLang="en-US" dirty="0"/>
              <a:t>－サイコロの２つの目の和の分布を見てみる</a:t>
            </a:r>
          </a:p>
          <a:p>
            <a:pPr eaLnBrk="1" hangingPunct="1"/>
            <a:r>
              <a:rPr lang="ja-JP" altLang="en-US" dirty="0"/>
              <a:t>自然現象における確率分布（正規分布）を知る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－正規分布の３つの便利な特性を理解する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－①全体の形が平均値と標準偏差で決まる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－②平均値から標準偏差何個分かで面積（確率）がわかる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－③正規分布は平均値・標準偏差を変化させても正規分布</a:t>
            </a:r>
          </a:p>
          <a:p>
            <a:pPr eaLnBrk="1" hangingPunct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5764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20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511444" y="365125"/>
            <a:ext cx="10842356" cy="1325563"/>
          </a:xfrm>
        </p:spPr>
        <p:txBody>
          <a:bodyPr/>
          <a:lstStyle/>
          <a:p>
            <a:pPr eaLnBrk="1" hangingPunct="1"/>
            <a:r>
              <a:rPr lang="ja-JP" altLang="en-US" dirty="0"/>
              <a:t>正規分布には３つの便利な特性がある③</a:t>
            </a:r>
            <a:r>
              <a:rPr lang="en-US" altLang="ja-JP" dirty="0"/>
              <a:t>-2</a:t>
            </a:r>
            <a:endParaRPr lang="ja-JP" alt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10647336" cy="4802186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b="1" dirty="0">
                <a:highlight>
                  <a:srgbClr val="C0C0C0"/>
                </a:highlight>
              </a:rPr>
              <a:t>「特性③」</a:t>
            </a:r>
            <a:r>
              <a:rPr lang="ja-JP" altLang="en-US" dirty="0">
                <a:highlight>
                  <a:srgbClr val="C0C0C0"/>
                </a:highlight>
              </a:rPr>
              <a:t>平均値と標準偏差を数値変換しても正規分布</a:t>
            </a:r>
            <a:endParaRPr lang="en-US" altLang="ja-JP" dirty="0">
              <a:highlight>
                <a:srgbClr val="C0C0C0"/>
              </a:highlight>
            </a:endParaRPr>
          </a:p>
          <a:p>
            <a:pPr eaLnBrk="1" hangingPunct="1"/>
            <a:r>
              <a:rPr lang="ja-JP" altLang="en-US" dirty="0"/>
              <a:t>－正規分布を変形しても正規分布の形状を維持する</a:t>
            </a:r>
            <a:endParaRPr lang="en-US" altLang="ja-JP" dirty="0"/>
          </a:p>
          <a:p>
            <a:pPr eaLnBrk="1" hangingPunct="1"/>
            <a:r>
              <a:rPr lang="ja-JP" altLang="en-US" dirty="0"/>
              <a:t>標準偏差を拡大・縮小させる（倍数を乗じる）</a:t>
            </a:r>
            <a:r>
              <a:rPr lang="en-US" altLang="ja-JP" dirty="0"/>
              <a:t>(</a:t>
            </a:r>
            <a:r>
              <a:rPr lang="ja-JP" altLang="en-US" dirty="0"/>
              <a:t>図表</a:t>
            </a:r>
            <a:r>
              <a:rPr lang="en-US" altLang="ja-JP" dirty="0"/>
              <a:t>4-10)</a:t>
            </a:r>
          </a:p>
          <a:p>
            <a:r>
              <a:rPr lang="ja-JP" altLang="en-US" dirty="0"/>
              <a:t>－標準偏差</a:t>
            </a:r>
            <a:r>
              <a:rPr lang="en-US" altLang="ja-JP" dirty="0"/>
              <a:t>5</a:t>
            </a:r>
            <a:r>
              <a:rPr lang="ja-JP" altLang="en-US" dirty="0"/>
              <a:t>点を２倍して</a:t>
            </a:r>
            <a:r>
              <a:rPr lang="en-US" altLang="ja-JP" dirty="0"/>
              <a:t>10</a:t>
            </a:r>
            <a:r>
              <a:rPr lang="ja-JP" altLang="en-US" dirty="0"/>
              <a:t>点に拡大する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FFC000"/>
                </a:solidFill>
              </a:rPr>
              <a:t>②黄色の矢印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－得点が５点（平均値０点）は２倍して</a:t>
            </a:r>
            <a:r>
              <a:rPr lang="en-US" altLang="ja-JP" dirty="0"/>
              <a:t>10</a:t>
            </a:r>
            <a:r>
              <a:rPr lang="ja-JP" altLang="en-US" dirty="0"/>
              <a:t>点になる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－得点が</a:t>
            </a:r>
            <a:r>
              <a:rPr lang="en-US" altLang="ja-JP" dirty="0"/>
              <a:t>0</a:t>
            </a:r>
            <a:r>
              <a:rPr lang="ja-JP" altLang="en-US" dirty="0"/>
              <a:t>点から</a:t>
            </a:r>
            <a:r>
              <a:rPr lang="en-US" altLang="ja-JP" dirty="0"/>
              <a:t>10</a:t>
            </a:r>
            <a:r>
              <a:rPr lang="ja-JP" altLang="en-US" dirty="0"/>
              <a:t>点（標準偏差１個）の間に</a:t>
            </a:r>
            <a:r>
              <a:rPr lang="en-US" altLang="ja-JP" dirty="0"/>
              <a:t>34.5</a:t>
            </a:r>
            <a:r>
              <a:rPr lang="ja-JP" altLang="en-US" dirty="0"/>
              <a:t>％が入る</a:t>
            </a:r>
            <a:endParaRPr lang="en-US" altLang="ja-JP" dirty="0"/>
          </a:p>
          <a:p>
            <a:r>
              <a:rPr lang="ja-JP" altLang="en-US" dirty="0"/>
              <a:t>ある得点（数値）に倍数を乗じても、</a:t>
            </a:r>
            <a:endParaRPr lang="en-US" altLang="ja-JP" dirty="0"/>
          </a:p>
          <a:p>
            <a:r>
              <a:rPr lang="ja-JP" altLang="en-US" dirty="0"/>
              <a:t>－正規分布の形状を維持する（標準偏差は拡大・縮小）</a:t>
            </a:r>
            <a:endParaRPr lang="en-US" altLang="ja-JP" dirty="0"/>
          </a:p>
          <a:p>
            <a:r>
              <a:rPr lang="ja-JP" altLang="en-US" dirty="0"/>
              <a:t>－ある得点の全体に占める相対的位置も変化しない</a:t>
            </a:r>
          </a:p>
          <a:p>
            <a:pPr eaLnBrk="1" hangingPunct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92477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840" y="348930"/>
            <a:ext cx="11673840" cy="1325563"/>
          </a:xfrm>
        </p:spPr>
        <p:txBody>
          <a:bodyPr/>
          <a:lstStyle/>
          <a:p>
            <a:r>
              <a:rPr lang="ja-JP" altLang="en-US" dirty="0"/>
              <a:t>図表４－１</a:t>
            </a:r>
            <a:r>
              <a:rPr lang="en-US" altLang="ja-JP" dirty="0"/>
              <a:t>0</a:t>
            </a:r>
            <a:r>
              <a:rPr lang="ja-JP" altLang="en-US" dirty="0"/>
              <a:t>　正規分布の標準偏差を乗じても</a:t>
            </a:r>
            <a:br>
              <a:rPr lang="en-US" altLang="ja-JP" dirty="0"/>
            </a:br>
            <a:r>
              <a:rPr lang="ja-JP" altLang="en-US" dirty="0"/>
              <a:t>　　　　　　　正規分布の形状は同じ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C2D9FB55-5C4B-46FF-9B69-B4AE628C4D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2753" y="1690687"/>
            <a:ext cx="7532176" cy="503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950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22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511444" y="365125"/>
            <a:ext cx="10842356" cy="1325563"/>
          </a:xfrm>
        </p:spPr>
        <p:txBody>
          <a:bodyPr/>
          <a:lstStyle/>
          <a:p>
            <a:pPr eaLnBrk="1" hangingPunct="1"/>
            <a:r>
              <a:rPr lang="ja-JP" altLang="en-US" dirty="0"/>
              <a:t>「偏差値」は</a:t>
            </a:r>
            <a:r>
              <a:rPr lang="ja-JP" altLang="en-US" b="1" dirty="0"/>
              <a:t>便利な特性</a:t>
            </a:r>
            <a:r>
              <a:rPr lang="ja-JP" altLang="en-US" dirty="0"/>
              <a:t>を利用した指標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10647336" cy="4802186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テスト得点も多くの場合、正規分布している</a:t>
            </a:r>
            <a:endParaRPr lang="en-US" altLang="ja-JP" dirty="0"/>
          </a:p>
          <a:p>
            <a:pPr eaLnBrk="1" hangingPunct="1"/>
            <a:r>
              <a:rPr lang="ja-JP" altLang="en-US" b="1" dirty="0">
                <a:highlight>
                  <a:srgbClr val="C0C0C0"/>
                </a:highlight>
              </a:rPr>
              <a:t>「特性③」</a:t>
            </a:r>
            <a:r>
              <a:rPr lang="ja-JP" altLang="en-US" dirty="0">
                <a:highlight>
                  <a:srgbClr val="C0C0C0"/>
                </a:highlight>
              </a:rPr>
              <a:t>平均値と標準偏差を数値変換しても正規分布</a:t>
            </a:r>
            <a:endParaRPr lang="en-US" altLang="ja-JP" dirty="0">
              <a:highlight>
                <a:srgbClr val="C0C0C0"/>
              </a:highlight>
            </a:endParaRPr>
          </a:p>
          <a:p>
            <a:pPr eaLnBrk="1" hangingPunct="1"/>
            <a:r>
              <a:rPr lang="ja-JP" altLang="en-US" dirty="0"/>
              <a:t>－平均値・標準偏差が異なる科目を比較できるようにする</a:t>
            </a:r>
            <a:endParaRPr lang="en-US" altLang="ja-JP" dirty="0"/>
          </a:p>
          <a:p>
            <a:r>
              <a:rPr lang="ja-JP" altLang="en-US" dirty="0"/>
              <a:t>得点の分布</a:t>
            </a:r>
            <a:r>
              <a:rPr lang="ja-JP" altLang="ja-JP" dirty="0"/>
              <a:t>を平均値５０に移動させ、標準偏差１０に拡大縮小</a:t>
            </a:r>
            <a:endParaRPr lang="en-US" altLang="ja-JP" dirty="0"/>
          </a:p>
          <a:p>
            <a:r>
              <a:rPr lang="ja-JP" altLang="en-US" dirty="0"/>
              <a:t>－平均値</a:t>
            </a:r>
            <a:r>
              <a:rPr lang="en-US" altLang="ja-JP" dirty="0"/>
              <a:t>70</a:t>
            </a:r>
            <a:r>
              <a:rPr lang="ja-JP" altLang="en-US" dirty="0"/>
              <a:t>点を平均値</a:t>
            </a:r>
            <a:r>
              <a:rPr lang="en-US" altLang="ja-JP" dirty="0"/>
              <a:t>0</a:t>
            </a:r>
            <a:r>
              <a:rPr lang="ja-JP" altLang="en-US" dirty="0"/>
              <a:t>点に移動させる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0070C0"/>
                </a:solidFill>
              </a:rPr>
              <a:t>①青の矢印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－標準偏差</a:t>
            </a:r>
            <a:r>
              <a:rPr lang="en-US" altLang="ja-JP" dirty="0"/>
              <a:t>5</a:t>
            </a:r>
            <a:r>
              <a:rPr lang="ja-JP" altLang="en-US" dirty="0"/>
              <a:t>点を２倍して</a:t>
            </a:r>
            <a:r>
              <a:rPr lang="en-US" altLang="ja-JP" dirty="0"/>
              <a:t>10</a:t>
            </a:r>
            <a:r>
              <a:rPr lang="ja-JP" altLang="en-US" dirty="0"/>
              <a:t>点に拡大する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FFC000"/>
                </a:solidFill>
              </a:rPr>
              <a:t>②黄色の矢印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ja-JP" dirty="0"/>
              <a:t>平均値を</a:t>
            </a:r>
            <a:r>
              <a:rPr lang="ja-JP" altLang="en-US" dirty="0"/>
              <a:t>０から</a:t>
            </a:r>
            <a:r>
              <a:rPr lang="ja-JP" altLang="ja-JP" dirty="0"/>
              <a:t>５０まで</a:t>
            </a:r>
            <a:r>
              <a:rPr lang="ja-JP" altLang="en-US" dirty="0"/>
              <a:t>再び</a:t>
            </a:r>
            <a:r>
              <a:rPr lang="ja-JP" altLang="ja-JP" dirty="0"/>
              <a:t>移動（</a:t>
            </a:r>
            <a:r>
              <a:rPr lang="ja-JP" altLang="ja-JP" b="1" dirty="0">
                <a:solidFill>
                  <a:srgbClr val="00B050"/>
                </a:solidFill>
              </a:rPr>
              <a:t>③緑の矢印</a:t>
            </a:r>
            <a:r>
              <a:rPr lang="ja-JP" altLang="ja-JP" dirty="0"/>
              <a:t>）。</a:t>
            </a:r>
            <a:endParaRPr lang="en-US" altLang="ja-JP" dirty="0"/>
          </a:p>
          <a:p>
            <a:r>
              <a:rPr lang="ja-JP" altLang="en-US" dirty="0"/>
              <a:t>社会（平均</a:t>
            </a:r>
            <a:r>
              <a:rPr lang="en-US" altLang="ja-JP" dirty="0"/>
              <a:t>70</a:t>
            </a:r>
            <a:r>
              <a:rPr lang="ja-JP" altLang="en-US" dirty="0"/>
              <a:t>標準偏差</a:t>
            </a:r>
            <a:r>
              <a:rPr lang="en-US" altLang="ja-JP" dirty="0"/>
              <a:t>5</a:t>
            </a:r>
            <a:r>
              <a:rPr lang="ja-JP" altLang="en-US" dirty="0"/>
              <a:t>）が偏差値（平均</a:t>
            </a:r>
            <a:r>
              <a:rPr lang="en-US" altLang="ja-JP" dirty="0"/>
              <a:t>50</a:t>
            </a:r>
            <a:r>
              <a:rPr lang="ja-JP" altLang="en-US" dirty="0"/>
              <a:t>標準偏差</a:t>
            </a:r>
            <a:r>
              <a:rPr lang="en-US" altLang="ja-JP" dirty="0"/>
              <a:t>10</a:t>
            </a:r>
            <a:r>
              <a:rPr lang="ja-JP" altLang="en-US" dirty="0"/>
              <a:t>）へ</a:t>
            </a:r>
            <a:endParaRPr lang="en-US" altLang="ja-JP" dirty="0"/>
          </a:p>
          <a:p>
            <a:pPr eaLnBrk="1" hangingPunct="1"/>
            <a:r>
              <a:rPr lang="ja-JP" altLang="en-US" dirty="0"/>
              <a:t>－得点</a:t>
            </a:r>
            <a:r>
              <a:rPr lang="en-US" altLang="ja-JP" dirty="0"/>
              <a:t>75</a:t>
            </a:r>
            <a:r>
              <a:rPr lang="ja-JP" altLang="en-US" dirty="0"/>
              <a:t>点が偏差値</a:t>
            </a:r>
            <a:r>
              <a:rPr lang="en-US" altLang="ja-JP" dirty="0"/>
              <a:t>60</a:t>
            </a:r>
            <a:r>
              <a:rPr lang="ja-JP" altLang="en-US" dirty="0"/>
              <a:t>になるが相対的位置は同じ（図表</a:t>
            </a:r>
            <a:r>
              <a:rPr lang="en-US" altLang="ja-JP" dirty="0"/>
              <a:t>4-11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939202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" y="172230"/>
            <a:ext cx="11704320" cy="1325563"/>
          </a:xfrm>
        </p:spPr>
        <p:txBody>
          <a:bodyPr/>
          <a:lstStyle/>
          <a:p>
            <a:r>
              <a:rPr lang="ja-JP" altLang="en-US" dirty="0"/>
              <a:t>図表４－１</a:t>
            </a:r>
            <a:r>
              <a:rPr lang="en-US" altLang="ja-JP" dirty="0"/>
              <a:t>1</a:t>
            </a:r>
            <a:r>
              <a:rPr lang="ja-JP" altLang="en-US" dirty="0"/>
              <a:t>　正規分布の平均値を５０に</a:t>
            </a:r>
            <a:br>
              <a:rPr lang="en-US" altLang="ja-JP" dirty="0"/>
            </a:br>
            <a:r>
              <a:rPr lang="ja-JP" altLang="en-US" dirty="0"/>
              <a:t>　　　　標準偏差を１０に変形すると</a:t>
            </a:r>
            <a:r>
              <a:rPr lang="ja-JP" altLang="en-US" b="1" dirty="0"/>
              <a:t>偏差値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8306" y="1690688"/>
            <a:ext cx="7830589" cy="500937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6616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24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511444" y="365125"/>
            <a:ext cx="10842356" cy="1325563"/>
          </a:xfrm>
        </p:spPr>
        <p:txBody>
          <a:bodyPr/>
          <a:lstStyle/>
          <a:p>
            <a:pPr eaLnBrk="1" hangingPunct="1"/>
            <a:r>
              <a:rPr lang="ja-JP" altLang="en-US" dirty="0"/>
              <a:t>社会が</a:t>
            </a:r>
            <a:r>
              <a:rPr lang="en-US" altLang="ja-JP" dirty="0"/>
              <a:t>75</a:t>
            </a:r>
            <a:r>
              <a:rPr lang="ja-JP" altLang="en-US" dirty="0"/>
              <a:t>点→</a:t>
            </a:r>
            <a:r>
              <a:rPr lang="en-US" altLang="ja-JP" dirty="0"/>
              <a:t>60</a:t>
            </a:r>
            <a:r>
              <a:rPr lang="ja-JP" altLang="en-US" dirty="0"/>
              <a:t>点の時「偏差値」は？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10647336" cy="4802186"/>
          </a:xfrm>
        </p:spPr>
        <p:txBody>
          <a:bodyPr>
            <a:normAutofit/>
          </a:bodyPr>
          <a:lstStyle/>
          <a:p>
            <a:r>
              <a:rPr lang="ja-JP" altLang="en-US" dirty="0"/>
              <a:t>社会（平均</a:t>
            </a:r>
            <a:r>
              <a:rPr lang="en-US" altLang="ja-JP" dirty="0"/>
              <a:t>70</a:t>
            </a:r>
            <a:r>
              <a:rPr lang="ja-JP" altLang="en-US" dirty="0"/>
              <a:t>標準偏差</a:t>
            </a:r>
            <a:r>
              <a:rPr lang="en-US" altLang="ja-JP" dirty="0"/>
              <a:t>5</a:t>
            </a:r>
            <a:r>
              <a:rPr lang="ja-JP" altLang="en-US" dirty="0"/>
              <a:t>）が偏差値（平均</a:t>
            </a:r>
            <a:r>
              <a:rPr lang="en-US" altLang="ja-JP" dirty="0"/>
              <a:t>50</a:t>
            </a:r>
            <a:r>
              <a:rPr lang="ja-JP" altLang="en-US" dirty="0"/>
              <a:t>標準偏差</a:t>
            </a:r>
            <a:r>
              <a:rPr lang="en-US" altLang="ja-JP" dirty="0"/>
              <a:t>10</a:t>
            </a:r>
            <a:r>
              <a:rPr lang="ja-JP" altLang="en-US" dirty="0"/>
              <a:t>）へ</a:t>
            </a:r>
            <a:endParaRPr lang="en-US" altLang="ja-JP" dirty="0"/>
          </a:p>
          <a:p>
            <a:pPr eaLnBrk="1" hangingPunct="1"/>
            <a:r>
              <a:rPr lang="ja-JP" altLang="en-US" dirty="0"/>
              <a:t>－得点が</a:t>
            </a:r>
            <a:r>
              <a:rPr lang="en-US" altLang="ja-JP" dirty="0"/>
              <a:t>60</a:t>
            </a:r>
            <a:r>
              <a:rPr lang="ja-JP" altLang="en-US" dirty="0"/>
              <a:t>点の時偏差値はいくつになるか（図表</a:t>
            </a:r>
            <a:r>
              <a:rPr lang="en-US" altLang="ja-JP" dirty="0"/>
              <a:t>4-12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得点の分布</a:t>
            </a:r>
            <a:r>
              <a:rPr lang="ja-JP" altLang="ja-JP" dirty="0"/>
              <a:t>を平均値５０に移動させ、標準偏差１０に拡大縮小</a:t>
            </a:r>
            <a:endParaRPr lang="en-US" altLang="ja-JP" dirty="0"/>
          </a:p>
          <a:p>
            <a:r>
              <a:rPr lang="ja-JP" altLang="en-US" dirty="0"/>
              <a:t>－平均値</a:t>
            </a:r>
            <a:r>
              <a:rPr lang="en-US" altLang="ja-JP" dirty="0"/>
              <a:t>70</a:t>
            </a:r>
            <a:r>
              <a:rPr lang="ja-JP" altLang="en-US" dirty="0"/>
              <a:t>点を平均値</a:t>
            </a:r>
            <a:r>
              <a:rPr lang="en-US" altLang="ja-JP" dirty="0"/>
              <a:t>0</a:t>
            </a:r>
            <a:r>
              <a:rPr lang="ja-JP" altLang="en-US" dirty="0"/>
              <a:t>点に移動させる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0070C0"/>
                </a:solidFill>
              </a:rPr>
              <a:t>①青の矢印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en-US" altLang="ja-JP" dirty="0"/>
              <a:t>【</a:t>
            </a:r>
            <a:r>
              <a:rPr lang="ja-JP" altLang="en-US" dirty="0"/>
              <a:t>得点</a:t>
            </a:r>
            <a:r>
              <a:rPr lang="en-US" altLang="ja-JP" dirty="0"/>
              <a:t>60</a:t>
            </a:r>
            <a:r>
              <a:rPr lang="ja-JP" altLang="en-US" dirty="0"/>
              <a:t>点から平均値</a:t>
            </a:r>
            <a:r>
              <a:rPr lang="en-US" altLang="ja-JP" dirty="0"/>
              <a:t>70</a:t>
            </a:r>
            <a:r>
              <a:rPr lang="ja-JP" altLang="en-US" dirty="0"/>
              <a:t>点を引くと</a:t>
            </a:r>
            <a:r>
              <a:rPr lang="en-US" altLang="ja-JP" dirty="0"/>
              <a:t>-10】</a:t>
            </a:r>
          </a:p>
          <a:p>
            <a:r>
              <a:rPr lang="ja-JP" altLang="en-US" dirty="0"/>
              <a:t>－標準偏差</a:t>
            </a:r>
            <a:r>
              <a:rPr lang="en-US" altLang="ja-JP" dirty="0"/>
              <a:t>5</a:t>
            </a:r>
            <a:r>
              <a:rPr lang="ja-JP" altLang="en-US" dirty="0"/>
              <a:t>点を２倍して</a:t>
            </a:r>
            <a:r>
              <a:rPr lang="en-US" altLang="ja-JP" dirty="0"/>
              <a:t>10</a:t>
            </a:r>
            <a:r>
              <a:rPr lang="ja-JP" altLang="en-US" dirty="0"/>
              <a:t>点に拡大する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FFC000"/>
                </a:solidFill>
              </a:rPr>
              <a:t>②黄色の矢印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en-US" altLang="ja-JP" dirty="0"/>
              <a:t>【</a:t>
            </a:r>
            <a:r>
              <a:rPr lang="ja-JP" altLang="en-US" dirty="0"/>
              <a:t>得点</a:t>
            </a:r>
            <a:r>
              <a:rPr lang="en-US" altLang="ja-JP" dirty="0"/>
              <a:t>-10</a:t>
            </a:r>
            <a:r>
              <a:rPr lang="ja-JP" altLang="en-US" dirty="0"/>
              <a:t>を２倍すると</a:t>
            </a:r>
            <a:r>
              <a:rPr lang="en-US" altLang="ja-JP" dirty="0"/>
              <a:t>-20】</a:t>
            </a:r>
          </a:p>
          <a:p>
            <a:r>
              <a:rPr lang="ja-JP" altLang="en-US" dirty="0"/>
              <a:t>－</a:t>
            </a:r>
            <a:r>
              <a:rPr lang="ja-JP" altLang="ja-JP" dirty="0"/>
              <a:t>平均値を</a:t>
            </a:r>
            <a:r>
              <a:rPr lang="ja-JP" altLang="en-US" dirty="0"/>
              <a:t>０から</a:t>
            </a:r>
            <a:r>
              <a:rPr lang="ja-JP" altLang="ja-JP" dirty="0"/>
              <a:t>５０まで</a:t>
            </a:r>
            <a:r>
              <a:rPr lang="ja-JP" altLang="en-US" dirty="0"/>
              <a:t>再び</a:t>
            </a:r>
            <a:r>
              <a:rPr lang="ja-JP" altLang="ja-JP" dirty="0"/>
              <a:t>移動（</a:t>
            </a:r>
            <a:r>
              <a:rPr lang="ja-JP" altLang="ja-JP" b="1" dirty="0">
                <a:solidFill>
                  <a:srgbClr val="00B050"/>
                </a:solidFill>
              </a:rPr>
              <a:t>③緑の矢印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en-US" altLang="ja-JP" dirty="0"/>
              <a:t>【-20</a:t>
            </a:r>
            <a:r>
              <a:rPr lang="ja-JP" altLang="en-US" dirty="0"/>
              <a:t>に</a:t>
            </a:r>
            <a:r>
              <a:rPr lang="en-US" altLang="ja-JP" dirty="0"/>
              <a:t>50</a:t>
            </a:r>
            <a:r>
              <a:rPr lang="ja-JP" altLang="en-US" dirty="0"/>
              <a:t>を加えると</a:t>
            </a:r>
            <a:r>
              <a:rPr lang="ja-JP" altLang="en-US" b="1" dirty="0"/>
              <a:t>偏差値は</a:t>
            </a:r>
            <a:r>
              <a:rPr lang="en-US" altLang="ja-JP" b="1" dirty="0"/>
              <a:t>30</a:t>
            </a:r>
            <a:r>
              <a:rPr lang="en-US" altLang="ja-JP" dirty="0"/>
              <a:t>】</a:t>
            </a:r>
            <a:r>
              <a:rPr lang="ja-JP" altLang="en-US" dirty="0"/>
              <a:t>（下位</a:t>
            </a:r>
            <a:r>
              <a:rPr lang="en-US" altLang="ja-JP" dirty="0"/>
              <a:t>2.3</a:t>
            </a:r>
            <a:r>
              <a:rPr lang="ja-JP" altLang="en-US" dirty="0"/>
              <a:t>％）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706370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160" y="181293"/>
            <a:ext cx="11887200" cy="1325563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図表４－１</a:t>
            </a:r>
            <a:r>
              <a:rPr lang="en-US" altLang="ja-JP" dirty="0"/>
              <a:t>2</a:t>
            </a:r>
            <a:r>
              <a:rPr lang="ja-JP" altLang="en-US" dirty="0"/>
              <a:t>　社会の６０点は偏差値</a:t>
            </a:r>
            <a:br>
              <a:rPr lang="en-US" altLang="ja-JP" dirty="0"/>
            </a:br>
            <a:r>
              <a:rPr lang="ja-JP" altLang="en-US" dirty="0"/>
              <a:t>　（平均値５０標準偏差１０の正規分布）では３０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8635" y="1690688"/>
            <a:ext cx="7134729" cy="504262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5872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26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179522" y="150815"/>
            <a:ext cx="11832956" cy="1325563"/>
          </a:xfrm>
        </p:spPr>
        <p:txBody>
          <a:bodyPr/>
          <a:lstStyle/>
          <a:p>
            <a:pPr eaLnBrk="1" hangingPunct="1"/>
            <a:r>
              <a:rPr lang="ja-JP" altLang="en-US" dirty="0"/>
              <a:t>社会</a:t>
            </a:r>
            <a:r>
              <a:rPr lang="en-US" altLang="ja-JP" dirty="0"/>
              <a:t>60</a:t>
            </a:r>
            <a:r>
              <a:rPr lang="ja-JP" altLang="en-US" dirty="0"/>
              <a:t>点は偏差値</a:t>
            </a:r>
            <a:r>
              <a:rPr lang="en-US" altLang="ja-JP" dirty="0"/>
              <a:t>30</a:t>
            </a:r>
            <a:r>
              <a:rPr lang="ja-JP" altLang="en-US" dirty="0"/>
              <a:t>、数学</a:t>
            </a:r>
            <a:r>
              <a:rPr lang="en-US" altLang="ja-JP" dirty="0"/>
              <a:t>60</a:t>
            </a:r>
            <a:r>
              <a:rPr lang="ja-JP" altLang="en-US" dirty="0"/>
              <a:t>点の偏差値？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10647336" cy="4802186"/>
          </a:xfrm>
        </p:spPr>
        <p:txBody>
          <a:bodyPr>
            <a:normAutofit/>
          </a:bodyPr>
          <a:lstStyle/>
          <a:p>
            <a:r>
              <a:rPr lang="ja-JP" altLang="en-US" dirty="0"/>
              <a:t>数学（平均</a:t>
            </a:r>
            <a:r>
              <a:rPr lang="en-US" altLang="ja-JP" dirty="0"/>
              <a:t>40</a:t>
            </a:r>
            <a:r>
              <a:rPr lang="ja-JP" altLang="en-US" dirty="0"/>
              <a:t>標準偏差</a:t>
            </a:r>
            <a:r>
              <a:rPr lang="en-US" altLang="ja-JP" dirty="0"/>
              <a:t>20</a:t>
            </a:r>
            <a:r>
              <a:rPr lang="ja-JP" altLang="en-US" dirty="0"/>
              <a:t>）が偏差値（平均</a:t>
            </a:r>
            <a:r>
              <a:rPr lang="en-US" altLang="ja-JP" dirty="0"/>
              <a:t>50</a:t>
            </a:r>
            <a:r>
              <a:rPr lang="ja-JP" altLang="en-US" dirty="0"/>
              <a:t>標準偏差</a:t>
            </a:r>
            <a:r>
              <a:rPr lang="en-US" altLang="ja-JP" dirty="0"/>
              <a:t>10</a:t>
            </a:r>
            <a:r>
              <a:rPr lang="ja-JP" altLang="en-US" dirty="0"/>
              <a:t>）へ</a:t>
            </a:r>
            <a:endParaRPr lang="en-US" altLang="ja-JP" dirty="0"/>
          </a:p>
          <a:p>
            <a:pPr eaLnBrk="1" hangingPunct="1"/>
            <a:r>
              <a:rPr lang="ja-JP" altLang="en-US" dirty="0"/>
              <a:t>－得点が</a:t>
            </a:r>
            <a:r>
              <a:rPr lang="en-US" altLang="ja-JP" dirty="0"/>
              <a:t>60</a:t>
            </a:r>
            <a:r>
              <a:rPr lang="ja-JP" altLang="en-US" dirty="0"/>
              <a:t>点の時偏差値はいくつになるか（図表</a:t>
            </a:r>
            <a:r>
              <a:rPr lang="en-US" altLang="ja-JP" dirty="0"/>
              <a:t>4-13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得点の分布</a:t>
            </a:r>
            <a:r>
              <a:rPr lang="ja-JP" altLang="ja-JP" dirty="0"/>
              <a:t>を平均値５０に移動させ、標準偏差１０に拡大縮小</a:t>
            </a:r>
            <a:endParaRPr lang="en-US" altLang="ja-JP" dirty="0"/>
          </a:p>
          <a:p>
            <a:r>
              <a:rPr lang="ja-JP" altLang="en-US" dirty="0"/>
              <a:t>－平均値</a:t>
            </a:r>
            <a:r>
              <a:rPr lang="en-US" altLang="ja-JP" dirty="0"/>
              <a:t>40</a:t>
            </a:r>
            <a:r>
              <a:rPr lang="ja-JP" altLang="en-US" dirty="0"/>
              <a:t>点を平均値</a:t>
            </a:r>
            <a:r>
              <a:rPr lang="en-US" altLang="ja-JP" dirty="0"/>
              <a:t>0</a:t>
            </a:r>
            <a:r>
              <a:rPr lang="ja-JP" altLang="en-US" dirty="0"/>
              <a:t>点に移動させる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0070C0"/>
                </a:solidFill>
              </a:rPr>
              <a:t>①青の矢印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en-US" altLang="ja-JP" dirty="0"/>
              <a:t>【</a:t>
            </a:r>
            <a:r>
              <a:rPr lang="ja-JP" altLang="en-US" dirty="0"/>
              <a:t>得点</a:t>
            </a:r>
            <a:r>
              <a:rPr lang="en-US" altLang="ja-JP" dirty="0"/>
              <a:t>60</a:t>
            </a:r>
            <a:r>
              <a:rPr lang="ja-JP" altLang="en-US" dirty="0"/>
              <a:t>点から平均値</a:t>
            </a:r>
            <a:r>
              <a:rPr lang="en-US" altLang="ja-JP" dirty="0"/>
              <a:t>40</a:t>
            </a:r>
            <a:r>
              <a:rPr lang="ja-JP" altLang="en-US" dirty="0"/>
              <a:t>点を引くと</a:t>
            </a:r>
            <a:r>
              <a:rPr lang="en-US" altLang="ja-JP" dirty="0"/>
              <a:t>20】</a:t>
            </a:r>
          </a:p>
          <a:p>
            <a:r>
              <a:rPr lang="ja-JP" altLang="en-US" dirty="0"/>
              <a:t>－標準偏差</a:t>
            </a:r>
            <a:r>
              <a:rPr lang="en-US" altLang="ja-JP" dirty="0"/>
              <a:t>5</a:t>
            </a:r>
            <a:r>
              <a:rPr lang="ja-JP" altLang="en-US" dirty="0"/>
              <a:t>点を</a:t>
            </a:r>
            <a:r>
              <a:rPr lang="en-US" altLang="ja-JP" dirty="0"/>
              <a:t>0.5</a:t>
            </a:r>
            <a:r>
              <a:rPr lang="ja-JP" altLang="en-US" dirty="0"/>
              <a:t>倍して</a:t>
            </a:r>
            <a:r>
              <a:rPr lang="en-US" altLang="ja-JP" dirty="0"/>
              <a:t>10</a:t>
            </a:r>
            <a:r>
              <a:rPr lang="ja-JP" altLang="en-US" dirty="0"/>
              <a:t>点に縮小する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FFC000"/>
                </a:solidFill>
              </a:rPr>
              <a:t>②黄色の矢印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en-US" altLang="ja-JP" dirty="0"/>
              <a:t>【</a:t>
            </a:r>
            <a:r>
              <a:rPr lang="ja-JP" altLang="en-US" dirty="0"/>
              <a:t>得点</a:t>
            </a:r>
            <a:r>
              <a:rPr lang="en-US" altLang="ja-JP" dirty="0"/>
              <a:t>20</a:t>
            </a:r>
            <a:r>
              <a:rPr lang="ja-JP" altLang="en-US" dirty="0"/>
              <a:t>を</a:t>
            </a:r>
            <a:r>
              <a:rPr lang="en-US" altLang="ja-JP" dirty="0"/>
              <a:t>0.5</a:t>
            </a:r>
            <a:r>
              <a:rPr lang="ja-JP" altLang="en-US" dirty="0"/>
              <a:t>倍すると</a:t>
            </a:r>
            <a:r>
              <a:rPr lang="en-US" altLang="ja-JP" dirty="0"/>
              <a:t>10】</a:t>
            </a:r>
          </a:p>
          <a:p>
            <a:r>
              <a:rPr lang="ja-JP" altLang="en-US" dirty="0"/>
              <a:t>－</a:t>
            </a:r>
            <a:r>
              <a:rPr lang="ja-JP" altLang="ja-JP" dirty="0"/>
              <a:t>平均値を</a:t>
            </a:r>
            <a:r>
              <a:rPr lang="ja-JP" altLang="en-US" dirty="0"/>
              <a:t>０から</a:t>
            </a:r>
            <a:r>
              <a:rPr lang="ja-JP" altLang="ja-JP" dirty="0"/>
              <a:t>５０まで</a:t>
            </a:r>
            <a:r>
              <a:rPr lang="ja-JP" altLang="en-US" dirty="0"/>
              <a:t>再び</a:t>
            </a:r>
            <a:r>
              <a:rPr lang="ja-JP" altLang="ja-JP" dirty="0"/>
              <a:t>移動（</a:t>
            </a:r>
            <a:r>
              <a:rPr lang="ja-JP" altLang="ja-JP" b="1" dirty="0">
                <a:solidFill>
                  <a:srgbClr val="00B050"/>
                </a:solidFill>
              </a:rPr>
              <a:t>③緑の矢印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en-US" altLang="ja-JP" dirty="0"/>
              <a:t>【10</a:t>
            </a:r>
            <a:r>
              <a:rPr lang="ja-JP" altLang="en-US" dirty="0"/>
              <a:t>に</a:t>
            </a:r>
            <a:r>
              <a:rPr lang="en-US" altLang="ja-JP" dirty="0"/>
              <a:t>50</a:t>
            </a:r>
            <a:r>
              <a:rPr lang="ja-JP" altLang="en-US" dirty="0"/>
              <a:t>を加えると</a:t>
            </a:r>
            <a:r>
              <a:rPr lang="ja-JP" altLang="en-US" b="1" dirty="0"/>
              <a:t>偏差値は</a:t>
            </a:r>
            <a:r>
              <a:rPr lang="en-US" altLang="ja-JP" b="1" dirty="0"/>
              <a:t>60</a:t>
            </a:r>
            <a:r>
              <a:rPr lang="en-US" altLang="ja-JP" dirty="0"/>
              <a:t>】</a:t>
            </a:r>
            <a:r>
              <a:rPr lang="ja-JP" altLang="en-US" dirty="0"/>
              <a:t>（上位</a:t>
            </a:r>
            <a:r>
              <a:rPr lang="en-US" altLang="ja-JP" dirty="0"/>
              <a:t>15.9</a:t>
            </a:r>
            <a:r>
              <a:rPr lang="ja-JP" altLang="en-US" dirty="0"/>
              <a:t>％）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633881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680" y="136525"/>
            <a:ext cx="11734800" cy="1325563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図表４－１</a:t>
            </a:r>
            <a:r>
              <a:rPr lang="en-US" altLang="ja-JP" dirty="0"/>
              <a:t>3</a:t>
            </a:r>
            <a:r>
              <a:rPr lang="ja-JP" altLang="en-US" dirty="0"/>
              <a:t>　数学６０点は偏差値</a:t>
            </a:r>
            <a:br>
              <a:rPr lang="en-US" altLang="ja-JP" dirty="0"/>
            </a:br>
            <a:r>
              <a:rPr lang="ja-JP" altLang="en-US" dirty="0"/>
              <a:t>（平均値５０標準偏差１０の正規分布）では６０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27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5D7A486-7556-4E22-9244-901D77C9F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360" y="1341121"/>
            <a:ext cx="7977494" cy="538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187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040" y="157942"/>
            <a:ext cx="1155192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図表４－１</a:t>
            </a:r>
            <a:r>
              <a:rPr lang="en-US" altLang="ja-JP" dirty="0"/>
              <a:t>4</a:t>
            </a:r>
            <a:r>
              <a:rPr lang="ja-JP" altLang="en-US" dirty="0"/>
              <a:t>　同じ６０点でも</a:t>
            </a:r>
            <a:br>
              <a:rPr lang="en-US" altLang="ja-JP" dirty="0"/>
            </a:br>
            <a:r>
              <a:rPr lang="ja-JP" altLang="en-US" dirty="0"/>
              <a:t>数学では偏差値６０で社会では偏差値３０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3201" y="1690688"/>
            <a:ext cx="7282690" cy="500937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1184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29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511444" y="365125"/>
            <a:ext cx="10842356" cy="1325563"/>
          </a:xfrm>
        </p:spPr>
        <p:txBody>
          <a:bodyPr/>
          <a:lstStyle/>
          <a:p>
            <a:pPr eaLnBrk="1" hangingPunct="1"/>
            <a:r>
              <a:rPr lang="ja-JP" altLang="en-US" dirty="0"/>
              <a:t>３色の矢印を置き換えた</a:t>
            </a:r>
            <a:r>
              <a:rPr lang="ja-JP" altLang="en-US" b="1" dirty="0"/>
              <a:t>数式</a:t>
            </a:r>
            <a:r>
              <a:rPr lang="ja-JP" altLang="en-US" dirty="0"/>
              <a:t>もある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10647336" cy="4802186"/>
          </a:xfrm>
        </p:spPr>
        <p:txBody>
          <a:bodyPr>
            <a:normAutofit/>
          </a:bodyPr>
          <a:lstStyle/>
          <a:p>
            <a:r>
              <a:rPr lang="ja-JP" altLang="en-US" dirty="0"/>
              <a:t>科目ごとに「自分の得点」「平均値」「標準偏差」を準備</a:t>
            </a:r>
            <a:endParaRPr lang="en-US" altLang="ja-JP" dirty="0"/>
          </a:p>
          <a:p>
            <a:r>
              <a:rPr lang="ja-JP" altLang="en-US" dirty="0"/>
              <a:t>－（２）式又は（３）式に代入すると偏差値が算出できる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３色の矢印を数式で表現することが可能</a:t>
            </a:r>
            <a:endParaRPr lang="en-US" altLang="ja-JP" dirty="0"/>
          </a:p>
          <a:p>
            <a:r>
              <a:rPr lang="ja-JP" altLang="en-US" dirty="0"/>
              <a:t>－平均値を</a:t>
            </a:r>
            <a:r>
              <a:rPr lang="en-US" altLang="ja-JP" dirty="0"/>
              <a:t>0</a:t>
            </a:r>
            <a:r>
              <a:rPr lang="ja-JP" altLang="en-US" dirty="0"/>
              <a:t>点に移動させる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0070C0"/>
                </a:solidFill>
              </a:rPr>
              <a:t>①青の矢印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en-US" altLang="ja-JP" dirty="0"/>
              <a:t>[</a:t>
            </a:r>
            <a:r>
              <a:rPr lang="ja-JP" altLang="en-US" dirty="0"/>
              <a:t>自分の得点</a:t>
            </a:r>
            <a:r>
              <a:rPr lang="ja-JP" altLang="en-US" b="1" dirty="0">
                <a:solidFill>
                  <a:srgbClr val="0070C0"/>
                </a:solidFill>
              </a:rPr>
              <a:t>－平均値</a:t>
            </a:r>
            <a:r>
              <a:rPr lang="en-US" altLang="ja-JP" dirty="0"/>
              <a:t>]</a:t>
            </a:r>
          </a:p>
          <a:p>
            <a:r>
              <a:rPr lang="ja-JP" altLang="en-US" dirty="0"/>
              <a:t>－標準偏差を</a:t>
            </a:r>
            <a:r>
              <a:rPr lang="en-US" altLang="ja-JP" dirty="0"/>
              <a:t>10</a:t>
            </a:r>
            <a:r>
              <a:rPr lang="ja-JP" altLang="en-US" dirty="0"/>
              <a:t>に拡大・縮小する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FFC000"/>
                </a:solidFill>
              </a:rPr>
              <a:t>②黄色の矢印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en-US" altLang="ja-JP" b="1" dirty="0">
                <a:solidFill>
                  <a:srgbClr val="FFC000"/>
                </a:solidFill>
                <a:latin typeface="Arial Black" panose="020B0A04020102020204" pitchFamily="34" charset="0"/>
              </a:rPr>
              <a:t>÷</a:t>
            </a:r>
            <a:r>
              <a:rPr lang="en-US" altLang="ja-JP" dirty="0"/>
              <a:t>[</a:t>
            </a:r>
            <a:r>
              <a:rPr lang="ja-JP" altLang="en-US" dirty="0"/>
              <a:t>標準偏差</a:t>
            </a:r>
            <a:r>
              <a:rPr lang="en-US" altLang="ja-JP" dirty="0"/>
              <a:t>÷10]</a:t>
            </a:r>
          </a:p>
          <a:p>
            <a:r>
              <a:rPr lang="ja-JP" altLang="en-US" dirty="0"/>
              <a:t>－</a:t>
            </a:r>
            <a:r>
              <a:rPr lang="ja-JP" altLang="ja-JP" dirty="0"/>
              <a:t>平均値を</a:t>
            </a:r>
            <a:r>
              <a:rPr lang="ja-JP" altLang="en-US" dirty="0"/>
              <a:t>０から</a:t>
            </a:r>
            <a:r>
              <a:rPr lang="ja-JP" altLang="ja-JP" dirty="0"/>
              <a:t>５０まで</a:t>
            </a:r>
            <a:r>
              <a:rPr lang="ja-JP" altLang="en-US" dirty="0"/>
              <a:t>再び</a:t>
            </a:r>
            <a:r>
              <a:rPr lang="ja-JP" altLang="ja-JP" dirty="0"/>
              <a:t>移動（</a:t>
            </a:r>
            <a:r>
              <a:rPr lang="ja-JP" altLang="ja-JP" b="1" dirty="0">
                <a:solidFill>
                  <a:srgbClr val="00B050"/>
                </a:solidFill>
              </a:rPr>
              <a:t>③緑の矢印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ja-JP" altLang="en-US" b="1" dirty="0">
                <a:solidFill>
                  <a:srgbClr val="00B050"/>
                </a:solidFill>
                <a:latin typeface="Arial Black" panose="020B0A04020102020204" pitchFamily="34" charset="0"/>
              </a:rPr>
              <a:t>＋</a:t>
            </a:r>
            <a:r>
              <a:rPr lang="en-US" altLang="ja-JP" dirty="0"/>
              <a:t>[50]</a:t>
            </a:r>
          </a:p>
        </p:txBody>
      </p:sp>
    </p:spTree>
    <p:extLst>
      <p:ext uri="{BB962C8B-B14F-4D97-AF65-F5344CB8AC3E}">
        <p14:creationId xmlns:p14="http://schemas.microsoft.com/office/powerpoint/2010/main" val="1178967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3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時代劇に良く出るサイコロ博打の分布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9949912" cy="4802186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サイコロを２つ振って合計値を見る試行（復元試行）</a:t>
            </a:r>
          </a:p>
          <a:p>
            <a:pPr eaLnBrk="1" hangingPunct="1"/>
            <a:r>
              <a:rPr lang="ja-JP" altLang="en-US" dirty="0"/>
              <a:t>－目の和は「</a:t>
            </a:r>
            <a:r>
              <a:rPr lang="en-US" altLang="ja-JP" b="1" u="sng" dirty="0"/>
              <a:t>2</a:t>
            </a:r>
            <a:r>
              <a:rPr lang="ja-JP" altLang="en-US" dirty="0"/>
              <a:t>，</a:t>
            </a:r>
            <a:r>
              <a:rPr lang="en-US" altLang="ja-JP" dirty="0"/>
              <a:t>3</a:t>
            </a:r>
            <a:r>
              <a:rPr lang="ja-JP" altLang="en-US" dirty="0"/>
              <a:t>，</a:t>
            </a:r>
            <a:r>
              <a:rPr lang="en-US" altLang="ja-JP" b="1" u="sng" dirty="0"/>
              <a:t>4</a:t>
            </a:r>
            <a:r>
              <a:rPr lang="ja-JP" altLang="en-US" dirty="0"/>
              <a:t>，</a:t>
            </a:r>
            <a:r>
              <a:rPr lang="en-US" altLang="ja-JP" dirty="0"/>
              <a:t>5</a:t>
            </a:r>
            <a:r>
              <a:rPr lang="ja-JP" altLang="en-US" dirty="0"/>
              <a:t>，</a:t>
            </a:r>
            <a:r>
              <a:rPr lang="en-US" altLang="ja-JP" b="1" u="sng" dirty="0"/>
              <a:t>6</a:t>
            </a:r>
            <a:r>
              <a:rPr lang="ja-JP" altLang="en-US" dirty="0"/>
              <a:t>，</a:t>
            </a:r>
            <a:r>
              <a:rPr lang="en-US" altLang="ja-JP" dirty="0"/>
              <a:t>7</a:t>
            </a:r>
            <a:r>
              <a:rPr lang="ja-JP" altLang="en-US" dirty="0"/>
              <a:t>，</a:t>
            </a:r>
            <a:r>
              <a:rPr lang="en-US" altLang="ja-JP" b="1" u="sng" dirty="0"/>
              <a:t>8</a:t>
            </a:r>
            <a:r>
              <a:rPr lang="ja-JP" altLang="en-US" dirty="0"/>
              <a:t>，</a:t>
            </a:r>
            <a:r>
              <a:rPr lang="en-US" altLang="ja-JP" dirty="0"/>
              <a:t>9</a:t>
            </a:r>
            <a:r>
              <a:rPr lang="ja-JP" altLang="en-US" dirty="0"/>
              <a:t>，</a:t>
            </a:r>
            <a:r>
              <a:rPr lang="en-US" altLang="ja-JP" b="1" u="sng" dirty="0"/>
              <a:t>10</a:t>
            </a:r>
            <a:r>
              <a:rPr lang="ja-JP" altLang="en-US" dirty="0"/>
              <a:t>，</a:t>
            </a:r>
            <a:r>
              <a:rPr lang="en-US" altLang="ja-JP" dirty="0"/>
              <a:t>11</a:t>
            </a:r>
            <a:r>
              <a:rPr lang="ja-JP" altLang="en-US" dirty="0"/>
              <a:t>，</a:t>
            </a:r>
            <a:r>
              <a:rPr lang="en-US" altLang="ja-JP" b="1" u="sng" dirty="0"/>
              <a:t>12</a:t>
            </a:r>
            <a:r>
              <a:rPr lang="ja-JP" altLang="en-US" dirty="0"/>
              <a:t>」</a:t>
            </a:r>
          </a:p>
          <a:p>
            <a:pPr eaLnBrk="1" hangingPunct="1"/>
            <a:r>
              <a:rPr lang="ja-JP" altLang="en-US" dirty="0"/>
              <a:t>－偶数は半（下線の</a:t>
            </a:r>
            <a:r>
              <a:rPr lang="en-US" altLang="ja-JP" dirty="0"/>
              <a:t>6</a:t>
            </a:r>
            <a:r>
              <a:rPr lang="ja-JP" altLang="en-US" dirty="0"/>
              <a:t>通り）、奇数は丁（残りの</a:t>
            </a:r>
            <a:r>
              <a:rPr lang="en-US" altLang="ja-JP" dirty="0"/>
              <a:t>5</a:t>
            </a:r>
            <a:r>
              <a:rPr lang="ja-JP" altLang="en-US" dirty="0"/>
              <a:t>通り）</a:t>
            </a:r>
          </a:p>
          <a:p>
            <a:pPr eaLnBrk="1" hangingPunct="1"/>
            <a:r>
              <a:rPr lang="ja-JP" altLang="en-US" dirty="0"/>
              <a:t>－江戸の庶民は、半の方が出やすいと考えていた</a:t>
            </a:r>
          </a:p>
          <a:p>
            <a:pPr eaLnBrk="1" hangingPunct="1"/>
            <a:r>
              <a:rPr lang="ja-JP" altLang="en-US" dirty="0"/>
              <a:t>全てのサイコロの目とその和の組合せ（図表</a:t>
            </a:r>
            <a:r>
              <a:rPr lang="en-US" altLang="ja-JP" dirty="0"/>
              <a:t>4-1</a:t>
            </a:r>
            <a:r>
              <a:rPr lang="ja-JP" altLang="en-US" dirty="0"/>
              <a:t>）</a:t>
            </a:r>
            <a:endParaRPr lang="en-US" altLang="ja-JP" dirty="0"/>
          </a:p>
          <a:p>
            <a:pPr eaLnBrk="1" hangingPunct="1"/>
            <a:r>
              <a:rPr lang="ja-JP" altLang="en-US" dirty="0"/>
              <a:t>－偶数は</a:t>
            </a:r>
            <a:r>
              <a:rPr lang="en-US" altLang="ja-JP" dirty="0"/>
              <a:t>18</a:t>
            </a:r>
            <a:r>
              <a:rPr lang="ja-JP" altLang="en-US" dirty="0"/>
              <a:t>通り（白抜き）、奇数は</a:t>
            </a:r>
            <a:r>
              <a:rPr lang="en-US" altLang="ja-JP" dirty="0"/>
              <a:t>18</a:t>
            </a:r>
            <a:r>
              <a:rPr lang="ja-JP" altLang="en-US" dirty="0"/>
              <a:t>通り（灰色）</a:t>
            </a:r>
            <a:endParaRPr lang="en-US" altLang="ja-JP" dirty="0"/>
          </a:p>
          <a:p>
            <a:r>
              <a:rPr lang="ja-JP" altLang="en-US" dirty="0"/>
              <a:t>－従って、半も丁も出る確率は</a:t>
            </a:r>
            <a:r>
              <a:rPr lang="en-US" altLang="ja-JP" dirty="0"/>
              <a:t>18/36</a:t>
            </a:r>
            <a:r>
              <a:rPr lang="ja-JP" altLang="en-US" dirty="0"/>
              <a:t>で同じ（図表</a:t>
            </a:r>
            <a:r>
              <a:rPr lang="en-US" altLang="ja-JP" dirty="0"/>
              <a:t>4-2</a:t>
            </a:r>
            <a:r>
              <a:rPr lang="ja-JP" altLang="en-US" dirty="0"/>
              <a:t>）</a:t>
            </a:r>
            <a:endParaRPr lang="en-US" altLang="ja-JP" dirty="0"/>
          </a:p>
          <a:p>
            <a:pPr eaLnBrk="1" hangingPunct="1"/>
            <a:r>
              <a:rPr lang="ja-JP" altLang="en-US" dirty="0"/>
              <a:t>目の合計値を横軸、それぞれの合計値の確率を縦軸にする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－なぜか山形（単峰性）のグラフになる（図表</a:t>
            </a:r>
            <a:r>
              <a:rPr lang="en-US" altLang="ja-JP" dirty="0"/>
              <a:t>4-3</a:t>
            </a:r>
            <a:r>
              <a:rPr lang="ja-JP" altLang="en-US" dirty="0"/>
              <a:t>）</a:t>
            </a:r>
          </a:p>
          <a:p>
            <a:pPr eaLnBrk="1" hangingPunct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7479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64240" cy="1325563"/>
          </a:xfrm>
        </p:spPr>
        <p:txBody>
          <a:bodyPr/>
          <a:lstStyle/>
          <a:p>
            <a:r>
              <a:rPr lang="ja-JP" altLang="en-US" dirty="0"/>
              <a:t>自分の点数を偏差値に数値変換する</a:t>
            </a:r>
            <a:br>
              <a:rPr lang="en-US" altLang="ja-JP" dirty="0"/>
            </a:br>
            <a:r>
              <a:rPr lang="ja-JP" altLang="en-US" dirty="0"/>
              <a:t>　　　　　　　　　　　簡単な数式がある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30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CAD1478-8B8B-4227-945B-DD308F98B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331" y="1690688"/>
            <a:ext cx="10093929" cy="399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8993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31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511444" y="365125"/>
            <a:ext cx="10842356" cy="1325563"/>
          </a:xfrm>
        </p:spPr>
        <p:txBody>
          <a:bodyPr/>
          <a:lstStyle/>
          <a:p>
            <a:pPr eaLnBrk="1" hangingPunct="1"/>
            <a:r>
              <a:rPr lang="ja-JP" altLang="en-US" dirty="0"/>
              <a:t>３色の矢印を置き換えた</a:t>
            </a:r>
            <a:r>
              <a:rPr lang="ja-JP" altLang="en-US" b="1" dirty="0"/>
              <a:t>数式</a:t>
            </a:r>
            <a:r>
              <a:rPr lang="ja-JP" altLang="en-US" dirty="0"/>
              <a:t>もある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10647336" cy="4802186"/>
          </a:xfrm>
        </p:spPr>
        <p:txBody>
          <a:bodyPr>
            <a:normAutofit/>
          </a:bodyPr>
          <a:lstStyle/>
          <a:p>
            <a:r>
              <a:rPr lang="ja-JP" altLang="en-US" dirty="0"/>
              <a:t>社会は「自分の得点</a:t>
            </a:r>
            <a:r>
              <a:rPr lang="en-US" altLang="ja-JP" dirty="0"/>
              <a:t>60</a:t>
            </a:r>
            <a:r>
              <a:rPr lang="ja-JP" altLang="en-US" dirty="0"/>
              <a:t>」「平均値</a:t>
            </a:r>
            <a:r>
              <a:rPr lang="en-US" altLang="ja-JP" dirty="0"/>
              <a:t>70</a:t>
            </a:r>
            <a:r>
              <a:rPr lang="ja-JP" altLang="en-US" dirty="0"/>
              <a:t>」「標準偏差</a:t>
            </a:r>
            <a:r>
              <a:rPr lang="en-US" altLang="ja-JP" dirty="0"/>
              <a:t>5</a:t>
            </a:r>
            <a:r>
              <a:rPr lang="ja-JP" altLang="en-US" dirty="0"/>
              <a:t>」を準備</a:t>
            </a:r>
            <a:endParaRPr lang="en-US" altLang="ja-JP" dirty="0"/>
          </a:p>
          <a:p>
            <a:r>
              <a:rPr lang="ja-JP" altLang="en-US" dirty="0"/>
              <a:t>－（２）式又は（３）式に代入すると偏差値が算出できる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３色の矢印を数式で表現することが可能</a:t>
            </a:r>
            <a:endParaRPr lang="en-US" altLang="ja-JP" dirty="0"/>
          </a:p>
          <a:p>
            <a:r>
              <a:rPr lang="ja-JP" altLang="en-US" dirty="0"/>
              <a:t>－平均値を</a:t>
            </a:r>
            <a:r>
              <a:rPr lang="en-US" altLang="ja-JP" dirty="0"/>
              <a:t>0</a:t>
            </a:r>
            <a:r>
              <a:rPr lang="ja-JP" altLang="en-US" dirty="0"/>
              <a:t>点に移動させる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0070C0"/>
                </a:solidFill>
              </a:rPr>
              <a:t>①青の矢印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en-US" altLang="ja-JP" dirty="0"/>
              <a:t>[</a:t>
            </a:r>
            <a:r>
              <a:rPr lang="ja-JP" altLang="en-US" dirty="0"/>
              <a:t>自分の得点</a:t>
            </a:r>
            <a:r>
              <a:rPr lang="ja-JP" altLang="en-US" b="1" dirty="0">
                <a:solidFill>
                  <a:srgbClr val="0070C0"/>
                </a:solidFill>
              </a:rPr>
              <a:t>－平均値</a:t>
            </a:r>
            <a:r>
              <a:rPr lang="en-US" altLang="ja-JP" dirty="0"/>
              <a:t>]</a:t>
            </a:r>
            <a:r>
              <a:rPr lang="ja-JP" altLang="en-US" dirty="0"/>
              <a:t>＝</a:t>
            </a:r>
            <a:r>
              <a:rPr lang="en-US" altLang="ja-JP" u="sng" dirty="0"/>
              <a:t>60-70</a:t>
            </a:r>
            <a:r>
              <a:rPr lang="ja-JP" altLang="en-US" u="sng" dirty="0"/>
              <a:t>＝</a:t>
            </a:r>
            <a:r>
              <a:rPr lang="en-US" altLang="ja-JP" u="sng" dirty="0"/>
              <a:t>-10</a:t>
            </a:r>
          </a:p>
          <a:p>
            <a:r>
              <a:rPr lang="ja-JP" altLang="en-US" dirty="0"/>
              <a:t>－標準偏差を</a:t>
            </a:r>
            <a:r>
              <a:rPr lang="en-US" altLang="ja-JP" dirty="0"/>
              <a:t>10</a:t>
            </a:r>
            <a:r>
              <a:rPr lang="ja-JP" altLang="en-US" dirty="0"/>
              <a:t>に拡大・縮小する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FFC000"/>
                </a:solidFill>
              </a:rPr>
              <a:t>②黄色の矢印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en-US" altLang="ja-JP" b="1" dirty="0">
                <a:solidFill>
                  <a:srgbClr val="FFC000"/>
                </a:solidFill>
                <a:latin typeface="Arial Black" panose="020B0A04020102020204" pitchFamily="34" charset="0"/>
              </a:rPr>
              <a:t>÷</a:t>
            </a:r>
            <a:r>
              <a:rPr lang="en-US" altLang="ja-JP" dirty="0"/>
              <a:t>[</a:t>
            </a:r>
            <a:r>
              <a:rPr lang="ja-JP" altLang="en-US" dirty="0"/>
              <a:t>標準偏差</a:t>
            </a:r>
            <a:r>
              <a:rPr lang="en-US" altLang="ja-JP" dirty="0"/>
              <a:t>÷10]</a:t>
            </a:r>
            <a:r>
              <a:rPr lang="ja-JP" altLang="en-US" dirty="0"/>
              <a:t>＝</a:t>
            </a:r>
            <a:r>
              <a:rPr lang="en-US" altLang="ja-JP" u="sng" dirty="0"/>
              <a:t>÷</a:t>
            </a:r>
            <a:r>
              <a:rPr lang="ja-JP" altLang="en-US" u="sng" dirty="0"/>
              <a:t>［</a:t>
            </a:r>
            <a:r>
              <a:rPr lang="en-US" altLang="ja-JP" u="sng" dirty="0"/>
              <a:t>5/10</a:t>
            </a:r>
            <a:r>
              <a:rPr lang="ja-JP" altLang="en-US" u="sng" dirty="0"/>
              <a:t>］＝</a:t>
            </a:r>
            <a:r>
              <a:rPr lang="en-US" altLang="ja-JP" u="sng" dirty="0"/>
              <a:t>×</a:t>
            </a:r>
            <a:r>
              <a:rPr lang="ja-JP" altLang="en-US" u="sng" dirty="0"/>
              <a:t>２</a:t>
            </a:r>
            <a:endParaRPr lang="en-US" altLang="ja-JP" u="sng" dirty="0"/>
          </a:p>
          <a:p>
            <a:r>
              <a:rPr lang="ja-JP" altLang="en-US" dirty="0"/>
              <a:t>－</a:t>
            </a:r>
            <a:r>
              <a:rPr lang="ja-JP" altLang="ja-JP" dirty="0"/>
              <a:t>平均値を</a:t>
            </a:r>
            <a:r>
              <a:rPr lang="ja-JP" altLang="en-US" dirty="0"/>
              <a:t>０から</a:t>
            </a:r>
            <a:r>
              <a:rPr lang="ja-JP" altLang="ja-JP" dirty="0"/>
              <a:t>５０まで</a:t>
            </a:r>
            <a:r>
              <a:rPr lang="ja-JP" altLang="en-US" dirty="0"/>
              <a:t>再び</a:t>
            </a:r>
            <a:r>
              <a:rPr lang="ja-JP" altLang="ja-JP" dirty="0"/>
              <a:t>移動（</a:t>
            </a:r>
            <a:r>
              <a:rPr lang="ja-JP" altLang="ja-JP" b="1" dirty="0">
                <a:solidFill>
                  <a:srgbClr val="00B050"/>
                </a:solidFill>
              </a:rPr>
              <a:t>③緑の矢印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➾</a:t>
            </a:r>
            <a:r>
              <a:rPr lang="ja-JP" altLang="en-US" b="1" dirty="0">
                <a:solidFill>
                  <a:srgbClr val="00B050"/>
                </a:solidFill>
                <a:latin typeface="Arial Black" panose="020B0A04020102020204" pitchFamily="34" charset="0"/>
              </a:rPr>
              <a:t>＋</a:t>
            </a:r>
            <a:r>
              <a:rPr lang="en-US" altLang="ja-JP" dirty="0"/>
              <a:t>[50]</a:t>
            </a:r>
            <a:r>
              <a:rPr lang="ja-JP" altLang="en-US" dirty="0"/>
              <a:t>＝</a:t>
            </a:r>
            <a:r>
              <a:rPr lang="en-US" altLang="ja-JP" dirty="0"/>
              <a:t>-20</a:t>
            </a:r>
            <a:r>
              <a:rPr lang="ja-JP" altLang="en-US" u="sng" dirty="0"/>
              <a:t>＋</a:t>
            </a:r>
            <a:r>
              <a:rPr lang="en-US" altLang="ja-JP" u="sng" dirty="0"/>
              <a:t>50</a:t>
            </a:r>
            <a:r>
              <a:rPr lang="ja-JP" altLang="en-US" u="sng" dirty="0"/>
              <a:t>＝３０</a:t>
            </a:r>
            <a:endParaRPr lang="en-US" altLang="ja-JP" u="sng" dirty="0"/>
          </a:p>
        </p:txBody>
      </p:sp>
    </p:spTree>
    <p:extLst>
      <p:ext uri="{BB962C8B-B14F-4D97-AF65-F5344CB8AC3E}">
        <p14:creationId xmlns:p14="http://schemas.microsoft.com/office/powerpoint/2010/main" val="20419938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8120" y="223333"/>
            <a:ext cx="1178052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（３）式に社会の得点・平均値・標準偏差</a:t>
            </a:r>
            <a:br>
              <a:rPr lang="en-US" altLang="ja-JP" dirty="0"/>
            </a:br>
            <a:r>
              <a:rPr lang="ja-JP" altLang="en-US" dirty="0"/>
              <a:t>　　　　　　　　を代入すると偏差値は３０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2576946"/>
            <a:ext cx="10515601" cy="314221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7385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33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252363" y="196535"/>
            <a:ext cx="11695797" cy="1325563"/>
          </a:xfrm>
        </p:spPr>
        <p:txBody>
          <a:bodyPr/>
          <a:lstStyle/>
          <a:p>
            <a:pPr eaLnBrk="1" hangingPunct="1"/>
            <a:r>
              <a:rPr lang="ja-JP" altLang="en-US" dirty="0"/>
              <a:t>試験得点でなければ偏差値より</a:t>
            </a:r>
            <a:br>
              <a:rPr lang="en-US" altLang="ja-JP" dirty="0"/>
            </a:br>
            <a:r>
              <a:rPr lang="ja-JP" altLang="en-US" dirty="0"/>
              <a:t>　　　　　　　　　　　　　</a:t>
            </a:r>
            <a:r>
              <a:rPr lang="en-US" altLang="ja-JP" b="1" dirty="0"/>
              <a:t>Z</a:t>
            </a:r>
            <a:r>
              <a:rPr lang="ja-JP" altLang="en-US" b="1" dirty="0"/>
              <a:t>スコア</a:t>
            </a:r>
            <a:r>
              <a:rPr lang="ja-JP" altLang="en-US" dirty="0"/>
              <a:t>が便利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10647336" cy="4802186"/>
          </a:xfrm>
        </p:spPr>
        <p:txBody>
          <a:bodyPr>
            <a:normAutofit/>
          </a:bodyPr>
          <a:lstStyle/>
          <a:p>
            <a:r>
              <a:rPr lang="en-US" altLang="ja-JP" dirty="0"/>
              <a:t>100</a:t>
            </a:r>
            <a:r>
              <a:rPr lang="ja-JP" altLang="en-US" dirty="0"/>
              <a:t>点満点ではない変数では偏差値は数値に違和感が出る</a:t>
            </a:r>
            <a:endParaRPr lang="en-US" altLang="ja-JP" dirty="0"/>
          </a:p>
          <a:p>
            <a:r>
              <a:rPr lang="ja-JP" altLang="en-US" dirty="0"/>
              <a:t>－シンプルに平均値</a:t>
            </a:r>
            <a:r>
              <a:rPr lang="en-US" altLang="ja-JP" dirty="0"/>
              <a:t>0</a:t>
            </a:r>
            <a:r>
              <a:rPr lang="ja-JP" altLang="en-US" dirty="0"/>
              <a:t>・標準偏差</a:t>
            </a:r>
            <a:r>
              <a:rPr lang="en-US" altLang="ja-JP" dirty="0"/>
              <a:t>1</a:t>
            </a:r>
            <a:r>
              <a:rPr lang="ja-JP" altLang="en-US" dirty="0"/>
              <a:t>の正規分布に揃えると便利</a:t>
            </a:r>
            <a:endParaRPr lang="en-US" altLang="ja-JP" dirty="0"/>
          </a:p>
          <a:p>
            <a:r>
              <a:rPr lang="ja-JP" altLang="en-US" dirty="0"/>
              <a:t>変数を平均値</a:t>
            </a:r>
            <a:r>
              <a:rPr lang="en-US" altLang="ja-JP" dirty="0"/>
              <a:t>0</a:t>
            </a:r>
            <a:r>
              <a:rPr lang="ja-JP" altLang="ja-JP" dirty="0"/>
              <a:t>に移動、標準偏差１に拡大縮小</a:t>
            </a:r>
            <a:r>
              <a:rPr lang="ja-JP" altLang="en-US" dirty="0"/>
              <a:t>（図表</a:t>
            </a:r>
            <a:r>
              <a:rPr lang="en-US" altLang="ja-JP" dirty="0"/>
              <a:t>4-15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－平均値</a:t>
            </a:r>
            <a:r>
              <a:rPr lang="en-US" altLang="ja-JP" dirty="0"/>
              <a:t>40</a:t>
            </a:r>
            <a:r>
              <a:rPr lang="ja-JP" altLang="en-US" dirty="0"/>
              <a:t>点を平均値</a:t>
            </a:r>
            <a:r>
              <a:rPr lang="en-US" altLang="ja-JP" dirty="0"/>
              <a:t>0</a:t>
            </a:r>
            <a:r>
              <a:rPr lang="ja-JP" altLang="en-US" dirty="0"/>
              <a:t>点に移動させる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0070C0"/>
                </a:solidFill>
              </a:rPr>
              <a:t>①青の矢印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【</a:t>
            </a:r>
            <a:r>
              <a:rPr lang="ja-JP" altLang="en-US" dirty="0"/>
              <a:t>自分の得点</a:t>
            </a:r>
            <a:r>
              <a:rPr lang="en-US" altLang="ja-JP" dirty="0"/>
              <a:t>60</a:t>
            </a:r>
            <a:r>
              <a:rPr lang="ja-JP" altLang="en-US" dirty="0"/>
              <a:t>点－</a:t>
            </a:r>
            <a:r>
              <a:rPr lang="en-US" altLang="ja-JP" dirty="0"/>
              <a:t>40</a:t>
            </a:r>
            <a:r>
              <a:rPr lang="ja-JP" altLang="en-US" dirty="0"/>
              <a:t>点＝</a:t>
            </a:r>
            <a:r>
              <a:rPr lang="en-US" altLang="ja-JP" dirty="0"/>
              <a:t>20</a:t>
            </a:r>
            <a:r>
              <a:rPr lang="ja-JP" altLang="en-US" dirty="0"/>
              <a:t>点</a:t>
            </a:r>
            <a:r>
              <a:rPr lang="en-US" altLang="ja-JP" dirty="0"/>
              <a:t>】</a:t>
            </a:r>
          </a:p>
          <a:p>
            <a:r>
              <a:rPr lang="ja-JP" altLang="en-US" dirty="0"/>
              <a:t>－標準偏差</a:t>
            </a:r>
            <a:r>
              <a:rPr lang="en-US" altLang="ja-JP" dirty="0"/>
              <a:t>20</a:t>
            </a:r>
            <a:r>
              <a:rPr lang="ja-JP" altLang="en-US" dirty="0"/>
              <a:t>を</a:t>
            </a:r>
            <a:r>
              <a:rPr lang="en-US" altLang="ja-JP" dirty="0"/>
              <a:t>1/20</a:t>
            </a:r>
            <a:r>
              <a:rPr lang="ja-JP" altLang="en-US" dirty="0"/>
              <a:t>倍して</a:t>
            </a:r>
            <a:r>
              <a:rPr lang="en-US" altLang="ja-JP" dirty="0"/>
              <a:t>1</a:t>
            </a:r>
            <a:r>
              <a:rPr lang="ja-JP" altLang="en-US" dirty="0"/>
              <a:t>に縮小する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FFC000"/>
                </a:solidFill>
              </a:rPr>
              <a:t> ②’黄色の二重矢印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【20×1/20</a:t>
            </a:r>
            <a:r>
              <a:rPr lang="ja-JP" altLang="en-US" dirty="0"/>
              <a:t>倍＝</a:t>
            </a:r>
            <a:r>
              <a:rPr lang="en-US" altLang="ja-JP" dirty="0"/>
              <a:t>1】</a:t>
            </a:r>
          </a:p>
          <a:p>
            <a:r>
              <a:rPr lang="ja-JP" altLang="en-US" dirty="0"/>
              <a:t>偏差値</a:t>
            </a:r>
            <a:r>
              <a:rPr lang="en-US" altLang="ja-JP" dirty="0"/>
              <a:t>60</a:t>
            </a:r>
            <a:r>
              <a:rPr lang="ja-JP" altLang="en-US" dirty="0"/>
              <a:t>が</a:t>
            </a:r>
            <a:r>
              <a:rPr lang="en-US" altLang="ja-JP" dirty="0"/>
              <a:t>Z</a:t>
            </a:r>
            <a:r>
              <a:rPr lang="ja-JP" altLang="en-US" dirty="0"/>
              <a:t>スコア</a:t>
            </a:r>
            <a:r>
              <a:rPr lang="en-US" altLang="ja-JP" dirty="0"/>
              <a:t>1</a:t>
            </a:r>
            <a:r>
              <a:rPr lang="ja-JP" altLang="en-US" dirty="0"/>
              <a:t>になるが相対的位置は同じ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ja-JP" dirty="0"/>
              <a:t>平均値を</a:t>
            </a:r>
            <a:r>
              <a:rPr lang="ja-JP" altLang="en-US" dirty="0"/>
              <a:t>０から</a:t>
            </a:r>
            <a:r>
              <a:rPr lang="ja-JP" altLang="ja-JP" dirty="0"/>
              <a:t>５０まで</a:t>
            </a:r>
            <a:r>
              <a:rPr lang="ja-JP" altLang="en-US" dirty="0"/>
              <a:t>再び</a:t>
            </a:r>
            <a:r>
              <a:rPr lang="ja-JP" altLang="ja-JP" dirty="0"/>
              <a:t>移動（</a:t>
            </a:r>
            <a:r>
              <a:rPr lang="ja-JP" altLang="ja-JP" b="1" strike="sngStrike" dirty="0">
                <a:solidFill>
                  <a:srgbClr val="00B050"/>
                </a:solidFill>
              </a:rPr>
              <a:t>③緑の矢印</a:t>
            </a:r>
            <a:r>
              <a:rPr lang="ja-JP" altLang="ja-JP" dirty="0"/>
              <a:t>）</a:t>
            </a:r>
            <a:r>
              <a:rPr lang="ja-JP" altLang="en-US" dirty="0"/>
              <a:t>は不必要</a:t>
            </a:r>
            <a:endParaRPr lang="en-US" altLang="ja-JP" dirty="0"/>
          </a:p>
          <a:p>
            <a:endParaRPr lang="en-US" altLang="ja-JP" u="sng" dirty="0"/>
          </a:p>
        </p:txBody>
      </p:sp>
    </p:spTree>
    <p:extLst>
      <p:ext uri="{BB962C8B-B14F-4D97-AF65-F5344CB8AC3E}">
        <p14:creationId xmlns:p14="http://schemas.microsoft.com/office/powerpoint/2010/main" val="16078807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320" y="321859"/>
            <a:ext cx="1147572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図表４－１</a:t>
            </a:r>
            <a:r>
              <a:rPr lang="en-US" altLang="ja-JP" dirty="0"/>
              <a:t>5</a:t>
            </a:r>
            <a:r>
              <a:rPr lang="ja-JP" altLang="en-US" dirty="0"/>
              <a:t>　数学６０点は</a:t>
            </a:r>
            <a:r>
              <a:rPr lang="ja-JP" altLang="en-US" b="1" dirty="0"/>
              <a:t>Ｚスコア</a:t>
            </a:r>
            <a:br>
              <a:rPr lang="en-US" altLang="ja-JP" dirty="0"/>
            </a:br>
            <a:r>
              <a:rPr lang="ja-JP" altLang="en-US" dirty="0"/>
              <a:t>　（平均値０標準偏差１の正規分布）では</a:t>
            </a:r>
            <a:r>
              <a:rPr lang="ja-JP" altLang="en-US" b="1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Leelawadee UI" panose="020B0502040204020203" pitchFamily="34" charset="-34"/>
              </a:rPr>
              <a:t>１</a:t>
            </a:r>
            <a:endParaRPr kumimoji="1" lang="ja-JP" altLang="en-US" b="1" dirty="0">
              <a:latin typeface="HGPｺﾞｼｯｸE" panose="020B0900000000000000" pitchFamily="50" charset="-128"/>
              <a:ea typeface="HGPｺﾞｼｯｸE" panose="020B0900000000000000" pitchFamily="50" charset="-128"/>
              <a:cs typeface="Leelawadee UI" panose="020B0502040204020203" pitchFamily="34" charset="-34"/>
            </a:endParaRPr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7599" y="1690688"/>
            <a:ext cx="7448416" cy="504262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4335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35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511444" y="365125"/>
            <a:ext cx="10842356" cy="1325563"/>
          </a:xfrm>
        </p:spPr>
        <p:txBody>
          <a:bodyPr/>
          <a:lstStyle/>
          <a:p>
            <a:pPr eaLnBrk="1" hangingPunct="1"/>
            <a:r>
              <a:rPr lang="ja-JP" altLang="en-US" dirty="0"/>
              <a:t>試験得点でなければ偏差値より</a:t>
            </a:r>
            <a:r>
              <a:rPr lang="en-US" altLang="ja-JP" dirty="0"/>
              <a:t>Z</a:t>
            </a:r>
            <a:r>
              <a:rPr lang="ja-JP" altLang="en-US" dirty="0"/>
              <a:t>スコア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10647336" cy="4802186"/>
          </a:xfrm>
        </p:spPr>
        <p:txBody>
          <a:bodyPr>
            <a:normAutofit/>
          </a:bodyPr>
          <a:lstStyle/>
          <a:p>
            <a:r>
              <a:rPr lang="en-US" altLang="ja-JP" dirty="0"/>
              <a:t>100</a:t>
            </a:r>
            <a:r>
              <a:rPr lang="ja-JP" altLang="en-US" dirty="0"/>
              <a:t>点満点ではない変数では偏差値は数値に違和感が出る</a:t>
            </a:r>
            <a:endParaRPr lang="en-US" altLang="ja-JP" dirty="0"/>
          </a:p>
          <a:p>
            <a:r>
              <a:rPr lang="ja-JP" altLang="en-US" dirty="0"/>
              <a:t>－シンプルに平均値</a:t>
            </a:r>
            <a:r>
              <a:rPr lang="en-US" altLang="ja-JP" dirty="0"/>
              <a:t>0</a:t>
            </a:r>
            <a:r>
              <a:rPr lang="ja-JP" altLang="en-US" dirty="0"/>
              <a:t>・標準偏差</a:t>
            </a:r>
            <a:r>
              <a:rPr lang="en-US" altLang="ja-JP" dirty="0"/>
              <a:t>1</a:t>
            </a:r>
            <a:r>
              <a:rPr lang="ja-JP" altLang="en-US" dirty="0"/>
              <a:t>の正規分布に揃えると便利</a:t>
            </a:r>
            <a:endParaRPr lang="en-US" altLang="ja-JP" dirty="0"/>
          </a:p>
          <a:p>
            <a:r>
              <a:rPr lang="ja-JP" altLang="en-US" dirty="0"/>
              <a:t>変数を平均値</a:t>
            </a:r>
            <a:r>
              <a:rPr lang="en-US" altLang="ja-JP" dirty="0"/>
              <a:t>0</a:t>
            </a:r>
            <a:r>
              <a:rPr lang="ja-JP" altLang="ja-JP" dirty="0"/>
              <a:t>に移動、標準偏差１に拡大縮小</a:t>
            </a:r>
            <a:r>
              <a:rPr lang="ja-JP" altLang="en-US" dirty="0"/>
              <a:t>（図表</a:t>
            </a:r>
            <a:r>
              <a:rPr lang="en-US" altLang="ja-JP" dirty="0"/>
              <a:t>4-16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－平均値</a:t>
            </a:r>
            <a:r>
              <a:rPr lang="en-US" altLang="ja-JP" dirty="0"/>
              <a:t>70</a:t>
            </a:r>
            <a:r>
              <a:rPr lang="ja-JP" altLang="en-US" dirty="0"/>
              <a:t>点を平均値</a:t>
            </a:r>
            <a:r>
              <a:rPr lang="en-US" altLang="ja-JP" dirty="0"/>
              <a:t>0</a:t>
            </a:r>
            <a:r>
              <a:rPr lang="ja-JP" altLang="en-US" dirty="0"/>
              <a:t>点に移動させる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0070C0"/>
                </a:solidFill>
              </a:rPr>
              <a:t>①青の矢印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【</a:t>
            </a:r>
            <a:r>
              <a:rPr lang="ja-JP" altLang="en-US" dirty="0"/>
              <a:t>自分の得点</a:t>
            </a:r>
            <a:r>
              <a:rPr lang="en-US" altLang="ja-JP" dirty="0"/>
              <a:t>60</a:t>
            </a:r>
            <a:r>
              <a:rPr lang="ja-JP" altLang="en-US" dirty="0"/>
              <a:t>点－</a:t>
            </a:r>
            <a:r>
              <a:rPr lang="en-US" altLang="ja-JP" dirty="0"/>
              <a:t>70</a:t>
            </a:r>
            <a:r>
              <a:rPr lang="ja-JP" altLang="en-US" dirty="0"/>
              <a:t>点＝</a:t>
            </a:r>
            <a:r>
              <a:rPr lang="en-US" altLang="ja-JP" dirty="0"/>
              <a:t>-10</a:t>
            </a:r>
            <a:r>
              <a:rPr lang="ja-JP" altLang="en-US" dirty="0"/>
              <a:t>点</a:t>
            </a:r>
            <a:r>
              <a:rPr lang="en-US" altLang="ja-JP" dirty="0"/>
              <a:t>】</a:t>
            </a:r>
          </a:p>
          <a:p>
            <a:r>
              <a:rPr lang="ja-JP" altLang="en-US" dirty="0"/>
              <a:t>－標準偏差</a:t>
            </a:r>
            <a:r>
              <a:rPr lang="en-US" altLang="ja-JP" dirty="0"/>
              <a:t>5</a:t>
            </a:r>
            <a:r>
              <a:rPr lang="ja-JP" altLang="en-US" dirty="0"/>
              <a:t>点を</a:t>
            </a:r>
            <a:r>
              <a:rPr lang="en-US" altLang="ja-JP" dirty="0"/>
              <a:t>0.2</a:t>
            </a:r>
            <a:r>
              <a:rPr lang="ja-JP" altLang="en-US" dirty="0"/>
              <a:t>倍して</a:t>
            </a:r>
            <a:r>
              <a:rPr lang="en-US" altLang="ja-JP" dirty="0"/>
              <a:t>1</a:t>
            </a:r>
            <a:r>
              <a:rPr lang="ja-JP" altLang="en-US" dirty="0"/>
              <a:t>に縮小する</a:t>
            </a:r>
            <a:r>
              <a:rPr lang="ja-JP" altLang="ja-JP" dirty="0"/>
              <a:t>（</a:t>
            </a:r>
            <a:r>
              <a:rPr lang="ja-JP" altLang="ja-JP" b="1" dirty="0">
                <a:solidFill>
                  <a:srgbClr val="FFC000"/>
                </a:solidFill>
              </a:rPr>
              <a:t>②’黄色の二重矢印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【</a:t>
            </a:r>
            <a:r>
              <a:rPr lang="ja-JP" altLang="en-US" dirty="0"/>
              <a:t>－</a:t>
            </a:r>
            <a:r>
              <a:rPr lang="en-US" altLang="ja-JP" dirty="0"/>
              <a:t>10×0.2</a:t>
            </a:r>
            <a:r>
              <a:rPr lang="ja-JP" altLang="en-US" dirty="0"/>
              <a:t>倍＝</a:t>
            </a:r>
            <a:r>
              <a:rPr lang="en-US" altLang="ja-JP" dirty="0"/>
              <a:t>-2】</a:t>
            </a:r>
          </a:p>
          <a:p>
            <a:r>
              <a:rPr lang="ja-JP" altLang="en-US" dirty="0"/>
              <a:t>偏差値</a:t>
            </a:r>
            <a:r>
              <a:rPr lang="en-US" altLang="ja-JP" dirty="0"/>
              <a:t>30</a:t>
            </a:r>
            <a:r>
              <a:rPr lang="ja-JP" altLang="en-US" dirty="0"/>
              <a:t>が</a:t>
            </a:r>
            <a:r>
              <a:rPr lang="en-US" altLang="ja-JP" dirty="0"/>
              <a:t>Z</a:t>
            </a:r>
            <a:r>
              <a:rPr lang="ja-JP" altLang="en-US" dirty="0"/>
              <a:t>スコア</a:t>
            </a:r>
            <a:r>
              <a:rPr lang="en-US" altLang="ja-JP" dirty="0"/>
              <a:t>-2</a:t>
            </a:r>
            <a:r>
              <a:rPr lang="ja-JP" altLang="en-US" dirty="0"/>
              <a:t>になるが相対的位置は同じ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ja-JP" dirty="0"/>
              <a:t>平均値を</a:t>
            </a:r>
            <a:r>
              <a:rPr lang="ja-JP" altLang="en-US" dirty="0"/>
              <a:t>０から</a:t>
            </a:r>
            <a:r>
              <a:rPr lang="ja-JP" altLang="ja-JP" dirty="0"/>
              <a:t>５０まで</a:t>
            </a:r>
            <a:r>
              <a:rPr lang="ja-JP" altLang="en-US" dirty="0"/>
              <a:t>再び</a:t>
            </a:r>
            <a:r>
              <a:rPr lang="ja-JP" altLang="ja-JP" dirty="0"/>
              <a:t>移動（</a:t>
            </a:r>
            <a:r>
              <a:rPr lang="ja-JP" altLang="ja-JP" b="1" strike="sngStrike" dirty="0">
                <a:solidFill>
                  <a:srgbClr val="00B050"/>
                </a:solidFill>
              </a:rPr>
              <a:t>③緑の矢印</a:t>
            </a:r>
            <a:r>
              <a:rPr lang="ja-JP" altLang="ja-JP" dirty="0"/>
              <a:t>）</a:t>
            </a:r>
            <a:r>
              <a:rPr lang="ja-JP" altLang="en-US" dirty="0"/>
              <a:t>は不必要</a:t>
            </a:r>
            <a:endParaRPr lang="en-US" altLang="ja-JP" dirty="0"/>
          </a:p>
          <a:p>
            <a:endParaRPr lang="en-US" altLang="ja-JP" u="sng" dirty="0"/>
          </a:p>
        </p:txBody>
      </p:sp>
    </p:spTree>
    <p:extLst>
      <p:ext uri="{BB962C8B-B14F-4D97-AF65-F5344CB8AC3E}">
        <p14:creationId xmlns:p14="http://schemas.microsoft.com/office/powerpoint/2010/main" val="14830104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040" y="228600"/>
            <a:ext cx="11551920" cy="1325563"/>
          </a:xfrm>
        </p:spPr>
        <p:txBody>
          <a:bodyPr/>
          <a:lstStyle/>
          <a:p>
            <a:r>
              <a:rPr lang="ja-JP" altLang="en-US" dirty="0"/>
              <a:t>図表４－１</a:t>
            </a:r>
            <a:r>
              <a:rPr lang="en-US" altLang="ja-JP" dirty="0"/>
              <a:t>6</a:t>
            </a:r>
            <a:r>
              <a:rPr lang="ja-JP" altLang="en-US" dirty="0"/>
              <a:t>　社会の６０点を</a:t>
            </a:r>
            <a:r>
              <a:rPr lang="en-US" altLang="ja-JP" dirty="0"/>
              <a:t>Z</a:t>
            </a:r>
            <a:r>
              <a:rPr lang="ja-JP" altLang="en-US" dirty="0"/>
              <a:t>スコアに</a:t>
            </a:r>
            <a:br>
              <a:rPr lang="en-US" altLang="ja-JP" dirty="0"/>
            </a:br>
            <a:r>
              <a:rPr lang="ja-JP" altLang="en-US" dirty="0"/>
              <a:t>　　　　　　　換算すると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－２</a:t>
            </a:r>
            <a:r>
              <a:rPr lang="ja-JP" altLang="en-US" dirty="0"/>
              <a:t>になる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467" y="1554163"/>
            <a:ext cx="7012810" cy="516731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8502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37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511444" y="365125"/>
            <a:ext cx="10842356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b="1" dirty="0"/>
              <a:t>Z</a:t>
            </a:r>
            <a:r>
              <a:rPr lang="ja-JP" altLang="en-US" b="1" dirty="0"/>
              <a:t>スコア</a:t>
            </a:r>
            <a:r>
              <a:rPr lang="ja-JP" altLang="en-US" dirty="0"/>
              <a:t>と偏差値（実は</a:t>
            </a:r>
            <a:r>
              <a:rPr lang="en-US" altLang="ja-JP" dirty="0"/>
              <a:t>T</a:t>
            </a:r>
            <a:r>
              <a:rPr lang="ja-JP" altLang="en-US" dirty="0"/>
              <a:t>スコア）は</a:t>
            </a:r>
            <a:br>
              <a:rPr lang="en-US" altLang="ja-JP" dirty="0"/>
            </a:br>
            <a:r>
              <a:rPr lang="ja-JP" altLang="en-US" dirty="0"/>
              <a:t>　　　　　　　　仕組みがほとんど同じ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10647336" cy="4802186"/>
          </a:xfrm>
        </p:spPr>
        <p:txBody>
          <a:bodyPr>
            <a:normAutofit/>
          </a:bodyPr>
          <a:lstStyle/>
          <a:p>
            <a:r>
              <a:rPr lang="ja-JP" altLang="ja-JP" dirty="0"/>
              <a:t>偏差値（</a:t>
            </a:r>
            <a:r>
              <a:rPr lang="en-US" altLang="ja-JP" b="1" dirty="0">
                <a:solidFill>
                  <a:srgbClr val="00B050"/>
                </a:solidFill>
              </a:rPr>
              <a:t>T</a:t>
            </a:r>
            <a:r>
              <a:rPr lang="ja-JP" altLang="ja-JP" b="1" dirty="0">
                <a:solidFill>
                  <a:srgbClr val="00B050"/>
                </a:solidFill>
              </a:rPr>
              <a:t>スコア</a:t>
            </a:r>
            <a:r>
              <a:rPr lang="ja-JP" altLang="ja-JP" dirty="0"/>
              <a:t>）の正規分布と、</a:t>
            </a:r>
            <a:r>
              <a:rPr lang="en-US" altLang="ja-JP" b="1" dirty="0">
                <a:solidFill>
                  <a:srgbClr val="00B0F0"/>
                </a:solidFill>
              </a:rPr>
              <a:t>Z</a:t>
            </a:r>
            <a:r>
              <a:rPr lang="ja-JP" altLang="ja-JP" b="1" dirty="0">
                <a:solidFill>
                  <a:srgbClr val="00B0F0"/>
                </a:solidFill>
              </a:rPr>
              <a:t>スコア</a:t>
            </a:r>
            <a:r>
              <a:rPr lang="ja-JP" altLang="ja-JP" dirty="0"/>
              <a:t>の正規分布を比較</a:t>
            </a:r>
            <a:endParaRPr lang="en-US" altLang="ja-JP" dirty="0"/>
          </a:p>
          <a:p>
            <a:r>
              <a:rPr lang="en-US" altLang="ja-JP" dirty="0"/>
              <a:t>Z</a:t>
            </a:r>
            <a:r>
              <a:rPr lang="ja-JP" altLang="en-US" dirty="0"/>
              <a:t>スコアは数値が正なら右側、負なら左側とわかりやすい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b="1" dirty="0">
                <a:solidFill>
                  <a:srgbClr val="00B050"/>
                </a:solidFill>
              </a:rPr>
              <a:t>T</a:t>
            </a:r>
            <a:r>
              <a:rPr lang="ja-JP" altLang="en-US" b="1" dirty="0">
                <a:solidFill>
                  <a:srgbClr val="00B050"/>
                </a:solidFill>
              </a:rPr>
              <a:t>スコア</a:t>
            </a:r>
            <a:r>
              <a:rPr lang="ja-JP" altLang="en-US" dirty="0"/>
              <a:t>は平均値が５０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b="1" dirty="0">
                <a:solidFill>
                  <a:srgbClr val="00B0F0"/>
                </a:solidFill>
              </a:rPr>
              <a:t>Z</a:t>
            </a:r>
            <a:r>
              <a:rPr lang="ja-JP" altLang="en-US" b="1" dirty="0">
                <a:solidFill>
                  <a:srgbClr val="00B0F0"/>
                </a:solidFill>
              </a:rPr>
              <a:t>スコア</a:t>
            </a:r>
            <a:r>
              <a:rPr lang="ja-JP" altLang="en-US" dirty="0"/>
              <a:t>は平均値が０</a:t>
            </a:r>
            <a:endParaRPr lang="en-US" altLang="ja-JP" dirty="0"/>
          </a:p>
          <a:p>
            <a:r>
              <a:rPr lang="en-US" altLang="ja-JP" dirty="0"/>
              <a:t>Z</a:t>
            </a:r>
            <a:r>
              <a:rPr lang="ja-JP" altLang="en-US" dirty="0"/>
              <a:t>スコアの方が標準偏差何個分がわかりやすい（図表</a:t>
            </a:r>
            <a:r>
              <a:rPr lang="en-US" altLang="ja-JP" dirty="0"/>
              <a:t>4-17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b="1" dirty="0">
                <a:solidFill>
                  <a:srgbClr val="00B050"/>
                </a:solidFill>
              </a:rPr>
              <a:t>T</a:t>
            </a:r>
            <a:r>
              <a:rPr lang="ja-JP" altLang="en-US" b="1" dirty="0">
                <a:solidFill>
                  <a:srgbClr val="00B050"/>
                </a:solidFill>
              </a:rPr>
              <a:t>スコア</a:t>
            </a:r>
            <a:r>
              <a:rPr lang="ja-JP" altLang="en-US" dirty="0"/>
              <a:t>は標準偏差が１０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b="1" dirty="0">
                <a:solidFill>
                  <a:srgbClr val="00B0F0"/>
                </a:solidFill>
              </a:rPr>
              <a:t>Z</a:t>
            </a:r>
            <a:r>
              <a:rPr lang="ja-JP" altLang="en-US" b="1" dirty="0">
                <a:solidFill>
                  <a:srgbClr val="00B0F0"/>
                </a:solidFill>
              </a:rPr>
              <a:t>スコア</a:t>
            </a:r>
            <a:r>
              <a:rPr lang="ja-JP" altLang="en-US" dirty="0"/>
              <a:t>は標準偏差が１</a:t>
            </a:r>
            <a:endParaRPr lang="en-US" altLang="ja-JP" dirty="0"/>
          </a:p>
          <a:p>
            <a:r>
              <a:rPr lang="en-US" altLang="ja-JP" dirty="0"/>
              <a:t>Z</a:t>
            </a:r>
            <a:r>
              <a:rPr lang="ja-JP" altLang="en-US" dirty="0"/>
              <a:t>スコアを算出する（４）式はよりシンプル</a:t>
            </a:r>
            <a:endParaRPr lang="en-US" altLang="ja-JP" dirty="0"/>
          </a:p>
          <a:p>
            <a:r>
              <a:rPr lang="ja-JP" altLang="en-US" dirty="0"/>
              <a:t>　</a:t>
            </a:r>
            <a:r>
              <a:rPr lang="en-US" altLang="ja-JP" b="1" dirty="0">
                <a:solidFill>
                  <a:srgbClr val="00B0F0"/>
                </a:solidFill>
              </a:rPr>
              <a:t>Z</a:t>
            </a:r>
            <a:r>
              <a:rPr lang="ja-JP" altLang="en-US" b="1" dirty="0">
                <a:solidFill>
                  <a:srgbClr val="00B0F0"/>
                </a:solidFill>
              </a:rPr>
              <a:t>スコア</a:t>
            </a:r>
            <a:r>
              <a:rPr lang="ja-JP" altLang="en-US" dirty="0"/>
              <a:t>＝［自分の得点－平均値］</a:t>
            </a:r>
            <a:r>
              <a:rPr lang="en-US" altLang="ja-JP" dirty="0"/>
              <a:t>÷</a:t>
            </a:r>
            <a:r>
              <a:rPr lang="ja-JP" altLang="en-US" dirty="0"/>
              <a:t>標準偏差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618419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1480" y="243205"/>
            <a:ext cx="11536680" cy="1325563"/>
          </a:xfrm>
        </p:spPr>
        <p:txBody>
          <a:bodyPr/>
          <a:lstStyle/>
          <a:p>
            <a:r>
              <a:rPr lang="ja-JP" altLang="en-US" dirty="0"/>
              <a:t>図表４－１</a:t>
            </a:r>
            <a:r>
              <a:rPr lang="en-US" altLang="ja-JP" dirty="0"/>
              <a:t>7</a:t>
            </a:r>
            <a:r>
              <a:rPr lang="ja-JP" altLang="en-US" dirty="0"/>
              <a:t>　偏差値（</a:t>
            </a:r>
            <a:r>
              <a:rPr lang="en-US" altLang="ja-JP" dirty="0"/>
              <a:t>T</a:t>
            </a:r>
            <a:r>
              <a:rPr lang="ja-JP" altLang="en-US" dirty="0"/>
              <a:t>スコア）の正規分布</a:t>
            </a:r>
            <a:br>
              <a:rPr lang="en-US" altLang="ja-JP" dirty="0"/>
            </a:br>
            <a:r>
              <a:rPr lang="ja-JP" altLang="en-US" dirty="0"/>
              <a:t>　　　　　　　と</a:t>
            </a:r>
            <a:r>
              <a:rPr lang="en-US" altLang="ja-JP" dirty="0"/>
              <a:t>Z</a:t>
            </a:r>
            <a:r>
              <a:rPr lang="ja-JP" altLang="en-US" dirty="0"/>
              <a:t>スコアの正規分布の違い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5606" y="2005879"/>
            <a:ext cx="8521558" cy="4478047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2102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自分の得点を</a:t>
            </a:r>
            <a:r>
              <a:rPr lang="en-US" altLang="ja-JP" dirty="0"/>
              <a:t>Z</a:t>
            </a:r>
            <a:r>
              <a:rPr lang="ja-JP" altLang="en-US" dirty="0"/>
              <a:t>スコアに数値変換する</a:t>
            </a:r>
            <a:br>
              <a:rPr lang="en-US" altLang="ja-JP" dirty="0"/>
            </a:br>
            <a:r>
              <a:rPr lang="ja-JP" altLang="en-US" dirty="0"/>
              <a:t>　　　　　　　　　簡単な数式（４）がある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0879" y="2207065"/>
            <a:ext cx="9970242" cy="4285809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135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図表４－１　２つのサイコロの目の組合せ（３６通り）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8581" y="1917778"/>
            <a:ext cx="8718499" cy="4803697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0187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40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511444" y="365125"/>
            <a:ext cx="10842356" cy="1325563"/>
          </a:xfrm>
        </p:spPr>
        <p:txBody>
          <a:bodyPr/>
          <a:lstStyle/>
          <a:p>
            <a:pPr eaLnBrk="1" hangingPunct="1"/>
            <a:r>
              <a:rPr lang="en-US" altLang="ja-JP" dirty="0"/>
              <a:t>Z</a:t>
            </a:r>
            <a:r>
              <a:rPr lang="ja-JP" altLang="en-US" dirty="0"/>
              <a:t>スコアで正確な確率を簡単に示せる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10647336" cy="4802186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b="1" dirty="0">
                <a:highlight>
                  <a:srgbClr val="C0C0C0"/>
                </a:highlight>
              </a:rPr>
              <a:t>「特性②」</a:t>
            </a:r>
            <a:r>
              <a:rPr lang="ja-JP" altLang="en-US" dirty="0">
                <a:highlight>
                  <a:srgbClr val="C0C0C0"/>
                </a:highlight>
              </a:rPr>
              <a:t>平均値から標準偏差１個分で</a:t>
            </a:r>
            <a:r>
              <a:rPr lang="en-US" altLang="ja-JP" dirty="0">
                <a:highlight>
                  <a:srgbClr val="C0C0C0"/>
                </a:highlight>
              </a:rPr>
              <a:t>34.1</a:t>
            </a:r>
            <a:r>
              <a:rPr lang="ja-JP" altLang="en-US" dirty="0">
                <a:highlight>
                  <a:srgbClr val="C0C0C0"/>
                </a:highlight>
              </a:rPr>
              <a:t>％の面積</a:t>
            </a:r>
            <a:endParaRPr lang="en-US" altLang="ja-JP" dirty="0">
              <a:highlight>
                <a:srgbClr val="C0C0C0"/>
              </a:highlight>
            </a:endParaRPr>
          </a:p>
          <a:p>
            <a:r>
              <a:rPr lang="ja-JP" altLang="en-US" dirty="0"/>
              <a:t>－横軸（数値）が平均値から標準偏差何個分かを測る</a:t>
            </a:r>
            <a:endParaRPr lang="en-US" altLang="ja-JP" dirty="0"/>
          </a:p>
          <a:p>
            <a:r>
              <a:rPr lang="ja-JP" altLang="en-US" dirty="0"/>
              <a:t>－標準偏差１個分なら</a:t>
            </a:r>
            <a:r>
              <a:rPr lang="en-US" altLang="ja-JP" dirty="0"/>
              <a:t>34.1</a:t>
            </a:r>
            <a:r>
              <a:rPr lang="ja-JP" altLang="en-US" dirty="0"/>
              <a:t>％、２個分なら</a:t>
            </a:r>
            <a:r>
              <a:rPr lang="en-US" altLang="ja-JP" dirty="0"/>
              <a:t>47.7</a:t>
            </a:r>
            <a:r>
              <a:rPr lang="ja-JP" altLang="en-US" dirty="0"/>
              <a:t>％になる</a:t>
            </a:r>
            <a:endParaRPr lang="en-US" altLang="ja-JP" dirty="0"/>
          </a:p>
          <a:p>
            <a:r>
              <a:rPr lang="ja-JP" altLang="en-US" dirty="0"/>
              <a:t>－平均値の両側に２個ずつなら</a:t>
            </a:r>
            <a:r>
              <a:rPr lang="en-US" altLang="ja-JP" dirty="0"/>
              <a:t>95.44</a:t>
            </a:r>
            <a:r>
              <a:rPr lang="ja-JP" altLang="en-US" dirty="0"/>
              <a:t>％の面積（図表</a:t>
            </a:r>
            <a:r>
              <a:rPr lang="en-US" altLang="ja-JP" dirty="0"/>
              <a:t>4-18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逆に、正規分布のきっちり「</a:t>
            </a:r>
            <a:r>
              <a:rPr lang="en-US" altLang="ja-JP" dirty="0"/>
              <a:t>70</a:t>
            </a:r>
            <a:r>
              <a:rPr lang="ja-JP" altLang="en-US" dirty="0"/>
              <a:t>％」の面積は何個分なのか</a:t>
            </a:r>
            <a:endParaRPr lang="en-US" altLang="ja-JP" dirty="0"/>
          </a:p>
          <a:p>
            <a:r>
              <a:rPr lang="ja-JP" altLang="en-US" dirty="0"/>
              <a:t>－平均値の両側に標準偏差</a:t>
            </a:r>
            <a:r>
              <a:rPr lang="en-US" altLang="ja-JP" dirty="0"/>
              <a:t>1.04</a:t>
            </a:r>
            <a:r>
              <a:rPr lang="ja-JP" altLang="en-US" dirty="0"/>
              <a:t>個ずつ（外側</a:t>
            </a:r>
            <a:r>
              <a:rPr lang="en-US" altLang="ja-JP" dirty="0"/>
              <a:t>15</a:t>
            </a:r>
            <a:r>
              <a:rPr lang="ja-JP" altLang="en-US" dirty="0"/>
              <a:t>％ずつ）</a:t>
            </a:r>
            <a:endParaRPr lang="en-US" altLang="ja-JP" dirty="0"/>
          </a:p>
          <a:p>
            <a:r>
              <a:rPr lang="ja-JP" altLang="en-US" dirty="0"/>
              <a:t>逆に正規分布のきっちり</a:t>
            </a:r>
            <a:r>
              <a:rPr lang="en-US" altLang="ja-JP" dirty="0"/>
              <a:t>95</a:t>
            </a:r>
            <a:r>
              <a:rPr lang="ja-JP" altLang="en-US" dirty="0"/>
              <a:t>％の面積は何個分なのか</a:t>
            </a:r>
            <a:endParaRPr lang="en-US" altLang="ja-JP" dirty="0"/>
          </a:p>
          <a:p>
            <a:r>
              <a:rPr lang="ja-JP" altLang="en-US" dirty="0"/>
              <a:t>－平均値の両側に標準偏差</a:t>
            </a:r>
            <a:r>
              <a:rPr lang="en-US" altLang="ja-JP" dirty="0"/>
              <a:t>1.96</a:t>
            </a:r>
            <a:r>
              <a:rPr lang="ja-JP" altLang="en-US" dirty="0"/>
              <a:t>個ずつ（外側</a:t>
            </a:r>
            <a:r>
              <a:rPr lang="en-US" altLang="ja-JP" dirty="0"/>
              <a:t>2.5</a:t>
            </a:r>
            <a:r>
              <a:rPr lang="ja-JP" altLang="en-US" dirty="0"/>
              <a:t>％ずつ）</a:t>
            </a:r>
            <a:endParaRPr lang="en-US" altLang="ja-JP" dirty="0"/>
          </a:p>
          <a:p>
            <a:r>
              <a:rPr lang="ja-JP" altLang="en-US" dirty="0"/>
              <a:t>つまり</a:t>
            </a:r>
            <a:r>
              <a:rPr lang="en-US" altLang="ja-JP" dirty="0"/>
              <a:t>Z</a:t>
            </a:r>
            <a:r>
              <a:rPr lang="ja-JP" altLang="en-US" dirty="0"/>
              <a:t>スコアが</a:t>
            </a:r>
            <a:r>
              <a:rPr lang="en-US" altLang="ja-JP" dirty="0"/>
              <a:t>1.96</a:t>
            </a:r>
            <a:r>
              <a:rPr lang="ja-JP" altLang="en-US" dirty="0"/>
              <a:t>より大きいと外側</a:t>
            </a:r>
            <a:r>
              <a:rPr lang="en-US" altLang="ja-JP" dirty="0"/>
              <a:t>2.5</a:t>
            </a:r>
            <a:r>
              <a:rPr lang="ja-JP" altLang="en-US" dirty="0"/>
              <a:t>％に入るはず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112373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図表４－１</a:t>
            </a:r>
            <a:r>
              <a:rPr lang="en-US" altLang="ja-JP" dirty="0"/>
              <a:t>8</a:t>
            </a:r>
            <a:r>
              <a:rPr lang="ja-JP" altLang="en-US" dirty="0"/>
              <a:t>　Ｚスコアが</a:t>
            </a:r>
            <a:r>
              <a:rPr lang="en-US" altLang="ja-JP" dirty="0"/>
              <a:t>±</a:t>
            </a:r>
            <a:r>
              <a:rPr lang="ja-JP" altLang="en-US" dirty="0"/>
              <a:t>２の範囲なら全体の</a:t>
            </a:r>
            <a:r>
              <a:rPr lang="en-US" altLang="ja-JP" dirty="0"/>
              <a:t>95.4</a:t>
            </a:r>
            <a:r>
              <a:rPr lang="ja-JP" altLang="en-US" dirty="0"/>
              <a:t>％、</a:t>
            </a:r>
            <a:r>
              <a:rPr lang="en-US" altLang="ja-JP" dirty="0"/>
              <a:t>±1.96</a:t>
            </a:r>
            <a:r>
              <a:rPr lang="ja-JP" altLang="en-US" dirty="0"/>
              <a:t>の範囲なら</a:t>
            </a:r>
            <a:r>
              <a:rPr lang="en-US" altLang="ja-JP" dirty="0"/>
              <a:t>95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480" y="1569720"/>
            <a:ext cx="9342120" cy="511371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528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おわりに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524000"/>
            <a:ext cx="10957560" cy="4652963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学業成績が「正規分布」することを利用したのが偏差値（</a:t>
            </a:r>
            <a:r>
              <a:rPr kumimoji="1" lang="en-US" altLang="ja-JP" dirty="0"/>
              <a:t>T</a:t>
            </a:r>
            <a:r>
              <a:rPr kumimoji="1" lang="ja-JP" altLang="en-US" dirty="0"/>
              <a:t>スコア）です。平均値が５０で試験得点に水準が似ているので、わかりやすいですね。違う科目でも簡単に比較できます。</a:t>
            </a:r>
            <a:endParaRPr kumimoji="1" lang="en-US" altLang="ja-JP" dirty="0"/>
          </a:p>
          <a:p>
            <a:r>
              <a:rPr lang="ja-JP" altLang="en-US" dirty="0"/>
              <a:t>試験得点以外の変数にも使えるように</a:t>
            </a:r>
            <a:r>
              <a:rPr lang="en-US" altLang="ja-JP" dirty="0"/>
              <a:t>T</a:t>
            </a:r>
            <a:r>
              <a:rPr lang="ja-JP" altLang="en-US" dirty="0"/>
              <a:t>スコアの平均値を０にして標準偏差を１にしたのが</a:t>
            </a:r>
            <a:r>
              <a:rPr lang="en-US" altLang="ja-JP" dirty="0"/>
              <a:t>Z</a:t>
            </a:r>
            <a:r>
              <a:rPr lang="ja-JP" altLang="en-US" dirty="0"/>
              <a:t>スコアです。</a:t>
            </a:r>
            <a:endParaRPr lang="en-US" altLang="ja-JP" dirty="0"/>
          </a:p>
          <a:p>
            <a:r>
              <a:rPr kumimoji="1" lang="ja-JP" altLang="en-US" dirty="0"/>
              <a:t>様々な変数を</a:t>
            </a:r>
            <a:r>
              <a:rPr kumimoji="1" lang="en-US" altLang="ja-JP" dirty="0"/>
              <a:t>Z</a:t>
            </a:r>
            <a:r>
              <a:rPr kumimoji="1" lang="ja-JP" altLang="en-US" dirty="0"/>
              <a:t>スコアに換算して、その数値が</a:t>
            </a:r>
            <a:r>
              <a:rPr kumimoji="1" lang="en-US" altLang="ja-JP" dirty="0"/>
              <a:t>1.04</a:t>
            </a:r>
            <a:r>
              <a:rPr kumimoji="1" lang="ja-JP" altLang="en-US" dirty="0"/>
              <a:t>より大きい（或いは－</a:t>
            </a:r>
            <a:r>
              <a:rPr kumimoji="1" lang="en-US" altLang="ja-JP" dirty="0"/>
              <a:t>1.04</a:t>
            </a:r>
            <a:r>
              <a:rPr kumimoji="1" lang="ja-JP" altLang="en-US" dirty="0"/>
              <a:t>より小さい）場合は、両側</a:t>
            </a:r>
            <a:r>
              <a:rPr kumimoji="1" lang="en-US" altLang="ja-JP" dirty="0"/>
              <a:t>15</a:t>
            </a:r>
            <a:r>
              <a:rPr lang="ja-JP" altLang="en-US" dirty="0"/>
              <a:t>％に入っています</a:t>
            </a:r>
            <a:endParaRPr lang="en-US" altLang="ja-JP" dirty="0"/>
          </a:p>
          <a:p>
            <a:r>
              <a:rPr lang="ja-JP" altLang="en-US" dirty="0"/>
              <a:t>同様に変数を</a:t>
            </a:r>
            <a:r>
              <a:rPr lang="en-US" altLang="ja-JP" dirty="0"/>
              <a:t>Z</a:t>
            </a:r>
            <a:r>
              <a:rPr lang="ja-JP" altLang="en-US" dirty="0"/>
              <a:t>スコアに換算して、その数値が</a:t>
            </a:r>
            <a:r>
              <a:rPr lang="en-US" altLang="ja-JP" dirty="0"/>
              <a:t>1.96</a:t>
            </a:r>
            <a:r>
              <a:rPr lang="ja-JP" altLang="en-US" dirty="0"/>
              <a:t>より大きい（或いは－</a:t>
            </a:r>
            <a:r>
              <a:rPr lang="en-US" altLang="ja-JP" dirty="0"/>
              <a:t>1.96</a:t>
            </a:r>
            <a:r>
              <a:rPr lang="ja-JP" altLang="en-US" dirty="0"/>
              <a:t>より小さい）場合は、両側</a:t>
            </a:r>
            <a:r>
              <a:rPr lang="en-US" altLang="ja-JP" dirty="0"/>
              <a:t>2.5</a:t>
            </a:r>
            <a:r>
              <a:rPr lang="ja-JP" altLang="en-US" dirty="0"/>
              <a:t>％に入っています</a:t>
            </a:r>
          </a:p>
          <a:p>
            <a:r>
              <a:rPr lang="ja-JP" altLang="en-US" dirty="0"/>
              <a:t>－Ｚスコアは後で統計的検定でも使いますのでお忘れなく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626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8160" y="365125"/>
            <a:ext cx="11003280" cy="1325563"/>
          </a:xfrm>
        </p:spPr>
        <p:txBody>
          <a:bodyPr/>
          <a:lstStyle/>
          <a:p>
            <a:r>
              <a:rPr lang="ja-JP" altLang="en-US" dirty="0"/>
              <a:t>図表４－２　２つのサイコロの目の合計値</a:t>
            </a:r>
            <a:br>
              <a:rPr lang="en-US" altLang="ja-JP" dirty="0"/>
            </a:br>
            <a:r>
              <a:rPr lang="ja-JP" altLang="en-US" dirty="0"/>
              <a:t>　　　　　　とその確率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5091" y="1948383"/>
            <a:ext cx="6467302" cy="4909617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635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9560" y="273685"/>
            <a:ext cx="11475720" cy="1325563"/>
          </a:xfrm>
        </p:spPr>
        <p:txBody>
          <a:bodyPr/>
          <a:lstStyle/>
          <a:p>
            <a:r>
              <a:rPr lang="ja-JP" altLang="en-US" dirty="0"/>
              <a:t>図表４－３　２つのサイコロの目の合計値と</a:t>
            </a:r>
            <a:br>
              <a:rPr lang="en-US" altLang="ja-JP" dirty="0"/>
            </a:br>
            <a:r>
              <a:rPr lang="ja-JP" altLang="en-US" dirty="0"/>
              <a:t>　　　　　　その確率の組合せ（確率変数）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5675" y="1599247"/>
            <a:ext cx="9044740" cy="5122227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37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5BA34E-84C3-4381-96BB-6BA690478444}" type="slidenum">
              <a:rPr lang="en-US" altLang="ja-JP" smtClean="0">
                <a:latin typeface="Arial" charset="0"/>
                <a:ea typeface="ＭＳ Ｐゴシック" charset="-128"/>
              </a:rPr>
              <a:pPr/>
              <a:t>7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なぜ単峰性の分布になるのかの理由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7871" y="1690689"/>
            <a:ext cx="9949912" cy="4802186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ビスケットの長さの確率分布を考える</a:t>
            </a:r>
          </a:p>
          <a:p>
            <a:pPr eaLnBrk="1" hangingPunct="1"/>
            <a:r>
              <a:rPr lang="ja-JP" altLang="en-US" dirty="0"/>
              <a:t>－分量が同じでも、様々な要因で長さが変化する</a:t>
            </a:r>
          </a:p>
          <a:p>
            <a:pPr eaLnBrk="1" hangingPunct="1"/>
            <a:r>
              <a:rPr lang="ja-JP" altLang="en-US" dirty="0"/>
              <a:t>－例えば、気温・湿度・原料の産地・水の違いなど</a:t>
            </a:r>
          </a:p>
          <a:p>
            <a:pPr eaLnBrk="1" hangingPunct="1"/>
            <a:r>
              <a:rPr lang="ja-JP" altLang="en-US" dirty="0"/>
              <a:t>－それぞれの要因が、長くしたり短くしたりする</a:t>
            </a:r>
          </a:p>
          <a:p>
            <a:pPr eaLnBrk="1" hangingPunct="1"/>
            <a:r>
              <a:rPr lang="ja-JP" altLang="en-US" dirty="0"/>
              <a:t>複数の要因が反対方向にそれぞれ</a:t>
            </a:r>
            <a:r>
              <a:rPr lang="en-US" altLang="ja-JP" dirty="0"/>
              <a:t>1/2</a:t>
            </a:r>
            <a:r>
              <a:rPr lang="ja-JP" altLang="en-US" dirty="0"/>
              <a:t>の確率で影響を及ぼす</a:t>
            </a:r>
            <a:endParaRPr lang="en-US" altLang="ja-JP" dirty="0"/>
          </a:p>
          <a:p>
            <a:pPr eaLnBrk="1" hangingPunct="1"/>
            <a:r>
              <a:rPr lang="ja-JP" altLang="en-US" dirty="0"/>
              <a:t>－ゴルトン・ボードを使って実験が可能（図表</a:t>
            </a:r>
            <a:r>
              <a:rPr lang="en-US" altLang="ja-JP" dirty="0"/>
              <a:t>4-4</a:t>
            </a:r>
            <a:r>
              <a:rPr lang="ja-JP" altLang="en-US" dirty="0"/>
              <a:t>①）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QR</a:t>
            </a:r>
            <a:r>
              <a:rPr lang="ja-JP" altLang="en-US" dirty="0"/>
              <a:t>コードから動画を見ると、山形の分布（図表</a:t>
            </a:r>
            <a:r>
              <a:rPr lang="en-US" altLang="ja-JP" dirty="0"/>
              <a:t>4-4</a:t>
            </a:r>
            <a:r>
              <a:rPr lang="ja-JP" altLang="en-US" dirty="0"/>
              <a:t>②）</a:t>
            </a:r>
            <a:endParaRPr lang="en-US" altLang="ja-JP" dirty="0"/>
          </a:p>
          <a:p>
            <a:pPr eaLnBrk="1" hangingPunct="1"/>
            <a:r>
              <a:rPr lang="ja-JP" altLang="en-US" dirty="0"/>
              <a:t>目の合計値を横軸、それぞれの合計値の確率を縦軸にする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－確率を見ると単峰性の理由がわかる（図表</a:t>
            </a:r>
            <a:r>
              <a:rPr lang="en-US" altLang="ja-JP" dirty="0"/>
              <a:t>4-5</a:t>
            </a:r>
            <a:r>
              <a:rPr lang="ja-JP" altLang="en-US" dirty="0"/>
              <a:t>）</a:t>
            </a:r>
          </a:p>
          <a:p>
            <a:pPr eaLnBrk="1" hangingPunct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040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1451" y="381751"/>
            <a:ext cx="10515600" cy="1325563"/>
          </a:xfrm>
        </p:spPr>
        <p:txBody>
          <a:bodyPr/>
          <a:lstStyle/>
          <a:p>
            <a:r>
              <a:rPr lang="ja-JP" altLang="en-US" dirty="0"/>
              <a:t>図表４－４　ゴルトンボードの仕組み</a:t>
            </a:r>
            <a:br>
              <a:rPr lang="en-US" altLang="ja-JP" dirty="0"/>
            </a:br>
            <a:r>
              <a:rPr lang="ja-JP" altLang="en-US" dirty="0"/>
              <a:t>　　</a:t>
            </a:r>
            <a:r>
              <a:rPr lang="en-US" altLang="ja-JP" dirty="0"/>
              <a:t>(</a:t>
            </a:r>
            <a:r>
              <a:rPr lang="ja-JP" altLang="en-US" dirty="0"/>
              <a:t>落下する玉が釘で左右に分かれる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7477" y="1707313"/>
            <a:ext cx="4508340" cy="544163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8563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8120" y="308485"/>
            <a:ext cx="11673840" cy="1215516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図表４－</a:t>
            </a:r>
            <a:r>
              <a:rPr lang="en-US" altLang="ja-JP" dirty="0"/>
              <a:t>4</a:t>
            </a:r>
            <a:r>
              <a:rPr lang="ja-JP" altLang="en-US" dirty="0"/>
              <a:t>　ゴルトンボードを落ちる球の確率分布</a:t>
            </a:r>
            <a:br>
              <a:rPr lang="en-US" altLang="ja-JP" dirty="0"/>
            </a:br>
            <a:r>
              <a:rPr lang="ja-JP" altLang="en-US" dirty="0"/>
              <a:t>　　　　　　</a:t>
            </a:r>
            <a:r>
              <a:rPr lang="en-US" altLang="ja-JP" dirty="0"/>
              <a:t>(</a:t>
            </a:r>
            <a:r>
              <a:rPr lang="ja-JP" altLang="en-US" dirty="0"/>
              <a:t>要因毎にランダムに上下にずれる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4007" y="1701704"/>
            <a:ext cx="5140715" cy="447694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DC98957-F5C1-412E-A31E-32FDE376668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249903" y="3107092"/>
            <a:ext cx="1085215" cy="1085215"/>
          </a:xfrm>
          <a:prstGeom prst="rect">
            <a:avLst/>
          </a:prstGeom>
        </p:spPr>
      </p:pic>
      <p:sp>
        <p:nvSpPr>
          <p:cNvPr id="6" name="テキスト ボックス 48133">
            <a:extLst>
              <a:ext uri="{FF2B5EF4-FFF2-40B4-BE49-F238E27FC236}">
                <a16:creationId xmlns:a16="http://schemas.microsoft.com/office/drawing/2014/main" id="{83795858-1C2C-4A1C-A5FB-0929890F9377}"/>
              </a:ext>
            </a:extLst>
          </p:cNvPr>
          <p:cNvSpPr txBox="1"/>
          <p:nvPr/>
        </p:nvSpPr>
        <p:spPr>
          <a:xfrm>
            <a:off x="9164812" y="2593975"/>
            <a:ext cx="1255395" cy="1670050"/>
          </a:xfrm>
          <a:prstGeom prst="rect">
            <a:avLst/>
          </a:prstGeom>
          <a:noFill/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endParaRPr lang="en-US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/>
            <a:r>
              <a:rPr lang="ja-JP" sz="1050" kern="10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ＱＲコードから</a:t>
            </a:r>
          </a:p>
          <a:p>
            <a:pPr algn="just"/>
            <a:r>
              <a:rPr lang="ja-JP" sz="1050" kern="10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動画を視聴</a:t>
            </a:r>
          </a:p>
          <a:p>
            <a:pPr algn="just"/>
            <a:r>
              <a:rPr lang="en-US" sz="1050" kern="10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171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1795</TotalTime>
  <Words>3204</Words>
  <Application>Microsoft Office PowerPoint</Application>
  <PresentationFormat>ワイド画面</PresentationFormat>
  <Paragraphs>247</Paragraphs>
  <Slides>42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42</vt:i4>
      </vt:variant>
    </vt:vector>
  </HeadingPairs>
  <TitlesOfParts>
    <vt:vector size="49" baseType="lpstr">
      <vt:lpstr>HGPｺﾞｼｯｸE</vt:lpstr>
      <vt:lpstr>游ゴシック</vt:lpstr>
      <vt:lpstr>游ゴシック Light</vt:lpstr>
      <vt:lpstr>Arial</vt:lpstr>
      <vt:lpstr>Arial Black</vt:lpstr>
      <vt:lpstr>Century</vt:lpstr>
      <vt:lpstr>Office テーマ</vt:lpstr>
      <vt:lpstr>第４章　学業成績の確率分布と偏差値</vt:lpstr>
      <vt:lpstr>第４章の目的</vt:lpstr>
      <vt:lpstr>時代劇に良く出るサイコロ博打の分布</vt:lpstr>
      <vt:lpstr>図表４－１　２つのサイコロの目の組合せ（３６通り）</vt:lpstr>
      <vt:lpstr>図表４－２　２つのサイコロの目の合計値 　　　　　　とその確率</vt:lpstr>
      <vt:lpstr>図表４－３　２つのサイコロの目の合計値と 　　　　　　その確率の組合せ（確率変数）</vt:lpstr>
      <vt:lpstr>なぜ単峰性の分布になるのかの理由</vt:lpstr>
      <vt:lpstr>図表４－４　ゴルトンボードの仕組み 　　(落下する玉が釘で左右に分かれる)</vt:lpstr>
      <vt:lpstr>図表４－4　ゴルトンボードを落ちる球の確率分布 　　　　　　(要因毎にランダムに上下にずれる)</vt:lpstr>
      <vt:lpstr>図表４－5　複雑な要因が大小反対の方向に 　　　　同じ確率で影響を及ぼす場合の概念図</vt:lpstr>
      <vt:lpstr>段々のある離散型から滑らかな連続型へ</vt:lpstr>
      <vt:lpstr>図表４－6 　　　　離散確率分布と連続確率分布の違い</vt:lpstr>
      <vt:lpstr>図表４－7 　　日本人男性（１７歳）の身長の確率分布</vt:lpstr>
      <vt:lpstr>正規分布には３つの便利な特性がある①</vt:lpstr>
      <vt:lpstr>正規分布は、平均値と分散(標準偏差)の２つで全体の形状が決定する（便利な特性① ）</vt:lpstr>
      <vt:lpstr>正規分布には３つの便利な特性がある②</vt:lpstr>
      <vt:lpstr>図表４－8　正規分布で平均値から標準偏差１個分なら、全体の34.1％の確率になる</vt:lpstr>
      <vt:lpstr>正規分布には３つの便利な特性がある③-1</vt:lpstr>
      <vt:lpstr>図表４－9　正規分布の平均値を加減しても 　　　　　　正規分布の形状は同じ</vt:lpstr>
      <vt:lpstr>正規分布には３つの便利な特性がある③-2</vt:lpstr>
      <vt:lpstr>図表４－１0　正規分布の標準偏差を乗じても 　　　　　　　正規分布の形状は同じ</vt:lpstr>
      <vt:lpstr>「偏差値」は便利な特性を利用した指標</vt:lpstr>
      <vt:lpstr>図表４－１1　正規分布の平均値を５０に 　　　　標準偏差を１０に変形すると偏差値</vt:lpstr>
      <vt:lpstr>社会が75点→60点の時「偏差値」は？</vt:lpstr>
      <vt:lpstr>図表４－１2　社会の６０点は偏差値 　（平均値５０標準偏差１０の正規分布）では３０</vt:lpstr>
      <vt:lpstr>社会60点は偏差値30、数学60点の偏差値？</vt:lpstr>
      <vt:lpstr>図表４－１3　数学６０点は偏差値 （平均値５０標準偏差１０の正規分布）では６０</vt:lpstr>
      <vt:lpstr>図表４－１4　同じ６０点でも 数学では偏差値６０で社会では偏差値３０</vt:lpstr>
      <vt:lpstr>３色の矢印を置き換えた数式もある</vt:lpstr>
      <vt:lpstr>自分の点数を偏差値に数値変換する 　　　　　　　　　　　簡単な数式がある</vt:lpstr>
      <vt:lpstr>３色の矢印を置き換えた数式もある</vt:lpstr>
      <vt:lpstr>（３）式に社会の得点・平均値・標準偏差 　　　　　　　　を代入すると偏差値は３０</vt:lpstr>
      <vt:lpstr>試験得点でなければ偏差値より 　　　　　　　　　　　　　Zスコアが便利</vt:lpstr>
      <vt:lpstr>図表４－１5　数学６０点はＺスコア 　（平均値０標準偏差１の正規分布）では１</vt:lpstr>
      <vt:lpstr>試験得点でなければ偏差値よりZスコア</vt:lpstr>
      <vt:lpstr>図表４－１6　社会の６０点をZスコアに 　　　　　　　換算すると－２になる</vt:lpstr>
      <vt:lpstr>Zスコアと偏差値（実はTスコア）は 　　　　　　　　仕組みがほとんど同じ</vt:lpstr>
      <vt:lpstr>図表４－１7　偏差値（Tスコア）の正規分布 　　　　　　　とZスコアの正規分布の違い</vt:lpstr>
      <vt:lpstr>自分の得点をZスコアに数値変換する 　　　　　　　　　簡単な数式（４）がある</vt:lpstr>
      <vt:lpstr>Zスコアで正確な確率を簡単に示せる</vt:lpstr>
      <vt:lpstr>図表４－１8　Ｚスコアが±２の範囲なら全体の95.4％、±1.96の範囲なら95％</vt:lpstr>
      <vt:lpstr>おわりに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第１章　統計学の基礎知識の体系</dc:title>
  <dc:creator>河口 洋行</dc:creator>
  <cp:lastModifiedBy>河口 洋行</cp:lastModifiedBy>
  <cp:revision>40</cp:revision>
  <dcterms:created xsi:type="dcterms:W3CDTF">2021-01-06T05:05:53Z</dcterms:created>
  <dcterms:modified xsi:type="dcterms:W3CDTF">2022-01-25T04:31:27Z</dcterms:modified>
</cp:coreProperties>
</file>