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56" r:id="rId2"/>
    <p:sldId id="283" r:id="rId3"/>
    <p:sldId id="284" r:id="rId4"/>
    <p:sldId id="257" r:id="rId5"/>
    <p:sldId id="285" r:id="rId6"/>
    <p:sldId id="258" r:id="rId7"/>
    <p:sldId id="259" r:id="rId8"/>
    <p:sldId id="286" r:id="rId9"/>
    <p:sldId id="260" r:id="rId10"/>
    <p:sldId id="287" r:id="rId11"/>
    <p:sldId id="261" r:id="rId12"/>
    <p:sldId id="262" r:id="rId13"/>
    <p:sldId id="288" r:id="rId14"/>
    <p:sldId id="263" r:id="rId15"/>
    <p:sldId id="289" r:id="rId16"/>
    <p:sldId id="264" r:id="rId17"/>
    <p:sldId id="265" r:id="rId18"/>
    <p:sldId id="291" r:id="rId19"/>
    <p:sldId id="266" r:id="rId20"/>
    <p:sldId id="267" r:id="rId21"/>
    <p:sldId id="290" r:id="rId22"/>
    <p:sldId id="268" r:id="rId23"/>
    <p:sldId id="270" r:id="rId24"/>
    <p:sldId id="293" r:id="rId25"/>
    <p:sldId id="272" r:id="rId26"/>
    <p:sldId id="271" r:id="rId27"/>
    <p:sldId id="273" r:id="rId28"/>
    <p:sldId id="294" r:id="rId29"/>
    <p:sldId id="274" r:id="rId30"/>
    <p:sldId id="295" r:id="rId31"/>
    <p:sldId id="275" r:id="rId32"/>
    <p:sldId id="296" r:id="rId33"/>
    <p:sldId id="269" r:id="rId34"/>
    <p:sldId id="276" r:id="rId35"/>
    <p:sldId id="299" r:id="rId36"/>
    <p:sldId id="300" r:id="rId37"/>
    <p:sldId id="277" r:id="rId38"/>
    <p:sldId id="301" r:id="rId39"/>
    <p:sldId id="278" r:id="rId40"/>
    <p:sldId id="302" r:id="rId41"/>
    <p:sldId id="279" r:id="rId42"/>
    <p:sldId id="647" r:id="rId43"/>
    <p:sldId id="280" r:id="rId4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p:scale>
        <a:sx n="100" d="100"/>
        <a:sy n="100" d="100"/>
      </p:scale>
      <p:origin x="0" y="-18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C20AFA-EC57-4462-A173-0E6F4B3040CB}"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F7E25E-51E2-4481-BE65-91D46287C9F6}" type="slidenum">
              <a:rPr kumimoji="1" lang="ja-JP" altLang="en-US" smtClean="0"/>
              <a:t>‹#›</a:t>
            </a:fld>
            <a:endParaRPr kumimoji="1" lang="ja-JP" altLang="en-US"/>
          </a:p>
        </p:txBody>
      </p:sp>
    </p:spTree>
    <p:extLst>
      <p:ext uri="{BB962C8B-B14F-4D97-AF65-F5344CB8AC3E}">
        <p14:creationId xmlns:p14="http://schemas.microsoft.com/office/powerpoint/2010/main" val="42134601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A374C13-A667-43B3-B4F3-88477B41C8C2}"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C9B31E0-F906-48F1-B6E0-683039C1C81E}"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6530AEA-837B-431B-AE54-4F12A4E067E1}"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C7018EE-72CA-4F92-AEC3-E52FE8B63325}"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195F274-FE7C-439C-A269-3D9EAC200096}"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15EC294-1433-4A70-A408-0806791F3E86}"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7606FBA-9862-4950-8199-B2DB5381AE4D}" type="datetime1">
              <a:rPr kumimoji="1" lang="ja-JP" altLang="en-US" smtClean="0"/>
              <a:t>2022/1/25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B643D02-E5E0-41D6-88E6-232A83B9CDC1}" type="datetime1">
              <a:rPr kumimoji="1" lang="ja-JP" altLang="en-US" smtClean="0"/>
              <a:t>2022/1/25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45B0F0F-6EF4-41C4-B6B0-2C0E4881B527}" type="datetime1">
              <a:rPr kumimoji="1" lang="ja-JP" altLang="en-US" smtClean="0"/>
              <a:t>2022/1/25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382FDB2-AD78-4E12-839D-94D14305D716}"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873AF0F-2D1E-4152-9FAB-9BE4CE7790CB}"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052BD-136B-4777-B5C4-D237069D61FA}" type="datetime1">
              <a:rPr kumimoji="1" lang="ja-JP" altLang="en-US" smtClean="0"/>
              <a:t>2022/1/25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8.wmf"/><Relationship Id="rId5" Type="http://schemas.openxmlformats.org/officeDocument/2006/relationships/oleObject" Target="../embeddings/oleObject2.bin"/><Relationship Id="rId4" Type="http://schemas.openxmlformats.org/officeDocument/2006/relationships/image" Target="../media/image27.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464842" cy="2387600"/>
          </a:xfrm>
        </p:spPr>
        <p:txBody>
          <a:bodyPr>
            <a:normAutofit/>
          </a:bodyPr>
          <a:lstStyle/>
          <a:p>
            <a:r>
              <a:rPr lang="ja-JP" altLang="en-US" b="1" dirty="0">
                <a:latin typeface="+mn-ea"/>
                <a:ea typeface="+mn-ea"/>
              </a:rPr>
              <a:t>第６章　台風の予報円は信じてよいのか</a:t>
            </a:r>
            <a:endParaRPr kumimoji="1" lang="ja-JP" altLang="en-US" dirty="0">
              <a:latin typeface="+mn-ea"/>
              <a:ea typeface="+mn-ea"/>
            </a:endParaRPr>
          </a:p>
        </p:txBody>
      </p:sp>
      <p:sp>
        <p:nvSpPr>
          <p:cNvPr id="3" name="サブタイトル 2"/>
          <p:cNvSpPr>
            <a:spLocks noGrp="1"/>
          </p:cNvSpPr>
          <p:nvPr>
            <p:ph type="subTitle" idx="1"/>
          </p:nvPr>
        </p:nvSpPr>
        <p:spPr>
          <a:xfrm>
            <a:off x="1524000" y="3934547"/>
            <a:ext cx="9144000" cy="1655762"/>
          </a:xfrm>
        </p:spPr>
        <p:txBody>
          <a:bodyPr>
            <a:normAutofit/>
          </a:bodyPr>
          <a:lstStyle/>
          <a:p>
            <a:r>
              <a:rPr lang="ja-JP" altLang="en-US" sz="5400">
                <a:latin typeface="+mj-lt"/>
              </a:rPr>
              <a:t>標本変動と信頼区間</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10</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多数の標本平均値が変動する確率分布</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試行を繰り返すと標本変動により標本平均値が変化する（図表</a:t>
            </a:r>
            <a:r>
              <a:rPr lang="en-US" altLang="ja-JP" dirty="0"/>
              <a:t>6-4</a:t>
            </a:r>
            <a:r>
              <a:rPr lang="ja-JP" altLang="en-US" dirty="0"/>
              <a:t>）</a:t>
            </a:r>
            <a:endParaRPr lang="en-US" altLang="ja-JP" dirty="0"/>
          </a:p>
          <a:p>
            <a:r>
              <a:rPr lang="ja-JP" altLang="en-US" dirty="0"/>
              <a:t>－ランダム抽出した標本</a:t>
            </a:r>
            <a:r>
              <a:rPr lang="en-US" altLang="ja-JP" dirty="0"/>
              <a:t>1</a:t>
            </a:r>
            <a:r>
              <a:rPr lang="ja-JP" altLang="en-US" dirty="0"/>
              <a:t>（</a:t>
            </a:r>
            <a:r>
              <a:rPr lang="en-US" altLang="ja-JP" dirty="0"/>
              <a:t>1</a:t>
            </a:r>
            <a:r>
              <a:rPr lang="ja-JP" altLang="en-US" dirty="0"/>
              <a:t>と</a:t>
            </a:r>
            <a:r>
              <a:rPr lang="en-US" altLang="ja-JP" dirty="0"/>
              <a:t>3</a:t>
            </a:r>
            <a:r>
              <a:rPr lang="ja-JP" altLang="en-US" dirty="0"/>
              <a:t>）の</a:t>
            </a:r>
            <a:r>
              <a:rPr lang="ja-JP" altLang="en-US" b="1" dirty="0">
                <a:solidFill>
                  <a:srgbClr val="00B050"/>
                </a:solidFill>
              </a:rPr>
              <a:t>標本平均値</a:t>
            </a:r>
            <a:r>
              <a:rPr lang="ja-JP" altLang="en-US" dirty="0"/>
              <a:t>は「２」</a:t>
            </a:r>
            <a:endParaRPr lang="en-US" altLang="ja-JP" dirty="0"/>
          </a:p>
          <a:p>
            <a:r>
              <a:rPr lang="ja-JP" altLang="en-US" dirty="0"/>
              <a:t>－ランダム抽出した標本</a:t>
            </a:r>
            <a:r>
              <a:rPr lang="en-US" altLang="ja-JP" dirty="0"/>
              <a:t>2</a:t>
            </a:r>
            <a:r>
              <a:rPr lang="ja-JP" altLang="en-US" dirty="0"/>
              <a:t>（</a:t>
            </a:r>
            <a:r>
              <a:rPr lang="en-US" altLang="ja-JP" dirty="0"/>
              <a:t>3</a:t>
            </a:r>
            <a:r>
              <a:rPr lang="ja-JP" altLang="en-US" dirty="0"/>
              <a:t>と</a:t>
            </a:r>
            <a:r>
              <a:rPr lang="en-US" altLang="ja-JP" dirty="0"/>
              <a:t>7</a:t>
            </a:r>
            <a:r>
              <a:rPr lang="ja-JP" altLang="en-US" dirty="0"/>
              <a:t>）の</a:t>
            </a:r>
            <a:r>
              <a:rPr lang="ja-JP" altLang="en-US" b="1" dirty="0">
                <a:solidFill>
                  <a:srgbClr val="00B050"/>
                </a:solidFill>
              </a:rPr>
              <a:t>標本平均値</a:t>
            </a:r>
            <a:r>
              <a:rPr lang="ja-JP" altLang="en-US" dirty="0"/>
              <a:t>は「５」</a:t>
            </a:r>
            <a:endParaRPr lang="en-US" altLang="ja-JP" dirty="0"/>
          </a:p>
          <a:p>
            <a:r>
              <a:rPr lang="ja-JP" altLang="en-US" dirty="0"/>
              <a:t>－ランダム抽出した標本</a:t>
            </a:r>
            <a:r>
              <a:rPr lang="en-US" altLang="ja-JP" dirty="0"/>
              <a:t>3</a:t>
            </a:r>
            <a:r>
              <a:rPr lang="ja-JP" altLang="en-US" dirty="0"/>
              <a:t>（</a:t>
            </a:r>
            <a:r>
              <a:rPr lang="en-US" altLang="ja-JP" dirty="0"/>
              <a:t>5</a:t>
            </a:r>
            <a:r>
              <a:rPr lang="ja-JP" altLang="en-US" dirty="0"/>
              <a:t>と</a:t>
            </a:r>
            <a:r>
              <a:rPr lang="en-US" altLang="ja-JP" dirty="0"/>
              <a:t>9</a:t>
            </a:r>
            <a:r>
              <a:rPr lang="ja-JP" altLang="en-US" dirty="0"/>
              <a:t>）の</a:t>
            </a:r>
            <a:r>
              <a:rPr lang="ja-JP" altLang="en-US" b="1" dirty="0">
                <a:solidFill>
                  <a:srgbClr val="00B050"/>
                </a:solidFill>
              </a:rPr>
              <a:t>標本平均値</a:t>
            </a:r>
            <a:r>
              <a:rPr lang="ja-JP" altLang="en-US" dirty="0"/>
              <a:t>は「７」</a:t>
            </a:r>
            <a:endParaRPr lang="en-US" altLang="ja-JP" dirty="0"/>
          </a:p>
          <a:p>
            <a:r>
              <a:rPr lang="ja-JP" altLang="en-US" dirty="0"/>
              <a:t>全ての試行結果のパターンをまとめてみる（図表</a:t>
            </a:r>
            <a:r>
              <a:rPr lang="en-US" altLang="ja-JP" dirty="0"/>
              <a:t>6-5</a:t>
            </a:r>
            <a:r>
              <a:rPr lang="ja-JP" altLang="en-US" dirty="0"/>
              <a:t>）</a:t>
            </a:r>
            <a:endParaRPr lang="en-US" altLang="ja-JP" dirty="0"/>
          </a:p>
          <a:p>
            <a:r>
              <a:rPr lang="ja-JP" altLang="en-US" dirty="0"/>
              <a:t>－全てのパターンは</a:t>
            </a:r>
            <a:r>
              <a:rPr lang="en-US" altLang="ja-JP" dirty="0"/>
              <a:t>10</a:t>
            </a:r>
            <a:r>
              <a:rPr lang="ja-JP" altLang="en-US" dirty="0"/>
              <a:t>通り（１パターンの確率は</a:t>
            </a:r>
            <a:r>
              <a:rPr lang="en-US" altLang="ja-JP" dirty="0"/>
              <a:t>1/10</a:t>
            </a:r>
            <a:r>
              <a:rPr lang="ja-JP" altLang="en-US" dirty="0"/>
              <a:t>）</a:t>
            </a:r>
            <a:endParaRPr lang="en-US" altLang="ja-JP" dirty="0"/>
          </a:p>
          <a:p>
            <a:r>
              <a:rPr lang="ja-JP" altLang="en-US" dirty="0"/>
              <a:t>－実現値（標本平均値）と確率が紐づいた確率分布だ！</a:t>
            </a:r>
            <a:endParaRPr lang="en-US" altLang="ja-JP" dirty="0"/>
          </a:p>
          <a:p>
            <a:r>
              <a:rPr lang="ja-JP" altLang="en-US" dirty="0"/>
              <a:t>標本平均値の確率分布は単峰性を持つ（図表</a:t>
            </a:r>
            <a:r>
              <a:rPr lang="en-US" altLang="ja-JP" dirty="0"/>
              <a:t>6-6</a:t>
            </a:r>
            <a:r>
              <a:rPr lang="ja-JP" altLang="en-US" dirty="0"/>
              <a:t>）</a:t>
            </a:r>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2381486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図表６－５　１０通りの標本平均値とその確率の組合せ（標本平均の確率変数）</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057400" y="2466464"/>
            <a:ext cx="8153400" cy="288693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11</a:t>
            </a:fld>
            <a:endParaRPr kumimoji="1" lang="ja-JP" altLang="en-US"/>
          </a:p>
        </p:txBody>
      </p:sp>
    </p:spTree>
    <p:extLst>
      <p:ext uri="{BB962C8B-B14F-4D97-AF65-F5344CB8AC3E}">
        <p14:creationId xmlns:p14="http://schemas.microsoft.com/office/powerpoint/2010/main" val="247387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図表６－６　１０通りの標本平均値とその確率の組合せ（標本平均の確率分布）</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239769" y="2051619"/>
            <a:ext cx="9712462" cy="443230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2812243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13</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標本平均値の平均値＝母平均</a:t>
            </a:r>
          </a:p>
        </p:txBody>
      </p:sp>
      <p:sp>
        <p:nvSpPr>
          <p:cNvPr id="17411" name="Rectangle 3"/>
          <p:cNvSpPr>
            <a:spLocks noGrp="1" noChangeArrowheads="1"/>
          </p:cNvSpPr>
          <p:nvPr>
            <p:ph type="body" idx="1"/>
          </p:nvPr>
        </p:nvSpPr>
        <p:spPr>
          <a:xfrm>
            <a:off x="838200" y="1908175"/>
            <a:ext cx="11004030" cy="4187825"/>
          </a:xfrm>
        </p:spPr>
        <p:txBody>
          <a:bodyPr>
            <a:normAutofit/>
          </a:bodyPr>
          <a:lstStyle/>
          <a:p>
            <a:r>
              <a:rPr lang="ja-JP" altLang="en-US" b="1" dirty="0">
                <a:solidFill>
                  <a:srgbClr val="00B050"/>
                </a:solidFill>
              </a:rPr>
              <a:t>標本平均値</a:t>
            </a:r>
            <a:r>
              <a:rPr lang="ja-JP" altLang="en-US" dirty="0"/>
              <a:t>のヒストグラムの真ん中の値は「５」（図表</a:t>
            </a:r>
            <a:r>
              <a:rPr lang="en-US" altLang="ja-JP" dirty="0"/>
              <a:t>6-6</a:t>
            </a:r>
            <a:r>
              <a:rPr lang="ja-JP" altLang="en-US" dirty="0"/>
              <a:t>）</a:t>
            </a:r>
            <a:endParaRPr lang="en-US" altLang="ja-JP" dirty="0"/>
          </a:p>
          <a:p>
            <a:r>
              <a:rPr lang="ja-JP" altLang="en-US" dirty="0"/>
              <a:t>－標本平均値＝３は１パターンで確率は</a:t>
            </a:r>
            <a:r>
              <a:rPr lang="en-US" altLang="ja-JP" dirty="0"/>
              <a:t>10</a:t>
            </a:r>
            <a:r>
              <a:rPr lang="ja-JP" altLang="en-US" dirty="0"/>
              <a:t>％</a:t>
            </a:r>
            <a:endParaRPr lang="en-US" altLang="ja-JP" dirty="0"/>
          </a:p>
          <a:p>
            <a:r>
              <a:rPr lang="ja-JP" altLang="en-US" dirty="0"/>
              <a:t>－標本平均値＝４は２パターンで確率は</a:t>
            </a:r>
            <a:r>
              <a:rPr lang="en-US" altLang="ja-JP" dirty="0"/>
              <a:t>20</a:t>
            </a:r>
            <a:r>
              <a:rPr lang="ja-JP" altLang="en-US" dirty="0"/>
              <a:t>％</a:t>
            </a:r>
            <a:endParaRPr lang="en-US" altLang="ja-JP" dirty="0"/>
          </a:p>
          <a:p>
            <a:r>
              <a:rPr lang="ja-JP" altLang="en-US" dirty="0"/>
              <a:t>－標本平均値＝５は２パターンで確率は</a:t>
            </a:r>
            <a:r>
              <a:rPr lang="en-US" altLang="ja-JP" dirty="0"/>
              <a:t>20</a:t>
            </a:r>
            <a:r>
              <a:rPr lang="ja-JP" altLang="en-US" dirty="0"/>
              <a:t>％</a:t>
            </a:r>
            <a:endParaRPr lang="en-US" altLang="ja-JP" dirty="0"/>
          </a:p>
          <a:p>
            <a:r>
              <a:rPr lang="ja-JP" altLang="en-US" dirty="0"/>
              <a:t>標本平均値の平均値（期待値）は「５」（図表</a:t>
            </a:r>
            <a:r>
              <a:rPr lang="en-US" altLang="ja-JP" dirty="0"/>
              <a:t>6-7</a:t>
            </a:r>
            <a:r>
              <a:rPr lang="ja-JP" altLang="en-US" dirty="0"/>
              <a:t>）</a:t>
            </a:r>
            <a:endParaRPr lang="en-US" altLang="ja-JP" dirty="0"/>
          </a:p>
          <a:p>
            <a:r>
              <a:rPr lang="ja-JP" altLang="en-US" dirty="0"/>
              <a:t>－実現値（標本平均値）</a:t>
            </a:r>
            <a:r>
              <a:rPr lang="en-US" altLang="ja-JP" dirty="0"/>
              <a:t>×</a:t>
            </a:r>
            <a:r>
              <a:rPr lang="ja-JP" altLang="en-US" dirty="0"/>
              <a:t>確率を１０パターンで合計する</a:t>
            </a:r>
            <a:endParaRPr lang="en-US" altLang="ja-JP" dirty="0"/>
          </a:p>
          <a:p>
            <a:r>
              <a:rPr lang="ja-JP" altLang="en-US" dirty="0"/>
              <a:t>－例えば、実現値２</a:t>
            </a:r>
            <a:r>
              <a:rPr lang="en-US" altLang="ja-JP" dirty="0"/>
              <a:t>×10</a:t>
            </a:r>
            <a:r>
              <a:rPr lang="ja-JP" altLang="en-US" dirty="0"/>
              <a:t>％＝</a:t>
            </a:r>
            <a:r>
              <a:rPr lang="en-US" altLang="ja-JP" dirty="0"/>
              <a:t>0.2</a:t>
            </a:r>
            <a:r>
              <a:rPr lang="ja-JP" altLang="en-US" dirty="0"/>
              <a:t>を全て合計すると</a:t>
            </a:r>
            <a:r>
              <a:rPr lang="en-US" altLang="ja-JP" dirty="0"/>
              <a:t>5.0</a:t>
            </a:r>
          </a:p>
          <a:p>
            <a:r>
              <a:rPr lang="ja-JP" altLang="en-US" dirty="0"/>
              <a:t>標本平均値の平均値「５」は母平均「５」と等しい</a:t>
            </a:r>
            <a:endParaRPr lang="en-US" altLang="ja-JP" dirty="0"/>
          </a:p>
          <a:p>
            <a:pPr eaLnBrk="1" hangingPunct="1"/>
            <a:endParaRPr lang="ja-JP" altLang="en-US" dirty="0"/>
          </a:p>
        </p:txBody>
      </p:sp>
    </p:spTree>
    <p:extLst>
      <p:ext uri="{BB962C8B-B14F-4D97-AF65-F5344CB8AC3E}">
        <p14:creationId xmlns:p14="http://schemas.microsoft.com/office/powerpoint/2010/main" val="1719384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図表６－７　５つのサイコロの試行の</a:t>
            </a:r>
            <a:br>
              <a:rPr lang="en-US" altLang="ja-JP" dirty="0"/>
            </a:br>
            <a:r>
              <a:rPr lang="ja-JP" altLang="en-US" dirty="0"/>
              <a:t>　　　　　　平均値の確率分布の期待値</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463040" y="1932193"/>
            <a:ext cx="9372599" cy="456836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14</a:t>
            </a:fld>
            <a:endParaRPr kumimoji="1" lang="ja-JP" altLang="en-US"/>
          </a:p>
        </p:txBody>
      </p:sp>
    </p:spTree>
    <p:extLst>
      <p:ext uri="{BB962C8B-B14F-4D97-AF65-F5344CB8AC3E}">
        <p14:creationId xmlns:p14="http://schemas.microsoft.com/office/powerpoint/2010/main" val="1011500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15</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標本平均値の期待値を</a:t>
            </a:r>
            <a:r>
              <a:rPr lang="ja-JP" altLang="en-US" b="1" dirty="0"/>
              <a:t>「推定量」</a:t>
            </a:r>
            <a:r>
              <a:rPr lang="ja-JP" altLang="en-US" dirty="0"/>
              <a:t>に採用</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標本平均値の期待値がわかれば、母平均と仮定できる</a:t>
            </a:r>
            <a:endParaRPr lang="en-US" altLang="ja-JP" dirty="0"/>
          </a:p>
          <a:p>
            <a:r>
              <a:rPr lang="ja-JP" altLang="en-US" dirty="0"/>
              <a:t>－標本平均値の期待値５を中心にして幅を持って推定（図表</a:t>
            </a:r>
            <a:r>
              <a:rPr lang="en-US" altLang="ja-JP" dirty="0"/>
              <a:t>6-8</a:t>
            </a:r>
            <a:r>
              <a:rPr lang="ja-JP" altLang="en-US" dirty="0"/>
              <a:t>）</a:t>
            </a:r>
            <a:endParaRPr lang="en-US" altLang="ja-JP" dirty="0"/>
          </a:p>
          <a:p>
            <a:r>
              <a:rPr lang="ja-JP" altLang="en-US" dirty="0"/>
              <a:t>－例えば、４～６の間には６０％の確率で母平均が存在する？</a:t>
            </a:r>
            <a:endParaRPr lang="en-US" altLang="ja-JP" dirty="0"/>
          </a:p>
          <a:p>
            <a:r>
              <a:rPr lang="ja-JP" altLang="en-US" dirty="0"/>
              <a:t>－同様に、３～７の間には８０％の確率で母平均が存在する？</a:t>
            </a:r>
            <a:endParaRPr lang="en-US" altLang="ja-JP" dirty="0"/>
          </a:p>
          <a:p>
            <a:r>
              <a:rPr lang="ja-JP" altLang="en-US" dirty="0"/>
              <a:t>信頼区間として幅を持って母平均を推定するイメージができた</a:t>
            </a:r>
            <a:endParaRPr lang="en-US" altLang="ja-JP" dirty="0"/>
          </a:p>
          <a:p>
            <a:r>
              <a:rPr lang="ja-JP" altLang="en-US" dirty="0"/>
              <a:t>－標本平均の確率分布が正規分布なら標準偏差２個分の幅が</a:t>
            </a:r>
            <a:r>
              <a:rPr lang="en-US" altLang="ja-JP" dirty="0"/>
              <a:t>95</a:t>
            </a:r>
            <a:r>
              <a:rPr lang="ja-JP" altLang="en-US" dirty="0"/>
              <a:t>％</a:t>
            </a:r>
            <a:endParaRPr lang="en-US" altLang="ja-JP" dirty="0"/>
          </a:p>
          <a:p>
            <a:r>
              <a:rPr lang="ja-JP" altLang="en-US" dirty="0"/>
              <a:t>－標本平均の散布度は分散３で、標準偏差</a:t>
            </a:r>
            <a:r>
              <a:rPr lang="en-US" altLang="ja-JP" dirty="0"/>
              <a:t>1.73</a:t>
            </a:r>
            <a:r>
              <a:rPr lang="ja-JP" altLang="en-US" dirty="0"/>
              <a:t>（図表</a:t>
            </a:r>
            <a:r>
              <a:rPr lang="en-US" altLang="ja-JP" dirty="0"/>
              <a:t>6-9</a:t>
            </a:r>
            <a:r>
              <a:rPr lang="ja-JP" altLang="en-US" dirty="0"/>
              <a:t>）</a:t>
            </a:r>
            <a:endParaRPr lang="en-US" altLang="ja-JP" dirty="0"/>
          </a:p>
          <a:p>
            <a:r>
              <a:rPr lang="ja-JP" altLang="en-US" dirty="0"/>
              <a:t>離散変数から連続変数に置き換えれば、正確な区間推定が可能</a:t>
            </a:r>
            <a:endParaRPr lang="en-US" altLang="ja-JP" dirty="0"/>
          </a:p>
          <a:p>
            <a:pPr eaLnBrk="1" hangingPunct="1"/>
            <a:endParaRPr lang="ja-JP" altLang="en-US" dirty="0"/>
          </a:p>
        </p:txBody>
      </p:sp>
    </p:spTree>
    <p:extLst>
      <p:ext uri="{BB962C8B-B14F-4D97-AF65-F5344CB8AC3E}">
        <p14:creationId xmlns:p14="http://schemas.microsoft.com/office/powerpoint/2010/main" val="3512340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5390" y="381751"/>
            <a:ext cx="10921538" cy="1325563"/>
          </a:xfrm>
        </p:spPr>
        <p:txBody>
          <a:bodyPr>
            <a:normAutofit fontScale="90000"/>
          </a:bodyPr>
          <a:lstStyle/>
          <a:p>
            <a:r>
              <a:rPr lang="ja-JP" altLang="en-US" dirty="0"/>
              <a:t>図表６－８　標本平均の確率分布のうち６０％の確率で母平均が存在する範囲（赤の部分）</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161310" y="1946579"/>
            <a:ext cx="8545484" cy="4437596"/>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spTree>
    <p:extLst>
      <p:ext uri="{BB962C8B-B14F-4D97-AF65-F5344CB8AC3E}">
        <p14:creationId xmlns:p14="http://schemas.microsoft.com/office/powerpoint/2010/main" val="1934572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図表６－９　５つのサイコロの試行の</a:t>
            </a:r>
            <a:br>
              <a:rPr lang="en-US" altLang="ja-JP" dirty="0"/>
            </a:br>
            <a:r>
              <a:rPr lang="ja-JP" altLang="en-US" dirty="0"/>
              <a:t>　　　　　平均値の確率分布の標準偏差</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57448" y="1994247"/>
            <a:ext cx="11453552" cy="435667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1218370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18</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fontScale="90000"/>
          </a:bodyPr>
          <a:lstStyle/>
          <a:p>
            <a:pPr eaLnBrk="1" hangingPunct="1"/>
            <a:r>
              <a:rPr lang="ja-JP" altLang="en-US" dirty="0"/>
              <a:t>母分散が既知なら標本標準偏差もわかる！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第一の具体例は、①簡単なケース（</a:t>
            </a:r>
            <a:r>
              <a:rPr lang="en-US" altLang="ja-JP" dirty="0"/>
              <a:t>IQ</a:t>
            </a:r>
            <a:r>
              <a:rPr lang="ja-JP" altLang="en-US" dirty="0"/>
              <a:t>）（図表</a:t>
            </a:r>
            <a:r>
              <a:rPr lang="en-US" altLang="ja-JP" dirty="0"/>
              <a:t>6-10</a:t>
            </a:r>
            <a:r>
              <a:rPr lang="ja-JP" altLang="en-US" dirty="0"/>
              <a:t>）</a:t>
            </a:r>
            <a:endParaRPr lang="en-US" altLang="ja-JP" dirty="0"/>
          </a:p>
          <a:p>
            <a:r>
              <a:rPr lang="ja-JP" altLang="en-US" dirty="0"/>
              <a:t>－知能指数</a:t>
            </a:r>
            <a:r>
              <a:rPr lang="en-US" altLang="ja-JP" dirty="0"/>
              <a:t>IQ</a:t>
            </a:r>
            <a:r>
              <a:rPr lang="ja-JP" altLang="en-US" dirty="0"/>
              <a:t>は、平均値</a:t>
            </a:r>
            <a:r>
              <a:rPr lang="en-US" altLang="ja-JP" dirty="0"/>
              <a:t>100</a:t>
            </a:r>
            <a:r>
              <a:rPr lang="ja-JP" altLang="en-US" dirty="0"/>
              <a:t>・標準偏差</a:t>
            </a:r>
            <a:r>
              <a:rPr lang="en-US" altLang="ja-JP" dirty="0"/>
              <a:t>15</a:t>
            </a:r>
            <a:r>
              <a:rPr lang="ja-JP" altLang="en-US" dirty="0"/>
              <a:t>の母集団を想定</a:t>
            </a:r>
            <a:endParaRPr lang="en-US" altLang="ja-JP" dirty="0"/>
          </a:p>
          <a:p>
            <a:r>
              <a:rPr lang="ja-JP" altLang="en-US" dirty="0"/>
              <a:t>母分散・母標準偏差が既知（通常は未知の場合が多い）</a:t>
            </a:r>
            <a:endParaRPr lang="en-US" altLang="ja-JP" dirty="0"/>
          </a:p>
          <a:p>
            <a:r>
              <a:rPr lang="ja-JP" altLang="en-US" dirty="0"/>
              <a:t>－標本平均値の確率分布の分散・標準偏差が計算できる</a:t>
            </a:r>
            <a:endParaRPr lang="en-US" altLang="ja-JP" dirty="0"/>
          </a:p>
          <a:p>
            <a:r>
              <a:rPr lang="ja-JP" altLang="en-US" dirty="0"/>
              <a:t>標本平均値の標準偏差は「√母標準偏差</a:t>
            </a:r>
            <a:r>
              <a:rPr lang="en-US" altLang="ja-JP" dirty="0"/>
              <a:t>÷</a:t>
            </a:r>
            <a:r>
              <a:rPr lang="ja-JP" altLang="en-US" dirty="0"/>
              <a:t>√標本サイズ」になる</a:t>
            </a:r>
            <a:endParaRPr lang="en-US" altLang="ja-JP" dirty="0"/>
          </a:p>
          <a:p>
            <a:r>
              <a:rPr lang="ja-JP" altLang="en-US" dirty="0"/>
              <a:t>－２つの正規分布を合計すると平均値２倍・標準偏差√</a:t>
            </a:r>
            <a:r>
              <a:rPr lang="en-US" altLang="ja-JP" dirty="0"/>
              <a:t>2</a:t>
            </a:r>
            <a:r>
              <a:rPr lang="ja-JP" altLang="en-US" dirty="0"/>
              <a:t>倍</a:t>
            </a:r>
            <a:endParaRPr lang="en-US" altLang="ja-JP" dirty="0"/>
          </a:p>
          <a:p>
            <a:r>
              <a:rPr lang="ja-JP" altLang="en-US" dirty="0"/>
              <a:t>－合計した正規分布を２で割ると元の平均値に戻る</a:t>
            </a:r>
            <a:endParaRPr lang="en-US" altLang="ja-JP" dirty="0"/>
          </a:p>
          <a:p>
            <a:r>
              <a:rPr lang="ja-JP" altLang="en-US" dirty="0"/>
              <a:t>－標準偏差は</a:t>
            </a:r>
            <a:r>
              <a:rPr lang="ja-JP" altLang="en-US" b="1" dirty="0">
                <a:solidFill>
                  <a:srgbClr val="FF0000"/>
                </a:solidFill>
              </a:rPr>
              <a:t>母標準偏差</a:t>
            </a:r>
            <a:r>
              <a:rPr lang="en-US" altLang="ja-JP" b="1" dirty="0">
                <a:solidFill>
                  <a:srgbClr val="FF0000"/>
                </a:solidFill>
              </a:rPr>
              <a:t>÷</a:t>
            </a:r>
            <a:r>
              <a:rPr lang="ja-JP" altLang="en-US" b="1" dirty="0">
                <a:solidFill>
                  <a:srgbClr val="FF0000"/>
                </a:solidFill>
              </a:rPr>
              <a:t>√</a:t>
            </a:r>
            <a:r>
              <a:rPr lang="en-US" altLang="ja-JP" b="1" dirty="0">
                <a:solidFill>
                  <a:srgbClr val="FF0000"/>
                </a:solidFill>
              </a:rPr>
              <a:t>2</a:t>
            </a:r>
            <a:r>
              <a:rPr lang="ja-JP" altLang="en-US" b="1" dirty="0">
                <a:solidFill>
                  <a:srgbClr val="FF0000"/>
                </a:solidFill>
              </a:rPr>
              <a:t>（標本サイズ）</a:t>
            </a:r>
            <a:r>
              <a:rPr lang="ja-JP" altLang="en-US" dirty="0"/>
              <a:t>になる（図表</a:t>
            </a:r>
            <a:r>
              <a:rPr lang="en-US" altLang="ja-JP" dirty="0"/>
              <a:t>6-11</a:t>
            </a:r>
            <a:r>
              <a:rPr lang="ja-JP" altLang="en-US" dirty="0"/>
              <a:t>）</a:t>
            </a:r>
            <a:endParaRPr lang="en-US" altLang="ja-JP" dirty="0"/>
          </a:p>
          <a:p>
            <a:pPr eaLnBrk="1" hangingPunct="1"/>
            <a:endParaRPr lang="ja-JP" altLang="en-US" dirty="0"/>
          </a:p>
        </p:txBody>
      </p:sp>
    </p:spTree>
    <p:extLst>
      <p:ext uri="{BB962C8B-B14F-4D97-AF65-F5344CB8AC3E}">
        <p14:creationId xmlns:p14="http://schemas.microsoft.com/office/powerpoint/2010/main" val="3710714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図表６－１０　区間推定の「①簡単なケース（</a:t>
            </a:r>
            <a:r>
              <a:rPr lang="en-US" altLang="ja-JP" dirty="0"/>
              <a:t>IQ</a:t>
            </a:r>
            <a:r>
              <a:rPr lang="ja-JP" altLang="en-US" dirty="0"/>
              <a:t>）」の概要</a:t>
            </a:r>
            <a:endParaRPr kumimoji="1" lang="ja-JP" altLang="en-US" dirty="0"/>
          </a:p>
        </p:txBody>
      </p:sp>
      <p:pic>
        <p:nvPicPr>
          <p:cNvPr id="3" name="図 2"/>
          <p:cNvPicPr>
            <a:picLocks noChangeAspect="1"/>
          </p:cNvPicPr>
          <p:nvPr/>
        </p:nvPicPr>
        <p:blipFill>
          <a:blip r:embed="rId2"/>
          <a:stretch>
            <a:fillRect/>
          </a:stretch>
        </p:blipFill>
        <p:spPr>
          <a:xfrm>
            <a:off x="838200" y="2385538"/>
            <a:ext cx="10515600" cy="2984484"/>
          </a:xfrm>
          <a:prstGeom prst="rect">
            <a:avLst/>
          </a:prstGeom>
        </p:spPr>
      </p:pic>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515935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2</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9345821" cy="1143000"/>
          </a:xfrm>
        </p:spPr>
        <p:txBody>
          <a:bodyPr/>
          <a:lstStyle/>
          <a:p>
            <a:pPr eaLnBrk="1" hangingPunct="1"/>
            <a:r>
              <a:rPr lang="ja-JP" altLang="en-US" dirty="0"/>
              <a:t>第６章の目的</a:t>
            </a:r>
          </a:p>
        </p:txBody>
      </p:sp>
      <p:sp>
        <p:nvSpPr>
          <p:cNvPr id="17411" name="Rectangle 3"/>
          <p:cNvSpPr>
            <a:spLocks noGrp="1" noChangeArrowheads="1"/>
          </p:cNvSpPr>
          <p:nvPr>
            <p:ph type="body" idx="1"/>
          </p:nvPr>
        </p:nvSpPr>
        <p:spPr>
          <a:xfrm>
            <a:off x="524656" y="1908175"/>
            <a:ext cx="11317574" cy="4187825"/>
          </a:xfrm>
        </p:spPr>
        <p:txBody>
          <a:bodyPr>
            <a:normAutofit/>
          </a:bodyPr>
          <a:lstStyle/>
          <a:p>
            <a:pPr eaLnBrk="1" hangingPunct="1"/>
            <a:r>
              <a:rPr lang="ja-JP" altLang="en-US" dirty="0"/>
              <a:t>これまでに、確率分布の事例（</a:t>
            </a:r>
            <a:r>
              <a:rPr lang="ja-JP" altLang="en-US" dirty="0">
                <a:solidFill>
                  <a:srgbClr val="FF0000"/>
                </a:solidFill>
              </a:rPr>
              <a:t>正規分布</a:t>
            </a:r>
            <a:r>
              <a:rPr lang="ja-JP" altLang="en-US" dirty="0"/>
              <a:t>）と母集団と標本を学習</a:t>
            </a:r>
          </a:p>
          <a:p>
            <a:pPr eaLnBrk="1" hangingPunct="1"/>
            <a:r>
              <a:rPr lang="ja-JP" altLang="en-US" dirty="0"/>
              <a:t>－標本から母集団の特性を予測することを「</a:t>
            </a:r>
            <a:r>
              <a:rPr lang="ja-JP" altLang="en-US" dirty="0">
                <a:solidFill>
                  <a:srgbClr val="FF0000"/>
                </a:solidFill>
              </a:rPr>
              <a:t>推定</a:t>
            </a:r>
            <a:r>
              <a:rPr lang="ja-JP" altLang="en-US" dirty="0"/>
              <a:t>」、そのための算定式を「</a:t>
            </a:r>
            <a:r>
              <a:rPr lang="ja-JP" altLang="en-US" dirty="0">
                <a:solidFill>
                  <a:srgbClr val="FF0000"/>
                </a:solidFill>
              </a:rPr>
              <a:t>推定量</a:t>
            </a:r>
            <a:r>
              <a:rPr lang="ja-JP" altLang="en-US" dirty="0"/>
              <a:t>」と呼んだ。</a:t>
            </a:r>
          </a:p>
          <a:p>
            <a:pPr eaLnBrk="1" hangingPunct="1"/>
            <a:r>
              <a:rPr lang="ja-JP" altLang="en-US" dirty="0"/>
              <a:t>推定には、幅を持った推定（</a:t>
            </a:r>
            <a:r>
              <a:rPr lang="ja-JP" altLang="en-US" dirty="0">
                <a:solidFill>
                  <a:srgbClr val="FF0000"/>
                </a:solidFill>
              </a:rPr>
              <a:t>区間推定</a:t>
            </a:r>
            <a:r>
              <a:rPr lang="ja-JP" altLang="en-US" dirty="0"/>
              <a:t>）と一点での判断（点推定）がある。</a:t>
            </a:r>
            <a:endParaRPr lang="en-US" altLang="ja-JP" dirty="0"/>
          </a:p>
          <a:p>
            <a:pPr eaLnBrk="1" hangingPunct="1"/>
            <a:r>
              <a:rPr lang="ja-JP" altLang="en-US" dirty="0"/>
              <a:t>－幅を持たせて予想するので台風の予報円に似ている</a:t>
            </a:r>
            <a:endParaRPr lang="en-US" altLang="ja-JP" dirty="0"/>
          </a:p>
          <a:p>
            <a:pPr eaLnBrk="1" hangingPunct="1"/>
            <a:r>
              <a:rPr lang="ja-JP" altLang="en-US" dirty="0"/>
              <a:t>（予報円は通過する確率が７０％以上の範囲を表示）</a:t>
            </a:r>
            <a:endParaRPr lang="en-US" altLang="ja-JP" dirty="0"/>
          </a:p>
          <a:p>
            <a:pPr eaLnBrk="1" hangingPunct="1"/>
            <a:r>
              <a:rPr lang="ja-JP" altLang="en-US" dirty="0"/>
              <a:t>－本章では「区間推定」である「信頼区間」を理解する</a:t>
            </a:r>
          </a:p>
        </p:txBody>
      </p:sp>
    </p:spTree>
    <p:extLst>
      <p:ext uri="{BB962C8B-B14F-4D97-AF65-F5344CB8AC3E}">
        <p14:creationId xmlns:p14="http://schemas.microsoft.com/office/powerpoint/2010/main" val="1081327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図表６－</a:t>
            </a:r>
            <a:r>
              <a:rPr lang="en-US" altLang="ja-JP" dirty="0"/>
              <a:t>11</a:t>
            </a:r>
            <a:r>
              <a:rPr lang="ja-JP" altLang="en-US" dirty="0"/>
              <a:t>　母集団が正規分布で母標準偏差が既知なら標本平均の標準偏差もわかる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588477" y="1690688"/>
            <a:ext cx="5439145" cy="490961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20</a:t>
            </a:fld>
            <a:endParaRPr kumimoji="1" lang="ja-JP" altLang="en-US"/>
          </a:p>
        </p:txBody>
      </p:sp>
    </p:spTree>
    <p:extLst>
      <p:ext uri="{BB962C8B-B14F-4D97-AF65-F5344CB8AC3E}">
        <p14:creationId xmlns:p14="http://schemas.microsoft.com/office/powerpoint/2010/main" val="3445285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21</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en-US" altLang="ja-JP" dirty="0"/>
              <a:t>IQ</a:t>
            </a:r>
            <a:r>
              <a:rPr lang="ja-JP" altLang="en-US" dirty="0"/>
              <a:t>が＋</a:t>
            </a:r>
            <a:r>
              <a:rPr lang="en-US" altLang="ja-JP" dirty="0"/>
              <a:t>7.5</a:t>
            </a:r>
            <a:r>
              <a:rPr lang="ja-JP" altLang="en-US" dirty="0"/>
              <a:t>はランダム誤差か天才集団か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ランダムに配分された１年生の１クラスの</a:t>
            </a:r>
            <a:r>
              <a:rPr lang="en-US" altLang="ja-JP" dirty="0"/>
              <a:t>IQ</a:t>
            </a:r>
            <a:r>
              <a:rPr lang="ja-JP" altLang="en-US" dirty="0"/>
              <a:t>が</a:t>
            </a:r>
            <a:r>
              <a:rPr lang="en-US" altLang="ja-JP" dirty="0"/>
              <a:t>107.5</a:t>
            </a:r>
          </a:p>
          <a:p>
            <a:r>
              <a:rPr lang="ja-JP" altLang="en-US" dirty="0"/>
              <a:t>－大学側はランダムな誤差の結果で＋</a:t>
            </a:r>
            <a:r>
              <a:rPr lang="en-US" altLang="ja-JP" dirty="0"/>
              <a:t>7.5</a:t>
            </a:r>
            <a:r>
              <a:rPr lang="ja-JP" altLang="en-US" dirty="0"/>
              <a:t>になったと主張</a:t>
            </a:r>
            <a:endParaRPr lang="en-US" altLang="ja-JP" dirty="0"/>
          </a:p>
          <a:p>
            <a:r>
              <a:rPr lang="ja-JP" altLang="en-US" dirty="0"/>
              <a:t>－学生側は、平均値より高い知能を持つ天才集団と主張</a:t>
            </a:r>
            <a:endParaRPr lang="en-US" altLang="ja-JP" dirty="0"/>
          </a:p>
          <a:p>
            <a:r>
              <a:rPr lang="ja-JP" altLang="en-US" dirty="0"/>
              <a:t>母平均値の</a:t>
            </a:r>
            <a:r>
              <a:rPr lang="en-US" altLang="ja-JP" dirty="0"/>
              <a:t>95</a:t>
            </a:r>
            <a:r>
              <a:rPr lang="ja-JP" altLang="en-US" dirty="0"/>
              <a:t>％信頼区間に</a:t>
            </a:r>
            <a:r>
              <a:rPr lang="en-US" altLang="ja-JP" dirty="0"/>
              <a:t>107.5</a:t>
            </a:r>
            <a:r>
              <a:rPr lang="ja-JP" altLang="en-US" dirty="0"/>
              <a:t>が入るかどうかで判断</a:t>
            </a:r>
            <a:endParaRPr lang="en-US" altLang="ja-JP" dirty="0"/>
          </a:p>
          <a:p>
            <a:r>
              <a:rPr lang="ja-JP" altLang="en-US" dirty="0"/>
              <a:t>－</a:t>
            </a:r>
            <a:r>
              <a:rPr lang="en-US" altLang="ja-JP" dirty="0"/>
              <a:t>95</a:t>
            </a:r>
            <a:r>
              <a:rPr lang="ja-JP" altLang="en-US" dirty="0"/>
              <a:t>％の範囲は中心から標準偏差</a:t>
            </a:r>
            <a:r>
              <a:rPr lang="en-US" altLang="ja-JP" dirty="0"/>
              <a:t>1.96</a:t>
            </a:r>
            <a:r>
              <a:rPr lang="ja-JP" altLang="en-US" dirty="0"/>
              <a:t>個分の範囲（図表</a:t>
            </a:r>
            <a:r>
              <a:rPr lang="en-US" altLang="ja-JP" dirty="0"/>
              <a:t>6-12</a:t>
            </a:r>
            <a:r>
              <a:rPr lang="ja-JP" altLang="en-US" dirty="0"/>
              <a:t>）</a:t>
            </a:r>
            <a:endParaRPr lang="en-US" altLang="ja-JP" dirty="0"/>
          </a:p>
          <a:p>
            <a:r>
              <a:rPr lang="ja-JP" altLang="en-US" dirty="0"/>
              <a:t>－標本平均値を期待値の代用にして計算する（図表</a:t>
            </a:r>
            <a:r>
              <a:rPr lang="en-US" altLang="ja-JP" dirty="0"/>
              <a:t>6-13</a:t>
            </a:r>
            <a:r>
              <a:rPr lang="ja-JP" altLang="en-US" dirty="0"/>
              <a:t>）</a:t>
            </a:r>
            <a:endParaRPr lang="en-US" altLang="ja-JP" dirty="0"/>
          </a:p>
          <a:p>
            <a:r>
              <a:rPr lang="ja-JP" altLang="en-US" dirty="0"/>
              <a:t>－信頼区間の下限値は、「標本平均</a:t>
            </a:r>
            <a:r>
              <a:rPr lang="en-US" altLang="ja-JP" dirty="0"/>
              <a:t>107.5</a:t>
            </a:r>
            <a:r>
              <a:rPr lang="ja-JP" altLang="en-US" dirty="0"/>
              <a:t>－（</a:t>
            </a:r>
            <a:r>
              <a:rPr lang="en-US" altLang="ja-JP" dirty="0"/>
              <a:t>1.96×15/10</a:t>
            </a:r>
            <a:r>
              <a:rPr lang="ja-JP" altLang="en-US" dirty="0"/>
              <a:t>）」</a:t>
            </a:r>
            <a:r>
              <a:rPr lang="en-US" altLang="ja-JP" dirty="0">
                <a:solidFill>
                  <a:srgbClr val="FF0000"/>
                </a:solidFill>
              </a:rPr>
              <a:t>105</a:t>
            </a:r>
          </a:p>
          <a:p>
            <a:r>
              <a:rPr lang="ja-JP" altLang="en-US" dirty="0"/>
              <a:t>－信頼区間の上限値は、「標本平均</a:t>
            </a:r>
            <a:r>
              <a:rPr lang="en-US" altLang="ja-JP" dirty="0"/>
              <a:t>107.5</a:t>
            </a:r>
            <a:r>
              <a:rPr lang="ja-JP" altLang="en-US" dirty="0"/>
              <a:t>＋（</a:t>
            </a:r>
            <a:r>
              <a:rPr lang="en-US" altLang="ja-JP" dirty="0"/>
              <a:t>1.96×15/10</a:t>
            </a:r>
            <a:r>
              <a:rPr lang="ja-JP" altLang="en-US" dirty="0"/>
              <a:t>）」</a:t>
            </a:r>
            <a:r>
              <a:rPr lang="en-US" altLang="ja-JP" dirty="0">
                <a:solidFill>
                  <a:srgbClr val="FF0000"/>
                </a:solidFill>
              </a:rPr>
              <a:t>109</a:t>
            </a:r>
          </a:p>
          <a:p>
            <a:endParaRPr lang="en-US" altLang="ja-JP" dirty="0"/>
          </a:p>
          <a:p>
            <a:pPr eaLnBrk="1" hangingPunct="1"/>
            <a:endParaRPr lang="ja-JP" altLang="en-US" dirty="0"/>
          </a:p>
        </p:txBody>
      </p:sp>
    </p:spTree>
    <p:extLst>
      <p:ext uri="{BB962C8B-B14F-4D97-AF65-F5344CB8AC3E}">
        <p14:creationId xmlns:p14="http://schemas.microsoft.com/office/powerpoint/2010/main" val="2507181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 y="365125"/>
            <a:ext cx="11887200" cy="1325563"/>
          </a:xfrm>
        </p:spPr>
        <p:txBody>
          <a:bodyPr/>
          <a:lstStyle/>
          <a:p>
            <a:r>
              <a:rPr lang="ja-JP" altLang="en-US" dirty="0"/>
              <a:t>図表６－１</a:t>
            </a:r>
            <a:r>
              <a:rPr lang="en-US" altLang="ja-JP" dirty="0"/>
              <a:t>2</a:t>
            </a:r>
            <a:r>
              <a:rPr lang="ja-JP" altLang="en-US" dirty="0"/>
              <a:t>　平均値の</a:t>
            </a:r>
            <a:r>
              <a:rPr lang="en-US" altLang="ja-JP" dirty="0"/>
              <a:t>±</a:t>
            </a:r>
            <a:r>
              <a:rPr lang="ja-JP" altLang="en-US" dirty="0"/>
              <a:t>標準偏差</a:t>
            </a:r>
            <a:r>
              <a:rPr lang="en-US" altLang="ja-JP" dirty="0"/>
              <a:t>1.96</a:t>
            </a:r>
            <a:r>
              <a:rPr lang="ja-JP" altLang="en-US" dirty="0"/>
              <a:t>個分　　　　　　　　　</a:t>
            </a:r>
            <a:br>
              <a:rPr lang="en-US" altLang="ja-JP" dirty="0"/>
            </a:br>
            <a:r>
              <a:rPr lang="ja-JP" altLang="en-US" dirty="0"/>
              <a:t>　　　　　　　　なら全体の９５％を占める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877656" y="1951924"/>
            <a:ext cx="8130867" cy="401661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22</a:t>
            </a:fld>
            <a:endParaRPr kumimoji="1" lang="ja-JP" altLang="en-US"/>
          </a:p>
        </p:txBody>
      </p:sp>
    </p:spTree>
    <p:extLst>
      <p:ext uri="{BB962C8B-B14F-4D97-AF65-F5344CB8AC3E}">
        <p14:creationId xmlns:p14="http://schemas.microsoft.com/office/powerpoint/2010/main" val="2409195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9120" y="365125"/>
            <a:ext cx="11399520" cy="1325563"/>
          </a:xfrm>
        </p:spPr>
        <p:txBody>
          <a:bodyPr/>
          <a:lstStyle/>
          <a:p>
            <a:r>
              <a:rPr lang="ja-JP" altLang="en-US" dirty="0"/>
              <a:t>図表６－１</a:t>
            </a:r>
            <a:r>
              <a:rPr lang="en-US" altLang="ja-JP" dirty="0"/>
              <a:t>3</a:t>
            </a:r>
            <a:r>
              <a:rPr lang="ja-JP" altLang="en-US" dirty="0"/>
              <a:t>　母平均値の９５％信頼区間</a:t>
            </a:r>
            <a:br>
              <a:rPr lang="en-US" altLang="ja-JP" dirty="0"/>
            </a:br>
            <a:r>
              <a:rPr lang="ja-JP" altLang="en-US" dirty="0"/>
              <a:t>　　　　　　（①単純なケース）の推定方法</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578495" y="1690688"/>
            <a:ext cx="8678487" cy="243390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23</a:t>
            </a:fld>
            <a:endParaRPr kumimoji="1" lang="ja-JP" altLang="en-US"/>
          </a:p>
        </p:txBody>
      </p:sp>
      <p:pic>
        <p:nvPicPr>
          <p:cNvPr id="5" name="図 4">
            <a:extLst>
              <a:ext uri="{FF2B5EF4-FFF2-40B4-BE49-F238E27FC236}">
                <a16:creationId xmlns:a16="http://schemas.microsoft.com/office/drawing/2014/main" id="{59ED3E01-9977-4DE4-8607-F57DDF181C27}"/>
              </a:ext>
            </a:extLst>
          </p:cNvPr>
          <p:cNvPicPr>
            <a:picLocks noChangeAspect="1"/>
          </p:cNvPicPr>
          <p:nvPr/>
        </p:nvPicPr>
        <p:blipFill>
          <a:blip r:embed="rId3"/>
          <a:stretch>
            <a:fillRect/>
          </a:stretch>
        </p:blipFill>
        <p:spPr>
          <a:xfrm>
            <a:off x="1431562" y="4457018"/>
            <a:ext cx="9181943" cy="2081894"/>
          </a:xfrm>
          <a:prstGeom prst="rect">
            <a:avLst/>
          </a:prstGeom>
        </p:spPr>
      </p:pic>
    </p:spTree>
    <p:extLst>
      <p:ext uri="{BB962C8B-B14F-4D97-AF65-F5344CB8AC3E}">
        <p14:creationId xmlns:p14="http://schemas.microsoft.com/office/powerpoint/2010/main" val="3416447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24</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en-US" altLang="ja-JP" dirty="0"/>
              <a:t>IQ</a:t>
            </a:r>
            <a:r>
              <a:rPr lang="ja-JP" altLang="en-US" dirty="0"/>
              <a:t>が＋</a:t>
            </a:r>
            <a:r>
              <a:rPr lang="en-US" altLang="ja-JP" dirty="0"/>
              <a:t>7.5</a:t>
            </a:r>
            <a:r>
              <a:rPr lang="ja-JP" altLang="en-US" dirty="0"/>
              <a:t>はランダム誤差か天才集団か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９５％信頼区間は</a:t>
            </a:r>
            <a:r>
              <a:rPr lang="en-US" altLang="ja-JP" dirty="0"/>
              <a:t>IQ105</a:t>
            </a:r>
            <a:r>
              <a:rPr lang="ja-JP" altLang="en-US" dirty="0"/>
              <a:t>から</a:t>
            </a:r>
            <a:r>
              <a:rPr lang="en-US" altLang="ja-JP" dirty="0"/>
              <a:t>IQ109</a:t>
            </a:r>
            <a:r>
              <a:rPr lang="ja-JP" altLang="en-US" dirty="0"/>
              <a:t>の間になった</a:t>
            </a:r>
            <a:endParaRPr lang="en-US" altLang="ja-JP" dirty="0"/>
          </a:p>
          <a:p>
            <a:r>
              <a:rPr lang="ja-JP" altLang="en-US" dirty="0"/>
              <a:t>－つまり、あるクラスの母集団の平均値は</a:t>
            </a:r>
            <a:r>
              <a:rPr lang="en-US" altLang="ja-JP" dirty="0"/>
              <a:t>100</a:t>
            </a:r>
            <a:r>
              <a:rPr lang="ja-JP" altLang="en-US" dirty="0"/>
              <a:t>ではないようだ</a:t>
            </a:r>
            <a:endParaRPr lang="en-US" altLang="ja-JP" dirty="0"/>
          </a:p>
          <a:p>
            <a:r>
              <a:rPr lang="ja-JP" altLang="en-US" dirty="0"/>
              <a:t>－あるクラスの母集団は想定より高い平均値を持つ別の母集団</a:t>
            </a:r>
            <a:endParaRPr lang="en-US" altLang="ja-JP" dirty="0"/>
          </a:p>
          <a:p>
            <a:r>
              <a:rPr lang="ja-JP" altLang="en-US" dirty="0"/>
              <a:t>従って、あるクラスの</a:t>
            </a:r>
            <a:r>
              <a:rPr lang="en-US" altLang="ja-JP" dirty="0"/>
              <a:t>IQ</a:t>
            </a:r>
            <a:r>
              <a:rPr lang="ja-JP" altLang="en-US" dirty="0"/>
              <a:t>は１００より高い天才集団と判断できる</a:t>
            </a:r>
            <a:endParaRPr lang="en-US" altLang="ja-JP" dirty="0"/>
          </a:p>
          <a:p>
            <a:r>
              <a:rPr lang="ja-JP" altLang="en-US" dirty="0"/>
              <a:t>－母集団の信頼区間を使ってランダム誤差の可能性を排除した</a:t>
            </a:r>
            <a:endParaRPr lang="en-US" altLang="ja-JP" dirty="0"/>
          </a:p>
          <a:p>
            <a:pPr eaLnBrk="1" hangingPunct="1"/>
            <a:endParaRPr lang="ja-JP" altLang="en-US" dirty="0"/>
          </a:p>
        </p:txBody>
      </p:sp>
    </p:spTree>
    <p:extLst>
      <p:ext uri="{BB962C8B-B14F-4D97-AF65-F5344CB8AC3E}">
        <p14:creationId xmlns:p14="http://schemas.microsoft.com/office/powerpoint/2010/main" val="3539714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②複雑なケースでは母分散が未知</a:t>
            </a:r>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25</a:t>
            </a:fld>
            <a:endParaRPr kumimoji="1" lang="ja-JP" altLang="en-US"/>
          </a:p>
        </p:txBody>
      </p:sp>
      <p:sp>
        <p:nvSpPr>
          <p:cNvPr id="6" name="コンテンツ プレースホルダー 5">
            <a:extLst>
              <a:ext uri="{FF2B5EF4-FFF2-40B4-BE49-F238E27FC236}">
                <a16:creationId xmlns:a16="http://schemas.microsoft.com/office/drawing/2014/main" id="{FEC32931-4F38-4816-B761-A2021DD2A122}"/>
              </a:ext>
            </a:extLst>
          </p:cNvPr>
          <p:cNvSpPr>
            <a:spLocks noGrp="1"/>
          </p:cNvSpPr>
          <p:nvPr>
            <p:ph idx="1"/>
          </p:nvPr>
        </p:nvSpPr>
        <p:spPr/>
        <p:txBody>
          <a:bodyPr>
            <a:normAutofit/>
          </a:bodyPr>
          <a:lstStyle/>
          <a:p>
            <a:r>
              <a:rPr lang="ja-JP" altLang="en-US" dirty="0"/>
              <a:t>次に、②複雑なケース（工場）の事例を計算する（図表</a:t>
            </a:r>
            <a:r>
              <a:rPr lang="en-US" altLang="ja-JP" dirty="0"/>
              <a:t>6-14</a:t>
            </a:r>
            <a:r>
              <a:rPr lang="ja-JP" altLang="en-US" dirty="0"/>
              <a:t>）</a:t>
            </a:r>
            <a:endParaRPr lang="en-US" altLang="ja-JP" dirty="0"/>
          </a:p>
          <a:p>
            <a:r>
              <a:rPr lang="ja-JP" altLang="en-US" dirty="0"/>
              <a:t>－多くの場合には「母分散が未知」な場合が多い</a:t>
            </a:r>
            <a:endParaRPr lang="en-US" altLang="ja-JP" dirty="0"/>
          </a:p>
          <a:p>
            <a:r>
              <a:rPr lang="ja-JP" altLang="en-US" dirty="0"/>
              <a:t>－このため、標本平均値の標準偏差が計算できない</a:t>
            </a:r>
            <a:endParaRPr lang="en-US" altLang="ja-JP" dirty="0"/>
          </a:p>
          <a:p>
            <a:r>
              <a:rPr lang="ja-JP" altLang="en-US" dirty="0"/>
              <a:t>母分散は未知だが、標本分散を推定量に使えないか？</a:t>
            </a:r>
            <a:endParaRPr lang="en-US" altLang="ja-JP" dirty="0"/>
          </a:p>
          <a:p>
            <a:r>
              <a:rPr lang="ja-JP" altLang="en-US" dirty="0"/>
              <a:t>－５つのボールの試行で</a:t>
            </a:r>
            <a:r>
              <a:rPr lang="ja-JP" altLang="en-US" b="1" dirty="0">
                <a:solidFill>
                  <a:srgbClr val="00B050"/>
                </a:solidFill>
              </a:rPr>
              <a:t>標本分散</a:t>
            </a:r>
            <a:r>
              <a:rPr lang="ja-JP" altLang="en-US" dirty="0"/>
              <a:t>を出してみる（図表</a:t>
            </a:r>
            <a:r>
              <a:rPr lang="en-US" altLang="ja-JP" dirty="0"/>
              <a:t>6-15</a:t>
            </a:r>
            <a:r>
              <a:rPr lang="ja-JP" altLang="en-US" dirty="0"/>
              <a:t>）</a:t>
            </a:r>
            <a:endParaRPr lang="en-US" altLang="ja-JP" dirty="0"/>
          </a:p>
          <a:p>
            <a:r>
              <a:rPr lang="ja-JP" altLang="en-US" dirty="0"/>
              <a:t>－</a:t>
            </a:r>
            <a:r>
              <a:rPr lang="ja-JP" altLang="en-US" b="1" dirty="0">
                <a:solidFill>
                  <a:srgbClr val="FFC000"/>
                </a:solidFill>
              </a:rPr>
              <a:t>標本１～３</a:t>
            </a:r>
            <a:r>
              <a:rPr lang="ja-JP" altLang="en-US" dirty="0"/>
              <a:t>の</a:t>
            </a:r>
            <a:r>
              <a:rPr lang="ja-JP" altLang="en-US" b="1" dirty="0">
                <a:solidFill>
                  <a:srgbClr val="00B050"/>
                </a:solidFill>
              </a:rPr>
              <a:t>標本分散</a:t>
            </a:r>
            <a:r>
              <a:rPr lang="ja-JP" altLang="en-US" dirty="0"/>
              <a:t>は</a:t>
            </a:r>
            <a:r>
              <a:rPr lang="en-US" altLang="ja-JP" dirty="0"/>
              <a:t>1</a:t>
            </a:r>
            <a:r>
              <a:rPr lang="ja-JP" altLang="en-US" dirty="0"/>
              <a:t>、</a:t>
            </a:r>
            <a:r>
              <a:rPr lang="en-US" altLang="ja-JP" dirty="0"/>
              <a:t>4</a:t>
            </a:r>
            <a:r>
              <a:rPr lang="ja-JP" altLang="en-US" dirty="0"/>
              <a:t>、</a:t>
            </a:r>
            <a:r>
              <a:rPr lang="en-US" altLang="ja-JP" dirty="0"/>
              <a:t>4</a:t>
            </a:r>
            <a:r>
              <a:rPr lang="ja-JP" altLang="en-US" dirty="0"/>
              <a:t>となった</a:t>
            </a:r>
            <a:endParaRPr lang="en-US" altLang="ja-JP" dirty="0"/>
          </a:p>
          <a:p>
            <a:r>
              <a:rPr lang="ja-JP" altLang="en-US" dirty="0"/>
              <a:t>－この標本分散も多数試行した場合には確率分布になる</a:t>
            </a:r>
            <a:endParaRPr lang="en-US" altLang="ja-JP" dirty="0"/>
          </a:p>
          <a:p>
            <a:r>
              <a:rPr lang="ja-JP" altLang="en-US" dirty="0"/>
              <a:t>この確率分布は「カイ２乗分布」になることがわかっている</a:t>
            </a:r>
            <a:endParaRPr lang="en-US" altLang="ja-JP" dirty="0"/>
          </a:p>
          <a:p>
            <a:endParaRPr lang="ja-JP" altLang="en-US" dirty="0"/>
          </a:p>
        </p:txBody>
      </p:sp>
    </p:spTree>
    <p:extLst>
      <p:ext uri="{BB962C8B-B14F-4D97-AF65-F5344CB8AC3E}">
        <p14:creationId xmlns:p14="http://schemas.microsoft.com/office/powerpoint/2010/main" val="16449997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365125"/>
            <a:ext cx="11231880" cy="1325563"/>
          </a:xfrm>
        </p:spPr>
        <p:txBody>
          <a:bodyPr/>
          <a:lstStyle/>
          <a:p>
            <a:r>
              <a:rPr lang="ja-JP" altLang="en-US" dirty="0"/>
              <a:t>図表６－１</a:t>
            </a:r>
            <a:r>
              <a:rPr lang="en-US" altLang="ja-JP" dirty="0"/>
              <a:t>4</a:t>
            </a:r>
            <a:r>
              <a:rPr lang="ja-JP" altLang="en-US" dirty="0"/>
              <a:t>　区間推定の①簡単なケースと</a:t>
            </a:r>
            <a:br>
              <a:rPr lang="en-US" altLang="ja-JP" dirty="0"/>
            </a:br>
            <a:r>
              <a:rPr lang="ja-JP" altLang="en-US" dirty="0"/>
              <a:t>　　　　　　　②複雑なケースの対比表</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26</a:t>
            </a:fld>
            <a:endParaRPr kumimoji="1" lang="ja-JP" altLang="en-US"/>
          </a:p>
        </p:txBody>
      </p:sp>
      <p:pic>
        <p:nvPicPr>
          <p:cNvPr id="6" name="図 5">
            <a:extLst>
              <a:ext uri="{FF2B5EF4-FFF2-40B4-BE49-F238E27FC236}">
                <a16:creationId xmlns:a16="http://schemas.microsoft.com/office/drawing/2014/main" id="{6A8DBAA5-B67A-41C9-A3B2-A5B19A063B7D}"/>
              </a:ext>
            </a:extLst>
          </p:cNvPr>
          <p:cNvPicPr>
            <a:picLocks noChangeAspect="1"/>
          </p:cNvPicPr>
          <p:nvPr/>
        </p:nvPicPr>
        <p:blipFill>
          <a:blip r:embed="rId2"/>
          <a:stretch>
            <a:fillRect/>
          </a:stretch>
        </p:blipFill>
        <p:spPr>
          <a:xfrm>
            <a:off x="1696118" y="1905984"/>
            <a:ext cx="9039615" cy="3595656"/>
          </a:xfrm>
          <a:prstGeom prst="rect">
            <a:avLst/>
          </a:prstGeom>
        </p:spPr>
      </p:pic>
    </p:spTree>
    <p:extLst>
      <p:ext uri="{BB962C8B-B14F-4D97-AF65-F5344CB8AC3E}">
        <p14:creationId xmlns:p14="http://schemas.microsoft.com/office/powerpoint/2010/main" val="32923549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5780" y="347271"/>
            <a:ext cx="11140440" cy="1325563"/>
          </a:xfrm>
        </p:spPr>
        <p:txBody>
          <a:bodyPr>
            <a:normAutofit/>
          </a:bodyPr>
          <a:lstStyle/>
          <a:p>
            <a:r>
              <a:rPr lang="ja-JP" altLang="en-US" dirty="0"/>
              <a:t>図表６－１５　母分散の推定量に標本分散</a:t>
            </a:r>
            <a:br>
              <a:rPr lang="en-US" altLang="ja-JP" dirty="0"/>
            </a:br>
            <a:r>
              <a:rPr lang="ja-JP" altLang="en-US" dirty="0"/>
              <a:t>　　　　　　　を利用する場合の確率分布</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778409" y="1690688"/>
            <a:ext cx="8635182" cy="504864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27</a:t>
            </a:fld>
            <a:endParaRPr kumimoji="1" lang="ja-JP" altLang="en-US"/>
          </a:p>
        </p:txBody>
      </p:sp>
    </p:spTree>
    <p:extLst>
      <p:ext uri="{BB962C8B-B14F-4D97-AF65-F5344CB8AC3E}">
        <p14:creationId xmlns:p14="http://schemas.microsoft.com/office/powerpoint/2010/main" val="15496386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②複雑なケースでは母分散が未知</a:t>
            </a:r>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28</a:t>
            </a:fld>
            <a:endParaRPr kumimoji="1" lang="ja-JP" altLang="en-US"/>
          </a:p>
        </p:txBody>
      </p:sp>
      <p:sp>
        <p:nvSpPr>
          <p:cNvPr id="6" name="コンテンツ プレースホルダー 5">
            <a:extLst>
              <a:ext uri="{FF2B5EF4-FFF2-40B4-BE49-F238E27FC236}">
                <a16:creationId xmlns:a16="http://schemas.microsoft.com/office/drawing/2014/main" id="{FEC32931-4F38-4816-B761-A2021DD2A122}"/>
              </a:ext>
            </a:extLst>
          </p:cNvPr>
          <p:cNvSpPr>
            <a:spLocks noGrp="1"/>
          </p:cNvSpPr>
          <p:nvPr>
            <p:ph idx="1"/>
          </p:nvPr>
        </p:nvSpPr>
        <p:spPr/>
        <p:txBody>
          <a:bodyPr>
            <a:normAutofit/>
          </a:bodyPr>
          <a:lstStyle/>
          <a:p>
            <a:r>
              <a:rPr lang="ja-JP" altLang="en-US" dirty="0"/>
              <a:t>標本分散は、母分散に比して数値が小さくなる（図表</a:t>
            </a:r>
            <a:r>
              <a:rPr lang="en-US" altLang="ja-JP" dirty="0"/>
              <a:t>6-16</a:t>
            </a:r>
            <a:r>
              <a:rPr lang="ja-JP" altLang="en-US" dirty="0"/>
              <a:t>）</a:t>
            </a:r>
            <a:endParaRPr lang="en-US" altLang="ja-JP" dirty="0"/>
          </a:p>
          <a:p>
            <a:r>
              <a:rPr lang="ja-JP" altLang="en-US" dirty="0"/>
              <a:t>－標本１（１と３）の標本平均値（</a:t>
            </a:r>
            <a:r>
              <a:rPr lang="ja-JP" altLang="en-US" b="1" dirty="0">
                <a:solidFill>
                  <a:srgbClr val="FF66FF"/>
                </a:solidFill>
              </a:rPr>
              <a:t>桃色の線</a:t>
            </a:r>
            <a:r>
              <a:rPr lang="ja-JP" altLang="en-US" dirty="0"/>
              <a:t>）は２</a:t>
            </a:r>
            <a:endParaRPr lang="en-US" altLang="ja-JP" dirty="0"/>
          </a:p>
          <a:p>
            <a:r>
              <a:rPr lang="ja-JP" altLang="en-US" dirty="0"/>
              <a:t>－その偏差（</a:t>
            </a:r>
            <a:r>
              <a:rPr lang="ja-JP" altLang="en-US" b="1" dirty="0">
                <a:solidFill>
                  <a:srgbClr val="00B050"/>
                </a:solidFill>
              </a:rPr>
              <a:t>緑色の線</a:t>
            </a:r>
            <a:r>
              <a:rPr lang="ja-JP" altLang="en-US" dirty="0"/>
              <a:t>）も標本平均からの方が母平均からの偏差（</a:t>
            </a:r>
            <a:r>
              <a:rPr lang="ja-JP" altLang="en-US" b="1" dirty="0">
                <a:solidFill>
                  <a:srgbClr val="FF9933"/>
                </a:solidFill>
              </a:rPr>
              <a:t>オレンジ色の線</a:t>
            </a:r>
            <a:r>
              <a:rPr lang="ja-JP" altLang="en-US" dirty="0"/>
              <a:t>）より小さい</a:t>
            </a:r>
            <a:endParaRPr lang="en-US" altLang="ja-JP" dirty="0"/>
          </a:p>
          <a:p>
            <a:r>
              <a:rPr lang="ja-JP" altLang="en-US" dirty="0"/>
              <a:t>標本４（７と９）の標本平均値（</a:t>
            </a:r>
            <a:r>
              <a:rPr lang="ja-JP" altLang="en-US" b="1" dirty="0">
                <a:solidFill>
                  <a:srgbClr val="FF66FF"/>
                </a:solidFill>
              </a:rPr>
              <a:t>桃色の線</a:t>
            </a:r>
            <a:r>
              <a:rPr lang="ja-JP" altLang="en-US" dirty="0"/>
              <a:t>）は７</a:t>
            </a:r>
            <a:endParaRPr lang="en-US" altLang="ja-JP" dirty="0"/>
          </a:p>
          <a:p>
            <a:r>
              <a:rPr lang="ja-JP" altLang="en-US" dirty="0"/>
              <a:t>－その偏差（</a:t>
            </a:r>
            <a:r>
              <a:rPr lang="ja-JP" altLang="en-US" b="1" dirty="0">
                <a:solidFill>
                  <a:srgbClr val="00B050"/>
                </a:solidFill>
              </a:rPr>
              <a:t>緑色の線</a:t>
            </a:r>
            <a:r>
              <a:rPr lang="ja-JP" altLang="en-US" dirty="0"/>
              <a:t>）も標本の方が母平均からの偏差（</a:t>
            </a:r>
            <a:r>
              <a:rPr lang="ja-JP" altLang="en-US" b="1" dirty="0">
                <a:solidFill>
                  <a:srgbClr val="FF9933"/>
                </a:solidFill>
              </a:rPr>
              <a:t>オレンジ色の線</a:t>
            </a:r>
            <a:r>
              <a:rPr lang="ja-JP" altLang="en-US" dirty="0"/>
              <a:t>）より小さくなる</a:t>
            </a:r>
            <a:endParaRPr lang="en-US" altLang="ja-JP" dirty="0"/>
          </a:p>
          <a:p>
            <a:r>
              <a:rPr lang="ja-JP" altLang="en-US" dirty="0"/>
              <a:t>このように、標本分散は全体（母分散）より小さい偏差で計算されるため、母分散より数値が小さくなる傾向がある。</a:t>
            </a:r>
            <a:endParaRPr lang="en-US" altLang="ja-JP" dirty="0"/>
          </a:p>
          <a:p>
            <a:endParaRPr lang="ja-JP" altLang="en-US" dirty="0"/>
          </a:p>
        </p:txBody>
      </p:sp>
    </p:spTree>
    <p:extLst>
      <p:ext uri="{BB962C8B-B14F-4D97-AF65-F5344CB8AC3E}">
        <p14:creationId xmlns:p14="http://schemas.microsoft.com/office/powerpoint/2010/main" val="279346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1480" y="365125"/>
            <a:ext cx="11521440" cy="1325563"/>
          </a:xfrm>
        </p:spPr>
        <p:txBody>
          <a:bodyPr/>
          <a:lstStyle/>
          <a:p>
            <a:r>
              <a:rPr lang="ja-JP" altLang="en-US" dirty="0"/>
              <a:t>図表６－１６　母平均からの偏差より</a:t>
            </a:r>
            <a:br>
              <a:rPr lang="en-US" altLang="ja-JP" dirty="0"/>
            </a:br>
            <a:r>
              <a:rPr lang="ja-JP" altLang="en-US" dirty="0"/>
              <a:t>　　　　　標本平均からの偏差が小さい傾向</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832446" y="2099536"/>
            <a:ext cx="9273358" cy="453402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29</a:t>
            </a:fld>
            <a:endParaRPr kumimoji="1" lang="ja-JP" altLang="en-US"/>
          </a:p>
        </p:txBody>
      </p:sp>
    </p:spTree>
    <p:extLst>
      <p:ext uri="{BB962C8B-B14F-4D97-AF65-F5344CB8AC3E}">
        <p14:creationId xmlns:p14="http://schemas.microsoft.com/office/powerpoint/2010/main" val="1976666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3</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9345821" cy="1143000"/>
          </a:xfrm>
        </p:spPr>
        <p:txBody>
          <a:bodyPr>
            <a:normAutofit fontScale="90000"/>
          </a:bodyPr>
          <a:lstStyle/>
          <a:p>
            <a:pPr eaLnBrk="1" hangingPunct="1"/>
            <a:r>
              <a:rPr lang="ja-JP" altLang="en-US" dirty="0"/>
              <a:t>台風の予報円のコンセプトは</a:t>
            </a:r>
            <a:r>
              <a:rPr lang="ja-JP" altLang="en-US" b="1" dirty="0"/>
              <a:t>区間推定</a:t>
            </a:r>
          </a:p>
        </p:txBody>
      </p:sp>
      <p:sp>
        <p:nvSpPr>
          <p:cNvPr id="17411" name="Rectangle 3"/>
          <p:cNvSpPr>
            <a:spLocks noGrp="1" noChangeArrowheads="1"/>
          </p:cNvSpPr>
          <p:nvPr>
            <p:ph type="body" idx="1"/>
          </p:nvPr>
        </p:nvSpPr>
        <p:spPr>
          <a:xfrm>
            <a:off x="524656" y="1908175"/>
            <a:ext cx="11317574" cy="4187825"/>
          </a:xfrm>
        </p:spPr>
        <p:txBody>
          <a:bodyPr>
            <a:normAutofit/>
          </a:bodyPr>
          <a:lstStyle/>
          <a:p>
            <a:pPr eaLnBrk="1" hangingPunct="1"/>
            <a:r>
              <a:rPr lang="ja-JP" altLang="en-US" dirty="0"/>
              <a:t>標本から母集団の特性を予測することを「</a:t>
            </a:r>
            <a:r>
              <a:rPr lang="ja-JP" altLang="en-US" dirty="0">
                <a:solidFill>
                  <a:srgbClr val="FF0000"/>
                </a:solidFill>
              </a:rPr>
              <a:t>推定</a:t>
            </a:r>
            <a:r>
              <a:rPr lang="ja-JP" altLang="en-US" dirty="0"/>
              <a:t>」と呼んだ。</a:t>
            </a:r>
          </a:p>
          <a:p>
            <a:pPr eaLnBrk="1" hangingPunct="1"/>
            <a:r>
              <a:rPr lang="ja-JP" altLang="en-US" dirty="0"/>
              <a:t>－推定には、幅を持った推定（</a:t>
            </a:r>
            <a:r>
              <a:rPr lang="ja-JP" altLang="en-US" dirty="0">
                <a:solidFill>
                  <a:srgbClr val="FF0000"/>
                </a:solidFill>
              </a:rPr>
              <a:t>区間推定</a:t>
            </a:r>
            <a:r>
              <a:rPr lang="ja-JP" altLang="en-US" dirty="0"/>
              <a:t>）と１点での推定がある。</a:t>
            </a:r>
            <a:endParaRPr lang="en-US" altLang="ja-JP" dirty="0"/>
          </a:p>
          <a:p>
            <a:pPr eaLnBrk="1" hangingPunct="1"/>
            <a:r>
              <a:rPr lang="ja-JP" altLang="en-US" dirty="0"/>
              <a:t>台風の進路を知ることは、災害を避けるために重要</a:t>
            </a:r>
            <a:endParaRPr lang="en-US" altLang="ja-JP" dirty="0"/>
          </a:p>
          <a:p>
            <a:pPr eaLnBrk="1" hangingPunct="1"/>
            <a:r>
              <a:rPr lang="ja-JP" altLang="en-US" dirty="0"/>
              <a:t>－様々な気象条件は刻々と変化するので１点（線）での予想困難</a:t>
            </a:r>
            <a:endParaRPr lang="en-US" altLang="ja-JP" dirty="0"/>
          </a:p>
          <a:p>
            <a:r>
              <a:rPr lang="ja-JP" altLang="en-US" dirty="0"/>
              <a:t>予報円は、台風が７０％の確率で通る範囲（図表</a:t>
            </a:r>
            <a:r>
              <a:rPr lang="en-US" altLang="ja-JP" dirty="0"/>
              <a:t>6-1</a:t>
            </a:r>
            <a:r>
              <a:rPr lang="ja-JP" altLang="en-US" dirty="0"/>
              <a:t>）</a:t>
            </a:r>
            <a:endParaRPr lang="en-US" altLang="ja-JP" dirty="0"/>
          </a:p>
          <a:p>
            <a:r>
              <a:rPr lang="ja-JP" altLang="en-US" dirty="0"/>
              <a:t>－先の日時ほど拡大するのは、予想幅が大きくなるから</a:t>
            </a:r>
            <a:endParaRPr lang="en-US" altLang="ja-JP" dirty="0"/>
          </a:p>
          <a:p>
            <a:r>
              <a:rPr lang="ja-JP" altLang="en-US" dirty="0"/>
              <a:t>－確率の高い地域は、事前に台風に備えることができる</a:t>
            </a:r>
            <a:endParaRPr lang="en-US" altLang="ja-JP" dirty="0"/>
          </a:p>
          <a:p>
            <a:pPr eaLnBrk="1" hangingPunct="1"/>
            <a:r>
              <a:rPr lang="ja-JP" altLang="en-US" dirty="0"/>
              <a:t>－もしかしたら外れる確率（３０％）を含んでいる</a:t>
            </a:r>
            <a:endParaRPr lang="en-US" altLang="ja-JP" dirty="0"/>
          </a:p>
          <a:p>
            <a:pPr eaLnBrk="1" hangingPunct="1"/>
            <a:endParaRPr lang="ja-JP" altLang="en-US" dirty="0"/>
          </a:p>
        </p:txBody>
      </p:sp>
    </p:spTree>
    <p:extLst>
      <p:ext uri="{BB962C8B-B14F-4D97-AF65-F5344CB8AC3E}">
        <p14:creationId xmlns:p14="http://schemas.microsoft.com/office/powerpoint/2010/main" val="1442698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標本分散ではなく</a:t>
            </a:r>
            <a:r>
              <a:rPr kumimoji="1" lang="ja-JP" altLang="en-US" b="1" dirty="0"/>
              <a:t>不偏分散</a:t>
            </a:r>
            <a:r>
              <a:rPr kumimoji="1" lang="ja-JP" altLang="en-US" dirty="0"/>
              <a:t>を代用する</a:t>
            </a:r>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30</a:t>
            </a:fld>
            <a:endParaRPr kumimoji="1" lang="ja-JP" altLang="en-US"/>
          </a:p>
        </p:txBody>
      </p:sp>
      <p:sp>
        <p:nvSpPr>
          <p:cNvPr id="6" name="コンテンツ プレースホルダー 5">
            <a:extLst>
              <a:ext uri="{FF2B5EF4-FFF2-40B4-BE49-F238E27FC236}">
                <a16:creationId xmlns:a16="http://schemas.microsoft.com/office/drawing/2014/main" id="{FEC32931-4F38-4816-B761-A2021DD2A122}"/>
              </a:ext>
            </a:extLst>
          </p:cNvPr>
          <p:cNvSpPr>
            <a:spLocks noGrp="1"/>
          </p:cNvSpPr>
          <p:nvPr>
            <p:ph idx="1"/>
          </p:nvPr>
        </p:nvSpPr>
        <p:spPr/>
        <p:txBody>
          <a:bodyPr>
            <a:normAutofit lnSpcReduction="10000"/>
          </a:bodyPr>
          <a:lstStyle/>
          <a:p>
            <a:r>
              <a:rPr lang="ja-JP" altLang="en-US" dirty="0"/>
              <a:t>標本分散の数値を調整した不偏分散を利用する（図表</a:t>
            </a:r>
            <a:r>
              <a:rPr lang="en-US" altLang="ja-JP" dirty="0"/>
              <a:t>6-17</a:t>
            </a:r>
            <a:r>
              <a:rPr lang="ja-JP" altLang="en-US" dirty="0"/>
              <a:t>）</a:t>
            </a:r>
            <a:endParaRPr lang="en-US" altLang="ja-JP" dirty="0"/>
          </a:p>
          <a:p>
            <a:r>
              <a:rPr lang="ja-JP" altLang="en-US" dirty="0"/>
              <a:t>母集団は実現値が５つのボールで、平均値は５、</a:t>
            </a:r>
            <a:r>
              <a:rPr lang="ja-JP" altLang="en-US" b="1" dirty="0">
                <a:solidFill>
                  <a:srgbClr val="C00000"/>
                </a:solidFill>
              </a:rPr>
              <a:t>母分散</a:t>
            </a:r>
            <a:r>
              <a:rPr lang="ja-JP" altLang="en-US" dirty="0"/>
              <a:t>は８</a:t>
            </a:r>
            <a:endParaRPr lang="en-US" altLang="ja-JP" dirty="0"/>
          </a:p>
          <a:p>
            <a:r>
              <a:rPr lang="ja-JP" altLang="en-US" dirty="0"/>
              <a:t>－一方で標本（３と７）の</a:t>
            </a:r>
            <a:r>
              <a:rPr lang="ja-JP" altLang="en-US" b="1" dirty="0">
                <a:solidFill>
                  <a:srgbClr val="0070C0"/>
                </a:solidFill>
              </a:rPr>
              <a:t>標本分散</a:t>
            </a:r>
            <a:r>
              <a:rPr lang="ja-JP" altLang="en-US" dirty="0"/>
              <a:t>は４</a:t>
            </a:r>
            <a:endParaRPr lang="en-US" altLang="ja-JP" dirty="0"/>
          </a:p>
          <a:p>
            <a:r>
              <a:rPr lang="ja-JP" altLang="en-US" dirty="0"/>
              <a:t>－</a:t>
            </a:r>
            <a:r>
              <a:rPr lang="ja-JP" altLang="en-US" b="1" dirty="0">
                <a:solidFill>
                  <a:srgbClr val="C00000"/>
                </a:solidFill>
              </a:rPr>
              <a:t>母分散</a:t>
            </a:r>
            <a:r>
              <a:rPr lang="ja-JP" altLang="en-US" dirty="0"/>
              <a:t>８に対して</a:t>
            </a:r>
            <a:r>
              <a:rPr lang="ja-JP" altLang="en-US" b="1" dirty="0">
                <a:solidFill>
                  <a:srgbClr val="0070C0"/>
                </a:solidFill>
              </a:rPr>
              <a:t>標本分散</a:t>
            </a:r>
            <a:r>
              <a:rPr lang="ja-JP" altLang="en-US" dirty="0"/>
              <a:t>４と小さくなっている</a:t>
            </a:r>
            <a:endParaRPr lang="en-US" altLang="ja-JP" dirty="0"/>
          </a:p>
          <a:p>
            <a:r>
              <a:rPr lang="ja-JP" altLang="en-US" dirty="0"/>
              <a:t>「</a:t>
            </a:r>
            <a:r>
              <a:rPr lang="ja-JP" altLang="en-US" b="1" dirty="0">
                <a:solidFill>
                  <a:srgbClr val="FF9933"/>
                </a:solidFill>
              </a:rPr>
              <a:t>不偏</a:t>
            </a:r>
            <a:r>
              <a:rPr lang="ja-JP" altLang="en-US" b="1" dirty="0">
                <a:solidFill>
                  <a:srgbClr val="0070C0"/>
                </a:solidFill>
              </a:rPr>
              <a:t>分散</a:t>
            </a:r>
            <a:r>
              <a:rPr lang="ja-JP" altLang="en-US" dirty="0"/>
              <a:t>」は標本の分散を通常のｎ（＝</a:t>
            </a:r>
            <a:r>
              <a:rPr lang="en-US" altLang="ja-JP" dirty="0"/>
              <a:t>2</a:t>
            </a:r>
            <a:r>
              <a:rPr lang="ja-JP" altLang="en-US" dirty="0"/>
              <a:t>）ではなく</a:t>
            </a:r>
            <a:r>
              <a:rPr lang="ja-JP" altLang="en-US" b="1" dirty="0">
                <a:solidFill>
                  <a:srgbClr val="FF0000"/>
                </a:solidFill>
              </a:rPr>
              <a:t>ｎ－１</a:t>
            </a:r>
            <a:r>
              <a:rPr lang="ja-JP" altLang="en-US" dirty="0"/>
              <a:t>（＝</a:t>
            </a:r>
            <a:r>
              <a:rPr lang="en-US" altLang="ja-JP" dirty="0"/>
              <a:t>1</a:t>
            </a:r>
            <a:r>
              <a:rPr lang="ja-JP" altLang="en-US" dirty="0"/>
              <a:t>）で割ることで、少し大きめな母分散よりに調整する</a:t>
            </a:r>
            <a:endParaRPr lang="en-US" altLang="ja-JP" dirty="0"/>
          </a:p>
          <a:p>
            <a:r>
              <a:rPr lang="ja-JP" altLang="en-US" dirty="0"/>
              <a:t>－</a:t>
            </a:r>
            <a:r>
              <a:rPr lang="ja-JP" altLang="en-US" b="1" dirty="0">
                <a:solidFill>
                  <a:srgbClr val="FF9933"/>
                </a:solidFill>
              </a:rPr>
              <a:t>不偏</a:t>
            </a:r>
            <a:r>
              <a:rPr lang="ja-JP" altLang="en-US" b="1" dirty="0">
                <a:solidFill>
                  <a:srgbClr val="0070C0"/>
                </a:solidFill>
              </a:rPr>
              <a:t>分散</a:t>
            </a:r>
            <a:r>
              <a:rPr lang="ja-JP" altLang="en-US" dirty="0"/>
              <a:t>の値は、ちょうど母分散の値と同じ。</a:t>
            </a:r>
            <a:endParaRPr lang="en-US" altLang="ja-JP" dirty="0"/>
          </a:p>
          <a:p>
            <a:r>
              <a:rPr lang="ja-JP" altLang="en-US" dirty="0"/>
              <a:t>－不偏分散から計算したのが「</a:t>
            </a:r>
            <a:r>
              <a:rPr lang="ja-JP" altLang="en-US" b="1" dirty="0">
                <a:solidFill>
                  <a:srgbClr val="0070C0"/>
                </a:solidFill>
              </a:rPr>
              <a:t>標本</a:t>
            </a:r>
            <a:r>
              <a:rPr lang="ja-JP" altLang="en-US" dirty="0"/>
              <a:t>（</a:t>
            </a:r>
            <a:r>
              <a:rPr lang="ja-JP" altLang="en-US" b="1" dirty="0">
                <a:solidFill>
                  <a:srgbClr val="FF9933"/>
                </a:solidFill>
              </a:rPr>
              <a:t>不偏</a:t>
            </a:r>
            <a:r>
              <a:rPr lang="ja-JP" altLang="en-US" dirty="0"/>
              <a:t>）</a:t>
            </a:r>
            <a:r>
              <a:rPr lang="ja-JP" altLang="en-US" b="1" dirty="0">
                <a:solidFill>
                  <a:srgbClr val="0070C0"/>
                </a:solidFill>
              </a:rPr>
              <a:t>標準偏差」</a:t>
            </a:r>
            <a:endParaRPr lang="en-US" altLang="ja-JP" b="1" dirty="0">
              <a:solidFill>
                <a:srgbClr val="0070C0"/>
              </a:solidFill>
            </a:endParaRPr>
          </a:p>
          <a:p>
            <a:r>
              <a:rPr lang="ja-JP" altLang="en-US" b="1" dirty="0">
                <a:solidFill>
                  <a:srgbClr val="0070C0"/>
                </a:solidFill>
              </a:rPr>
              <a:t>標本分散</a:t>
            </a:r>
            <a:r>
              <a:rPr lang="ja-JP" altLang="en-US" dirty="0"/>
              <a:t>をｎ</a:t>
            </a:r>
            <a:r>
              <a:rPr lang="en-US" altLang="ja-JP" dirty="0"/>
              <a:t>/</a:t>
            </a:r>
            <a:r>
              <a:rPr lang="ja-JP" altLang="en-US" b="1" dirty="0">
                <a:solidFill>
                  <a:srgbClr val="FF0000"/>
                </a:solidFill>
              </a:rPr>
              <a:t>ｎ</a:t>
            </a:r>
            <a:r>
              <a:rPr lang="en-US" altLang="ja-JP" b="1" dirty="0">
                <a:solidFill>
                  <a:srgbClr val="FF0000"/>
                </a:solidFill>
              </a:rPr>
              <a:t>-1</a:t>
            </a:r>
            <a:r>
              <a:rPr lang="ja-JP" altLang="en-US" dirty="0"/>
              <a:t>で調整したのが</a:t>
            </a:r>
            <a:r>
              <a:rPr lang="ja-JP" altLang="en-US" b="1" dirty="0">
                <a:solidFill>
                  <a:srgbClr val="FF9933"/>
                </a:solidFill>
              </a:rPr>
              <a:t>不偏</a:t>
            </a:r>
            <a:r>
              <a:rPr lang="ja-JP" altLang="en-US" b="1" dirty="0">
                <a:solidFill>
                  <a:srgbClr val="0070C0"/>
                </a:solidFill>
              </a:rPr>
              <a:t>分散</a:t>
            </a:r>
            <a:r>
              <a:rPr lang="ja-JP" altLang="en-US" dirty="0"/>
              <a:t>（図表</a:t>
            </a:r>
            <a:r>
              <a:rPr lang="en-US" altLang="ja-JP" dirty="0"/>
              <a:t>6-18</a:t>
            </a:r>
            <a:r>
              <a:rPr lang="ja-JP" altLang="en-US" dirty="0"/>
              <a:t>）</a:t>
            </a:r>
            <a:endParaRPr lang="en-US" altLang="ja-JP" dirty="0"/>
          </a:p>
          <a:p>
            <a:endParaRPr lang="ja-JP" altLang="en-US" dirty="0"/>
          </a:p>
        </p:txBody>
      </p:sp>
    </p:spTree>
    <p:extLst>
      <p:ext uri="{BB962C8B-B14F-4D97-AF65-F5344CB8AC3E}">
        <p14:creationId xmlns:p14="http://schemas.microsoft.com/office/powerpoint/2010/main" val="3905996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図表６－１</a:t>
            </a:r>
            <a:r>
              <a:rPr lang="en-US" altLang="ja-JP" dirty="0"/>
              <a:t>7</a:t>
            </a:r>
            <a:r>
              <a:rPr lang="ja-JP" altLang="en-US" dirty="0"/>
              <a:t>　母分散の推定に利用するには、標本分散より不偏分散</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815820" y="1690688"/>
            <a:ext cx="9537980" cy="47101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31</a:t>
            </a:fld>
            <a:endParaRPr kumimoji="1" lang="ja-JP" altLang="en-US"/>
          </a:p>
        </p:txBody>
      </p:sp>
    </p:spTree>
    <p:extLst>
      <p:ext uri="{BB962C8B-B14F-4D97-AF65-F5344CB8AC3E}">
        <p14:creationId xmlns:p14="http://schemas.microsoft.com/office/powerpoint/2010/main" val="31611769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32</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埼玉工場は</a:t>
            </a:r>
            <a:r>
              <a:rPr lang="en-US" altLang="ja-JP" dirty="0"/>
              <a:t>120</a:t>
            </a:r>
            <a:r>
              <a:rPr lang="ja-JP" altLang="en-US" dirty="0"/>
              <a:t>ｍｌの規定量かどうか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ランダムに抽出された標本の平均値は</a:t>
            </a:r>
            <a:r>
              <a:rPr lang="en-US" altLang="ja-JP" dirty="0"/>
              <a:t>119.3</a:t>
            </a:r>
          </a:p>
          <a:p>
            <a:r>
              <a:rPr lang="ja-JP" altLang="en-US" dirty="0"/>
              <a:t>－埼玉工場長はランダムな誤差の結果で－</a:t>
            </a:r>
            <a:r>
              <a:rPr lang="en-US" altLang="ja-JP" dirty="0"/>
              <a:t>0.3ml</a:t>
            </a:r>
            <a:r>
              <a:rPr lang="ja-JP" altLang="en-US" dirty="0"/>
              <a:t>になったと主張</a:t>
            </a:r>
            <a:endParaRPr lang="en-US" altLang="ja-JP" dirty="0"/>
          </a:p>
          <a:p>
            <a:r>
              <a:rPr lang="ja-JP" altLang="en-US" dirty="0"/>
              <a:t>－本社側は、規定量</a:t>
            </a:r>
            <a:r>
              <a:rPr lang="en-US" altLang="ja-JP" dirty="0"/>
              <a:t>102ml</a:t>
            </a:r>
            <a:r>
              <a:rPr lang="ja-JP" altLang="en-US" dirty="0"/>
              <a:t>が守られていないと主張</a:t>
            </a:r>
            <a:endParaRPr lang="en-US" altLang="ja-JP" dirty="0"/>
          </a:p>
          <a:p>
            <a:r>
              <a:rPr lang="ja-JP" altLang="en-US" dirty="0"/>
              <a:t>母平均値の</a:t>
            </a:r>
            <a:r>
              <a:rPr lang="en-US" altLang="ja-JP" dirty="0"/>
              <a:t>95</a:t>
            </a:r>
            <a:r>
              <a:rPr lang="ja-JP" altLang="en-US" dirty="0"/>
              <a:t>％信頼区間に</a:t>
            </a:r>
            <a:r>
              <a:rPr lang="en-US" altLang="ja-JP" dirty="0"/>
              <a:t>120ml</a:t>
            </a:r>
            <a:r>
              <a:rPr lang="ja-JP" altLang="en-US" dirty="0"/>
              <a:t>が入るかどうかで判断</a:t>
            </a:r>
            <a:endParaRPr lang="en-US" altLang="ja-JP" dirty="0"/>
          </a:p>
          <a:p>
            <a:r>
              <a:rPr lang="ja-JP" altLang="en-US" dirty="0"/>
              <a:t>－</a:t>
            </a:r>
            <a:r>
              <a:rPr lang="ja-JP" altLang="en-US" b="1" dirty="0">
                <a:solidFill>
                  <a:srgbClr val="C00000"/>
                </a:solidFill>
              </a:rPr>
              <a:t>母分散</a:t>
            </a:r>
            <a:r>
              <a:rPr lang="ja-JP" altLang="en-US" dirty="0"/>
              <a:t>が未知なので</a:t>
            </a:r>
            <a:r>
              <a:rPr lang="ja-JP" altLang="en-US" b="1" dirty="0">
                <a:solidFill>
                  <a:srgbClr val="FF9933"/>
                </a:solidFill>
              </a:rPr>
              <a:t>不偏</a:t>
            </a:r>
            <a:r>
              <a:rPr lang="ja-JP" altLang="en-US" b="1" dirty="0">
                <a:solidFill>
                  <a:srgbClr val="0070C0"/>
                </a:solidFill>
              </a:rPr>
              <a:t>分散</a:t>
            </a:r>
            <a:r>
              <a:rPr lang="ja-JP" altLang="en-US" dirty="0"/>
              <a:t>を代用する（図表</a:t>
            </a:r>
            <a:r>
              <a:rPr lang="en-US" altLang="ja-JP" dirty="0"/>
              <a:t>6-19</a:t>
            </a:r>
            <a:r>
              <a:rPr lang="ja-JP" altLang="en-US" dirty="0"/>
              <a:t>）</a:t>
            </a:r>
            <a:endParaRPr lang="en-US" altLang="ja-JP" dirty="0"/>
          </a:p>
          <a:p>
            <a:r>
              <a:rPr lang="ja-JP" altLang="en-US" dirty="0"/>
              <a:t>－信頼区間の下限値は「</a:t>
            </a:r>
            <a:r>
              <a:rPr lang="en-US" altLang="ja-JP" dirty="0"/>
              <a:t>119.3</a:t>
            </a:r>
            <a:r>
              <a:rPr lang="ja-JP" altLang="en-US" dirty="0"/>
              <a:t>－（</a:t>
            </a:r>
            <a:r>
              <a:rPr lang="en-US" altLang="ja-JP" dirty="0"/>
              <a:t>1.96×</a:t>
            </a:r>
            <a:r>
              <a:rPr lang="en-US" altLang="ja-JP" b="1" dirty="0"/>
              <a:t>1.58</a:t>
            </a:r>
            <a:r>
              <a:rPr lang="en-US" altLang="ja-JP" dirty="0"/>
              <a:t>/</a:t>
            </a:r>
            <a:r>
              <a:rPr lang="ja-JP" altLang="en-US" dirty="0"/>
              <a:t>√</a:t>
            </a:r>
            <a:r>
              <a:rPr lang="en-US" altLang="ja-JP" dirty="0"/>
              <a:t>30</a:t>
            </a:r>
            <a:r>
              <a:rPr lang="ja-JP" altLang="en-US" dirty="0"/>
              <a:t>）」</a:t>
            </a:r>
            <a:r>
              <a:rPr lang="en-US" altLang="ja-JP" dirty="0">
                <a:solidFill>
                  <a:srgbClr val="FF0000"/>
                </a:solidFill>
              </a:rPr>
              <a:t>118.73</a:t>
            </a:r>
          </a:p>
          <a:p>
            <a:r>
              <a:rPr lang="ja-JP" altLang="en-US" dirty="0"/>
              <a:t>－信頼区間の上限値は「</a:t>
            </a:r>
            <a:r>
              <a:rPr lang="en-US" altLang="ja-JP" dirty="0"/>
              <a:t>119.3</a:t>
            </a:r>
            <a:r>
              <a:rPr lang="ja-JP" altLang="en-US" dirty="0"/>
              <a:t>＋（</a:t>
            </a:r>
            <a:r>
              <a:rPr lang="en-US" altLang="ja-JP" dirty="0"/>
              <a:t>1.96×</a:t>
            </a:r>
            <a:r>
              <a:rPr lang="en-US" altLang="ja-JP" b="1" dirty="0"/>
              <a:t>1.58</a:t>
            </a:r>
            <a:r>
              <a:rPr lang="en-US" altLang="ja-JP" dirty="0"/>
              <a:t>/</a:t>
            </a:r>
            <a:r>
              <a:rPr lang="ja-JP" altLang="en-US" dirty="0"/>
              <a:t>√</a:t>
            </a:r>
            <a:r>
              <a:rPr lang="en-US" altLang="ja-JP" dirty="0"/>
              <a:t>30</a:t>
            </a:r>
            <a:r>
              <a:rPr lang="ja-JP" altLang="en-US" dirty="0"/>
              <a:t>）」</a:t>
            </a:r>
            <a:r>
              <a:rPr lang="en-US" altLang="ja-JP" dirty="0">
                <a:solidFill>
                  <a:srgbClr val="FF0000"/>
                </a:solidFill>
              </a:rPr>
              <a:t>119.87</a:t>
            </a:r>
          </a:p>
          <a:p>
            <a:r>
              <a:rPr lang="ja-JP" altLang="en-US" dirty="0"/>
              <a:t>信頼区間に</a:t>
            </a:r>
            <a:r>
              <a:rPr lang="en-US" altLang="ja-JP" dirty="0"/>
              <a:t>120</a:t>
            </a:r>
            <a:r>
              <a:rPr lang="ja-JP" altLang="en-US" dirty="0"/>
              <a:t>が含まれておらず、母平均値は規定量より少ない</a:t>
            </a:r>
            <a:endParaRPr lang="en-US" altLang="ja-JP" dirty="0"/>
          </a:p>
          <a:p>
            <a:pPr eaLnBrk="1" hangingPunct="1"/>
            <a:endParaRPr lang="ja-JP" altLang="en-US" dirty="0"/>
          </a:p>
        </p:txBody>
      </p:sp>
    </p:spTree>
    <p:extLst>
      <p:ext uri="{BB962C8B-B14F-4D97-AF65-F5344CB8AC3E}">
        <p14:creationId xmlns:p14="http://schemas.microsoft.com/office/powerpoint/2010/main" val="3507249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図表２－１　埼玉工場と千葉工場の</a:t>
            </a:r>
            <a:br>
              <a:rPr lang="en-US" altLang="ja-JP" dirty="0"/>
            </a:br>
            <a:r>
              <a:rPr lang="ja-JP" altLang="en-US" dirty="0"/>
              <a:t>　　　　　　標本データ（再掲）</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995451" y="2111760"/>
            <a:ext cx="7680564" cy="3790275"/>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33</a:t>
            </a:fld>
            <a:endParaRPr kumimoji="1" lang="ja-JP" altLang="en-US"/>
          </a:p>
        </p:txBody>
      </p:sp>
    </p:spTree>
    <p:extLst>
      <p:ext uri="{BB962C8B-B14F-4D97-AF65-F5344CB8AC3E}">
        <p14:creationId xmlns:p14="http://schemas.microsoft.com/office/powerpoint/2010/main" val="3094629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65125"/>
            <a:ext cx="11521440" cy="1325563"/>
          </a:xfrm>
        </p:spPr>
        <p:txBody>
          <a:bodyPr/>
          <a:lstStyle/>
          <a:p>
            <a:r>
              <a:rPr lang="ja-JP" altLang="en-US" dirty="0"/>
              <a:t>図表６－１</a:t>
            </a:r>
            <a:r>
              <a:rPr lang="en-US" altLang="ja-JP" dirty="0"/>
              <a:t>9</a:t>
            </a:r>
            <a:r>
              <a:rPr lang="ja-JP" altLang="en-US" dirty="0"/>
              <a:t>　母平均値の９５％信頼区間</a:t>
            </a:r>
            <a:br>
              <a:rPr lang="en-US" altLang="ja-JP" dirty="0"/>
            </a:br>
            <a:r>
              <a:rPr lang="ja-JP" altLang="en-US" dirty="0"/>
              <a:t>　　　　　　（②複雑なケース）の推定方法</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269671" y="1578665"/>
            <a:ext cx="7855675" cy="195353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34</a:t>
            </a:fld>
            <a:endParaRPr kumimoji="1" lang="ja-JP" altLang="en-US"/>
          </a:p>
        </p:txBody>
      </p:sp>
      <p:pic>
        <p:nvPicPr>
          <p:cNvPr id="5" name="コンテンツ プレースホルダー 6">
            <a:extLst>
              <a:ext uri="{FF2B5EF4-FFF2-40B4-BE49-F238E27FC236}">
                <a16:creationId xmlns:a16="http://schemas.microsoft.com/office/drawing/2014/main" id="{A49D9688-F58E-4019-8793-2BA95A37A7EA}"/>
              </a:ext>
            </a:extLst>
          </p:cNvPr>
          <p:cNvPicPr>
            <a:picLocks noChangeAspect="1"/>
          </p:cNvPicPr>
          <p:nvPr/>
        </p:nvPicPr>
        <p:blipFill>
          <a:blip r:embed="rId3"/>
          <a:stretch>
            <a:fillRect/>
          </a:stretch>
        </p:blipFill>
        <p:spPr>
          <a:xfrm>
            <a:off x="2098221" y="3616769"/>
            <a:ext cx="8180615" cy="1442139"/>
          </a:xfrm>
          <a:prstGeom prst="rect">
            <a:avLst/>
          </a:prstGeom>
        </p:spPr>
      </p:pic>
      <p:pic>
        <p:nvPicPr>
          <p:cNvPr id="6" name="図 5">
            <a:extLst>
              <a:ext uri="{FF2B5EF4-FFF2-40B4-BE49-F238E27FC236}">
                <a16:creationId xmlns:a16="http://schemas.microsoft.com/office/drawing/2014/main" id="{64991AF0-5864-4A50-B122-0006649714CC}"/>
              </a:ext>
            </a:extLst>
          </p:cNvPr>
          <p:cNvPicPr>
            <a:picLocks noChangeAspect="1"/>
          </p:cNvPicPr>
          <p:nvPr/>
        </p:nvPicPr>
        <p:blipFill>
          <a:blip r:embed="rId4"/>
          <a:stretch>
            <a:fillRect/>
          </a:stretch>
        </p:blipFill>
        <p:spPr>
          <a:xfrm>
            <a:off x="2098221" y="5279335"/>
            <a:ext cx="8180615" cy="1442139"/>
          </a:xfrm>
          <a:prstGeom prst="rect">
            <a:avLst/>
          </a:prstGeom>
        </p:spPr>
      </p:pic>
    </p:spTree>
    <p:extLst>
      <p:ext uri="{BB962C8B-B14F-4D97-AF65-F5344CB8AC3E}">
        <p14:creationId xmlns:p14="http://schemas.microsoft.com/office/powerpoint/2010/main" val="20275646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35</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千葉工場は</a:t>
            </a:r>
            <a:r>
              <a:rPr lang="en-US" altLang="ja-JP" dirty="0"/>
              <a:t>120</a:t>
            </a:r>
            <a:r>
              <a:rPr lang="ja-JP" altLang="en-US" dirty="0"/>
              <a:t>ｍｌの規定量かどうか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ランダムに抽出された標本の平均値は</a:t>
            </a:r>
            <a:r>
              <a:rPr lang="en-US" altLang="ja-JP" dirty="0"/>
              <a:t>120.13</a:t>
            </a:r>
          </a:p>
          <a:p>
            <a:r>
              <a:rPr lang="ja-JP" altLang="en-US" dirty="0"/>
              <a:t>－千葉工場長はランダムな誤差の結果で</a:t>
            </a:r>
            <a:r>
              <a:rPr lang="en-US" altLang="ja-JP" dirty="0"/>
              <a:t>+0.13ml</a:t>
            </a:r>
            <a:r>
              <a:rPr lang="ja-JP" altLang="en-US" dirty="0"/>
              <a:t>になったと主張</a:t>
            </a:r>
            <a:endParaRPr lang="en-US" altLang="ja-JP" dirty="0"/>
          </a:p>
          <a:p>
            <a:r>
              <a:rPr lang="ja-JP" altLang="en-US" dirty="0"/>
              <a:t>－本社側は、規定量</a:t>
            </a:r>
            <a:r>
              <a:rPr lang="en-US" altLang="ja-JP" dirty="0"/>
              <a:t>102ml</a:t>
            </a:r>
            <a:r>
              <a:rPr lang="ja-JP" altLang="en-US" dirty="0"/>
              <a:t>が守られていないと主張</a:t>
            </a:r>
            <a:endParaRPr lang="en-US" altLang="ja-JP" dirty="0"/>
          </a:p>
          <a:p>
            <a:r>
              <a:rPr lang="ja-JP" altLang="en-US" dirty="0"/>
              <a:t>母平均値の</a:t>
            </a:r>
            <a:r>
              <a:rPr lang="en-US" altLang="ja-JP" dirty="0"/>
              <a:t>95</a:t>
            </a:r>
            <a:r>
              <a:rPr lang="ja-JP" altLang="en-US" dirty="0"/>
              <a:t>％信頼区間に</a:t>
            </a:r>
            <a:r>
              <a:rPr lang="en-US" altLang="ja-JP" dirty="0"/>
              <a:t>120ml</a:t>
            </a:r>
            <a:r>
              <a:rPr lang="ja-JP" altLang="en-US" dirty="0"/>
              <a:t>が入るかどうかで判断</a:t>
            </a:r>
            <a:endParaRPr lang="en-US" altLang="ja-JP" dirty="0"/>
          </a:p>
          <a:p>
            <a:r>
              <a:rPr lang="ja-JP" altLang="en-US" dirty="0"/>
              <a:t>－</a:t>
            </a:r>
            <a:r>
              <a:rPr lang="ja-JP" altLang="en-US" b="1" dirty="0">
                <a:solidFill>
                  <a:srgbClr val="C00000"/>
                </a:solidFill>
              </a:rPr>
              <a:t>母分散</a:t>
            </a:r>
            <a:r>
              <a:rPr lang="ja-JP" altLang="en-US" dirty="0"/>
              <a:t>が未知なので</a:t>
            </a:r>
            <a:r>
              <a:rPr lang="ja-JP" altLang="en-US" b="1" dirty="0">
                <a:solidFill>
                  <a:srgbClr val="FF9933"/>
                </a:solidFill>
              </a:rPr>
              <a:t>不偏</a:t>
            </a:r>
            <a:r>
              <a:rPr lang="ja-JP" altLang="en-US" b="1" dirty="0">
                <a:solidFill>
                  <a:srgbClr val="0070C0"/>
                </a:solidFill>
              </a:rPr>
              <a:t>分散</a:t>
            </a:r>
            <a:r>
              <a:rPr lang="ja-JP" altLang="en-US" dirty="0"/>
              <a:t>を代用する（図表</a:t>
            </a:r>
            <a:r>
              <a:rPr lang="en-US" altLang="ja-JP" dirty="0"/>
              <a:t>6-19</a:t>
            </a:r>
            <a:r>
              <a:rPr lang="ja-JP" altLang="en-US" dirty="0"/>
              <a:t>）</a:t>
            </a:r>
            <a:endParaRPr lang="en-US" altLang="ja-JP" dirty="0"/>
          </a:p>
          <a:p>
            <a:r>
              <a:rPr lang="ja-JP" altLang="en-US" dirty="0"/>
              <a:t>－信頼区間の下限値は「</a:t>
            </a:r>
            <a:r>
              <a:rPr lang="en-US" altLang="ja-JP" dirty="0"/>
              <a:t>120.13</a:t>
            </a:r>
            <a:r>
              <a:rPr lang="ja-JP" altLang="en-US" dirty="0"/>
              <a:t>－（</a:t>
            </a:r>
            <a:r>
              <a:rPr lang="en-US" altLang="ja-JP" dirty="0"/>
              <a:t>1.96×</a:t>
            </a:r>
            <a:r>
              <a:rPr lang="en-US" altLang="ja-JP" b="1" dirty="0"/>
              <a:t>1.13</a:t>
            </a:r>
            <a:r>
              <a:rPr lang="en-US" altLang="ja-JP" dirty="0"/>
              <a:t>/</a:t>
            </a:r>
            <a:r>
              <a:rPr lang="ja-JP" altLang="en-US" dirty="0"/>
              <a:t>√</a:t>
            </a:r>
            <a:r>
              <a:rPr lang="en-US" altLang="ja-JP" dirty="0"/>
              <a:t>30</a:t>
            </a:r>
            <a:r>
              <a:rPr lang="ja-JP" altLang="en-US" dirty="0"/>
              <a:t>）」</a:t>
            </a:r>
            <a:r>
              <a:rPr lang="en-US" altLang="ja-JP" dirty="0">
                <a:solidFill>
                  <a:srgbClr val="FF0000"/>
                </a:solidFill>
              </a:rPr>
              <a:t>119.73</a:t>
            </a:r>
          </a:p>
          <a:p>
            <a:r>
              <a:rPr lang="ja-JP" altLang="en-US" dirty="0"/>
              <a:t>－信頼区間の上限値は「</a:t>
            </a:r>
            <a:r>
              <a:rPr lang="en-US" altLang="ja-JP" dirty="0"/>
              <a:t>120.13</a:t>
            </a:r>
            <a:r>
              <a:rPr lang="ja-JP" altLang="en-US" dirty="0"/>
              <a:t>＋（</a:t>
            </a:r>
            <a:r>
              <a:rPr lang="en-US" altLang="ja-JP" dirty="0"/>
              <a:t>1.96×</a:t>
            </a:r>
            <a:r>
              <a:rPr lang="en-US" altLang="ja-JP" b="1" dirty="0"/>
              <a:t>1.13</a:t>
            </a:r>
            <a:r>
              <a:rPr lang="en-US" altLang="ja-JP" dirty="0"/>
              <a:t>/</a:t>
            </a:r>
            <a:r>
              <a:rPr lang="ja-JP" altLang="en-US" dirty="0"/>
              <a:t>√</a:t>
            </a:r>
            <a:r>
              <a:rPr lang="en-US" altLang="ja-JP" dirty="0"/>
              <a:t>30</a:t>
            </a:r>
            <a:r>
              <a:rPr lang="ja-JP" altLang="en-US" dirty="0"/>
              <a:t>）」</a:t>
            </a:r>
            <a:r>
              <a:rPr lang="en-US" altLang="ja-JP" dirty="0">
                <a:solidFill>
                  <a:srgbClr val="FF0000"/>
                </a:solidFill>
              </a:rPr>
              <a:t>120.53</a:t>
            </a:r>
          </a:p>
          <a:p>
            <a:r>
              <a:rPr lang="ja-JP" altLang="en-US" dirty="0"/>
              <a:t>信頼区間に</a:t>
            </a:r>
            <a:r>
              <a:rPr lang="en-US" altLang="ja-JP" dirty="0"/>
              <a:t>120</a:t>
            </a:r>
            <a:r>
              <a:rPr lang="ja-JP" altLang="en-US" dirty="0"/>
              <a:t>が含まれており、母平均値は規定量の範囲内</a:t>
            </a:r>
            <a:endParaRPr lang="en-US" altLang="ja-JP" dirty="0"/>
          </a:p>
          <a:p>
            <a:pPr eaLnBrk="1" hangingPunct="1"/>
            <a:endParaRPr lang="ja-JP" altLang="en-US" dirty="0"/>
          </a:p>
        </p:txBody>
      </p:sp>
    </p:spTree>
    <p:extLst>
      <p:ext uri="{BB962C8B-B14F-4D97-AF65-F5344CB8AC3E}">
        <p14:creationId xmlns:p14="http://schemas.microsoft.com/office/powerpoint/2010/main" val="42186083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36</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埼玉工場と千葉工場の違いはなにか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標本をランダムに抽出しても、標本変動が平均値を上下する</a:t>
            </a:r>
            <a:endParaRPr lang="en-US" altLang="ja-JP" dirty="0"/>
          </a:p>
          <a:p>
            <a:r>
              <a:rPr lang="ja-JP" altLang="en-US" dirty="0"/>
              <a:t>－ランダムな誤差を考慮して</a:t>
            </a:r>
            <a:r>
              <a:rPr lang="en-US" altLang="ja-JP" dirty="0"/>
              <a:t>95</a:t>
            </a:r>
            <a:r>
              <a:rPr lang="ja-JP" altLang="en-US" dirty="0"/>
              <a:t>％信頼区間を推定した</a:t>
            </a:r>
            <a:endParaRPr lang="en-US" altLang="ja-JP" dirty="0"/>
          </a:p>
          <a:p>
            <a:r>
              <a:rPr lang="ja-JP" altLang="en-US" dirty="0"/>
              <a:t>埼玉工場では</a:t>
            </a:r>
            <a:r>
              <a:rPr lang="en-US" altLang="ja-JP" dirty="0"/>
              <a:t>120</a:t>
            </a:r>
            <a:r>
              <a:rPr lang="ja-JP" altLang="en-US" dirty="0"/>
              <a:t>を含まず、千葉工場は</a:t>
            </a:r>
            <a:r>
              <a:rPr lang="en-US" altLang="ja-JP" dirty="0"/>
              <a:t>120</a:t>
            </a:r>
            <a:r>
              <a:rPr lang="ja-JP" altLang="en-US" dirty="0"/>
              <a:t>を含んだ（図表</a:t>
            </a:r>
            <a:r>
              <a:rPr lang="en-US" altLang="ja-JP" dirty="0"/>
              <a:t>6-20</a:t>
            </a:r>
            <a:r>
              <a:rPr lang="ja-JP" altLang="en-US" dirty="0"/>
              <a:t>）</a:t>
            </a:r>
            <a:endParaRPr lang="en-US" altLang="ja-JP" dirty="0"/>
          </a:p>
          <a:p>
            <a:r>
              <a:rPr lang="ja-JP" altLang="en-US" dirty="0"/>
              <a:t>－埼玉工場の母集団の平均値は</a:t>
            </a:r>
            <a:r>
              <a:rPr lang="en-US" altLang="ja-JP" dirty="0"/>
              <a:t>120ml</a:t>
            </a:r>
            <a:r>
              <a:rPr lang="ja-JP" altLang="en-US" dirty="0"/>
              <a:t>ではない</a:t>
            </a:r>
            <a:endParaRPr lang="en-US" altLang="ja-JP" dirty="0">
              <a:solidFill>
                <a:srgbClr val="FF0000"/>
              </a:solidFill>
            </a:endParaRPr>
          </a:p>
          <a:p>
            <a:r>
              <a:rPr lang="ja-JP" altLang="en-US" dirty="0"/>
              <a:t>－千葉工場の母集団の平均値は</a:t>
            </a:r>
            <a:r>
              <a:rPr lang="en-US" altLang="ja-JP" dirty="0"/>
              <a:t>102ml</a:t>
            </a:r>
            <a:r>
              <a:rPr lang="ja-JP" altLang="en-US" dirty="0"/>
              <a:t>と考えてもおかしくない</a:t>
            </a:r>
            <a:endParaRPr lang="en-US" altLang="ja-JP" dirty="0">
              <a:solidFill>
                <a:srgbClr val="FF0000"/>
              </a:solidFill>
            </a:endParaRPr>
          </a:p>
          <a:p>
            <a:r>
              <a:rPr lang="ja-JP" altLang="en-US" dirty="0"/>
              <a:t>つまり、千葉工場は規定量を守って生産している</a:t>
            </a:r>
            <a:endParaRPr lang="en-US" altLang="ja-JP" dirty="0"/>
          </a:p>
          <a:p>
            <a:pPr eaLnBrk="1" hangingPunct="1"/>
            <a:endParaRPr lang="ja-JP" altLang="en-US" dirty="0"/>
          </a:p>
        </p:txBody>
      </p:sp>
    </p:spTree>
    <p:extLst>
      <p:ext uri="{BB962C8B-B14F-4D97-AF65-F5344CB8AC3E}">
        <p14:creationId xmlns:p14="http://schemas.microsoft.com/office/powerpoint/2010/main" val="79154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図表６－２０　母平均値の９５％信頼区間（②複雑なケース）の２つの工場の結果</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37</a:t>
            </a:fld>
            <a:endParaRPr kumimoji="1" lang="ja-JP" altLang="en-US"/>
          </a:p>
        </p:txBody>
      </p:sp>
      <p:pic>
        <p:nvPicPr>
          <p:cNvPr id="6" name="図 5">
            <a:extLst>
              <a:ext uri="{FF2B5EF4-FFF2-40B4-BE49-F238E27FC236}">
                <a16:creationId xmlns:a16="http://schemas.microsoft.com/office/drawing/2014/main" id="{C3580456-8340-4D54-93AE-93C17D6796B1}"/>
              </a:ext>
            </a:extLst>
          </p:cNvPr>
          <p:cNvPicPr>
            <a:picLocks noChangeAspect="1"/>
          </p:cNvPicPr>
          <p:nvPr/>
        </p:nvPicPr>
        <p:blipFill>
          <a:blip r:embed="rId2"/>
          <a:stretch>
            <a:fillRect/>
          </a:stretch>
        </p:blipFill>
        <p:spPr>
          <a:xfrm>
            <a:off x="2575560" y="1871662"/>
            <a:ext cx="7955279" cy="4667250"/>
          </a:xfrm>
          <a:prstGeom prst="rect">
            <a:avLst/>
          </a:prstGeom>
        </p:spPr>
      </p:pic>
    </p:spTree>
    <p:extLst>
      <p:ext uri="{BB962C8B-B14F-4D97-AF65-F5344CB8AC3E}">
        <p14:creationId xmlns:p14="http://schemas.microsoft.com/office/powerpoint/2010/main" val="35638546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38</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推定には、一定の確率の判断ミスがある</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「推定」は数学の「証明」とは異なる</a:t>
            </a:r>
            <a:endParaRPr lang="en-US" altLang="ja-JP" dirty="0"/>
          </a:p>
          <a:p>
            <a:r>
              <a:rPr lang="ja-JP" altLang="en-US" dirty="0"/>
              <a:t>－数学の証明は、仮定条件を前提に結果が正しい事を示すこと</a:t>
            </a:r>
            <a:endParaRPr lang="en-US" altLang="ja-JP" dirty="0"/>
          </a:p>
          <a:p>
            <a:r>
              <a:rPr lang="ja-JP" altLang="en-US" dirty="0"/>
              <a:t>－「推定」は、確率的に確からしい数値を予想すること</a:t>
            </a:r>
            <a:endParaRPr lang="en-US" altLang="ja-JP" dirty="0"/>
          </a:p>
          <a:p>
            <a:r>
              <a:rPr lang="ja-JP" altLang="en-US" dirty="0"/>
              <a:t>証明は</a:t>
            </a:r>
            <a:r>
              <a:rPr lang="en-US" altLang="ja-JP" dirty="0"/>
              <a:t>100</a:t>
            </a:r>
            <a:r>
              <a:rPr lang="ja-JP" altLang="en-US" dirty="0"/>
              <a:t>％の確率で正しく、推定は</a:t>
            </a:r>
            <a:r>
              <a:rPr lang="en-US" altLang="ja-JP" dirty="0"/>
              <a:t>5</a:t>
            </a:r>
            <a:r>
              <a:rPr lang="ja-JP" altLang="en-US" dirty="0"/>
              <a:t>％の判断ミスを許容する</a:t>
            </a:r>
            <a:endParaRPr lang="en-US" altLang="ja-JP" dirty="0"/>
          </a:p>
          <a:p>
            <a:r>
              <a:rPr lang="ja-JP" altLang="en-US" dirty="0"/>
              <a:t>－母集団からランダム抽出した標本であっても</a:t>
            </a:r>
            <a:endParaRPr lang="en-US" altLang="ja-JP" dirty="0"/>
          </a:p>
          <a:p>
            <a:r>
              <a:rPr lang="ja-JP" altLang="en-US" dirty="0"/>
              <a:t>－例えば、</a:t>
            </a:r>
            <a:r>
              <a:rPr lang="en-US" altLang="ja-JP" dirty="0"/>
              <a:t>100</a:t>
            </a:r>
            <a:r>
              <a:rPr lang="ja-JP" altLang="en-US" dirty="0"/>
              <a:t>個の標本からの信頼区間</a:t>
            </a:r>
            <a:r>
              <a:rPr lang="en-US" altLang="ja-JP" dirty="0"/>
              <a:t>100</a:t>
            </a:r>
            <a:r>
              <a:rPr lang="ja-JP" altLang="en-US" dirty="0"/>
              <a:t>本は</a:t>
            </a:r>
            <a:endParaRPr lang="en-US" altLang="ja-JP" dirty="0"/>
          </a:p>
          <a:p>
            <a:r>
              <a:rPr lang="ja-JP" altLang="en-US" dirty="0"/>
              <a:t>－</a:t>
            </a:r>
            <a:r>
              <a:rPr lang="en-US" altLang="ja-JP" dirty="0"/>
              <a:t>95</a:t>
            </a:r>
            <a:r>
              <a:rPr lang="ja-JP" altLang="en-US" dirty="0"/>
              <a:t>％信頼区間が母平均を含まない場合が</a:t>
            </a:r>
            <a:r>
              <a:rPr lang="en-US" altLang="ja-JP" dirty="0"/>
              <a:t>5</a:t>
            </a:r>
            <a:r>
              <a:rPr lang="ja-JP" altLang="en-US" dirty="0"/>
              <a:t>本出る（図表</a:t>
            </a:r>
            <a:r>
              <a:rPr lang="en-US" altLang="ja-JP" dirty="0"/>
              <a:t>6-21</a:t>
            </a:r>
            <a:r>
              <a:rPr lang="ja-JP" altLang="en-US" dirty="0"/>
              <a:t>）</a:t>
            </a:r>
            <a:endParaRPr lang="en-US" altLang="ja-JP" dirty="0"/>
          </a:p>
          <a:p>
            <a:r>
              <a:rPr lang="ja-JP" altLang="en-US" dirty="0"/>
              <a:t>つまり、標本変動により母平均を含まない信頼区間がある</a:t>
            </a:r>
            <a:endParaRPr lang="en-US" altLang="ja-JP" dirty="0"/>
          </a:p>
          <a:p>
            <a:pPr eaLnBrk="1" hangingPunct="1"/>
            <a:endParaRPr lang="ja-JP" altLang="en-US" dirty="0"/>
          </a:p>
        </p:txBody>
      </p:sp>
    </p:spTree>
    <p:extLst>
      <p:ext uri="{BB962C8B-B14F-4D97-AF65-F5344CB8AC3E}">
        <p14:creationId xmlns:p14="http://schemas.microsoft.com/office/powerpoint/2010/main" val="357453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図表６－２１　標本のランダム誤差が信頼区間に及ぼす影響</a:t>
            </a:r>
            <a:endParaRPr kumimoji="1" lang="ja-JP" altLang="en-US" dirty="0"/>
          </a:p>
        </p:txBody>
      </p:sp>
      <p:pic>
        <p:nvPicPr>
          <p:cNvPr id="4" name="図 3"/>
          <p:cNvPicPr>
            <a:picLocks noChangeAspect="1"/>
          </p:cNvPicPr>
          <p:nvPr/>
        </p:nvPicPr>
        <p:blipFill>
          <a:blip r:embed="rId2"/>
          <a:stretch>
            <a:fillRect/>
          </a:stretch>
        </p:blipFill>
        <p:spPr>
          <a:xfrm>
            <a:off x="2389670" y="1690688"/>
            <a:ext cx="7412660" cy="492627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39</a:t>
            </a:fld>
            <a:endParaRPr kumimoji="1" lang="ja-JP" altLang="en-US"/>
          </a:p>
        </p:txBody>
      </p:sp>
    </p:spTree>
    <p:extLst>
      <p:ext uri="{BB962C8B-B14F-4D97-AF65-F5344CB8AC3E}">
        <p14:creationId xmlns:p14="http://schemas.microsoft.com/office/powerpoint/2010/main" val="3420226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図表６－１　台風の進路を確率７０％で進む</a:t>
            </a:r>
            <a:br>
              <a:rPr lang="en-US" altLang="ja-JP" dirty="0"/>
            </a:br>
            <a:r>
              <a:rPr lang="ja-JP" altLang="en-US" dirty="0"/>
              <a:t>　　範囲を幅を持って予想する（区間推定）</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800286" y="1963166"/>
            <a:ext cx="7307990" cy="4504135"/>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16855246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40</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a:bodyPr>
          <a:lstStyle/>
          <a:p>
            <a:pPr eaLnBrk="1" hangingPunct="1"/>
            <a:r>
              <a:rPr lang="ja-JP" altLang="en-US" dirty="0"/>
              <a:t>信頼区間の「倍率」は</a:t>
            </a:r>
            <a:r>
              <a:rPr lang="en-US" altLang="ja-JP" dirty="0"/>
              <a:t>1.96</a:t>
            </a:r>
            <a:r>
              <a:rPr lang="ja-JP" altLang="en-US" dirty="0"/>
              <a:t>だけではない</a:t>
            </a:r>
          </a:p>
        </p:txBody>
      </p:sp>
      <p:sp>
        <p:nvSpPr>
          <p:cNvPr id="17411" name="Rectangle 3"/>
          <p:cNvSpPr>
            <a:spLocks noGrp="1" noChangeArrowheads="1"/>
          </p:cNvSpPr>
          <p:nvPr>
            <p:ph type="body" idx="1"/>
          </p:nvPr>
        </p:nvSpPr>
        <p:spPr>
          <a:xfrm>
            <a:off x="524656" y="1908175"/>
            <a:ext cx="11317574" cy="4187825"/>
          </a:xfrm>
        </p:spPr>
        <p:txBody>
          <a:bodyPr>
            <a:normAutofit/>
          </a:bodyPr>
          <a:lstStyle/>
          <a:p>
            <a:r>
              <a:rPr lang="ja-JP" altLang="en-US" dirty="0"/>
              <a:t>①単純なケース及び②複雑なケースでは大標本を仮定した</a:t>
            </a:r>
            <a:endParaRPr lang="en-US" altLang="ja-JP" dirty="0"/>
          </a:p>
          <a:p>
            <a:r>
              <a:rPr lang="ja-JP" altLang="en-US" dirty="0"/>
              <a:t>－「標本サイズが十分大きい（ｎが３０以上）」という条件</a:t>
            </a:r>
            <a:endParaRPr lang="en-US" altLang="ja-JP" dirty="0"/>
          </a:p>
          <a:p>
            <a:r>
              <a:rPr lang="ja-JP" altLang="en-US" dirty="0"/>
              <a:t>小標本（ｎが３０より小さい）では１．９６とは限らない</a:t>
            </a:r>
            <a:endParaRPr lang="en-US" altLang="ja-JP" dirty="0"/>
          </a:p>
          <a:p>
            <a:r>
              <a:rPr lang="ja-JP" altLang="en-US" dirty="0"/>
              <a:t>－推定量である標本平均が正規分布しない場合</a:t>
            </a:r>
            <a:endParaRPr lang="en-US" altLang="ja-JP" dirty="0"/>
          </a:p>
          <a:p>
            <a:r>
              <a:rPr lang="ja-JP" altLang="en-US" dirty="0"/>
              <a:t>－他の確率分布（例えばｔ分布）では倍率が異なる</a:t>
            </a:r>
            <a:endParaRPr lang="en-US" altLang="ja-JP" dirty="0"/>
          </a:p>
          <a:p>
            <a:r>
              <a:rPr lang="ja-JP" altLang="en-US" dirty="0"/>
              <a:t>つまり、推定量の確率分布の形状や標本サイズにより倍率を変える</a:t>
            </a:r>
            <a:endParaRPr lang="en-US" altLang="ja-JP" dirty="0"/>
          </a:p>
          <a:p>
            <a:r>
              <a:rPr lang="ja-JP" altLang="en-US" dirty="0"/>
              <a:t>－</a:t>
            </a:r>
            <a:r>
              <a:rPr lang="en-US" altLang="ja-JP" dirty="0"/>
              <a:t>95</a:t>
            </a:r>
            <a:r>
              <a:rPr lang="ja-JP" altLang="en-US" dirty="0"/>
              <a:t>％信頼区間は倍率</a:t>
            </a:r>
            <a:r>
              <a:rPr lang="en-US" altLang="ja-JP" dirty="0"/>
              <a:t>1.96</a:t>
            </a:r>
            <a:r>
              <a:rPr lang="ja-JP" altLang="en-US" dirty="0"/>
              <a:t>と暗記しないこと</a:t>
            </a:r>
            <a:endParaRPr lang="en-US" altLang="ja-JP" dirty="0"/>
          </a:p>
          <a:p>
            <a:endParaRPr lang="en-US" altLang="ja-JP" dirty="0"/>
          </a:p>
          <a:p>
            <a:pPr eaLnBrk="1" hangingPunct="1"/>
            <a:endParaRPr lang="ja-JP" altLang="en-US" dirty="0"/>
          </a:p>
        </p:txBody>
      </p:sp>
    </p:spTree>
    <p:extLst>
      <p:ext uri="{BB962C8B-B14F-4D97-AF65-F5344CB8AC3E}">
        <p14:creationId xmlns:p14="http://schemas.microsoft.com/office/powerpoint/2010/main" val="14348913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図表６－２２　信頼区間の</a:t>
            </a:r>
            <a:r>
              <a:rPr lang="ja-JP" altLang="en-US" b="1" dirty="0"/>
              <a:t>倍率</a:t>
            </a:r>
            <a:r>
              <a:rPr lang="ja-JP" altLang="en-US" dirty="0"/>
              <a:t>は推定量の確率分布により変わる</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954919" y="2295185"/>
            <a:ext cx="9116248" cy="350709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41</a:t>
            </a:fld>
            <a:endParaRPr kumimoji="1" lang="ja-JP" altLang="en-US"/>
          </a:p>
        </p:txBody>
      </p:sp>
    </p:spTree>
    <p:extLst>
      <p:ext uri="{BB962C8B-B14F-4D97-AF65-F5344CB8AC3E}">
        <p14:creationId xmlns:p14="http://schemas.microsoft.com/office/powerpoint/2010/main" val="8641542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上矢印吹き出し 19"/>
          <p:cNvSpPr/>
          <p:nvPr/>
        </p:nvSpPr>
        <p:spPr bwMode="auto">
          <a:xfrm>
            <a:off x="3935761" y="4652963"/>
            <a:ext cx="2592907" cy="1800374"/>
          </a:xfrm>
          <a:prstGeom prst="upArrowCallout">
            <a:avLst>
              <a:gd name="adj1" fmla="val 3760"/>
              <a:gd name="adj2" fmla="val 9828"/>
              <a:gd name="adj3" fmla="val 11346"/>
              <a:gd name="adj4" fmla="val 64977"/>
            </a:avLst>
          </a:prstGeom>
          <a:solidFill>
            <a:srgbClr val="FFFF00"/>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ja-JP" altLang="en-US" sz="2400">
              <a:latin typeface="Times New Roman" pitchFamily="18" charset="0"/>
              <a:ea typeface="ＭＳ Ｐゴシック" pitchFamily="50" charset="-128"/>
            </a:endParaRPr>
          </a:p>
        </p:txBody>
      </p:sp>
      <p:sp>
        <p:nvSpPr>
          <p:cNvPr id="175106" name="スライド番号プレースホルダー 5"/>
          <p:cNvSpPr txBox="1">
            <a:spLocks noGrp="1"/>
          </p:cNvSpPr>
          <p:nvPr/>
        </p:nvSpPr>
        <p:spPr bwMode="auto">
          <a:xfrm>
            <a:off x="1608139" y="6343650"/>
            <a:ext cx="587375" cy="488950"/>
          </a:xfrm>
          <a:prstGeom prst="rect">
            <a:avLst/>
          </a:prstGeom>
          <a:noFill/>
          <a:ln w="9525">
            <a:noFill/>
            <a:miter lim="800000"/>
            <a:headEnd/>
            <a:tailEnd/>
          </a:ln>
        </p:spPr>
        <p:txBody>
          <a:bodyPr anchor="b" anchorCtr="1">
            <a:spAutoFit/>
          </a:bodyPr>
          <a:lstStyle/>
          <a:p>
            <a:fld id="{98BD6FFD-70C9-4433-839B-9BC3C0BB8D33}" type="slidenum">
              <a:rPr kumimoji="0" lang="en-US" altLang="ja-JP" sz="2600" b="1">
                <a:solidFill>
                  <a:schemeClr val="bg1"/>
                </a:solidFill>
                <a:latin typeface="Arial" charset="0"/>
              </a:rPr>
              <a:pPr/>
              <a:t>42</a:t>
            </a:fld>
            <a:endParaRPr kumimoji="0" lang="en-US" altLang="ja-JP" sz="2600" b="1">
              <a:solidFill>
                <a:schemeClr val="bg1"/>
              </a:solidFill>
              <a:latin typeface="Arial" charset="0"/>
            </a:endParaRPr>
          </a:p>
        </p:txBody>
      </p:sp>
      <p:sp>
        <p:nvSpPr>
          <p:cNvPr id="175107" name="Rectangle 2"/>
          <p:cNvSpPr>
            <a:spLocks noGrp="1" noChangeArrowheads="1"/>
          </p:cNvSpPr>
          <p:nvPr>
            <p:ph type="title" idx="4294967295"/>
          </p:nvPr>
        </p:nvSpPr>
        <p:spPr>
          <a:xfrm>
            <a:off x="538619" y="836613"/>
            <a:ext cx="11060482" cy="1143000"/>
          </a:xfrm>
        </p:spPr>
        <p:txBody>
          <a:bodyPr>
            <a:normAutofit fontScale="90000"/>
          </a:bodyPr>
          <a:lstStyle/>
          <a:p>
            <a:pPr eaLnBrk="1" hangingPunct="1"/>
            <a:r>
              <a:rPr lang="ja-JP" altLang="en-US" b="1" dirty="0">
                <a:latin typeface="HGPｺﾞｼｯｸE" panose="020B0900000000000000" pitchFamily="50" charset="-128"/>
                <a:ea typeface="HGPｺﾞｼｯｸE" panose="020B0900000000000000" pitchFamily="50" charset="-128"/>
              </a:rPr>
              <a:t>注意）</a:t>
            </a:r>
            <a:r>
              <a:rPr lang="ja-JP" altLang="en-US" b="1" dirty="0">
                <a:solidFill>
                  <a:srgbClr val="00B0F0"/>
                </a:solidFill>
                <a:latin typeface="HGPｺﾞｼｯｸE" panose="020B0900000000000000" pitchFamily="50" charset="-128"/>
                <a:ea typeface="HGPｺﾞｼｯｸE" panose="020B0900000000000000" pitchFamily="50" charset="-128"/>
              </a:rPr>
              <a:t>倍数</a:t>
            </a:r>
            <a:r>
              <a:rPr lang="ja-JP" altLang="en-US" dirty="0">
                <a:solidFill>
                  <a:schemeClr val="tx1"/>
                </a:solidFill>
              </a:rPr>
              <a:t>は、標本規模と確率分布で変わる</a:t>
            </a:r>
            <a:br>
              <a:rPr lang="ja-JP" altLang="en-US" dirty="0">
                <a:solidFill>
                  <a:schemeClr val="tx1"/>
                </a:solidFill>
              </a:rPr>
            </a:br>
            <a:r>
              <a:rPr lang="ja-JP" altLang="en-US" dirty="0">
                <a:solidFill>
                  <a:schemeClr val="tx1"/>
                </a:solidFill>
              </a:rPr>
              <a:t>（</a:t>
            </a:r>
            <a:r>
              <a:rPr lang="ja-JP" altLang="en-US" dirty="0"/>
              <a:t>標本標準偏差</a:t>
            </a:r>
            <a:r>
              <a:rPr lang="ja-JP" altLang="en-US" dirty="0">
                <a:solidFill>
                  <a:schemeClr val="tx1"/>
                </a:solidFill>
              </a:rPr>
              <a:t>を幅の基準にした場合）</a:t>
            </a:r>
          </a:p>
        </p:txBody>
      </p:sp>
      <p:sp>
        <p:nvSpPr>
          <p:cNvPr id="175108" name="AutoShape 6"/>
          <p:cNvSpPr>
            <a:spLocks noChangeArrowheads="1"/>
          </p:cNvSpPr>
          <p:nvPr/>
        </p:nvSpPr>
        <p:spPr bwMode="auto">
          <a:xfrm>
            <a:off x="7535864" y="3357564"/>
            <a:ext cx="3132137" cy="1222375"/>
          </a:xfrm>
          <a:prstGeom prst="homePlate">
            <a:avLst>
              <a:gd name="adj" fmla="val 64058"/>
            </a:avLst>
          </a:prstGeom>
          <a:solidFill>
            <a:srgbClr val="CCFFCC"/>
          </a:solidFill>
          <a:ln w="9525">
            <a:solidFill>
              <a:schemeClr val="tx1"/>
            </a:solidFill>
            <a:miter lim="800000"/>
            <a:headEnd/>
            <a:tailEnd/>
          </a:ln>
        </p:spPr>
        <p:txBody>
          <a:bodyPr wrap="none" anchor="ctr"/>
          <a:lstStyle/>
          <a:p>
            <a:endParaRPr lang="ja-JP" altLang="en-US"/>
          </a:p>
        </p:txBody>
      </p:sp>
      <p:sp>
        <p:nvSpPr>
          <p:cNvPr id="175109" name="AutoShape 7"/>
          <p:cNvSpPr>
            <a:spLocks noChangeArrowheads="1"/>
          </p:cNvSpPr>
          <p:nvPr/>
        </p:nvSpPr>
        <p:spPr bwMode="auto">
          <a:xfrm rot="10800000">
            <a:off x="1919288" y="3357563"/>
            <a:ext cx="3097212" cy="1223962"/>
          </a:xfrm>
          <a:prstGeom prst="homePlate">
            <a:avLst>
              <a:gd name="adj" fmla="val 63262"/>
            </a:avLst>
          </a:prstGeom>
          <a:solidFill>
            <a:srgbClr val="CCFFCC"/>
          </a:solidFill>
          <a:ln w="9525">
            <a:solidFill>
              <a:schemeClr val="tx1"/>
            </a:solidFill>
            <a:miter lim="800000"/>
            <a:headEnd/>
            <a:tailEnd/>
          </a:ln>
        </p:spPr>
        <p:txBody>
          <a:bodyPr wrap="none" anchor="ctr"/>
          <a:lstStyle/>
          <a:p>
            <a:endParaRPr lang="ja-JP" altLang="en-US"/>
          </a:p>
        </p:txBody>
      </p:sp>
      <p:sp>
        <p:nvSpPr>
          <p:cNvPr id="175110" name="AutoShape 8"/>
          <p:cNvSpPr>
            <a:spLocks noChangeArrowheads="1"/>
          </p:cNvSpPr>
          <p:nvPr/>
        </p:nvSpPr>
        <p:spPr bwMode="auto">
          <a:xfrm>
            <a:off x="5664200" y="2349501"/>
            <a:ext cx="1295400" cy="792163"/>
          </a:xfrm>
          <a:prstGeom prst="downArrowCallout">
            <a:avLst>
              <a:gd name="adj1" fmla="val 40882"/>
              <a:gd name="adj2" fmla="val 40882"/>
              <a:gd name="adj3" fmla="val 16667"/>
              <a:gd name="adj4" fmla="val 66667"/>
            </a:avLst>
          </a:prstGeom>
          <a:solidFill>
            <a:srgbClr val="FFFF99"/>
          </a:solidFill>
          <a:ln w="9525">
            <a:solidFill>
              <a:schemeClr val="tx1"/>
            </a:solidFill>
            <a:miter lim="800000"/>
            <a:headEnd/>
            <a:tailEnd/>
          </a:ln>
        </p:spPr>
        <p:txBody>
          <a:bodyPr wrap="none" anchor="ctr"/>
          <a:lstStyle/>
          <a:p>
            <a:endParaRPr lang="ja-JP" altLang="en-US"/>
          </a:p>
        </p:txBody>
      </p:sp>
      <p:sp>
        <p:nvSpPr>
          <p:cNvPr id="175111" name="AutoShape 9"/>
          <p:cNvSpPr>
            <a:spLocks noChangeArrowheads="1"/>
          </p:cNvSpPr>
          <p:nvPr/>
        </p:nvSpPr>
        <p:spPr bwMode="auto">
          <a:xfrm>
            <a:off x="5591176" y="3141663"/>
            <a:ext cx="1368425" cy="1655762"/>
          </a:xfrm>
          <a:prstGeom prst="star8">
            <a:avLst>
              <a:gd name="adj" fmla="val 38250"/>
            </a:avLst>
          </a:prstGeom>
          <a:solidFill>
            <a:srgbClr val="FF99CC"/>
          </a:solidFill>
          <a:ln w="9525">
            <a:solidFill>
              <a:schemeClr val="tx1"/>
            </a:solidFill>
            <a:miter lim="800000"/>
            <a:headEnd/>
            <a:tailEnd/>
          </a:ln>
        </p:spPr>
        <p:txBody>
          <a:bodyPr wrap="none" anchor="ctr"/>
          <a:lstStyle/>
          <a:p>
            <a:endParaRPr lang="ja-JP" altLang="en-US"/>
          </a:p>
        </p:txBody>
      </p:sp>
      <p:sp>
        <p:nvSpPr>
          <p:cNvPr id="175112" name="Text Box 10"/>
          <p:cNvSpPr txBox="1">
            <a:spLocks noChangeArrowheads="1"/>
          </p:cNvSpPr>
          <p:nvPr/>
        </p:nvSpPr>
        <p:spPr bwMode="auto">
          <a:xfrm>
            <a:off x="5735639" y="2349500"/>
            <a:ext cx="1512887" cy="369332"/>
          </a:xfrm>
          <a:prstGeom prst="rect">
            <a:avLst/>
          </a:prstGeom>
          <a:noFill/>
          <a:ln w="9525">
            <a:noFill/>
            <a:miter lim="800000"/>
            <a:headEnd/>
            <a:tailEnd/>
          </a:ln>
        </p:spPr>
        <p:txBody>
          <a:bodyPr>
            <a:spAutoFit/>
          </a:bodyPr>
          <a:lstStyle/>
          <a:p>
            <a:pPr>
              <a:spcBef>
                <a:spcPct val="50000"/>
              </a:spcBef>
            </a:pPr>
            <a:r>
              <a:rPr lang="ja-JP" altLang="en-US"/>
              <a:t>母平均</a:t>
            </a:r>
          </a:p>
        </p:txBody>
      </p:sp>
      <p:sp>
        <p:nvSpPr>
          <p:cNvPr id="175113" name="Text Box 11"/>
          <p:cNvSpPr txBox="1">
            <a:spLocks noChangeArrowheads="1"/>
          </p:cNvSpPr>
          <p:nvPr/>
        </p:nvSpPr>
        <p:spPr bwMode="auto">
          <a:xfrm>
            <a:off x="5664200" y="3644900"/>
            <a:ext cx="1295400" cy="763588"/>
          </a:xfrm>
          <a:prstGeom prst="rect">
            <a:avLst/>
          </a:prstGeom>
          <a:noFill/>
          <a:ln w="9525">
            <a:noFill/>
            <a:miter lim="800000"/>
            <a:headEnd/>
            <a:tailEnd/>
          </a:ln>
        </p:spPr>
        <p:txBody>
          <a:bodyPr>
            <a:spAutoFit/>
          </a:bodyPr>
          <a:lstStyle/>
          <a:p>
            <a:pPr algn="ctr">
              <a:spcBef>
                <a:spcPct val="50000"/>
              </a:spcBef>
            </a:pPr>
            <a:r>
              <a:rPr lang="ja-JP" altLang="en-US" sz="2000">
                <a:latin typeface="Arial" charset="0"/>
                <a:ea typeface="HGPｺﾞｼｯｸE" pitchFamily="50" charset="-128"/>
              </a:rPr>
              <a:t>標本平均</a:t>
            </a:r>
          </a:p>
          <a:p>
            <a:pPr algn="ctr">
              <a:spcBef>
                <a:spcPct val="50000"/>
              </a:spcBef>
            </a:pPr>
            <a:r>
              <a:rPr lang="en-US" altLang="ja-JP" sz="1600"/>
              <a:t>(</a:t>
            </a:r>
            <a:r>
              <a:rPr lang="ja-JP" altLang="en-US" sz="1600"/>
              <a:t>推定量</a:t>
            </a:r>
            <a:r>
              <a:rPr lang="en-US" altLang="ja-JP" sz="1600"/>
              <a:t>)</a:t>
            </a:r>
          </a:p>
        </p:txBody>
      </p:sp>
      <p:sp>
        <p:nvSpPr>
          <p:cNvPr id="175116" name="AutoShape 15"/>
          <p:cNvSpPr>
            <a:spLocks noChangeArrowheads="1"/>
          </p:cNvSpPr>
          <p:nvPr/>
        </p:nvSpPr>
        <p:spPr bwMode="auto">
          <a:xfrm>
            <a:off x="4800601" y="3357563"/>
            <a:ext cx="1008063" cy="1223962"/>
          </a:xfrm>
          <a:prstGeom prst="flowChartInputOutput">
            <a:avLst/>
          </a:prstGeom>
          <a:solidFill>
            <a:srgbClr val="66CCFF"/>
          </a:solidFill>
          <a:ln w="9525">
            <a:solidFill>
              <a:schemeClr val="tx1"/>
            </a:solidFill>
            <a:miter lim="800000"/>
            <a:headEnd/>
            <a:tailEnd/>
          </a:ln>
        </p:spPr>
        <p:txBody>
          <a:bodyPr wrap="none" anchor="ctr"/>
          <a:lstStyle/>
          <a:p>
            <a:endParaRPr lang="ja-JP" altLang="en-US"/>
          </a:p>
        </p:txBody>
      </p:sp>
      <p:graphicFrame>
        <p:nvGraphicFramePr>
          <p:cNvPr id="175117" name="Object 13"/>
          <p:cNvGraphicFramePr>
            <a:graphicFrameLocks noChangeAspect="1"/>
          </p:cNvGraphicFramePr>
          <p:nvPr/>
        </p:nvGraphicFramePr>
        <p:xfrm>
          <a:off x="7608889" y="3644900"/>
          <a:ext cx="2879725" cy="515938"/>
        </p:xfrm>
        <a:graphic>
          <a:graphicData uri="http://schemas.openxmlformats.org/presentationml/2006/ole">
            <mc:AlternateContent xmlns:mc="http://schemas.openxmlformats.org/markup-compatibility/2006">
              <mc:Choice xmlns:v="urn:schemas-microsoft-com:vml" Requires="v">
                <p:oleObj spid="_x0000_s1026" name="数式" r:id="rId3" imgW="1218960" imgH="228600" progId="Equation.3">
                  <p:embed/>
                </p:oleObj>
              </mc:Choice>
              <mc:Fallback>
                <p:oleObj name="数式" r:id="rId3" imgW="1218960" imgH="228600" progId="Equation.3">
                  <p:embed/>
                  <p:pic>
                    <p:nvPicPr>
                      <p:cNvPr id="175117"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8889" y="3644900"/>
                        <a:ext cx="2879725"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5118" name="AutoShape 20"/>
          <p:cNvSpPr>
            <a:spLocks noChangeArrowheads="1"/>
          </p:cNvSpPr>
          <p:nvPr/>
        </p:nvSpPr>
        <p:spPr bwMode="auto">
          <a:xfrm>
            <a:off x="6743701" y="3357563"/>
            <a:ext cx="1008063" cy="1223962"/>
          </a:xfrm>
          <a:prstGeom prst="flowChartInputOutput">
            <a:avLst/>
          </a:prstGeom>
          <a:solidFill>
            <a:srgbClr val="66CCFF"/>
          </a:solidFill>
          <a:ln w="9525">
            <a:solidFill>
              <a:schemeClr val="tx1"/>
            </a:solidFill>
            <a:miter lim="800000"/>
            <a:headEnd/>
            <a:tailEnd/>
          </a:ln>
        </p:spPr>
        <p:txBody>
          <a:bodyPr wrap="none" anchor="ctr"/>
          <a:lstStyle/>
          <a:p>
            <a:endParaRPr lang="ja-JP" altLang="en-US"/>
          </a:p>
        </p:txBody>
      </p:sp>
      <p:sp>
        <p:nvSpPr>
          <p:cNvPr id="175119" name="Text Box 17"/>
          <p:cNvSpPr txBox="1">
            <a:spLocks noChangeArrowheads="1"/>
          </p:cNvSpPr>
          <p:nvPr/>
        </p:nvSpPr>
        <p:spPr bwMode="auto">
          <a:xfrm>
            <a:off x="4727575" y="3644900"/>
            <a:ext cx="1079500" cy="738664"/>
          </a:xfrm>
          <a:prstGeom prst="rect">
            <a:avLst/>
          </a:prstGeom>
          <a:noFill/>
          <a:ln w="9525">
            <a:noFill/>
            <a:miter lim="800000"/>
            <a:headEnd/>
            <a:tailEnd/>
          </a:ln>
        </p:spPr>
        <p:txBody>
          <a:bodyPr>
            <a:spAutoFit/>
          </a:bodyPr>
          <a:lstStyle/>
          <a:p>
            <a:pPr algn="ctr">
              <a:spcBef>
                <a:spcPct val="50000"/>
              </a:spcBef>
            </a:pPr>
            <a:r>
              <a:rPr lang="ja-JP" altLang="en-US"/>
              <a:t>倍数</a:t>
            </a:r>
          </a:p>
          <a:p>
            <a:pPr algn="ctr">
              <a:spcBef>
                <a:spcPct val="50000"/>
              </a:spcBef>
            </a:pPr>
            <a:r>
              <a:rPr lang="en-US" altLang="ja-JP" sz="1600"/>
              <a:t>(95</a:t>
            </a:r>
            <a:r>
              <a:rPr lang="ja-JP" altLang="en-US" sz="1600"/>
              <a:t>％</a:t>
            </a:r>
            <a:r>
              <a:rPr lang="en-US" altLang="ja-JP" sz="1600"/>
              <a:t>)</a:t>
            </a:r>
          </a:p>
        </p:txBody>
      </p:sp>
      <p:sp>
        <p:nvSpPr>
          <p:cNvPr id="175120" name="Text Box 12"/>
          <p:cNvSpPr txBox="1">
            <a:spLocks noChangeArrowheads="1"/>
          </p:cNvSpPr>
          <p:nvPr/>
        </p:nvSpPr>
        <p:spPr bwMode="auto">
          <a:xfrm>
            <a:off x="6672263" y="3573463"/>
            <a:ext cx="1079500" cy="738664"/>
          </a:xfrm>
          <a:prstGeom prst="rect">
            <a:avLst/>
          </a:prstGeom>
          <a:noFill/>
          <a:ln w="9525">
            <a:noFill/>
            <a:miter lim="800000"/>
            <a:headEnd/>
            <a:tailEnd/>
          </a:ln>
        </p:spPr>
        <p:txBody>
          <a:bodyPr>
            <a:spAutoFit/>
          </a:bodyPr>
          <a:lstStyle/>
          <a:p>
            <a:pPr algn="ctr">
              <a:spcBef>
                <a:spcPct val="50000"/>
              </a:spcBef>
            </a:pPr>
            <a:r>
              <a:rPr lang="ja-JP" altLang="en-US"/>
              <a:t>倍数</a:t>
            </a:r>
          </a:p>
          <a:p>
            <a:pPr algn="ctr">
              <a:spcBef>
                <a:spcPct val="50000"/>
              </a:spcBef>
            </a:pPr>
            <a:r>
              <a:rPr lang="en-US" altLang="ja-JP" sz="1600"/>
              <a:t>(95</a:t>
            </a:r>
            <a:r>
              <a:rPr lang="ja-JP" altLang="en-US" sz="1600"/>
              <a:t>％</a:t>
            </a:r>
            <a:r>
              <a:rPr lang="en-US" altLang="ja-JP" sz="1600"/>
              <a:t>)</a:t>
            </a:r>
          </a:p>
        </p:txBody>
      </p:sp>
      <p:graphicFrame>
        <p:nvGraphicFramePr>
          <p:cNvPr id="175121" name="Object 17"/>
          <p:cNvGraphicFramePr>
            <a:graphicFrameLocks noChangeAspect="1"/>
          </p:cNvGraphicFramePr>
          <p:nvPr/>
        </p:nvGraphicFramePr>
        <p:xfrm>
          <a:off x="2063751" y="3716339"/>
          <a:ext cx="2879725" cy="515937"/>
        </p:xfrm>
        <a:graphic>
          <a:graphicData uri="http://schemas.openxmlformats.org/presentationml/2006/ole">
            <mc:AlternateContent xmlns:mc="http://schemas.openxmlformats.org/markup-compatibility/2006">
              <mc:Choice xmlns:v="urn:schemas-microsoft-com:vml" Requires="v">
                <p:oleObj spid="_x0000_s1027" name="数式" r:id="rId5" imgW="1218960" imgH="228600" progId="Equation.3">
                  <p:embed/>
                </p:oleObj>
              </mc:Choice>
              <mc:Fallback>
                <p:oleObj name="数式" r:id="rId5" imgW="1218960" imgH="228600" progId="Equation.3">
                  <p:embed/>
                  <p:pic>
                    <p:nvPicPr>
                      <p:cNvPr id="175121"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3751" y="3716339"/>
                        <a:ext cx="2879725" cy="515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5143" name="Group 39"/>
          <p:cNvGraphicFramePr>
            <a:graphicFrameLocks noGrp="1"/>
          </p:cNvGraphicFramePr>
          <p:nvPr/>
        </p:nvGraphicFramePr>
        <p:xfrm>
          <a:off x="6824715" y="5055585"/>
          <a:ext cx="3600399" cy="1644774"/>
        </p:xfrm>
        <a:graphic>
          <a:graphicData uri="http://schemas.openxmlformats.org/drawingml/2006/table">
            <a:tbl>
              <a:tblPr/>
              <a:tblGrid>
                <a:gridCol w="892599">
                  <a:extLst>
                    <a:ext uri="{9D8B030D-6E8A-4147-A177-3AD203B41FA5}">
                      <a16:colId xmlns:a16="http://schemas.microsoft.com/office/drawing/2014/main" val="20000"/>
                    </a:ext>
                  </a:extLst>
                </a:gridCol>
                <a:gridCol w="1915712">
                  <a:extLst>
                    <a:ext uri="{9D8B030D-6E8A-4147-A177-3AD203B41FA5}">
                      <a16:colId xmlns:a16="http://schemas.microsoft.com/office/drawing/2014/main" val="20001"/>
                    </a:ext>
                  </a:extLst>
                </a:gridCol>
                <a:gridCol w="792088">
                  <a:extLst>
                    <a:ext uri="{9D8B030D-6E8A-4147-A177-3AD203B41FA5}">
                      <a16:colId xmlns:a16="http://schemas.microsoft.com/office/drawing/2014/main" val="20002"/>
                    </a:ext>
                  </a:extLst>
                </a:gridCol>
              </a:tblGrid>
              <a:tr h="331454">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標本サイズ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推定量の分布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倍数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0221">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r>
                        <a:rPr kumimoji="1" lang="ja-JP" altLang="en-US" sz="1600" b="0" i="0" u="none" strike="noStrike" cap="none" normalizeH="0" baseline="0" dirty="0">
                          <a:ln>
                            <a:noFill/>
                          </a:ln>
                          <a:solidFill>
                            <a:schemeClr val="tx1"/>
                          </a:solidFill>
                          <a:effectLst/>
                          <a:latin typeface="Arial" charset="0"/>
                          <a:ea typeface="ＭＳ Ｐゴシック" charset="-128"/>
                        </a:rPr>
                        <a:t>以上</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正規分布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rgbClr val="FF0000"/>
                          </a:solidFill>
                          <a:effectLst/>
                          <a:latin typeface="Arial" charset="0"/>
                          <a:ea typeface="ＭＳ Ｐゴシック" charset="-128"/>
                        </a:rPr>
                        <a:t>１．９６</a:t>
                      </a:r>
                      <a:endParaRPr kumimoji="1" lang="ja-JP" altLang="en-US" sz="1600" b="0" i="0" u="none" strike="noStrike" cap="none" normalizeH="0" baseline="0" dirty="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5433">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en-US" altLang="ja-JP" sz="1600" b="0" i="0" u="none" strike="noStrike" cap="none" normalizeH="0" baseline="0">
                          <a:ln>
                            <a:noFill/>
                          </a:ln>
                          <a:solidFill>
                            <a:schemeClr val="tx1"/>
                          </a:solidFill>
                          <a:effectLst/>
                          <a:latin typeface="Arial" charset="0"/>
                          <a:ea typeface="ＭＳ Ｐゴシック" charset="-128"/>
                        </a:rPr>
                        <a:t>30</a:t>
                      </a:r>
                      <a:r>
                        <a:rPr kumimoji="1" lang="ja-JP" altLang="en-US" sz="1600" b="0" i="0" u="none" strike="noStrike" cap="none" normalizeH="0" baseline="0">
                          <a:ln>
                            <a:noFill/>
                          </a:ln>
                          <a:solidFill>
                            <a:schemeClr val="tx1"/>
                          </a:solidFill>
                          <a:effectLst/>
                          <a:latin typeface="Arial" charset="0"/>
                          <a:ea typeface="ＭＳ Ｐゴシック" charset="-128"/>
                        </a:rPr>
                        <a:t>未満</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Ｔ分布（自由度</a:t>
                      </a:r>
                      <a:r>
                        <a:rPr kumimoji="1" lang="en-US" altLang="ja-JP" sz="1600" b="0" i="0" u="none" strike="noStrike" cap="none" normalizeH="0" baseline="0" dirty="0">
                          <a:ln>
                            <a:noFill/>
                          </a:ln>
                          <a:solidFill>
                            <a:schemeClr val="tx1"/>
                          </a:solidFill>
                          <a:effectLst/>
                          <a:latin typeface="Arial" charset="0"/>
                          <a:ea typeface="ＭＳ Ｐゴシック" charset="-128"/>
                        </a:rPr>
                        <a:t>20</a:t>
                      </a:r>
                      <a:r>
                        <a:rPr kumimoji="1" lang="ja-JP" altLang="en-US" sz="1600" b="0" i="0" u="none" strike="noStrike" cap="none" normalizeH="0" baseline="0" dirty="0">
                          <a:ln>
                            <a:noFill/>
                          </a:ln>
                          <a:solidFill>
                            <a:schemeClr val="tx1"/>
                          </a:solidFill>
                          <a:effectLst/>
                          <a:latin typeface="Arial" charset="0"/>
                          <a:ea typeface="ＭＳ Ｐゴシック" charset="-128"/>
                        </a:rPr>
                        <a:t>）</a:t>
                      </a:r>
                    </a:p>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T</a:t>
                      </a:r>
                      <a:r>
                        <a:rPr kumimoji="1" lang="ja-JP" altLang="en-US" sz="1600" b="0" i="0" u="none" strike="noStrike" cap="none" normalizeH="0" baseline="0" dirty="0">
                          <a:ln>
                            <a:noFill/>
                          </a:ln>
                          <a:solidFill>
                            <a:schemeClr val="tx1"/>
                          </a:solidFill>
                          <a:effectLst/>
                          <a:latin typeface="Arial" charset="0"/>
                          <a:ea typeface="ＭＳ Ｐゴシック" charset="-128"/>
                        </a:rPr>
                        <a:t>分布（自由度</a:t>
                      </a:r>
                      <a:r>
                        <a:rPr kumimoji="1" lang="en-US" altLang="ja-JP" sz="1600" b="0" i="0" u="none" strike="noStrike" cap="none" normalizeH="0" baseline="0" dirty="0">
                          <a:ln>
                            <a:noFill/>
                          </a:ln>
                          <a:solidFill>
                            <a:schemeClr val="tx1"/>
                          </a:solidFill>
                          <a:effectLst/>
                          <a:latin typeface="Arial" charset="0"/>
                          <a:ea typeface="ＭＳ Ｐゴシック" charset="-128"/>
                        </a:rPr>
                        <a:t>10</a:t>
                      </a:r>
                      <a:r>
                        <a:rPr kumimoji="1" lang="ja-JP" altLang="en-US" sz="1600" b="0" i="0" u="none" strike="noStrike" cap="none" normalizeH="0" baseline="0" dirty="0">
                          <a:ln>
                            <a:noFill/>
                          </a:ln>
                          <a:solidFill>
                            <a:schemeClr val="tx1"/>
                          </a:solidFill>
                          <a:effectLst/>
                          <a:latin typeface="Arial" charset="0"/>
                          <a:ea typeface="ＭＳ Ｐゴシック"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2.086</a:t>
                      </a:r>
                    </a:p>
                    <a:p>
                      <a:pPr marL="0" marR="0" lvl="0" indent="0" algn="l" defTabSz="914400" rtl="0" eaLnBrk="0" fontAlgn="base" latinLnBrk="0" hangingPunct="0">
                        <a:lnSpc>
                          <a:spcPct val="100000"/>
                        </a:lnSpc>
                        <a:spcBef>
                          <a:spcPct val="20000"/>
                        </a:spcBef>
                        <a:spcAft>
                          <a:spcPct val="0"/>
                        </a:spcAft>
                        <a:buClr>
                          <a:schemeClr val="tx1"/>
                        </a:buClr>
                        <a:buSzPct val="75000"/>
                        <a:buFont typeface="Wingdings" pitchFamily="2" charset="2"/>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2.228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75141" name="Text Box 57"/>
          <p:cNvSpPr txBox="1">
            <a:spLocks noChangeArrowheads="1"/>
          </p:cNvSpPr>
          <p:nvPr/>
        </p:nvSpPr>
        <p:spPr bwMode="auto">
          <a:xfrm>
            <a:off x="1847850" y="4221163"/>
            <a:ext cx="3024188" cy="523220"/>
          </a:xfrm>
          <a:prstGeom prst="rect">
            <a:avLst/>
          </a:prstGeom>
          <a:solidFill>
            <a:schemeClr val="bg1"/>
          </a:solidFill>
          <a:ln w="28575">
            <a:solidFill>
              <a:srgbClr val="008000"/>
            </a:solidFill>
            <a:miter lim="800000"/>
            <a:headEnd/>
            <a:tailEnd/>
          </a:ln>
        </p:spPr>
        <p:txBody>
          <a:bodyPr>
            <a:spAutoFit/>
          </a:bodyPr>
          <a:lstStyle/>
          <a:p>
            <a:pPr>
              <a:spcBef>
                <a:spcPct val="50000"/>
              </a:spcBef>
            </a:pPr>
            <a:r>
              <a:rPr lang="en-US" altLang="ja-JP" sz="2000">
                <a:solidFill>
                  <a:srgbClr val="FF9900"/>
                </a:solidFill>
                <a:latin typeface="Arial" charset="0"/>
              </a:rPr>
              <a:t>(</a:t>
            </a:r>
            <a:r>
              <a:rPr lang="ja-JP" altLang="en-US" sz="2000">
                <a:solidFill>
                  <a:srgbClr val="FF9900"/>
                </a:solidFill>
                <a:latin typeface="Arial" charset="0"/>
              </a:rPr>
              <a:t>推定量の</a:t>
            </a:r>
            <a:r>
              <a:rPr lang="en-US" altLang="ja-JP" sz="2000">
                <a:solidFill>
                  <a:srgbClr val="FF9900"/>
                </a:solidFill>
                <a:latin typeface="Arial" charset="0"/>
              </a:rPr>
              <a:t>)</a:t>
            </a:r>
            <a:r>
              <a:rPr lang="ja-JP" altLang="en-US" sz="2800">
                <a:solidFill>
                  <a:srgbClr val="FF9900"/>
                </a:solidFill>
                <a:latin typeface="Arial" charset="0"/>
              </a:rPr>
              <a:t>標準誤差</a:t>
            </a:r>
            <a:endParaRPr lang="en-US" altLang="ja-JP" sz="2800">
              <a:solidFill>
                <a:srgbClr val="FF9900"/>
              </a:solidFill>
              <a:latin typeface="Arial" charset="0"/>
            </a:endParaRPr>
          </a:p>
        </p:txBody>
      </p:sp>
      <p:sp>
        <p:nvSpPr>
          <p:cNvPr id="175142" name="Text Box 57"/>
          <p:cNvSpPr txBox="1">
            <a:spLocks noChangeArrowheads="1"/>
          </p:cNvSpPr>
          <p:nvPr/>
        </p:nvSpPr>
        <p:spPr bwMode="auto">
          <a:xfrm>
            <a:off x="7643814" y="4149725"/>
            <a:ext cx="3024187" cy="523220"/>
          </a:xfrm>
          <a:prstGeom prst="rect">
            <a:avLst/>
          </a:prstGeom>
          <a:solidFill>
            <a:schemeClr val="bg1"/>
          </a:solidFill>
          <a:ln w="28575">
            <a:solidFill>
              <a:srgbClr val="008000"/>
            </a:solidFill>
            <a:miter lim="800000"/>
            <a:headEnd/>
            <a:tailEnd/>
          </a:ln>
        </p:spPr>
        <p:txBody>
          <a:bodyPr>
            <a:spAutoFit/>
          </a:bodyPr>
          <a:lstStyle/>
          <a:p>
            <a:pPr>
              <a:spcBef>
                <a:spcPct val="50000"/>
              </a:spcBef>
            </a:pPr>
            <a:r>
              <a:rPr lang="en-US" altLang="ja-JP" sz="2000">
                <a:solidFill>
                  <a:srgbClr val="FF9900"/>
                </a:solidFill>
                <a:latin typeface="Arial" charset="0"/>
              </a:rPr>
              <a:t>(</a:t>
            </a:r>
            <a:r>
              <a:rPr lang="ja-JP" altLang="en-US" sz="2000">
                <a:solidFill>
                  <a:srgbClr val="FF9900"/>
                </a:solidFill>
                <a:latin typeface="Arial" charset="0"/>
              </a:rPr>
              <a:t>推定量の</a:t>
            </a:r>
            <a:r>
              <a:rPr lang="en-US" altLang="ja-JP" sz="2000">
                <a:solidFill>
                  <a:srgbClr val="FF9900"/>
                </a:solidFill>
                <a:latin typeface="Arial" charset="0"/>
              </a:rPr>
              <a:t>)</a:t>
            </a:r>
            <a:r>
              <a:rPr lang="ja-JP" altLang="en-US" sz="2800">
                <a:solidFill>
                  <a:srgbClr val="FF9900"/>
                </a:solidFill>
                <a:latin typeface="Arial" charset="0"/>
              </a:rPr>
              <a:t>標準誤差</a:t>
            </a:r>
            <a:endParaRPr lang="en-US" altLang="ja-JP" sz="2800">
              <a:solidFill>
                <a:srgbClr val="FF9900"/>
              </a:solidFill>
              <a:latin typeface="Arial" charset="0"/>
            </a:endParaRPr>
          </a:p>
        </p:txBody>
      </p:sp>
      <p:sp>
        <p:nvSpPr>
          <p:cNvPr id="19" name="テキスト ボックス 18"/>
          <p:cNvSpPr txBox="1"/>
          <p:nvPr/>
        </p:nvSpPr>
        <p:spPr>
          <a:xfrm>
            <a:off x="4080595" y="5416307"/>
            <a:ext cx="2448073" cy="923330"/>
          </a:xfrm>
          <a:prstGeom prst="rect">
            <a:avLst/>
          </a:prstGeom>
          <a:noFill/>
        </p:spPr>
        <p:txBody>
          <a:bodyPr wrap="square" rtlCol="0">
            <a:spAutoFit/>
          </a:bodyPr>
          <a:lstStyle/>
          <a:p>
            <a:r>
              <a:rPr lang="ja-JP" altLang="en-US" dirty="0"/>
              <a:t>標本サイズが小さく正規分布していない場合は</a:t>
            </a:r>
            <a:r>
              <a:rPr lang="ja-JP" altLang="en-US" dirty="0">
                <a:solidFill>
                  <a:srgbClr val="FF0000"/>
                </a:solidFill>
              </a:rPr>
              <a:t>２以上</a:t>
            </a:r>
            <a:r>
              <a:rPr lang="ja-JP" altLang="en-US" dirty="0"/>
              <a:t>になる</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おわりに</a:t>
            </a:r>
          </a:p>
        </p:txBody>
      </p:sp>
      <p:sp>
        <p:nvSpPr>
          <p:cNvPr id="3" name="コンテンツ プレースホルダー 2"/>
          <p:cNvSpPr>
            <a:spLocks noGrp="1"/>
          </p:cNvSpPr>
          <p:nvPr>
            <p:ph idx="1"/>
          </p:nvPr>
        </p:nvSpPr>
        <p:spPr/>
        <p:txBody>
          <a:bodyPr/>
          <a:lstStyle/>
          <a:p>
            <a:r>
              <a:rPr kumimoji="1" lang="ja-JP" altLang="en-US" dirty="0"/>
              <a:t>標本から母集団の特性を幅を持って推定する区間推定を行いました。</a:t>
            </a:r>
            <a:endParaRPr kumimoji="1" lang="en-US" altLang="ja-JP" dirty="0"/>
          </a:p>
          <a:p>
            <a:r>
              <a:rPr lang="ja-JP" altLang="en-US" dirty="0"/>
              <a:t>９５％の幅を持って母平均を推定した信頼区間は、標本平均値を中心にして</a:t>
            </a:r>
            <a:r>
              <a:rPr lang="en-US" altLang="ja-JP" dirty="0"/>
              <a:t>±</a:t>
            </a:r>
            <a:r>
              <a:rPr lang="ja-JP" altLang="en-US" dirty="0"/>
              <a:t>標準偏差約２個分の数値で計算できます</a:t>
            </a:r>
            <a:endParaRPr kumimoji="1" lang="en-US" altLang="ja-JP" dirty="0"/>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43</a:t>
            </a:fld>
            <a:endParaRPr kumimoji="1" lang="ja-JP" altLang="en-US"/>
          </a:p>
        </p:txBody>
      </p:sp>
    </p:spTree>
    <p:extLst>
      <p:ext uri="{BB962C8B-B14F-4D97-AF65-F5344CB8AC3E}">
        <p14:creationId xmlns:p14="http://schemas.microsoft.com/office/powerpoint/2010/main" val="3027839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5</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fontScale="90000"/>
          </a:bodyPr>
          <a:lstStyle/>
          <a:p>
            <a:pPr eaLnBrk="1" hangingPunct="1"/>
            <a:r>
              <a:rPr lang="ja-JP" altLang="en-US" dirty="0"/>
              <a:t>母平均値を標本から予想する際の手がかり</a:t>
            </a:r>
          </a:p>
        </p:txBody>
      </p:sp>
      <p:sp>
        <p:nvSpPr>
          <p:cNvPr id="17411" name="Rectangle 3"/>
          <p:cNvSpPr>
            <a:spLocks noGrp="1" noChangeArrowheads="1"/>
          </p:cNvSpPr>
          <p:nvPr>
            <p:ph type="body" idx="1"/>
          </p:nvPr>
        </p:nvSpPr>
        <p:spPr>
          <a:xfrm>
            <a:off x="524656" y="1908175"/>
            <a:ext cx="11317574" cy="4187825"/>
          </a:xfrm>
        </p:spPr>
        <p:txBody>
          <a:bodyPr>
            <a:normAutofit/>
          </a:bodyPr>
          <a:lstStyle/>
          <a:p>
            <a:pPr eaLnBrk="1" hangingPunct="1"/>
            <a:r>
              <a:rPr lang="ja-JP" altLang="en-US" dirty="0"/>
              <a:t>標本から母集団の特性を予測することが「</a:t>
            </a:r>
            <a:r>
              <a:rPr lang="ja-JP" altLang="en-US" dirty="0">
                <a:solidFill>
                  <a:srgbClr val="FF0000"/>
                </a:solidFill>
              </a:rPr>
              <a:t>推定</a:t>
            </a:r>
            <a:r>
              <a:rPr lang="ja-JP" altLang="en-US" dirty="0"/>
              <a:t>」（図表</a:t>
            </a:r>
            <a:r>
              <a:rPr lang="en-US" altLang="ja-JP" dirty="0"/>
              <a:t>6-2</a:t>
            </a:r>
            <a:r>
              <a:rPr lang="ja-JP" altLang="en-US" dirty="0"/>
              <a:t>）</a:t>
            </a:r>
          </a:p>
          <a:p>
            <a:pPr eaLnBrk="1" hangingPunct="1"/>
            <a:r>
              <a:rPr lang="ja-JP" altLang="en-US" dirty="0"/>
              <a:t>－今回は、幅を持った推定（</a:t>
            </a:r>
            <a:r>
              <a:rPr lang="ja-JP" altLang="en-US" dirty="0">
                <a:solidFill>
                  <a:srgbClr val="FF0000"/>
                </a:solidFill>
              </a:rPr>
              <a:t>区間推定</a:t>
            </a:r>
            <a:r>
              <a:rPr lang="ja-JP" altLang="en-US" dirty="0"/>
              <a:t>）を取り扱う</a:t>
            </a:r>
            <a:endParaRPr lang="en-US" altLang="ja-JP" dirty="0"/>
          </a:p>
          <a:p>
            <a:pPr eaLnBrk="1" hangingPunct="1"/>
            <a:r>
              <a:rPr lang="ja-JP" altLang="en-US" dirty="0"/>
              <a:t>例えば母平均値を標本のデータから推定する場合の手がかり</a:t>
            </a:r>
            <a:endParaRPr lang="en-US" altLang="ja-JP" dirty="0"/>
          </a:p>
          <a:p>
            <a:pPr eaLnBrk="1" hangingPunct="1"/>
            <a:r>
              <a:rPr lang="ja-JP" altLang="en-US" dirty="0"/>
              <a:t>－標本が母集団から無作為に抽出されている</a:t>
            </a:r>
            <a:endParaRPr lang="en-US" altLang="ja-JP" dirty="0"/>
          </a:p>
          <a:p>
            <a:r>
              <a:rPr lang="ja-JP" altLang="en-US" dirty="0"/>
              <a:t>例えば標本平均値の確率分布が手掛かりになるのでは</a:t>
            </a:r>
            <a:endParaRPr lang="en-US" altLang="ja-JP" dirty="0"/>
          </a:p>
          <a:p>
            <a:r>
              <a:rPr lang="ja-JP" altLang="en-US" dirty="0"/>
              <a:t>－５つのボールのはいった袋（</a:t>
            </a:r>
            <a:r>
              <a:rPr lang="ja-JP" altLang="en-US" b="1" dirty="0">
                <a:solidFill>
                  <a:srgbClr val="00B0F0"/>
                </a:solidFill>
              </a:rPr>
              <a:t>母集団</a:t>
            </a:r>
            <a:r>
              <a:rPr lang="ja-JP" altLang="en-US" dirty="0"/>
              <a:t>）（図表</a:t>
            </a:r>
            <a:r>
              <a:rPr lang="en-US" altLang="ja-JP" dirty="0"/>
              <a:t>6-3</a:t>
            </a:r>
            <a:r>
              <a:rPr lang="ja-JP" altLang="en-US" dirty="0"/>
              <a:t>）</a:t>
            </a:r>
            <a:endParaRPr lang="en-US" altLang="ja-JP" dirty="0"/>
          </a:p>
          <a:p>
            <a:r>
              <a:rPr lang="ja-JP" altLang="en-US" dirty="0"/>
              <a:t>－ランダムに２つのボールを取り出す（標本集団）</a:t>
            </a:r>
            <a:endParaRPr lang="en-US" altLang="ja-JP" dirty="0"/>
          </a:p>
          <a:p>
            <a:pPr eaLnBrk="1" hangingPunct="1"/>
            <a:r>
              <a:rPr lang="ja-JP" altLang="en-US" dirty="0"/>
              <a:t>－ボールを戻して、また標本を抽出する（復元抽出）</a:t>
            </a:r>
            <a:endParaRPr lang="en-US" altLang="ja-JP" dirty="0"/>
          </a:p>
          <a:p>
            <a:pPr eaLnBrk="1" hangingPunct="1"/>
            <a:endParaRPr lang="ja-JP" altLang="en-US" dirty="0"/>
          </a:p>
        </p:txBody>
      </p:sp>
    </p:spTree>
    <p:extLst>
      <p:ext uri="{BB962C8B-B14F-4D97-AF65-F5344CB8AC3E}">
        <p14:creationId xmlns:p14="http://schemas.microsoft.com/office/powerpoint/2010/main" val="3545634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3190" y="319405"/>
            <a:ext cx="11522090" cy="1325563"/>
          </a:xfrm>
        </p:spPr>
        <p:txBody>
          <a:bodyPr/>
          <a:lstStyle/>
          <a:p>
            <a:r>
              <a:rPr lang="ja-JP" altLang="en-US" dirty="0"/>
              <a:t>図表６－２　一部の標本から母集団の特性を</a:t>
            </a:r>
            <a:br>
              <a:rPr lang="en-US" altLang="ja-JP" dirty="0"/>
            </a:br>
            <a:r>
              <a:rPr lang="ja-JP" altLang="en-US" dirty="0"/>
              <a:t>　　　　　　「確率分布」で推測する</a:t>
            </a:r>
            <a:endParaRPr kumimoji="1" lang="ja-JP" altLang="en-US" dirty="0"/>
          </a:p>
        </p:txBody>
      </p:sp>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6</a:t>
            </a:fld>
            <a:endParaRPr kumimoji="1" lang="ja-JP" altLang="en-US"/>
          </a:p>
        </p:txBody>
      </p:sp>
      <p:pic>
        <p:nvPicPr>
          <p:cNvPr id="7" name="図 6">
            <a:extLst>
              <a:ext uri="{FF2B5EF4-FFF2-40B4-BE49-F238E27FC236}">
                <a16:creationId xmlns:a16="http://schemas.microsoft.com/office/drawing/2014/main" id="{E47CE1BB-7621-49FD-8F43-34591F29B27C}"/>
              </a:ext>
            </a:extLst>
          </p:cNvPr>
          <p:cNvPicPr>
            <a:picLocks noChangeAspect="1"/>
          </p:cNvPicPr>
          <p:nvPr/>
        </p:nvPicPr>
        <p:blipFill>
          <a:blip r:embed="rId2"/>
          <a:stretch>
            <a:fillRect/>
          </a:stretch>
        </p:blipFill>
        <p:spPr>
          <a:xfrm>
            <a:off x="1733549" y="1867711"/>
            <a:ext cx="9025241" cy="4488639"/>
          </a:xfrm>
          <a:prstGeom prst="rect">
            <a:avLst/>
          </a:prstGeom>
        </p:spPr>
      </p:pic>
    </p:spTree>
    <p:extLst>
      <p:ext uri="{BB962C8B-B14F-4D97-AF65-F5344CB8AC3E}">
        <p14:creationId xmlns:p14="http://schemas.microsoft.com/office/powerpoint/2010/main" val="2301953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図表６－３　５つのボールが入った</a:t>
            </a:r>
            <a:br>
              <a:rPr lang="en-US" altLang="ja-JP" dirty="0"/>
            </a:br>
            <a:r>
              <a:rPr lang="ja-JP" altLang="en-US" dirty="0"/>
              <a:t>　　　　　　母集団の確率分布</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582799" y="2158854"/>
            <a:ext cx="6544576" cy="425857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263596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5"/>
          <p:cNvSpPr>
            <a:spLocks noGrp="1"/>
          </p:cNvSpPr>
          <p:nvPr>
            <p:ph type="sldNum" sz="quarter" idx="12"/>
          </p:nvPr>
        </p:nvSpPr>
        <p:spPr>
          <a:noFill/>
          <a:ln>
            <a:miter lim="800000"/>
            <a:headEnd/>
            <a:tailEnd/>
          </a:ln>
        </p:spPr>
        <p:txBody>
          <a:bodyPr/>
          <a:lstStyle/>
          <a:p>
            <a:fld id="{23BFC6AC-6D63-4FA8-B2C8-572C5FB32774}" type="slidenum">
              <a:rPr lang="en-US" altLang="ja-JP" smtClean="0">
                <a:latin typeface="Arial" charset="0"/>
                <a:ea typeface="ＭＳ Ｐゴシック" charset="-128"/>
              </a:rPr>
              <a:pPr/>
              <a:t>8</a:t>
            </a:fld>
            <a:endParaRPr lang="en-US" altLang="ja-JP">
              <a:latin typeface="Arial" charset="0"/>
              <a:ea typeface="ＭＳ Ｐゴシック" charset="-128"/>
            </a:endParaRPr>
          </a:p>
        </p:txBody>
      </p:sp>
      <p:sp>
        <p:nvSpPr>
          <p:cNvPr id="17410" name="Rectangle 2"/>
          <p:cNvSpPr>
            <a:spLocks noGrp="1" noChangeArrowheads="1"/>
          </p:cNvSpPr>
          <p:nvPr>
            <p:ph type="title"/>
          </p:nvPr>
        </p:nvSpPr>
        <p:spPr>
          <a:xfrm>
            <a:off x="1079292" y="765175"/>
            <a:ext cx="10274508" cy="1143000"/>
          </a:xfrm>
        </p:spPr>
        <p:txBody>
          <a:bodyPr>
            <a:normAutofit fontScale="90000"/>
          </a:bodyPr>
          <a:lstStyle/>
          <a:p>
            <a:pPr eaLnBrk="1" hangingPunct="1"/>
            <a:r>
              <a:rPr lang="ja-JP" altLang="en-US"/>
              <a:t>多数の標本とそれぞれの標本平均値の分布</a:t>
            </a:r>
            <a:endParaRPr lang="ja-JP" altLang="en-US" dirty="0"/>
          </a:p>
        </p:txBody>
      </p:sp>
      <p:sp>
        <p:nvSpPr>
          <p:cNvPr id="17411" name="Rectangle 3"/>
          <p:cNvSpPr>
            <a:spLocks noGrp="1" noChangeArrowheads="1"/>
          </p:cNvSpPr>
          <p:nvPr>
            <p:ph type="body" idx="1"/>
          </p:nvPr>
        </p:nvSpPr>
        <p:spPr>
          <a:xfrm>
            <a:off x="524656" y="1908175"/>
            <a:ext cx="11317574" cy="4187825"/>
          </a:xfrm>
        </p:spPr>
        <p:txBody>
          <a:bodyPr>
            <a:normAutofit/>
          </a:bodyPr>
          <a:lstStyle/>
          <a:p>
            <a:pPr eaLnBrk="1" hangingPunct="1"/>
            <a:r>
              <a:rPr lang="ja-JP" altLang="en-US" dirty="0"/>
              <a:t>標本から母集団の特性を予測することが「</a:t>
            </a:r>
            <a:r>
              <a:rPr lang="ja-JP" altLang="en-US" dirty="0">
                <a:solidFill>
                  <a:srgbClr val="FF0000"/>
                </a:solidFill>
              </a:rPr>
              <a:t>推定</a:t>
            </a:r>
            <a:r>
              <a:rPr lang="ja-JP" altLang="en-US" dirty="0"/>
              <a:t>」（図表</a:t>
            </a:r>
            <a:r>
              <a:rPr lang="en-US" altLang="ja-JP" dirty="0"/>
              <a:t>6-2</a:t>
            </a:r>
            <a:r>
              <a:rPr lang="ja-JP" altLang="en-US" dirty="0"/>
              <a:t>）</a:t>
            </a:r>
          </a:p>
          <a:p>
            <a:pPr eaLnBrk="1" hangingPunct="1"/>
            <a:r>
              <a:rPr lang="ja-JP" altLang="en-US" dirty="0"/>
              <a:t>－今回は、幅を持った推定（</a:t>
            </a:r>
            <a:r>
              <a:rPr lang="ja-JP" altLang="en-US" dirty="0">
                <a:solidFill>
                  <a:srgbClr val="FF0000"/>
                </a:solidFill>
              </a:rPr>
              <a:t>区間推定</a:t>
            </a:r>
            <a:r>
              <a:rPr lang="ja-JP" altLang="en-US" dirty="0"/>
              <a:t>）を取り扱う</a:t>
            </a:r>
            <a:endParaRPr lang="en-US" altLang="ja-JP" dirty="0"/>
          </a:p>
          <a:p>
            <a:pPr eaLnBrk="1" hangingPunct="1"/>
            <a:r>
              <a:rPr lang="ja-JP" altLang="en-US" dirty="0"/>
              <a:t>例えば母平均値を標本のデータから推定する場合の手がかり</a:t>
            </a:r>
            <a:endParaRPr lang="en-US" altLang="ja-JP" dirty="0"/>
          </a:p>
          <a:p>
            <a:pPr eaLnBrk="1" hangingPunct="1"/>
            <a:r>
              <a:rPr lang="ja-JP" altLang="en-US" dirty="0"/>
              <a:t>－標本が母集団から無作為に抽出されている</a:t>
            </a:r>
            <a:endParaRPr lang="en-US" altLang="ja-JP" dirty="0"/>
          </a:p>
          <a:p>
            <a:r>
              <a:rPr lang="ja-JP" altLang="en-US" dirty="0"/>
              <a:t>例えば標本平均値の確率分布が手掛かりになるのでは</a:t>
            </a:r>
            <a:endParaRPr lang="en-US" altLang="ja-JP" dirty="0"/>
          </a:p>
          <a:p>
            <a:r>
              <a:rPr lang="ja-JP" altLang="en-US" dirty="0"/>
              <a:t>－５つのボールのはいった袋（</a:t>
            </a:r>
            <a:r>
              <a:rPr lang="ja-JP" altLang="en-US" b="1" dirty="0">
                <a:solidFill>
                  <a:srgbClr val="00B0F0"/>
                </a:solidFill>
              </a:rPr>
              <a:t>母集団</a:t>
            </a:r>
            <a:r>
              <a:rPr lang="ja-JP" altLang="en-US" dirty="0"/>
              <a:t>）（図表</a:t>
            </a:r>
            <a:r>
              <a:rPr lang="en-US" altLang="ja-JP" dirty="0"/>
              <a:t>6-3</a:t>
            </a:r>
            <a:r>
              <a:rPr lang="ja-JP" altLang="en-US" dirty="0"/>
              <a:t>）</a:t>
            </a:r>
            <a:endParaRPr lang="en-US" altLang="ja-JP" dirty="0"/>
          </a:p>
          <a:p>
            <a:r>
              <a:rPr lang="ja-JP" altLang="en-US" dirty="0"/>
              <a:t>－ランダムに２つのボールを取り出す（標本集団）</a:t>
            </a:r>
            <a:endParaRPr lang="en-US" altLang="ja-JP" dirty="0"/>
          </a:p>
          <a:p>
            <a:pPr eaLnBrk="1" hangingPunct="1"/>
            <a:r>
              <a:rPr lang="ja-JP" altLang="en-US" dirty="0"/>
              <a:t>－ボールを戻して、また標本を抽出する（復元抽出）</a:t>
            </a:r>
            <a:endParaRPr lang="en-US" altLang="ja-JP" dirty="0"/>
          </a:p>
          <a:p>
            <a:pPr eaLnBrk="1" hangingPunct="1"/>
            <a:endParaRPr lang="ja-JP" altLang="en-US" dirty="0"/>
          </a:p>
        </p:txBody>
      </p:sp>
    </p:spTree>
    <p:extLst>
      <p:ext uri="{BB962C8B-B14F-4D97-AF65-F5344CB8AC3E}">
        <p14:creationId xmlns:p14="http://schemas.microsoft.com/office/powerpoint/2010/main" val="1332814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図表６－４　標本抽出を３回行った場合の標本平均値３個分</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553354" y="1690688"/>
            <a:ext cx="7771050"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9</a:t>
            </a:fld>
            <a:endParaRPr kumimoji="1" lang="ja-JP" altLang="en-US"/>
          </a:p>
        </p:txBody>
      </p:sp>
      <p:sp>
        <p:nvSpPr>
          <p:cNvPr id="5" name="テキスト ボックス 48130">
            <a:extLst>
              <a:ext uri="{FF2B5EF4-FFF2-40B4-BE49-F238E27FC236}">
                <a16:creationId xmlns:a16="http://schemas.microsoft.com/office/drawing/2014/main" id="{D77E3980-F7F7-40BC-96EB-1A29AA4D1035}"/>
              </a:ext>
            </a:extLst>
          </p:cNvPr>
          <p:cNvSpPr txBox="1"/>
          <p:nvPr/>
        </p:nvSpPr>
        <p:spPr>
          <a:xfrm>
            <a:off x="9610807" y="3429000"/>
            <a:ext cx="1389380" cy="168211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en-US"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ＱＲコードから</a:t>
            </a:r>
          </a:p>
          <a:p>
            <a:pPr algn="ct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試行動画を視聴</a:t>
            </a:r>
          </a:p>
        </p:txBody>
      </p:sp>
      <p:pic>
        <p:nvPicPr>
          <p:cNvPr id="6" name="図 5">
            <a:extLst>
              <a:ext uri="{FF2B5EF4-FFF2-40B4-BE49-F238E27FC236}">
                <a16:creationId xmlns:a16="http://schemas.microsoft.com/office/drawing/2014/main" id="{DA88B5BF-725D-4AD0-AE35-C29D93328D5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802527" y="3975296"/>
            <a:ext cx="1073150" cy="1097280"/>
          </a:xfrm>
          <a:prstGeom prst="rect">
            <a:avLst/>
          </a:prstGeom>
          <a:noFill/>
          <a:ln>
            <a:noFill/>
          </a:ln>
        </p:spPr>
      </p:pic>
    </p:spTree>
    <p:extLst>
      <p:ext uri="{BB962C8B-B14F-4D97-AF65-F5344CB8AC3E}">
        <p14:creationId xmlns:p14="http://schemas.microsoft.com/office/powerpoint/2010/main" val="21155980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1670</TotalTime>
  <Words>2860</Words>
  <Application>Microsoft Office PowerPoint</Application>
  <PresentationFormat>ワイド画面</PresentationFormat>
  <Paragraphs>246</Paragraphs>
  <Slides>43</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43</vt:i4>
      </vt:variant>
    </vt:vector>
  </HeadingPairs>
  <TitlesOfParts>
    <vt:vector size="52" baseType="lpstr">
      <vt:lpstr>HGPｺﾞｼｯｸE</vt:lpstr>
      <vt:lpstr>游ゴシック</vt:lpstr>
      <vt:lpstr>游ゴシック Light</vt:lpstr>
      <vt:lpstr>Arial</vt:lpstr>
      <vt:lpstr>Century</vt:lpstr>
      <vt:lpstr>Times New Roman</vt:lpstr>
      <vt:lpstr>Wingdings</vt:lpstr>
      <vt:lpstr>Office テーマ</vt:lpstr>
      <vt:lpstr>数式</vt:lpstr>
      <vt:lpstr>第６章　台風の予報円は信じてよいのか</vt:lpstr>
      <vt:lpstr>第６章の目的</vt:lpstr>
      <vt:lpstr>台風の予報円のコンセプトは区間推定</vt:lpstr>
      <vt:lpstr>図表６－１　台風の進路を確率７０％で進む 　　範囲を幅を持って予想する（区間推定）</vt:lpstr>
      <vt:lpstr>母平均値を標本から予想する際の手がかり</vt:lpstr>
      <vt:lpstr>図表６－２　一部の標本から母集団の特性を 　　　　　　「確率分布」で推測する</vt:lpstr>
      <vt:lpstr>図表６－３　５つのボールが入った 　　　　　　母集団の確率分布</vt:lpstr>
      <vt:lpstr>多数の標本とそれぞれの標本平均値の分布</vt:lpstr>
      <vt:lpstr>図表６－４　標本抽出を３回行った場合の標本平均値３個分</vt:lpstr>
      <vt:lpstr>多数の標本平均値が変動する確率分布</vt:lpstr>
      <vt:lpstr>図表６－５　１０通りの標本平均値とその確率の組合せ（標本平均の確率変数）</vt:lpstr>
      <vt:lpstr>図表６－６　１０通りの標本平均値とその確率の組合せ（標本平均の確率分布）</vt:lpstr>
      <vt:lpstr>標本平均値の平均値＝母平均</vt:lpstr>
      <vt:lpstr>図表６－７　５つのサイコロの試行の 　　　　　　平均値の確率分布の期待値</vt:lpstr>
      <vt:lpstr>標本平均値の期待値を「推定量」に採用</vt:lpstr>
      <vt:lpstr>図表６－８　標本平均の確率分布のうち６０％の確率で母平均が存在する範囲（赤の部分）</vt:lpstr>
      <vt:lpstr>図表６－９　５つのサイコロの試行の 　　　　　平均値の確率分布の標準偏差</vt:lpstr>
      <vt:lpstr>母分散が既知なら標本標準偏差もわかる！</vt:lpstr>
      <vt:lpstr>図表６－１０　区間推定の「①簡単なケース（IQ）」の概要</vt:lpstr>
      <vt:lpstr>図表６－11　母集団が正規分布で母標準偏差が既知なら標本平均の標準偏差もわかる</vt:lpstr>
      <vt:lpstr>IQが＋7.5はランダム誤差か天才集団か</vt:lpstr>
      <vt:lpstr>図表６－１2　平均値の±標準偏差1.96個分　　　　　　　　　 　　　　　　　　なら全体の９５％を占める</vt:lpstr>
      <vt:lpstr>図表６－１3　母平均値の９５％信頼区間 　　　　　　（①単純なケース）の推定方法</vt:lpstr>
      <vt:lpstr>IQが＋7.5はランダム誤差か天才集団か</vt:lpstr>
      <vt:lpstr>②複雑なケースでは母分散が未知</vt:lpstr>
      <vt:lpstr>図表６－１4　区間推定の①簡単なケースと 　　　　　　　②複雑なケースの対比表</vt:lpstr>
      <vt:lpstr>図表６－１５　母分散の推定量に標本分散 　　　　　　　を利用する場合の確率分布</vt:lpstr>
      <vt:lpstr>②複雑なケースでは母分散が未知</vt:lpstr>
      <vt:lpstr>図表６－１６　母平均からの偏差より 　　　　　標本平均からの偏差が小さい傾向</vt:lpstr>
      <vt:lpstr>標本分散ではなく不偏分散を代用する</vt:lpstr>
      <vt:lpstr>図表６－１7　母分散の推定に利用するには、標本分散より不偏分散</vt:lpstr>
      <vt:lpstr>埼玉工場は120ｍｌの規定量かどうか</vt:lpstr>
      <vt:lpstr>図表２－１　埼玉工場と千葉工場の 　　　　　　標本データ（再掲）</vt:lpstr>
      <vt:lpstr>図表６－１9　母平均値の９５％信頼区間 　　　　　　（②複雑なケース）の推定方法</vt:lpstr>
      <vt:lpstr>千葉工場は120ｍｌの規定量かどうか</vt:lpstr>
      <vt:lpstr>埼玉工場と千葉工場の違いはなにか</vt:lpstr>
      <vt:lpstr>図表６－２０　母平均値の９５％信頼区間（②複雑なケース）の２つの工場の結果</vt:lpstr>
      <vt:lpstr>推定には、一定の確率の判断ミスがある</vt:lpstr>
      <vt:lpstr>図表６－２１　標本のランダム誤差が信頼区間に及ぼす影響</vt:lpstr>
      <vt:lpstr>信頼区間の「倍率」は1.96だけではない</vt:lpstr>
      <vt:lpstr>図表６－２２　信頼区間の倍率は推定量の確率分布により変わる</vt:lpstr>
      <vt:lpstr>注意）倍数は、標本規模と確率分布で変わる （標本標準偏差を幅の基準にした場合）</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52</cp:revision>
  <dcterms:created xsi:type="dcterms:W3CDTF">2021-01-06T05:05:53Z</dcterms:created>
  <dcterms:modified xsi:type="dcterms:W3CDTF">2022-01-25T05:59:03Z</dcterms:modified>
</cp:coreProperties>
</file>