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56" r:id="rId2"/>
    <p:sldId id="268" r:id="rId3"/>
    <p:sldId id="269" r:id="rId4"/>
    <p:sldId id="257" r:id="rId5"/>
    <p:sldId id="258" r:id="rId6"/>
    <p:sldId id="259" r:id="rId7"/>
    <p:sldId id="270" r:id="rId8"/>
    <p:sldId id="271" r:id="rId9"/>
    <p:sldId id="272" r:id="rId10"/>
    <p:sldId id="260" r:id="rId11"/>
    <p:sldId id="273" r:id="rId12"/>
    <p:sldId id="274" r:id="rId13"/>
    <p:sldId id="261" r:id="rId14"/>
    <p:sldId id="262" r:id="rId15"/>
    <p:sldId id="275" r:id="rId16"/>
    <p:sldId id="264" r:id="rId17"/>
    <p:sldId id="277" r:id="rId18"/>
    <p:sldId id="276" r:id="rId19"/>
    <p:sldId id="634" r:id="rId20"/>
    <p:sldId id="278" r:id="rId21"/>
    <p:sldId id="263" r:id="rId22"/>
    <p:sldId id="279" r:id="rId23"/>
    <p:sldId id="265" r:id="rId24"/>
    <p:sldId id="266" r:id="rId2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84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53599D-2468-445C-9036-EF3C4AAAAD2E}" type="datetimeFigureOut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B4AC6B-19C8-4387-AF06-1C1F90164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2319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0D816-125C-477B-840F-8A5914B9F018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304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90D66-A963-49CA-A6D0-9F03BB0BAF62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848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232B8-D3EB-4806-A1F7-7AB154B8BB61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3356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0F9A1-0E1D-47FB-9708-6FAF3FE50644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979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02F1-F636-4CB5-9B98-1F51CC97B713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989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10E5-EDE7-4C64-A1E6-EA2955495829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2579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2F80-B572-4035-819C-19E4D8169B64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983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B2D6-FE7E-49A4-8B49-97A77BD7A888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297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48F6-B616-47A8-AECC-9B5E193F24B9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7838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9205-D53E-46CF-B48F-9045983D802C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711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D8A9A-84EB-4824-85B2-9410AF0842A9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09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86549-0AA8-45C6-90B0-04245E59C3AE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814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464842" cy="2387600"/>
          </a:xfrm>
        </p:spPr>
        <p:txBody>
          <a:bodyPr>
            <a:normAutofit/>
          </a:bodyPr>
          <a:lstStyle/>
          <a:p>
            <a:r>
              <a:rPr lang="ja-JP" altLang="en-US" b="1" dirty="0">
                <a:latin typeface="+mn-ea"/>
                <a:ea typeface="+mn-ea"/>
              </a:rPr>
              <a:t>第７章　隠れた浮気を見破る方法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001049"/>
            <a:ext cx="9144000" cy="1655762"/>
          </a:xfrm>
        </p:spPr>
        <p:txBody>
          <a:bodyPr>
            <a:normAutofit/>
          </a:bodyPr>
          <a:lstStyle/>
          <a:p>
            <a:r>
              <a:rPr lang="ja-JP" altLang="en-US" sz="5400" dirty="0">
                <a:latin typeface="+mj-lt"/>
              </a:rPr>
              <a:t>背理法と帰無仮説</a:t>
            </a:r>
            <a:br>
              <a:rPr lang="ja-JP" altLang="ja-JP" sz="5400" dirty="0">
                <a:latin typeface="+mj-lt"/>
              </a:rPr>
            </a:br>
            <a:endParaRPr kumimoji="1" lang="ja-JP" altLang="en-US" sz="5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25906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9560" y="365125"/>
            <a:ext cx="11719560" cy="1325563"/>
          </a:xfrm>
        </p:spPr>
        <p:txBody>
          <a:bodyPr/>
          <a:lstStyle/>
          <a:p>
            <a:r>
              <a:rPr lang="ja-JP" altLang="en-US" dirty="0"/>
              <a:t>図表７－４　ビール当ての試行回数と</a:t>
            </a:r>
            <a:br>
              <a:rPr lang="en-US" altLang="ja-JP" dirty="0"/>
            </a:br>
            <a:r>
              <a:rPr lang="ja-JP" altLang="en-US" dirty="0"/>
              <a:t>　　　　　　帰無仮説を仮定した場合の確率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4246" y="1690688"/>
            <a:ext cx="8410187" cy="4983479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0518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9C81B8-6299-4373-A866-D6F9BFA35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背理法はわざと反対の仮説を設定する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897093-9789-4B75-9C42-6356C31D9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背理法は「ある事柄Ｚを直接証明する事が困難」な場合に利用</a:t>
            </a:r>
            <a:endParaRPr kumimoji="1" lang="en-US" altLang="ja-JP" dirty="0"/>
          </a:p>
          <a:p>
            <a:r>
              <a:rPr kumimoji="1" lang="ja-JP" altLang="en-US" dirty="0"/>
              <a:t>①ある</a:t>
            </a:r>
            <a:r>
              <a:rPr kumimoji="1" lang="ja-JP" altLang="en-US" b="1" dirty="0">
                <a:solidFill>
                  <a:srgbClr val="00B0F0"/>
                </a:solidFill>
              </a:rPr>
              <a:t>（対立）仮説Ｚ</a:t>
            </a:r>
            <a:r>
              <a:rPr kumimoji="1" lang="ja-JP" altLang="en-US" dirty="0"/>
              <a:t>が真ではないという</a:t>
            </a:r>
            <a:r>
              <a:rPr kumimoji="1" lang="ja-JP" altLang="en-US" b="1" dirty="0">
                <a:solidFill>
                  <a:srgbClr val="FF0000"/>
                </a:solidFill>
              </a:rPr>
              <a:t>帰無仮説Ｚ’</a:t>
            </a:r>
            <a:r>
              <a:rPr kumimoji="1" lang="ja-JP" altLang="en-US" dirty="0"/>
              <a:t>を仮定</a:t>
            </a:r>
            <a:endParaRPr kumimoji="1" lang="en-US" altLang="ja-JP" dirty="0"/>
          </a:p>
          <a:p>
            <a:r>
              <a:rPr lang="ja-JP" altLang="en-US" dirty="0"/>
              <a:t>②</a:t>
            </a:r>
            <a:r>
              <a:rPr kumimoji="1" lang="ja-JP" altLang="en-US" b="1" dirty="0">
                <a:solidFill>
                  <a:srgbClr val="FF0000"/>
                </a:solidFill>
              </a:rPr>
              <a:t>帰無仮説Ｚ’</a:t>
            </a:r>
            <a:r>
              <a:rPr kumimoji="1" lang="ja-JP" altLang="en-US" dirty="0"/>
              <a:t>を仮定すると、矛盾が生じる事実を挙げる</a:t>
            </a:r>
            <a:endParaRPr kumimoji="1" lang="en-US" altLang="ja-JP" dirty="0"/>
          </a:p>
          <a:p>
            <a:r>
              <a:rPr lang="ja-JP" altLang="en-US" dirty="0"/>
              <a:t>③事実と</a:t>
            </a:r>
            <a:r>
              <a:rPr kumimoji="1" lang="ja-JP" altLang="en-US" b="1" dirty="0">
                <a:solidFill>
                  <a:srgbClr val="FF0000"/>
                </a:solidFill>
              </a:rPr>
              <a:t>帰無仮説Ｚ’</a:t>
            </a:r>
            <a:r>
              <a:rPr kumimoji="1" lang="ja-JP" altLang="en-US" dirty="0"/>
              <a:t>とは整合的ではないため偽である</a:t>
            </a:r>
            <a:endParaRPr kumimoji="1" lang="en-US" altLang="ja-JP" dirty="0"/>
          </a:p>
          <a:p>
            <a:r>
              <a:rPr kumimoji="1" lang="ja-JP" altLang="en-US" dirty="0"/>
              <a:t>④結果として、</a:t>
            </a:r>
            <a:r>
              <a:rPr kumimoji="1" lang="ja-JP" altLang="en-US" b="1" dirty="0">
                <a:solidFill>
                  <a:srgbClr val="00B0F0"/>
                </a:solidFill>
              </a:rPr>
              <a:t>対立仮説Ｚ</a:t>
            </a:r>
            <a:r>
              <a:rPr kumimoji="1" lang="ja-JP" altLang="en-US" dirty="0"/>
              <a:t>が真であると判断する</a:t>
            </a:r>
            <a:endParaRPr kumimoji="1" lang="en-US" altLang="ja-JP" dirty="0"/>
          </a:p>
          <a:p>
            <a:r>
              <a:rPr lang="ja-JP" altLang="en-US" dirty="0"/>
              <a:t>帰無仮説に矛盾が起きたかは、その確率の低さで判断する</a:t>
            </a:r>
            <a:endParaRPr lang="en-US" altLang="ja-JP" dirty="0"/>
          </a:p>
          <a:p>
            <a:r>
              <a:rPr kumimoji="1" lang="ja-JP" altLang="en-US" dirty="0"/>
              <a:t>－試行結果が非常に稀（低い確率）の時に矛盾と考える</a:t>
            </a:r>
            <a:endParaRPr kumimoji="1" lang="en-US" altLang="ja-JP" dirty="0"/>
          </a:p>
          <a:p>
            <a:r>
              <a:rPr lang="ja-JP" altLang="en-US" dirty="0"/>
              <a:t>－慣例的に</a:t>
            </a:r>
            <a:r>
              <a:rPr lang="en-US" altLang="ja-JP" dirty="0"/>
              <a:t>5</a:t>
            </a:r>
            <a:r>
              <a:rPr lang="ja-JP" altLang="en-US" dirty="0"/>
              <a:t>％（２０回に１回）以下の場合に矛盾とする</a:t>
            </a:r>
            <a:endParaRPr lang="en-US" altLang="ja-JP" dirty="0"/>
          </a:p>
          <a:p>
            <a:r>
              <a:rPr kumimoji="1" lang="ja-JP" altLang="en-US" dirty="0"/>
              <a:t>この５％を</a:t>
            </a:r>
            <a:r>
              <a:rPr kumimoji="1" lang="ja-JP" altLang="en-US" b="1" dirty="0"/>
              <a:t>有意水準</a:t>
            </a:r>
            <a:r>
              <a:rPr kumimoji="1" lang="ja-JP" altLang="en-US" dirty="0"/>
              <a:t>（又は危険率）と呼ぶ</a:t>
            </a:r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7DC90A3-823F-4A87-AE52-F87015572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472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9C81B8-6299-4373-A866-D6F9BFA35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統計クラスの</a:t>
            </a:r>
            <a:r>
              <a:rPr kumimoji="1" lang="en-US" altLang="ja-JP" dirty="0"/>
              <a:t>IQ</a:t>
            </a:r>
            <a:r>
              <a:rPr kumimoji="1" lang="ja-JP" altLang="en-US" dirty="0"/>
              <a:t>を検定で判断する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897093-9789-4B75-9C42-6356C31D9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統計的検定の①単純なケース（</a:t>
            </a:r>
            <a:r>
              <a:rPr kumimoji="1" lang="en-US" altLang="ja-JP" dirty="0"/>
              <a:t>IQ</a:t>
            </a:r>
            <a:r>
              <a:rPr kumimoji="1" lang="ja-JP" altLang="en-US" dirty="0"/>
              <a:t>）の内容（図表</a:t>
            </a:r>
            <a:r>
              <a:rPr kumimoji="1" lang="en-US" altLang="ja-JP" dirty="0"/>
              <a:t>7-5</a:t>
            </a:r>
            <a:r>
              <a:rPr kumimoji="1" lang="ja-JP" altLang="en-US" dirty="0"/>
              <a:t>）</a:t>
            </a:r>
            <a:endParaRPr kumimoji="1" lang="en-US" altLang="ja-JP" dirty="0"/>
          </a:p>
          <a:p>
            <a:r>
              <a:rPr lang="ja-JP" altLang="en-US" dirty="0"/>
              <a:t>－母集団の</a:t>
            </a:r>
            <a:r>
              <a:rPr lang="en-US" altLang="ja-JP" dirty="0"/>
              <a:t>IQ</a:t>
            </a:r>
            <a:r>
              <a:rPr lang="ja-JP" altLang="en-US" dirty="0"/>
              <a:t>の平均値１００で標準偏差１５である</a:t>
            </a:r>
            <a:endParaRPr kumimoji="1" lang="en-US" altLang="ja-JP" dirty="0"/>
          </a:p>
          <a:p>
            <a:r>
              <a:rPr lang="ja-JP" altLang="en-US" dirty="0"/>
              <a:t>ランダム抽出された標本のデータで検定を行う</a:t>
            </a:r>
            <a:endParaRPr lang="en-US" altLang="ja-JP" dirty="0"/>
          </a:p>
          <a:p>
            <a:r>
              <a:rPr kumimoji="1" lang="ja-JP" altLang="en-US" dirty="0"/>
              <a:t>－ある統計クラス（標本）の平均値は</a:t>
            </a:r>
            <a:r>
              <a:rPr kumimoji="1" lang="en-US" altLang="ja-JP" dirty="0"/>
              <a:t>IQ107.5</a:t>
            </a:r>
            <a:r>
              <a:rPr kumimoji="1" lang="ja-JP" altLang="en-US" dirty="0"/>
              <a:t>であった</a:t>
            </a:r>
            <a:endParaRPr kumimoji="1" lang="en-US" altLang="ja-JP" dirty="0"/>
          </a:p>
          <a:p>
            <a:r>
              <a:rPr lang="ja-JP" altLang="en-US" dirty="0"/>
              <a:t>－この統計クラスの母集団の平均値は</a:t>
            </a:r>
            <a:r>
              <a:rPr lang="en-US" altLang="ja-JP" dirty="0"/>
              <a:t>100</a:t>
            </a:r>
            <a:r>
              <a:rPr lang="ja-JP" altLang="en-US" dirty="0"/>
              <a:t>と考えて良いか</a:t>
            </a:r>
            <a:endParaRPr lang="en-US" altLang="ja-JP" dirty="0"/>
          </a:p>
          <a:p>
            <a:r>
              <a:rPr lang="ja-JP" altLang="en-US" dirty="0"/>
              <a:t>対立仮説と帰無仮説を設定して</a:t>
            </a:r>
            <a:r>
              <a:rPr kumimoji="1" lang="ja-JP" altLang="en-US" dirty="0"/>
              <a:t>背理法を用いる（図表</a:t>
            </a:r>
            <a:r>
              <a:rPr kumimoji="1" lang="en-US" altLang="ja-JP" dirty="0"/>
              <a:t>7-6</a:t>
            </a:r>
            <a:r>
              <a:rPr kumimoji="1" lang="ja-JP" altLang="en-US" dirty="0"/>
              <a:t>）</a:t>
            </a:r>
            <a:endParaRPr kumimoji="1" lang="en-US" altLang="ja-JP" dirty="0"/>
          </a:p>
          <a:p>
            <a:r>
              <a:rPr lang="ja-JP" altLang="en-US" dirty="0"/>
              <a:t>－</a:t>
            </a:r>
            <a:r>
              <a:rPr lang="ja-JP" altLang="en-US" b="1" dirty="0">
                <a:solidFill>
                  <a:srgbClr val="00B0F0"/>
                </a:solidFill>
              </a:rPr>
              <a:t>対立仮説</a:t>
            </a:r>
            <a:r>
              <a:rPr lang="ja-JP" altLang="en-US" dirty="0"/>
              <a:t>「統計クラスの母平均は</a:t>
            </a:r>
            <a:r>
              <a:rPr lang="en-US" altLang="ja-JP" dirty="0"/>
              <a:t>100</a:t>
            </a:r>
            <a:r>
              <a:rPr lang="ja-JP" altLang="en-US" dirty="0"/>
              <a:t>ではない」</a:t>
            </a:r>
            <a:endParaRPr lang="en-US" altLang="ja-JP" dirty="0"/>
          </a:p>
          <a:p>
            <a:r>
              <a:rPr kumimoji="1" lang="ja-JP" altLang="en-US" dirty="0"/>
              <a:t>－</a:t>
            </a:r>
            <a:r>
              <a:rPr kumimoji="1" lang="ja-JP" altLang="en-US" b="1" dirty="0">
                <a:solidFill>
                  <a:srgbClr val="FF0000"/>
                </a:solidFill>
              </a:rPr>
              <a:t>帰無仮説</a:t>
            </a:r>
            <a:r>
              <a:rPr kumimoji="1" lang="ja-JP" altLang="en-US" dirty="0"/>
              <a:t>「統計クラスの母平均は</a:t>
            </a:r>
            <a:r>
              <a:rPr kumimoji="1" lang="en-US" altLang="ja-JP" dirty="0"/>
              <a:t>100</a:t>
            </a:r>
            <a:r>
              <a:rPr kumimoji="1" lang="ja-JP" altLang="en-US" dirty="0"/>
              <a:t>である」</a:t>
            </a:r>
            <a:endParaRPr kumimoji="1" lang="en-US" altLang="ja-JP" dirty="0"/>
          </a:p>
          <a:p>
            <a:r>
              <a:rPr lang="ja-JP" altLang="en-US" dirty="0"/>
              <a:t>帰無仮説を前提とした時に標本平均</a:t>
            </a:r>
            <a:r>
              <a:rPr lang="en-US" altLang="ja-JP" dirty="0"/>
              <a:t>107.5</a:t>
            </a:r>
            <a:r>
              <a:rPr lang="ja-JP" altLang="en-US" dirty="0"/>
              <a:t>になる確率は？</a:t>
            </a:r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7DC90A3-823F-4A87-AE52-F87015572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2715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図表７－５　母平均の検定の概念図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0590" y="2064078"/>
            <a:ext cx="6719911" cy="375483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30160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図表７－６　母平均値を１００とした時、標本平均値が１０７．５になる確率は？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14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41154C2-FBC5-48FA-B344-A11E65DFD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720" y="1690687"/>
            <a:ext cx="10165079" cy="480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4635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9C81B8-6299-4373-A866-D6F9BFA35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Z</a:t>
            </a:r>
            <a:r>
              <a:rPr kumimoji="1" lang="ja-JP" altLang="en-US" dirty="0"/>
              <a:t>スコアを使って確率を知る（統計量）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897093-9789-4B75-9C42-6356C31D9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ja-JP" altLang="en-US" dirty="0"/>
              <a:t>帰無仮説を前提とした時に標本平均</a:t>
            </a:r>
            <a:r>
              <a:rPr lang="en-US" altLang="ja-JP" dirty="0"/>
              <a:t>107.5</a:t>
            </a:r>
            <a:r>
              <a:rPr lang="ja-JP" altLang="en-US" dirty="0"/>
              <a:t>になる確率は？</a:t>
            </a:r>
            <a:endParaRPr lang="en-US" altLang="ja-JP" dirty="0"/>
          </a:p>
          <a:p>
            <a:r>
              <a:rPr kumimoji="1" lang="ja-JP" altLang="en-US" dirty="0"/>
              <a:t>－検定統計量という計算式を利用する</a:t>
            </a:r>
            <a:endParaRPr kumimoji="1" lang="en-US" altLang="ja-JP" dirty="0"/>
          </a:p>
          <a:p>
            <a:r>
              <a:rPr kumimoji="1" lang="ja-JP" altLang="en-US" dirty="0"/>
              <a:t>－実は、</a:t>
            </a:r>
            <a:r>
              <a:rPr kumimoji="1" lang="en-US" altLang="ja-JP" dirty="0"/>
              <a:t>Z</a:t>
            </a:r>
            <a:r>
              <a:rPr kumimoji="1" lang="ja-JP" altLang="en-US" dirty="0"/>
              <a:t>スコアは検定統計量の一つ（次のページ</a:t>
            </a:r>
            <a:r>
              <a:rPr lang="ja-JP" altLang="en-US" dirty="0"/>
              <a:t>（４）式</a:t>
            </a:r>
            <a:r>
              <a:rPr kumimoji="1" lang="ja-JP" altLang="en-US" dirty="0"/>
              <a:t>）</a:t>
            </a:r>
            <a:endParaRPr kumimoji="1" lang="en-US" altLang="ja-JP" dirty="0"/>
          </a:p>
          <a:p>
            <a:r>
              <a:rPr lang="ja-JP" altLang="en-US" dirty="0"/>
              <a:t>－標準正規分布（平均値０、標準偏差１）に変形する式</a:t>
            </a:r>
            <a:endParaRPr lang="en-US" altLang="ja-JP" dirty="0"/>
          </a:p>
          <a:p>
            <a:r>
              <a:rPr kumimoji="1" lang="ja-JP" altLang="en-US" dirty="0"/>
              <a:t>母平均の検定では、</a:t>
            </a:r>
            <a:r>
              <a:rPr kumimoji="1" lang="en-US" altLang="ja-JP" dirty="0"/>
              <a:t>Z</a:t>
            </a:r>
            <a:r>
              <a:rPr kumimoji="1" lang="ja-JP" altLang="en-US" dirty="0"/>
              <a:t>統計量を使用する（図表</a:t>
            </a:r>
            <a:r>
              <a:rPr kumimoji="1" lang="en-US" altLang="ja-JP" dirty="0"/>
              <a:t>7-8</a:t>
            </a:r>
            <a:r>
              <a:rPr kumimoji="1" lang="ja-JP" altLang="en-US" dirty="0"/>
              <a:t>）</a:t>
            </a:r>
            <a:endParaRPr kumimoji="1" lang="en-US" altLang="ja-JP" dirty="0"/>
          </a:p>
          <a:p>
            <a:r>
              <a:rPr lang="ja-JP" altLang="en-US" dirty="0"/>
              <a:t>－母分散及び母標準偏差がわかっている</a:t>
            </a:r>
            <a:endParaRPr lang="en-US" altLang="ja-JP" dirty="0"/>
          </a:p>
          <a:p>
            <a:r>
              <a:rPr kumimoji="1" lang="ja-JP" altLang="en-US" dirty="0"/>
              <a:t>－標本平均値、</a:t>
            </a:r>
            <a:r>
              <a:rPr kumimoji="1" lang="ja-JP" altLang="en-US" b="1" dirty="0">
                <a:solidFill>
                  <a:srgbClr val="FF0000"/>
                </a:solidFill>
              </a:rPr>
              <a:t>帰無仮説</a:t>
            </a:r>
            <a:r>
              <a:rPr kumimoji="1" lang="ja-JP" altLang="en-US" dirty="0"/>
              <a:t>の母平均、標本サイズを代入</a:t>
            </a:r>
            <a:endParaRPr kumimoji="1" lang="en-US" altLang="ja-JP" dirty="0"/>
          </a:p>
          <a:p>
            <a:r>
              <a:rPr lang="ja-JP" altLang="en-US" dirty="0"/>
              <a:t>－</a:t>
            </a:r>
            <a:r>
              <a:rPr lang="en-US" altLang="ja-JP" dirty="0"/>
              <a:t>Z</a:t>
            </a:r>
            <a:r>
              <a:rPr lang="ja-JP" altLang="en-US" dirty="0"/>
              <a:t>統計量は「５」になり</a:t>
            </a:r>
            <a:r>
              <a:rPr lang="en-US" altLang="ja-JP" dirty="0"/>
              <a:t>1.96</a:t>
            </a:r>
            <a:r>
              <a:rPr lang="ja-JP" altLang="en-US" dirty="0"/>
              <a:t>より外側（図表７－８②）</a:t>
            </a:r>
            <a:endParaRPr lang="en-US" altLang="ja-JP" dirty="0"/>
          </a:p>
          <a:p>
            <a:r>
              <a:rPr kumimoji="1" lang="ja-JP" altLang="en-US" dirty="0"/>
              <a:t>帰無仮説を棄て、</a:t>
            </a:r>
            <a:r>
              <a:rPr kumimoji="1" lang="ja-JP" altLang="en-US" b="1" dirty="0">
                <a:solidFill>
                  <a:srgbClr val="00B0F0"/>
                </a:solidFill>
              </a:rPr>
              <a:t>対立仮説</a:t>
            </a:r>
            <a:r>
              <a:rPr kumimoji="1" lang="ja-JP" altLang="en-US" dirty="0"/>
              <a:t>「母平均は</a:t>
            </a:r>
            <a:r>
              <a:rPr lang="en-US" altLang="ja-JP" dirty="0"/>
              <a:t>100</a:t>
            </a:r>
            <a:r>
              <a:rPr lang="ja-JP" altLang="en-US" dirty="0"/>
              <a:t>ではない」を採択</a:t>
            </a:r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7DC90A3-823F-4A87-AE52-F87015572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98090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偏差値と</a:t>
            </a:r>
            <a:r>
              <a:rPr lang="en-US" altLang="ja-JP" dirty="0"/>
              <a:t>Z</a:t>
            </a:r>
            <a:r>
              <a:rPr lang="ja-JP" altLang="en-US" dirty="0"/>
              <a:t>スコアの算出方法（</a:t>
            </a:r>
            <a:r>
              <a:rPr lang="en-US" altLang="ja-JP" dirty="0"/>
              <a:t>3</a:t>
            </a:r>
            <a:r>
              <a:rPr lang="ja-JP" altLang="en-US" dirty="0"/>
              <a:t>・</a:t>
            </a:r>
            <a:r>
              <a:rPr lang="en-US" altLang="ja-JP" dirty="0"/>
              <a:t>4</a:t>
            </a:r>
            <a:r>
              <a:rPr lang="ja-JP" altLang="en-US" dirty="0"/>
              <a:t>式）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16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68D68BE0-B0BD-44BE-8BA1-D0EF4F9B7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1" y="1856203"/>
            <a:ext cx="9948332" cy="4104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2340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図表７－８　Ｚ検定統計量の計算方法</a:t>
            </a:r>
            <a:br>
              <a:rPr lang="en-US" altLang="ja-JP" dirty="0"/>
            </a:br>
            <a:r>
              <a:rPr lang="ja-JP" altLang="en-US" dirty="0"/>
              <a:t>　　　　　　（母分散が</a:t>
            </a:r>
            <a:r>
              <a:rPr lang="ja-JP" altLang="en-US" b="1" dirty="0"/>
              <a:t>既知</a:t>
            </a:r>
            <a:r>
              <a:rPr lang="ja-JP" altLang="en-US" dirty="0"/>
              <a:t>の場合）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5334" y="2178307"/>
            <a:ext cx="9246211" cy="288476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997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図表７－８②　Ｚ検定統計量の計算方法</a:t>
            </a:r>
            <a:br>
              <a:rPr lang="en-US" altLang="ja-JP" dirty="0"/>
            </a:br>
            <a:r>
              <a:rPr lang="ja-JP" altLang="en-US" dirty="0"/>
              <a:t>　　　　　　　（母分散が</a:t>
            </a:r>
            <a:r>
              <a:rPr lang="ja-JP" altLang="en-US" b="1" dirty="0"/>
              <a:t>既知</a:t>
            </a:r>
            <a:r>
              <a:rPr lang="ja-JP" altLang="en-US" dirty="0"/>
              <a:t>の場合）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18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1656734-1296-42AF-A028-3EF5FCE6190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067" y="2263681"/>
            <a:ext cx="9872133" cy="35444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50696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rgbClr val="FF0000"/>
                </a:solidFill>
              </a:rPr>
              <a:t>検定統計量</a:t>
            </a:r>
            <a:r>
              <a:rPr lang="ja-JP" altLang="en-US" dirty="0"/>
              <a:t>（横軸）を使えば</a:t>
            </a:r>
            <a:r>
              <a:rPr lang="ja-JP" altLang="en-US" dirty="0">
                <a:solidFill>
                  <a:srgbClr val="FF0000"/>
                </a:solidFill>
              </a:rPr>
              <a:t>確率</a:t>
            </a:r>
            <a:r>
              <a:rPr lang="ja-JP" altLang="en-US" dirty="0"/>
              <a:t>（面積）がわかる（標準正規分布）！</a:t>
            </a:r>
          </a:p>
        </p:txBody>
      </p:sp>
      <p:sp>
        <p:nvSpPr>
          <p:cNvPr id="119810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825625"/>
            <a:ext cx="11149208" cy="4667250"/>
          </a:xfrm>
        </p:spPr>
        <p:txBody>
          <a:bodyPr>
            <a:normAutofit/>
          </a:bodyPr>
          <a:lstStyle/>
          <a:p>
            <a:r>
              <a:rPr lang="ja-JP" altLang="en-US" dirty="0"/>
              <a:t>検定統計量とは、確率を知るための道具</a:t>
            </a:r>
            <a:endParaRPr lang="en-US" altLang="ja-JP" dirty="0"/>
          </a:p>
          <a:p>
            <a:r>
              <a:rPr lang="ja-JP" altLang="en-US" dirty="0"/>
              <a:t>－区間推定では９５％は</a:t>
            </a:r>
            <a:r>
              <a:rPr lang="en-US" altLang="ja-JP" dirty="0">
                <a:solidFill>
                  <a:srgbClr val="FF0000"/>
                </a:solidFill>
              </a:rPr>
              <a:t>1.96</a:t>
            </a:r>
            <a:r>
              <a:rPr lang="ja-JP" altLang="en-US" dirty="0"/>
              <a:t>標本誤差</a:t>
            </a:r>
            <a:r>
              <a:rPr lang="ja-JP" altLang="en-US" dirty="0">
                <a:solidFill>
                  <a:srgbClr val="FF0000"/>
                </a:solidFill>
              </a:rPr>
              <a:t>分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/>
              <a:t>－Ｚスコアが約２以上であれば、５％以下だった</a:t>
            </a:r>
            <a:endParaRPr lang="en-US" altLang="ja-JP" dirty="0"/>
          </a:p>
          <a:p>
            <a:r>
              <a:rPr lang="ja-JP" altLang="en-US" dirty="0"/>
              <a:t>今回の母平均の検定では、</a:t>
            </a:r>
            <a:r>
              <a:rPr lang="en-US" altLang="ja-JP" dirty="0"/>
              <a:t>Z</a:t>
            </a:r>
            <a:r>
              <a:rPr lang="ja-JP" altLang="en-US" dirty="0"/>
              <a:t>統計量を使用（正規分布）</a:t>
            </a:r>
            <a:endParaRPr lang="en-US" altLang="ja-JP" dirty="0"/>
          </a:p>
          <a:p>
            <a:r>
              <a:rPr lang="ja-JP" altLang="en-US" dirty="0"/>
              <a:t>－－平均値から約</a:t>
            </a:r>
            <a:r>
              <a:rPr lang="ja-JP" altLang="en-US" dirty="0">
                <a:solidFill>
                  <a:srgbClr val="FF0000"/>
                </a:solidFill>
              </a:rPr>
              <a:t>２</a:t>
            </a:r>
            <a:r>
              <a:rPr lang="ja-JP" altLang="en-US" dirty="0"/>
              <a:t>標準偏差離れていれば５％以下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en-US" altLang="ja-JP" dirty="0"/>
              <a:t>Z</a:t>
            </a:r>
            <a:r>
              <a:rPr lang="ja-JP" altLang="en-US" dirty="0"/>
              <a:t>統計量は</a:t>
            </a:r>
            <a:r>
              <a:rPr lang="ja-JP" altLang="en-US" b="1" dirty="0"/>
              <a:t>５</a:t>
            </a:r>
            <a:r>
              <a:rPr lang="ja-JP" altLang="en-US" dirty="0"/>
              <a:t>だったので、５％以下の稀な確率とわかる</a:t>
            </a:r>
            <a:endParaRPr lang="en-US" altLang="ja-JP" dirty="0"/>
          </a:p>
          <a:p>
            <a:r>
              <a:rPr lang="ja-JP" altLang="en-US" dirty="0"/>
              <a:t>－直接、面積から確率を算出するより簡単</a:t>
            </a:r>
            <a:endParaRPr lang="en-US" altLang="ja-JP" dirty="0"/>
          </a:p>
          <a:p>
            <a:r>
              <a:rPr lang="ja-JP" altLang="en-US" dirty="0"/>
              <a:t>帰無仮説を棄却して、対立仮説を採択する</a:t>
            </a:r>
            <a:endParaRPr lang="en-US" altLang="ja-JP" dirty="0"/>
          </a:p>
          <a:p>
            <a:r>
              <a:rPr lang="ja-JP" altLang="en-US" dirty="0"/>
              <a:t>－ある統計クラスの母集団の平均値は</a:t>
            </a:r>
            <a:r>
              <a:rPr lang="en-US" altLang="ja-JP" dirty="0"/>
              <a:t>100</a:t>
            </a:r>
            <a:r>
              <a:rPr lang="ja-JP" altLang="en-US" dirty="0"/>
              <a:t>ではない（天才集団）</a:t>
            </a:r>
          </a:p>
        </p:txBody>
      </p:sp>
      <p:sp>
        <p:nvSpPr>
          <p:cNvPr id="119811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1608139" y="6343650"/>
            <a:ext cx="587375" cy="4889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2B97F58C-4830-4BE3-8D4E-4E5AE24A1E8F}" type="slidenum">
              <a:rPr lang="en-US" altLang="ja-JP" smtClean="0">
                <a:latin typeface="Arial" charset="0"/>
                <a:ea typeface="ＭＳ Ｐゴシック" charset="-128"/>
              </a:rPr>
              <a:pPr/>
              <a:t>19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D2CD76A-1788-4021-94F9-62E8E1D391CF}" type="slidenum">
              <a:rPr lang="en-US" altLang="ja-JP" smtClean="0">
                <a:latin typeface="Arial" charset="0"/>
                <a:ea typeface="ＭＳ Ｐゴシック" charset="-128"/>
              </a:rPr>
              <a:pPr/>
              <a:t>2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第７章の目的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90688"/>
            <a:ext cx="10134600" cy="4405312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前章では推定の入口として幅を持つ「信頼区間」を学習した</a:t>
            </a:r>
          </a:p>
          <a:p>
            <a:pPr eaLnBrk="1" hangingPunct="1"/>
            <a:r>
              <a:rPr lang="ja-JP" altLang="en-US" dirty="0"/>
              <a:t>本章では「</a:t>
            </a:r>
            <a:r>
              <a:rPr lang="ja-JP" altLang="en-US" b="1" dirty="0"/>
              <a:t>統計的検定</a:t>
            </a:r>
            <a:r>
              <a:rPr lang="ja-JP" altLang="en-US" dirty="0"/>
              <a:t>」に取り組む</a:t>
            </a:r>
          </a:p>
          <a:p>
            <a:pPr eaLnBrk="1" hangingPunct="1"/>
            <a:r>
              <a:rPr lang="ja-JP" altLang="en-US" dirty="0"/>
              <a:t>－検定のためには、更に、「背理法」と「帰無仮説」の概念が必要になる</a:t>
            </a:r>
          </a:p>
          <a:p>
            <a:pPr eaLnBrk="1" hangingPunct="1"/>
            <a:r>
              <a:rPr lang="ja-JP" altLang="en-US" dirty="0"/>
              <a:t>実際の数値算出の前に、統計的検定の考え方（コンセプト）を正しく理解しておこう</a:t>
            </a:r>
          </a:p>
          <a:p>
            <a:pPr eaLnBrk="1" hangingPunct="1"/>
            <a:r>
              <a:rPr lang="ja-JP" altLang="en-US" dirty="0"/>
              <a:t>－検定はエクセルできても分析結果の解釈で躓く人が多いのは、コンセプトが理解できないから</a:t>
            </a:r>
            <a:endParaRPr lang="en-US" altLang="ja-JP" dirty="0"/>
          </a:p>
          <a:p>
            <a:pPr eaLnBrk="1" hangingPunct="1"/>
            <a:r>
              <a:rPr lang="ja-JP" altLang="en-US" dirty="0"/>
              <a:t>「母平均がある値」という仮説が確率的に確からしいか？</a:t>
            </a:r>
          </a:p>
        </p:txBody>
      </p:sp>
    </p:spTree>
    <p:extLst>
      <p:ext uri="{BB962C8B-B14F-4D97-AF65-F5344CB8AC3E}">
        <p14:creationId xmlns:p14="http://schemas.microsoft.com/office/powerpoint/2010/main" val="39496579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9C81B8-6299-4373-A866-D6F9BFA35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対立</a:t>
            </a:r>
            <a:r>
              <a:rPr kumimoji="1" lang="ja-JP" altLang="en-US" dirty="0"/>
              <a:t>仮説が「ではない」なら</a:t>
            </a:r>
            <a:r>
              <a:rPr kumimoji="1" lang="ja-JP" altLang="en-US" b="1" dirty="0"/>
              <a:t>両側検定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897093-9789-4B75-9C42-6356C31D9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ja-JP" altLang="en-US" dirty="0"/>
              <a:t>検定には両側検定と片側検定がある（図表</a:t>
            </a:r>
            <a:r>
              <a:rPr lang="en-US" altLang="ja-JP" dirty="0"/>
              <a:t>7-7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対立仮説は「母平均は</a:t>
            </a:r>
            <a:r>
              <a:rPr lang="en-US" altLang="ja-JP" dirty="0"/>
              <a:t>100</a:t>
            </a:r>
            <a:r>
              <a:rPr lang="ja-JP" altLang="en-US" dirty="0"/>
              <a:t>に等しくない」</a:t>
            </a:r>
            <a:endParaRPr lang="en-US" altLang="ja-JP" dirty="0"/>
          </a:p>
          <a:p>
            <a:r>
              <a:rPr kumimoji="1" lang="ja-JP" altLang="en-US" dirty="0"/>
              <a:t>－今回の検定は、母平均が</a:t>
            </a:r>
            <a:r>
              <a:rPr kumimoji="1" lang="en-US" altLang="ja-JP" dirty="0"/>
              <a:t>100</a:t>
            </a:r>
            <a:r>
              <a:rPr kumimoji="1" lang="ja-JP" altLang="en-US" dirty="0"/>
              <a:t>に等しいかどうかが問題</a:t>
            </a:r>
            <a:endParaRPr kumimoji="1" lang="en-US" altLang="ja-JP" dirty="0"/>
          </a:p>
          <a:p>
            <a:r>
              <a:rPr kumimoji="1" lang="ja-JP" altLang="en-US" dirty="0"/>
              <a:t>－</a:t>
            </a:r>
            <a:r>
              <a:rPr kumimoji="1" lang="en-US" altLang="ja-JP" dirty="0"/>
              <a:t>IQ</a:t>
            </a:r>
            <a:r>
              <a:rPr kumimoji="1" lang="ja-JP" altLang="en-US" dirty="0"/>
              <a:t>が高い方か低い方かを問題にしていない</a:t>
            </a:r>
            <a:endParaRPr kumimoji="1" lang="en-US" altLang="ja-JP" dirty="0"/>
          </a:p>
          <a:p>
            <a:r>
              <a:rPr lang="ja-JP" altLang="en-US" dirty="0"/>
              <a:t>➾両側検定を採用する（棄却域は</a:t>
            </a:r>
            <a:r>
              <a:rPr lang="en-US" altLang="ja-JP" dirty="0"/>
              <a:t>2.5</a:t>
            </a:r>
            <a:r>
              <a:rPr lang="ja-JP" altLang="en-US" dirty="0"/>
              <a:t>％が両側で２つある）</a:t>
            </a:r>
            <a:endParaRPr lang="en-US" altLang="ja-JP" dirty="0"/>
          </a:p>
          <a:p>
            <a:r>
              <a:rPr kumimoji="1" lang="ja-JP" altLang="en-US" dirty="0"/>
              <a:t>対立仮説は「母平均は</a:t>
            </a:r>
            <a:r>
              <a:rPr kumimoji="1" lang="en-US" altLang="ja-JP" dirty="0"/>
              <a:t>100</a:t>
            </a:r>
            <a:r>
              <a:rPr kumimoji="1" lang="ja-JP" altLang="en-US" dirty="0"/>
              <a:t>より高い」</a:t>
            </a:r>
            <a:endParaRPr kumimoji="1" lang="en-US" altLang="ja-JP" dirty="0"/>
          </a:p>
          <a:p>
            <a:r>
              <a:rPr kumimoji="1" lang="ja-JP" altLang="en-US" dirty="0"/>
              <a:t>－予め違いがプラス方向に予想できる場合</a:t>
            </a:r>
            <a:endParaRPr kumimoji="1" lang="en-US" altLang="ja-JP" dirty="0"/>
          </a:p>
          <a:p>
            <a:r>
              <a:rPr lang="ja-JP" altLang="en-US" dirty="0"/>
              <a:t>－例えば事前講習により</a:t>
            </a:r>
            <a:r>
              <a:rPr lang="en-US" altLang="ja-JP" dirty="0"/>
              <a:t>I</a:t>
            </a:r>
            <a:r>
              <a:rPr lang="ja-JP" altLang="en-US" dirty="0"/>
              <a:t>Ｑが高いかどうかが問題</a:t>
            </a:r>
            <a:endParaRPr lang="en-US" altLang="ja-JP" dirty="0"/>
          </a:p>
          <a:p>
            <a:r>
              <a:rPr kumimoji="1" lang="ja-JP" altLang="en-US" dirty="0"/>
              <a:t>➾片側検定を採用する（棄却域は</a:t>
            </a:r>
            <a:r>
              <a:rPr kumimoji="1" lang="en-US" altLang="ja-JP" dirty="0"/>
              <a:t>5.0</a:t>
            </a:r>
            <a:r>
              <a:rPr kumimoji="1" lang="ja-JP" altLang="en-US" dirty="0"/>
              <a:t>％が片側に一つある）</a:t>
            </a:r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7DC90A3-823F-4A87-AE52-F87015572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7391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図表７－７　統計的検定における</a:t>
            </a:r>
            <a:br>
              <a:rPr lang="en-US" altLang="ja-JP" dirty="0"/>
            </a:br>
            <a:r>
              <a:rPr lang="ja-JP" altLang="en-US" dirty="0"/>
              <a:t>　　　　　　両側検定と片側検定の違い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8800" y="1690688"/>
            <a:ext cx="8274400" cy="4909617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6373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9C81B8-6299-4373-A866-D6F9BFA35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統計的検定と信頼区間の関係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897093-9789-4B75-9C42-6356C31D9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667250"/>
          </a:xfrm>
        </p:spPr>
        <p:txBody>
          <a:bodyPr>
            <a:normAutofit/>
          </a:bodyPr>
          <a:lstStyle/>
          <a:p>
            <a:r>
              <a:rPr lang="ja-JP" altLang="en-US" dirty="0"/>
              <a:t>統計的検定と信頼区間は仮説が異なる</a:t>
            </a:r>
            <a:endParaRPr lang="en-US" altLang="ja-JP" dirty="0"/>
          </a:p>
          <a:p>
            <a:r>
              <a:rPr lang="ja-JP" altLang="en-US" dirty="0"/>
              <a:t>①信頼区間は推定量を標本平均値として「母平均＝標本平均値」</a:t>
            </a:r>
            <a:endParaRPr lang="en-US" altLang="ja-JP" dirty="0"/>
          </a:p>
          <a:p>
            <a:r>
              <a:rPr kumimoji="1" lang="ja-JP" altLang="en-US" dirty="0"/>
              <a:t>－標本平均の</a:t>
            </a:r>
            <a:r>
              <a:rPr kumimoji="1" lang="en-US" altLang="ja-JP" dirty="0"/>
              <a:t>107.5</a:t>
            </a:r>
            <a:r>
              <a:rPr kumimoji="1" lang="ja-JP" altLang="en-US" dirty="0"/>
              <a:t>を中心にして</a:t>
            </a:r>
            <a:r>
              <a:rPr kumimoji="1" lang="en-US" altLang="ja-JP" dirty="0"/>
              <a:t>1.96</a:t>
            </a:r>
            <a:r>
              <a:rPr kumimoji="1" lang="ja-JP" altLang="en-US" dirty="0"/>
              <a:t>標準偏差の範囲を計算</a:t>
            </a:r>
            <a:endParaRPr kumimoji="1" lang="en-US" altLang="ja-JP" dirty="0"/>
          </a:p>
          <a:p>
            <a:r>
              <a:rPr kumimoji="1" lang="ja-JP" altLang="en-US" dirty="0"/>
              <a:t>－信頼区間</a:t>
            </a:r>
            <a:r>
              <a:rPr kumimoji="1" lang="en-US" altLang="ja-JP" dirty="0"/>
              <a:t>105</a:t>
            </a:r>
            <a:r>
              <a:rPr kumimoji="1" lang="ja-JP" altLang="en-US" dirty="0"/>
              <a:t>～</a:t>
            </a:r>
            <a:r>
              <a:rPr kumimoji="1" lang="en-US" altLang="ja-JP" dirty="0"/>
              <a:t>109</a:t>
            </a:r>
            <a:r>
              <a:rPr kumimoji="1" lang="ja-JP" altLang="en-US" dirty="0"/>
              <a:t>の間に</a:t>
            </a:r>
            <a:r>
              <a:rPr kumimoji="1" lang="en-US" altLang="ja-JP" dirty="0"/>
              <a:t>100</a:t>
            </a:r>
            <a:r>
              <a:rPr kumimoji="1" lang="ja-JP" altLang="en-US" dirty="0"/>
              <a:t>が含まれていないかで判別</a:t>
            </a:r>
            <a:endParaRPr kumimoji="1" lang="en-US" altLang="ja-JP" dirty="0"/>
          </a:p>
          <a:p>
            <a:r>
              <a:rPr lang="ja-JP" altLang="en-US" dirty="0"/>
              <a:t>②統計的検定は、帰無仮説を「母平均＝</a:t>
            </a:r>
            <a:r>
              <a:rPr lang="en-US" altLang="ja-JP" dirty="0"/>
              <a:t>100</a:t>
            </a:r>
            <a:r>
              <a:rPr lang="ja-JP" altLang="en-US" dirty="0"/>
              <a:t>」と仮定</a:t>
            </a:r>
            <a:endParaRPr lang="en-US" altLang="ja-JP" dirty="0"/>
          </a:p>
          <a:p>
            <a:r>
              <a:rPr kumimoji="1" lang="ja-JP" altLang="en-US" dirty="0"/>
              <a:t>－標本平均が</a:t>
            </a:r>
            <a:r>
              <a:rPr kumimoji="1" lang="en-US" altLang="ja-JP" dirty="0"/>
              <a:t>107.5</a:t>
            </a:r>
            <a:r>
              <a:rPr kumimoji="1" lang="ja-JP" altLang="en-US" dirty="0"/>
              <a:t>になる</a:t>
            </a:r>
            <a:r>
              <a:rPr kumimoji="1" lang="en-US" altLang="ja-JP" dirty="0"/>
              <a:t>Z</a:t>
            </a:r>
            <a:r>
              <a:rPr kumimoji="1" lang="ja-JP" altLang="en-US" dirty="0"/>
              <a:t>統計量の値を算出</a:t>
            </a:r>
            <a:endParaRPr kumimoji="1" lang="en-US" altLang="ja-JP" dirty="0"/>
          </a:p>
          <a:p>
            <a:r>
              <a:rPr lang="ja-JP" altLang="en-US" dirty="0"/>
              <a:t>－両側検定の棄却域</a:t>
            </a:r>
            <a:r>
              <a:rPr lang="en-US" altLang="ja-JP" dirty="0"/>
              <a:t>1.96</a:t>
            </a:r>
            <a:r>
              <a:rPr lang="ja-JP" altLang="en-US" dirty="0"/>
              <a:t>より外側にあるので、</a:t>
            </a:r>
            <a:r>
              <a:rPr lang="en-US" altLang="ja-JP" dirty="0"/>
              <a:t>5</a:t>
            </a:r>
            <a:r>
              <a:rPr lang="ja-JP" altLang="en-US" dirty="0"/>
              <a:t>％以下の確率</a:t>
            </a:r>
            <a:endParaRPr lang="en-US" altLang="ja-JP" dirty="0"/>
          </a:p>
          <a:p>
            <a:r>
              <a:rPr kumimoji="1" lang="ja-JP" altLang="en-US" dirty="0"/>
              <a:t>－非常に稀な確率なので、対立仮説を採用</a:t>
            </a:r>
            <a:endParaRPr kumimoji="1" lang="en-US" altLang="ja-JP" dirty="0"/>
          </a:p>
          <a:p>
            <a:r>
              <a:rPr kumimoji="1" lang="ja-JP" altLang="en-US" dirty="0"/>
              <a:t>どちらの方法でも「母平均は</a:t>
            </a:r>
            <a:r>
              <a:rPr kumimoji="1" lang="en-US" altLang="ja-JP" dirty="0"/>
              <a:t>100</a:t>
            </a:r>
            <a:r>
              <a:rPr kumimoji="1" lang="ja-JP" altLang="en-US" dirty="0"/>
              <a:t>ではない」と判断される</a:t>
            </a:r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7DC90A3-823F-4A87-AE52-F87015572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48636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5086" y="151117"/>
            <a:ext cx="4239638" cy="4090143"/>
          </a:xfrm>
        </p:spPr>
        <p:txBody>
          <a:bodyPr/>
          <a:lstStyle/>
          <a:p>
            <a:r>
              <a:rPr lang="ja-JP" altLang="en-US" dirty="0"/>
              <a:t>図表７－９　</a:t>
            </a:r>
            <a:br>
              <a:rPr lang="en-US" altLang="ja-JP" dirty="0"/>
            </a:br>
            <a:r>
              <a:rPr lang="ja-JP" altLang="en-US" dirty="0"/>
              <a:t>区間推定と検定</a:t>
            </a:r>
            <a:br>
              <a:rPr lang="en-US" altLang="ja-JP" dirty="0"/>
            </a:br>
            <a:r>
              <a:rPr lang="ja-JP" altLang="en-US" dirty="0"/>
              <a:t>の違いをＩＱの</a:t>
            </a:r>
            <a:br>
              <a:rPr lang="en-US" altLang="ja-JP" dirty="0"/>
            </a:br>
            <a:r>
              <a:rPr lang="ja-JP" altLang="en-US" dirty="0"/>
              <a:t>事例で比較する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23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DDF8B67-47AA-46AA-B530-278C4D285A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009" y="136525"/>
            <a:ext cx="7170905" cy="658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2219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おわりに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統計的検定は、１つの数値について母集団の特徴を判断できるという点で、非常に有用な分析手法です。</a:t>
            </a:r>
            <a:endParaRPr kumimoji="1" lang="en-US" altLang="ja-JP" dirty="0"/>
          </a:p>
          <a:p>
            <a:r>
              <a:rPr lang="ja-JP" altLang="en-US" dirty="0"/>
              <a:t>－科学的論文では、多くの場合に統計的検定を利用します。</a:t>
            </a:r>
            <a:endParaRPr lang="en-US" altLang="ja-JP" dirty="0"/>
          </a:p>
          <a:p>
            <a:r>
              <a:rPr kumimoji="1" lang="ja-JP" altLang="en-US" dirty="0"/>
              <a:t>－つまり標本変動による誤差を考慮している数値を使います</a:t>
            </a:r>
            <a:endParaRPr kumimoji="1" lang="en-US" altLang="ja-JP" dirty="0"/>
          </a:p>
          <a:p>
            <a:r>
              <a:rPr lang="ja-JP" altLang="en-US" dirty="0"/>
              <a:t>但し、直接証明が困難なため、背理法や帰無仮説などの込み入った仕組みを用いています。浮気はなかなか直接現場を押さえることは困難ですね。</a:t>
            </a:r>
            <a:endParaRPr lang="en-US" altLang="ja-JP" dirty="0"/>
          </a:p>
          <a:p>
            <a:r>
              <a:rPr kumimoji="1" lang="ja-JP" altLang="en-US" dirty="0"/>
              <a:t>－背理法を使って帰無仮説が棄却されれば強い根拠になります</a:t>
            </a:r>
            <a:endParaRPr kumimoji="1" lang="en-US" altLang="ja-JP" dirty="0"/>
          </a:p>
          <a:p>
            <a:r>
              <a:rPr lang="ja-JP" altLang="en-US"/>
              <a:t>－帰無仮説が受諾されると、実は困ったことが・・・・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058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9C81B8-6299-4373-A866-D6F9BFA35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信頼区間と統計</a:t>
            </a:r>
            <a:r>
              <a:rPr lang="ja-JP" altLang="en-US" dirty="0"/>
              <a:t>的「検定」の違い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897093-9789-4B75-9C42-6356C31D9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信頼区間は、</a:t>
            </a:r>
            <a:r>
              <a:rPr kumimoji="1" lang="ja-JP" altLang="en-US" b="1" dirty="0">
                <a:solidFill>
                  <a:srgbClr val="FF0000"/>
                </a:solidFill>
              </a:rPr>
              <a:t>推定量</a:t>
            </a:r>
            <a:r>
              <a:rPr kumimoji="1" lang="ja-JP" altLang="en-US" dirty="0"/>
              <a:t>を中心に</a:t>
            </a:r>
            <a:r>
              <a:rPr kumimoji="1" lang="en-US" altLang="ja-JP" dirty="0"/>
              <a:t>95</a:t>
            </a:r>
            <a:r>
              <a:rPr kumimoji="1" lang="ja-JP" altLang="en-US" dirty="0"/>
              <a:t>％の幅を推定する（図表</a:t>
            </a:r>
            <a:r>
              <a:rPr kumimoji="1" lang="en-US" altLang="ja-JP" dirty="0"/>
              <a:t>7-1</a:t>
            </a:r>
            <a:r>
              <a:rPr kumimoji="1" lang="ja-JP" altLang="en-US" dirty="0"/>
              <a:t>）</a:t>
            </a:r>
            <a:endParaRPr kumimoji="1" lang="en-US" altLang="ja-JP" dirty="0"/>
          </a:p>
          <a:p>
            <a:r>
              <a:rPr lang="ja-JP" altLang="en-US" dirty="0"/>
              <a:t>－正規分布の場合には標準偏差</a:t>
            </a:r>
            <a:r>
              <a:rPr lang="en-US" altLang="ja-JP" dirty="0"/>
              <a:t>1.96</a:t>
            </a:r>
            <a:r>
              <a:rPr lang="ja-JP" altLang="en-US" dirty="0"/>
              <a:t>個分が幅になった</a:t>
            </a:r>
            <a:endParaRPr lang="en-US" altLang="ja-JP" dirty="0"/>
          </a:p>
          <a:p>
            <a:r>
              <a:rPr kumimoji="1" lang="ja-JP" altLang="en-US" dirty="0"/>
              <a:t>統計的検定は、母平均をある値と仮定して吟味する</a:t>
            </a:r>
            <a:endParaRPr kumimoji="1" lang="en-US" altLang="ja-JP" dirty="0"/>
          </a:p>
          <a:p>
            <a:r>
              <a:rPr lang="ja-JP" altLang="en-US" dirty="0"/>
              <a:t>－例えば「母平均＝８」という仮説の確率は高いかどうか</a:t>
            </a:r>
            <a:endParaRPr lang="en-US" altLang="ja-JP" dirty="0"/>
          </a:p>
          <a:p>
            <a:r>
              <a:rPr lang="ja-JP" altLang="en-US" dirty="0"/>
              <a:t>検定には「</a:t>
            </a:r>
            <a:r>
              <a:rPr lang="ja-JP" altLang="en-US" b="1" dirty="0">
                <a:solidFill>
                  <a:srgbClr val="FF0000"/>
                </a:solidFill>
              </a:rPr>
              <a:t>背理法</a:t>
            </a:r>
            <a:r>
              <a:rPr lang="ja-JP" altLang="en-US" dirty="0"/>
              <a:t>」という工夫を使う必要がある（図表</a:t>
            </a:r>
            <a:r>
              <a:rPr lang="en-US" altLang="ja-JP" dirty="0"/>
              <a:t>7-2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kumimoji="1" lang="ja-JP" altLang="en-US" dirty="0"/>
              <a:t>－加えて、確率分布・標本・推定量等の概念の理解が必要</a:t>
            </a:r>
            <a:endParaRPr kumimoji="1" lang="en-US" altLang="ja-JP" dirty="0"/>
          </a:p>
          <a:p>
            <a:r>
              <a:rPr lang="ja-JP" altLang="en-US" dirty="0"/>
              <a:t>－背理法はわかりにくいので３つの例え話で理解（図表</a:t>
            </a:r>
            <a:r>
              <a:rPr lang="en-US" altLang="ja-JP" dirty="0"/>
              <a:t>7-3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kumimoji="1" lang="ja-JP" altLang="en-US" dirty="0"/>
              <a:t>背理法は、丸暗記ではなく「概念を理解</a:t>
            </a:r>
            <a:r>
              <a:rPr lang="ja-JP" altLang="en-US" dirty="0"/>
              <a:t>」しないと使えない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7DC90A3-823F-4A87-AE52-F87015572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9056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8160" y="365125"/>
            <a:ext cx="11170920" cy="1325563"/>
          </a:xfrm>
        </p:spPr>
        <p:txBody>
          <a:bodyPr/>
          <a:lstStyle/>
          <a:p>
            <a:r>
              <a:rPr lang="ja-JP" altLang="en-US" dirty="0"/>
              <a:t>図表７－</a:t>
            </a:r>
            <a:r>
              <a:rPr lang="en-US" altLang="ja-JP" dirty="0"/>
              <a:t>1</a:t>
            </a:r>
            <a:r>
              <a:rPr lang="ja-JP" altLang="en-US" dirty="0"/>
              <a:t>　区間推定と統計的検定の違い</a:t>
            </a:r>
            <a:br>
              <a:rPr lang="en-US" altLang="ja-JP" dirty="0"/>
            </a:br>
            <a:r>
              <a:rPr lang="ja-JP" altLang="en-US" dirty="0"/>
              <a:t>　　　　　　のイメージ図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67997" y="1807066"/>
            <a:ext cx="5176992" cy="4909618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2503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" y="136525"/>
            <a:ext cx="11811000" cy="1325563"/>
          </a:xfrm>
        </p:spPr>
        <p:txBody>
          <a:bodyPr>
            <a:normAutofit/>
          </a:bodyPr>
          <a:lstStyle/>
          <a:p>
            <a:r>
              <a:rPr lang="ja-JP" altLang="en-US" dirty="0"/>
              <a:t>図表７－２　統計的検定には</a:t>
            </a:r>
            <a:br>
              <a:rPr lang="en-US" altLang="ja-JP" dirty="0"/>
            </a:br>
            <a:r>
              <a:rPr lang="ja-JP" altLang="en-US" dirty="0"/>
              <a:t>　　　　　　背理法（＋検定統計量）が必要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11448" y="1979565"/>
            <a:ext cx="7280697" cy="4437859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8740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図表７－３　背理法の例え話のまとめ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549CDC0-ECAB-4CAB-B96E-DF8D14EF9D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667" y="1905986"/>
            <a:ext cx="11599333" cy="3275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040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9C81B8-6299-4373-A866-D6F9BFA35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背理法たとえ話１（犯人捜し）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897093-9789-4B75-9C42-6356C31D9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ある探偵ドラマの筋立ても背理法に沿っている</a:t>
            </a:r>
            <a:endParaRPr kumimoji="1" lang="en-US" altLang="ja-JP" dirty="0"/>
          </a:p>
          <a:p>
            <a:r>
              <a:rPr lang="ja-JP" altLang="en-US" dirty="0"/>
              <a:t>－テレビではドラマは殺人事件が起こったシーンからはじまる</a:t>
            </a:r>
            <a:endParaRPr lang="en-US" altLang="ja-JP" dirty="0"/>
          </a:p>
          <a:p>
            <a:r>
              <a:rPr lang="ja-JP" altLang="en-US" dirty="0"/>
              <a:t>－犯罪は隠れて行われるから、現行犯での逮捕は困難です</a:t>
            </a:r>
            <a:endParaRPr lang="en-US" altLang="ja-JP" dirty="0"/>
          </a:p>
          <a:p>
            <a:r>
              <a:rPr lang="ja-JP" altLang="en-US" dirty="0"/>
              <a:t>－犯人らしい</a:t>
            </a:r>
            <a:r>
              <a:rPr lang="en-US" altLang="ja-JP" dirty="0"/>
              <a:t>A</a:t>
            </a:r>
            <a:r>
              <a:rPr lang="ja-JP" altLang="en-US" dirty="0"/>
              <a:t>という人物がいても直接立証は困難</a:t>
            </a:r>
            <a:endParaRPr lang="en-US" altLang="ja-JP" dirty="0"/>
          </a:p>
          <a:p>
            <a:r>
              <a:rPr lang="ja-JP" altLang="en-US" dirty="0"/>
              <a:t>立証したい事（</a:t>
            </a:r>
            <a:r>
              <a:rPr lang="en-US" altLang="ja-JP" b="1" dirty="0">
                <a:solidFill>
                  <a:srgbClr val="00B0F0"/>
                </a:solidFill>
              </a:rPr>
              <a:t>Z</a:t>
            </a:r>
            <a:r>
              <a:rPr lang="ja-JP" altLang="en-US" dirty="0"/>
              <a:t>）は、「</a:t>
            </a:r>
            <a:r>
              <a:rPr lang="en-US" altLang="ja-JP" b="1" dirty="0">
                <a:solidFill>
                  <a:srgbClr val="00B0F0"/>
                </a:solidFill>
              </a:rPr>
              <a:t>Z</a:t>
            </a:r>
            <a:r>
              <a:rPr lang="ja-JP" altLang="en-US" dirty="0"/>
              <a:t>＝</a:t>
            </a:r>
            <a:r>
              <a:rPr lang="en-US" altLang="ja-JP" dirty="0"/>
              <a:t>A</a:t>
            </a:r>
            <a:r>
              <a:rPr lang="ja-JP" altLang="en-US" dirty="0"/>
              <a:t>が犯人」であるが</a:t>
            </a:r>
            <a:endParaRPr lang="en-US" altLang="ja-JP" dirty="0"/>
          </a:p>
          <a:p>
            <a:r>
              <a:rPr lang="ja-JP" altLang="en-US" dirty="0"/>
              <a:t>－敢えて、「</a:t>
            </a:r>
            <a:r>
              <a:rPr lang="ja-JP" altLang="en-US" b="1" dirty="0">
                <a:solidFill>
                  <a:srgbClr val="FF0000"/>
                </a:solidFill>
              </a:rPr>
              <a:t>Ｚ’</a:t>
            </a:r>
            <a:r>
              <a:rPr lang="ja-JP" altLang="en-US" dirty="0"/>
              <a:t>＝Ａが犯人ではない」という仮説を仮定する</a:t>
            </a:r>
            <a:endParaRPr lang="en-US" altLang="ja-JP" dirty="0"/>
          </a:p>
          <a:p>
            <a:r>
              <a:rPr kumimoji="1" lang="ja-JP" altLang="en-US" dirty="0"/>
              <a:t>－捜査を行って事実①「</a:t>
            </a:r>
            <a:r>
              <a:rPr kumimoji="1" lang="en-US" altLang="ja-JP" dirty="0"/>
              <a:t>A</a:t>
            </a:r>
            <a:r>
              <a:rPr kumimoji="1" lang="ja-JP" altLang="en-US" dirty="0"/>
              <a:t>がアリバイ工作をした」を確認する</a:t>
            </a:r>
            <a:endParaRPr kumimoji="1" lang="en-US" altLang="ja-JP" dirty="0"/>
          </a:p>
          <a:p>
            <a:r>
              <a:rPr lang="ja-JP" altLang="en-US" dirty="0"/>
              <a:t>事実①と「</a:t>
            </a:r>
            <a:r>
              <a:rPr lang="ja-JP" altLang="en-US" b="1" dirty="0">
                <a:solidFill>
                  <a:srgbClr val="FF0000"/>
                </a:solidFill>
              </a:rPr>
              <a:t>Ｚ’</a:t>
            </a:r>
            <a:r>
              <a:rPr lang="ja-JP" altLang="en-US" dirty="0"/>
              <a:t>＝Ａが犯人ではない」の矛盾を指摘する</a:t>
            </a:r>
            <a:endParaRPr lang="en-US" altLang="ja-JP" dirty="0"/>
          </a:p>
          <a:p>
            <a:r>
              <a:rPr kumimoji="1" lang="ja-JP" altLang="en-US" dirty="0"/>
              <a:t>－矛盾を説明できない</a:t>
            </a:r>
            <a:r>
              <a:rPr kumimoji="1" lang="en-US" altLang="ja-JP" dirty="0"/>
              <a:t>A</a:t>
            </a:r>
            <a:r>
              <a:rPr kumimoji="1" lang="ja-JP" altLang="en-US" dirty="0"/>
              <a:t>は、「</a:t>
            </a:r>
            <a:r>
              <a:rPr kumimoji="1" lang="en-US" altLang="ja-JP" b="1" dirty="0">
                <a:solidFill>
                  <a:srgbClr val="00B0F0"/>
                </a:solidFill>
              </a:rPr>
              <a:t>Z</a:t>
            </a:r>
            <a:r>
              <a:rPr kumimoji="1" lang="ja-JP" altLang="en-US" dirty="0"/>
              <a:t>＝</a:t>
            </a:r>
            <a:r>
              <a:rPr kumimoji="1" lang="en-US" altLang="ja-JP" dirty="0"/>
              <a:t>A</a:t>
            </a:r>
            <a:r>
              <a:rPr kumimoji="1" lang="ja-JP" altLang="en-US" dirty="0"/>
              <a:t>が犯人」を自白する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7DC90A3-823F-4A87-AE52-F87015572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7887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9C81B8-6299-4373-A866-D6F9BFA35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背理法たとえ話２（浮気疑惑）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897093-9789-4B75-9C42-6356C31D9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浮気の疑惑がある時に、背理法でチェックすることができる</a:t>
            </a:r>
            <a:endParaRPr kumimoji="1" lang="en-US" altLang="ja-JP" dirty="0"/>
          </a:p>
          <a:p>
            <a:r>
              <a:rPr lang="ja-JP" altLang="en-US" dirty="0"/>
              <a:t>－相手の男性の態度や疑わしい行動があることは認識しても</a:t>
            </a:r>
            <a:endParaRPr lang="en-US" altLang="ja-JP" dirty="0"/>
          </a:p>
          <a:p>
            <a:r>
              <a:rPr lang="ja-JP" altLang="en-US" dirty="0"/>
              <a:t>－浮気は隠れて行われるので、現場を押さえることは困難</a:t>
            </a:r>
            <a:endParaRPr lang="en-US" altLang="ja-JP" dirty="0"/>
          </a:p>
          <a:p>
            <a:r>
              <a:rPr lang="ja-JP" altLang="en-US" dirty="0"/>
              <a:t>－疑惑を持っても相手の「浮気」を直接立証することは困難</a:t>
            </a:r>
            <a:endParaRPr lang="en-US" altLang="ja-JP" dirty="0"/>
          </a:p>
          <a:p>
            <a:r>
              <a:rPr lang="ja-JP" altLang="en-US" dirty="0"/>
              <a:t>立証したい事（</a:t>
            </a:r>
            <a:r>
              <a:rPr lang="en-US" altLang="ja-JP" b="1" dirty="0">
                <a:solidFill>
                  <a:srgbClr val="00B0F0"/>
                </a:solidFill>
              </a:rPr>
              <a:t>Z</a:t>
            </a:r>
            <a:r>
              <a:rPr lang="ja-JP" altLang="en-US" dirty="0"/>
              <a:t>）は、「</a:t>
            </a:r>
            <a:r>
              <a:rPr lang="en-US" altLang="ja-JP" b="1" dirty="0">
                <a:solidFill>
                  <a:srgbClr val="00B0F0"/>
                </a:solidFill>
              </a:rPr>
              <a:t>Z</a:t>
            </a:r>
            <a:r>
              <a:rPr lang="ja-JP" altLang="en-US" dirty="0"/>
              <a:t>＝浮気をしている」（</a:t>
            </a:r>
            <a:r>
              <a:rPr lang="ja-JP" altLang="en-US" b="1" dirty="0">
                <a:solidFill>
                  <a:srgbClr val="00B0F0"/>
                </a:solidFill>
              </a:rPr>
              <a:t>対立仮説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－敢えて「</a:t>
            </a:r>
            <a:r>
              <a:rPr lang="ja-JP" altLang="en-US" b="1" dirty="0">
                <a:solidFill>
                  <a:srgbClr val="FF0000"/>
                </a:solidFill>
              </a:rPr>
              <a:t>Ｚ’</a:t>
            </a:r>
            <a:r>
              <a:rPr lang="ja-JP" altLang="en-US" dirty="0"/>
              <a:t>＝浮気をしていない」を信じる（</a:t>
            </a:r>
            <a:r>
              <a:rPr lang="ja-JP" altLang="en-US" dirty="0">
                <a:solidFill>
                  <a:srgbClr val="FF0000"/>
                </a:solidFill>
              </a:rPr>
              <a:t>「</a:t>
            </a:r>
            <a:r>
              <a:rPr lang="ja-JP" altLang="en-US" b="1" dirty="0">
                <a:solidFill>
                  <a:srgbClr val="FF0000"/>
                </a:solidFill>
              </a:rPr>
              <a:t>帰無</a:t>
            </a:r>
            <a:r>
              <a:rPr lang="ja-JP" altLang="en-US" dirty="0">
                <a:solidFill>
                  <a:srgbClr val="FF0000"/>
                </a:solidFill>
              </a:rPr>
              <a:t>」仮説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kumimoji="1" lang="ja-JP" altLang="en-US" dirty="0"/>
              <a:t>－観察を続けて事実②「服に口紅がついている」を確認する</a:t>
            </a:r>
            <a:endParaRPr kumimoji="1" lang="en-US" altLang="ja-JP" dirty="0"/>
          </a:p>
          <a:p>
            <a:r>
              <a:rPr lang="ja-JP" altLang="en-US" dirty="0"/>
              <a:t>事実②と「</a:t>
            </a:r>
            <a:r>
              <a:rPr lang="ja-JP" altLang="en-US" b="1" dirty="0">
                <a:solidFill>
                  <a:srgbClr val="FF0000"/>
                </a:solidFill>
              </a:rPr>
              <a:t>Ｚ’</a:t>
            </a:r>
            <a:r>
              <a:rPr lang="ja-JP" altLang="en-US" dirty="0"/>
              <a:t>＝浮気をしていない」の矛盾を指摘する</a:t>
            </a:r>
            <a:endParaRPr lang="en-US" altLang="ja-JP" dirty="0"/>
          </a:p>
          <a:p>
            <a:r>
              <a:rPr kumimoji="1" lang="ja-JP" altLang="en-US" dirty="0"/>
              <a:t>－結果として「</a:t>
            </a:r>
            <a:r>
              <a:rPr kumimoji="1" lang="en-US" altLang="ja-JP" b="1" dirty="0">
                <a:solidFill>
                  <a:srgbClr val="00B0F0"/>
                </a:solidFill>
              </a:rPr>
              <a:t>Z</a:t>
            </a:r>
            <a:r>
              <a:rPr kumimoji="1" lang="ja-JP" altLang="en-US" dirty="0"/>
              <a:t>＝浮気をしている」（</a:t>
            </a:r>
            <a:r>
              <a:rPr lang="ja-JP" altLang="en-US" b="1" dirty="0">
                <a:solidFill>
                  <a:srgbClr val="00B0F0"/>
                </a:solidFill>
              </a:rPr>
              <a:t>対立仮説</a:t>
            </a:r>
            <a:r>
              <a:rPr kumimoji="1" lang="ja-JP" altLang="en-US" dirty="0"/>
              <a:t>）を信じる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7DC90A3-823F-4A87-AE52-F87015572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529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9C81B8-6299-4373-A866-D6F9BFA35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背理法たとえ話</a:t>
            </a:r>
            <a:r>
              <a:rPr lang="ja-JP" altLang="en-US" dirty="0"/>
              <a:t>３（ビール当て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897093-9789-4B75-9C42-6356C31D9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92500" lnSpcReduction="10000"/>
          </a:bodyPr>
          <a:lstStyle/>
          <a:p>
            <a:r>
              <a:rPr kumimoji="1" lang="ja-JP" altLang="en-US" dirty="0"/>
              <a:t>ビールの味を判別できるかを、背理法で判定することができる</a:t>
            </a:r>
            <a:endParaRPr kumimoji="1" lang="en-US" altLang="ja-JP" dirty="0"/>
          </a:p>
          <a:p>
            <a:r>
              <a:rPr lang="ja-JP" altLang="en-US" dirty="0"/>
              <a:t>－友人がビールを</a:t>
            </a:r>
            <a:r>
              <a:rPr lang="en-US" altLang="ja-JP" dirty="0"/>
              <a:t>A</a:t>
            </a:r>
            <a:r>
              <a:rPr lang="ja-JP" altLang="en-US" dirty="0"/>
              <a:t>社か</a:t>
            </a:r>
            <a:r>
              <a:rPr lang="en-US" altLang="ja-JP" dirty="0"/>
              <a:t>B</a:t>
            </a:r>
            <a:r>
              <a:rPr lang="ja-JP" altLang="en-US" dirty="0"/>
              <a:t>社かを味で当てることができると主張</a:t>
            </a:r>
            <a:endParaRPr lang="en-US" altLang="ja-JP" dirty="0"/>
          </a:p>
          <a:p>
            <a:r>
              <a:rPr lang="ja-JP" altLang="en-US" dirty="0"/>
              <a:t>－しかし、友人が一生間違わないかを確認することは困難</a:t>
            </a:r>
            <a:endParaRPr lang="en-US" altLang="ja-JP" dirty="0"/>
          </a:p>
          <a:p>
            <a:r>
              <a:rPr lang="ja-JP" altLang="en-US" dirty="0"/>
              <a:t>－証明できないので、</a:t>
            </a:r>
            <a:r>
              <a:rPr lang="ja-JP" altLang="en-US" b="1" dirty="0">
                <a:solidFill>
                  <a:srgbClr val="00B050"/>
                </a:solidFill>
              </a:rPr>
              <a:t>確率的に確からしい</a:t>
            </a:r>
            <a:r>
              <a:rPr lang="ja-JP" altLang="en-US" dirty="0"/>
              <a:t>かで判別をしたい</a:t>
            </a:r>
            <a:endParaRPr lang="en-US" altLang="ja-JP" dirty="0"/>
          </a:p>
          <a:p>
            <a:r>
              <a:rPr lang="ja-JP" altLang="en-US" dirty="0"/>
              <a:t>立証したい事（</a:t>
            </a:r>
            <a:r>
              <a:rPr lang="en-US" altLang="ja-JP" b="1" dirty="0">
                <a:solidFill>
                  <a:srgbClr val="00B0F0"/>
                </a:solidFill>
              </a:rPr>
              <a:t>Z</a:t>
            </a:r>
            <a:r>
              <a:rPr lang="ja-JP" altLang="en-US" dirty="0"/>
              <a:t>）は「</a:t>
            </a:r>
            <a:r>
              <a:rPr lang="en-US" altLang="ja-JP" b="1" dirty="0">
                <a:solidFill>
                  <a:srgbClr val="00B0F0"/>
                </a:solidFill>
              </a:rPr>
              <a:t>Z</a:t>
            </a:r>
            <a:r>
              <a:rPr lang="ja-JP" altLang="en-US" dirty="0"/>
              <a:t>＝味で判別できる」（</a:t>
            </a:r>
            <a:r>
              <a:rPr lang="ja-JP" altLang="en-US" b="1" dirty="0">
                <a:solidFill>
                  <a:srgbClr val="00B0F0"/>
                </a:solidFill>
              </a:rPr>
              <a:t>対立仮説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－敢えて「</a:t>
            </a:r>
            <a:r>
              <a:rPr lang="ja-JP" altLang="en-US" b="1" dirty="0">
                <a:solidFill>
                  <a:srgbClr val="FF0000"/>
                </a:solidFill>
              </a:rPr>
              <a:t>Ｚ’</a:t>
            </a:r>
            <a:r>
              <a:rPr lang="ja-JP" altLang="en-US" dirty="0"/>
              <a:t>＝味で判別できない」と仮定する</a:t>
            </a:r>
            <a:r>
              <a:rPr lang="en-US" altLang="ja-JP" dirty="0"/>
              <a:t>(</a:t>
            </a:r>
            <a:r>
              <a:rPr lang="ja-JP" altLang="en-US" dirty="0">
                <a:solidFill>
                  <a:srgbClr val="FF0000"/>
                </a:solidFill>
              </a:rPr>
              <a:t>「</a:t>
            </a:r>
            <a:r>
              <a:rPr lang="ja-JP" altLang="en-US" b="1" dirty="0">
                <a:solidFill>
                  <a:srgbClr val="FF0000"/>
                </a:solidFill>
              </a:rPr>
              <a:t>帰無</a:t>
            </a:r>
            <a:r>
              <a:rPr lang="ja-JP" altLang="en-US" dirty="0">
                <a:solidFill>
                  <a:srgbClr val="FF0000"/>
                </a:solidFill>
              </a:rPr>
              <a:t>」仮説</a:t>
            </a:r>
            <a:r>
              <a:rPr lang="en-US" altLang="ja-JP" dirty="0"/>
              <a:t>)</a:t>
            </a:r>
          </a:p>
          <a:p>
            <a:r>
              <a:rPr kumimoji="1" lang="ja-JP" altLang="en-US" dirty="0"/>
              <a:t>－目隠しテストをして、何回連続で当てるかを試行</a:t>
            </a:r>
            <a:endParaRPr kumimoji="1" lang="en-US" altLang="ja-JP" dirty="0"/>
          </a:p>
          <a:p>
            <a:r>
              <a:rPr lang="ja-JP" altLang="en-US" dirty="0"/>
              <a:t>事実③「</a:t>
            </a:r>
            <a:r>
              <a:rPr lang="en-US" altLang="ja-JP" dirty="0"/>
              <a:t>5</a:t>
            </a:r>
            <a:r>
              <a:rPr lang="ja-JP" altLang="en-US" dirty="0"/>
              <a:t>回連続で当てた」の起きる確率は</a:t>
            </a:r>
            <a:r>
              <a:rPr lang="en-US" altLang="ja-JP" dirty="0"/>
              <a:t>0.031</a:t>
            </a:r>
            <a:r>
              <a:rPr lang="ja-JP" altLang="en-US" dirty="0"/>
              <a:t>（図表</a:t>
            </a:r>
            <a:r>
              <a:rPr lang="en-US" altLang="ja-JP" dirty="0"/>
              <a:t>7-4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ja-JP" altLang="en-US" dirty="0">
                <a:solidFill>
                  <a:srgbClr val="FF0000"/>
                </a:solidFill>
              </a:rPr>
              <a:t> 「</a:t>
            </a:r>
            <a:r>
              <a:rPr lang="ja-JP" altLang="en-US" b="1" dirty="0">
                <a:solidFill>
                  <a:srgbClr val="FF0000"/>
                </a:solidFill>
              </a:rPr>
              <a:t>帰無</a:t>
            </a:r>
            <a:r>
              <a:rPr lang="ja-JP" altLang="en-US" dirty="0">
                <a:solidFill>
                  <a:srgbClr val="FF0000"/>
                </a:solidFill>
              </a:rPr>
              <a:t>」仮説</a:t>
            </a:r>
            <a:r>
              <a:rPr lang="ja-JP" altLang="en-US" dirty="0"/>
              <a:t>の元で稀な確率（</a:t>
            </a:r>
            <a:r>
              <a:rPr lang="en-US" altLang="ja-JP" dirty="0"/>
              <a:t>5%</a:t>
            </a:r>
            <a:r>
              <a:rPr lang="ja-JP" altLang="en-US" dirty="0"/>
              <a:t>以下）の事実③が起きた</a:t>
            </a:r>
            <a:endParaRPr lang="en-US" altLang="ja-JP" dirty="0"/>
          </a:p>
          <a:p>
            <a:r>
              <a:rPr kumimoji="1" lang="ja-JP" altLang="en-US" dirty="0"/>
              <a:t>－矛盾が生じているので、「</a:t>
            </a:r>
            <a:r>
              <a:rPr kumimoji="1" lang="en-US" altLang="ja-JP" b="1" dirty="0">
                <a:solidFill>
                  <a:srgbClr val="00B0F0"/>
                </a:solidFill>
              </a:rPr>
              <a:t>Z</a:t>
            </a:r>
            <a:r>
              <a:rPr kumimoji="1" lang="ja-JP" altLang="en-US" dirty="0"/>
              <a:t>＝味で判別できる」と判定する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7DC90A3-823F-4A87-AE52-F87015572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1925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1398</TotalTime>
  <Words>1939</Words>
  <Application>Microsoft Office PowerPoint</Application>
  <PresentationFormat>ワイド画面</PresentationFormat>
  <Paragraphs>151</Paragraphs>
  <Slides>24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8" baseType="lpstr">
      <vt:lpstr>游ゴシック</vt:lpstr>
      <vt:lpstr>游ゴシック Light</vt:lpstr>
      <vt:lpstr>Arial</vt:lpstr>
      <vt:lpstr>Office テーマ</vt:lpstr>
      <vt:lpstr>第７章　隠れた浮気を見破る方法</vt:lpstr>
      <vt:lpstr>第７章の目的</vt:lpstr>
      <vt:lpstr>信頼区間と統計的「検定」の違い</vt:lpstr>
      <vt:lpstr>図表７－1　区間推定と統計的検定の違い 　　　　　　のイメージ図</vt:lpstr>
      <vt:lpstr>図表７－２　統計的検定には 　　　　　　背理法（＋検定統計量）が必要</vt:lpstr>
      <vt:lpstr>図表７－３　背理法の例え話のまとめ</vt:lpstr>
      <vt:lpstr>背理法たとえ話１（犯人捜し）</vt:lpstr>
      <vt:lpstr>背理法たとえ話２（浮気疑惑）</vt:lpstr>
      <vt:lpstr>背理法たとえ話３（ビール当て）</vt:lpstr>
      <vt:lpstr>図表７－４　ビール当ての試行回数と 　　　　　　帰無仮説を仮定した場合の確率</vt:lpstr>
      <vt:lpstr>背理法はわざと反対の仮説を設定する</vt:lpstr>
      <vt:lpstr>統計クラスのIQを検定で判断する</vt:lpstr>
      <vt:lpstr>図表７－５　母平均の検定の概念図</vt:lpstr>
      <vt:lpstr>図表７－６　母平均値を１００とした時、標本平均値が１０７．５になる確率は？</vt:lpstr>
      <vt:lpstr>Zスコアを使って確率を知る（統計量）</vt:lpstr>
      <vt:lpstr>偏差値とZスコアの算出方法（3・4式）</vt:lpstr>
      <vt:lpstr>図表７－８　Ｚ検定統計量の計算方法 　　　　　　（母分散が既知の場合）</vt:lpstr>
      <vt:lpstr>図表７－８②　Ｚ検定統計量の計算方法 　　　　　　　（母分散が既知の場合）</vt:lpstr>
      <vt:lpstr>検定統計量（横軸）を使えば確率（面積）がわかる（標準正規分布）！</vt:lpstr>
      <vt:lpstr>対立仮説が「ではない」なら両側検定</vt:lpstr>
      <vt:lpstr>図表７－７　統計的検定における 　　　　　　両側検定と片側検定の違い</vt:lpstr>
      <vt:lpstr>統計的検定と信頼区間の関係</vt:lpstr>
      <vt:lpstr>図表７－９　 区間推定と検定 の違いをＩＱの 事例で比較する</vt:lpstr>
      <vt:lpstr>おわりに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第１章　統計学の基礎知識の体系</dc:title>
  <dc:creator>河口 洋行</dc:creator>
  <cp:lastModifiedBy>河口 洋行</cp:lastModifiedBy>
  <cp:revision>26</cp:revision>
  <dcterms:created xsi:type="dcterms:W3CDTF">2021-01-06T05:05:53Z</dcterms:created>
  <dcterms:modified xsi:type="dcterms:W3CDTF">2022-01-25T06:27:13Z</dcterms:modified>
</cp:coreProperties>
</file>