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1"/>
  </p:notesMasterIdLst>
  <p:sldIdLst>
    <p:sldId id="256" r:id="rId2"/>
    <p:sldId id="277" r:id="rId3"/>
    <p:sldId id="278" r:id="rId4"/>
    <p:sldId id="257" r:id="rId5"/>
    <p:sldId id="279" r:id="rId6"/>
    <p:sldId id="258" r:id="rId7"/>
    <p:sldId id="259" r:id="rId8"/>
    <p:sldId id="280" r:id="rId9"/>
    <p:sldId id="260" r:id="rId10"/>
    <p:sldId id="261" r:id="rId11"/>
    <p:sldId id="281" r:id="rId12"/>
    <p:sldId id="262" r:id="rId13"/>
    <p:sldId id="264" r:id="rId14"/>
    <p:sldId id="265" r:id="rId15"/>
    <p:sldId id="282" r:id="rId16"/>
    <p:sldId id="266" r:id="rId17"/>
    <p:sldId id="267" r:id="rId18"/>
    <p:sldId id="268" r:id="rId19"/>
    <p:sldId id="269" r:id="rId20"/>
    <p:sldId id="286" r:id="rId21"/>
    <p:sldId id="271" r:id="rId22"/>
    <p:sldId id="283" r:id="rId23"/>
    <p:sldId id="272" r:id="rId24"/>
    <p:sldId id="284" r:id="rId25"/>
    <p:sldId id="273" r:id="rId26"/>
    <p:sldId id="274" r:id="rId27"/>
    <p:sldId id="285" r:id="rId28"/>
    <p:sldId id="275" r:id="rId29"/>
    <p:sldId id="276" r:id="rId30"/>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FF"/>
    <a:srgbClr val="33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3" d="100"/>
          <a:sy n="63" d="100"/>
        </p:scale>
        <p:origin x="84" y="912"/>
      </p:cViewPr>
      <p:guideLst/>
    </p:cSldViewPr>
  </p:slideViewPr>
  <p:notesTextViewPr>
    <p:cViewPr>
      <p:scale>
        <a:sx n="1" d="1"/>
        <a:sy n="1" d="1"/>
      </p:scale>
      <p:origin x="0" y="0"/>
    </p:cViewPr>
  </p:notesTextViewPr>
  <p:sorterViewPr>
    <p:cViewPr>
      <p:scale>
        <a:sx n="100" d="100"/>
        <a:sy n="100" d="100"/>
      </p:scale>
      <p:origin x="0" y="-294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B03E905-DB10-4CB2-9297-3B702174A8F2}" type="datetimeFigureOut">
              <a:rPr kumimoji="1" lang="ja-JP" altLang="en-US" smtClean="0"/>
              <a:t>2022/1/26</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A0D5B7C-2BA0-42DC-AD37-85A125591C5A}" type="slidenum">
              <a:rPr kumimoji="1" lang="ja-JP" altLang="en-US" smtClean="0"/>
              <a:t>‹#›</a:t>
            </a:fld>
            <a:endParaRPr kumimoji="1" lang="ja-JP" altLang="en-US"/>
          </a:p>
        </p:txBody>
      </p:sp>
    </p:spTree>
    <p:extLst>
      <p:ext uri="{BB962C8B-B14F-4D97-AF65-F5344CB8AC3E}">
        <p14:creationId xmlns:p14="http://schemas.microsoft.com/office/powerpoint/2010/main" val="53022701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7A0D5B7C-2BA0-42DC-AD37-85A125591C5A}" type="slidenum">
              <a:rPr kumimoji="1" lang="ja-JP" altLang="en-US" smtClean="0"/>
              <a:t>1</a:t>
            </a:fld>
            <a:endParaRPr kumimoji="1" lang="ja-JP" altLang="en-US"/>
          </a:p>
        </p:txBody>
      </p:sp>
    </p:spTree>
    <p:extLst>
      <p:ext uri="{BB962C8B-B14F-4D97-AF65-F5344CB8AC3E}">
        <p14:creationId xmlns:p14="http://schemas.microsoft.com/office/powerpoint/2010/main" val="35335807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スライド イメージ プレースホルダー 1"/>
          <p:cNvSpPr>
            <a:spLocks noGrp="1" noRot="1" noChangeAspect="1" noTextEdit="1"/>
          </p:cNvSpPr>
          <p:nvPr>
            <p:ph type="sldImg"/>
          </p:nvPr>
        </p:nvSpPr>
        <p:spPr>
          <a:ln/>
        </p:spPr>
      </p:sp>
      <p:sp>
        <p:nvSpPr>
          <p:cNvPr id="22530" name="ノート プレースホルダー 2"/>
          <p:cNvSpPr>
            <a:spLocks noGrp="1"/>
          </p:cNvSpPr>
          <p:nvPr>
            <p:ph type="body" idx="1"/>
          </p:nvPr>
        </p:nvSpPr>
        <p:spPr>
          <a:noFill/>
        </p:spPr>
        <p:txBody>
          <a:bodyPr/>
          <a:lstStyle/>
          <a:p>
            <a:pPr eaLnBrk="1" hangingPunct="1"/>
            <a:endParaRPr lang="ja-JP" altLang="en-US"/>
          </a:p>
        </p:txBody>
      </p:sp>
      <p:sp>
        <p:nvSpPr>
          <p:cNvPr id="22531" name="スライド番号プレースホルダー 3"/>
          <p:cNvSpPr>
            <a:spLocks noGrp="1"/>
          </p:cNvSpPr>
          <p:nvPr>
            <p:ph type="sldNum" sz="quarter" idx="5"/>
          </p:nvPr>
        </p:nvSpPr>
        <p:spPr>
          <a:noFill/>
          <a:ln>
            <a:miter lim="800000"/>
            <a:headEnd/>
            <a:tailEnd/>
          </a:ln>
        </p:spPr>
        <p:txBody>
          <a:bodyPr/>
          <a:lstStyle/>
          <a:p>
            <a:fld id="{196EC158-102F-4F54-9BCF-12E022C0CB0D}" type="slidenum">
              <a:rPr lang="en-US" altLang="ja-JP" smtClean="0">
                <a:ea typeface="ＭＳ Ｐゴシック" charset="-128"/>
              </a:rPr>
              <a:pPr/>
              <a:t>27</a:t>
            </a:fld>
            <a:endParaRPr lang="en-US" altLang="ja-JP">
              <a:ea typeface="ＭＳ Ｐゴシック" charset="-128"/>
            </a:endParaRPr>
          </a:p>
        </p:txBody>
      </p:sp>
    </p:spTree>
    <p:extLst>
      <p:ext uri="{BB962C8B-B14F-4D97-AF65-F5344CB8AC3E}">
        <p14:creationId xmlns:p14="http://schemas.microsoft.com/office/powerpoint/2010/main" val="12257067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スライド イメージ プレースホルダー 1"/>
          <p:cNvSpPr>
            <a:spLocks noGrp="1" noRot="1" noChangeAspect="1" noTextEdit="1"/>
          </p:cNvSpPr>
          <p:nvPr>
            <p:ph type="sldImg"/>
          </p:nvPr>
        </p:nvSpPr>
        <p:spPr>
          <a:ln/>
        </p:spPr>
      </p:sp>
      <p:sp>
        <p:nvSpPr>
          <p:cNvPr id="22530" name="ノート プレースホルダー 2"/>
          <p:cNvSpPr>
            <a:spLocks noGrp="1"/>
          </p:cNvSpPr>
          <p:nvPr>
            <p:ph type="body" idx="1"/>
          </p:nvPr>
        </p:nvSpPr>
        <p:spPr>
          <a:noFill/>
        </p:spPr>
        <p:txBody>
          <a:bodyPr/>
          <a:lstStyle/>
          <a:p>
            <a:pPr eaLnBrk="1" hangingPunct="1"/>
            <a:endParaRPr lang="ja-JP" altLang="en-US"/>
          </a:p>
        </p:txBody>
      </p:sp>
      <p:sp>
        <p:nvSpPr>
          <p:cNvPr id="22531" name="スライド番号プレースホルダー 3"/>
          <p:cNvSpPr>
            <a:spLocks noGrp="1"/>
          </p:cNvSpPr>
          <p:nvPr>
            <p:ph type="sldNum" sz="quarter" idx="5"/>
          </p:nvPr>
        </p:nvSpPr>
        <p:spPr>
          <a:noFill/>
          <a:ln>
            <a:miter lim="800000"/>
            <a:headEnd/>
            <a:tailEnd/>
          </a:ln>
        </p:spPr>
        <p:txBody>
          <a:bodyPr/>
          <a:lstStyle/>
          <a:p>
            <a:fld id="{196EC158-102F-4F54-9BCF-12E022C0CB0D}" type="slidenum">
              <a:rPr lang="en-US" altLang="ja-JP" smtClean="0">
                <a:ea typeface="ＭＳ Ｐゴシック" charset="-128"/>
              </a:rPr>
              <a:pPr/>
              <a:t>2</a:t>
            </a:fld>
            <a:endParaRPr lang="en-US" altLang="ja-JP">
              <a:ea typeface="ＭＳ Ｐゴシック" charset="-128"/>
            </a:endParaRPr>
          </a:p>
        </p:txBody>
      </p:sp>
    </p:spTree>
    <p:extLst>
      <p:ext uri="{BB962C8B-B14F-4D97-AF65-F5344CB8AC3E}">
        <p14:creationId xmlns:p14="http://schemas.microsoft.com/office/powerpoint/2010/main" val="2784570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スライド イメージ プレースホルダー 1"/>
          <p:cNvSpPr>
            <a:spLocks noGrp="1" noRot="1" noChangeAspect="1" noTextEdit="1"/>
          </p:cNvSpPr>
          <p:nvPr>
            <p:ph type="sldImg"/>
          </p:nvPr>
        </p:nvSpPr>
        <p:spPr>
          <a:ln/>
        </p:spPr>
      </p:sp>
      <p:sp>
        <p:nvSpPr>
          <p:cNvPr id="22530" name="ノート プレースホルダー 2"/>
          <p:cNvSpPr>
            <a:spLocks noGrp="1"/>
          </p:cNvSpPr>
          <p:nvPr>
            <p:ph type="body" idx="1"/>
          </p:nvPr>
        </p:nvSpPr>
        <p:spPr>
          <a:noFill/>
        </p:spPr>
        <p:txBody>
          <a:bodyPr/>
          <a:lstStyle/>
          <a:p>
            <a:pPr eaLnBrk="1" hangingPunct="1"/>
            <a:endParaRPr lang="ja-JP" altLang="en-US"/>
          </a:p>
        </p:txBody>
      </p:sp>
      <p:sp>
        <p:nvSpPr>
          <p:cNvPr id="22531" name="スライド番号プレースホルダー 3"/>
          <p:cNvSpPr>
            <a:spLocks noGrp="1"/>
          </p:cNvSpPr>
          <p:nvPr>
            <p:ph type="sldNum" sz="quarter" idx="5"/>
          </p:nvPr>
        </p:nvSpPr>
        <p:spPr>
          <a:noFill/>
          <a:ln>
            <a:miter lim="800000"/>
            <a:headEnd/>
            <a:tailEnd/>
          </a:ln>
        </p:spPr>
        <p:txBody>
          <a:bodyPr/>
          <a:lstStyle/>
          <a:p>
            <a:fld id="{196EC158-102F-4F54-9BCF-12E022C0CB0D}" type="slidenum">
              <a:rPr lang="en-US" altLang="ja-JP" smtClean="0">
                <a:ea typeface="ＭＳ Ｐゴシック" charset="-128"/>
              </a:rPr>
              <a:pPr/>
              <a:t>3</a:t>
            </a:fld>
            <a:endParaRPr lang="en-US" altLang="ja-JP">
              <a:ea typeface="ＭＳ Ｐゴシック" charset="-128"/>
            </a:endParaRPr>
          </a:p>
        </p:txBody>
      </p:sp>
    </p:spTree>
    <p:extLst>
      <p:ext uri="{BB962C8B-B14F-4D97-AF65-F5344CB8AC3E}">
        <p14:creationId xmlns:p14="http://schemas.microsoft.com/office/powerpoint/2010/main" val="3305671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スライド イメージ プレースホルダー 1"/>
          <p:cNvSpPr>
            <a:spLocks noGrp="1" noRot="1" noChangeAspect="1" noTextEdit="1"/>
          </p:cNvSpPr>
          <p:nvPr>
            <p:ph type="sldImg"/>
          </p:nvPr>
        </p:nvSpPr>
        <p:spPr>
          <a:ln/>
        </p:spPr>
      </p:sp>
      <p:sp>
        <p:nvSpPr>
          <p:cNvPr id="22530" name="ノート プレースホルダー 2"/>
          <p:cNvSpPr>
            <a:spLocks noGrp="1"/>
          </p:cNvSpPr>
          <p:nvPr>
            <p:ph type="body" idx="1"/>
          </p:nvPr>
        </p:nvSpPr>
        <p:spPr>
          <a:noFill/>
        </p:spPr>
        <p:txBody>
          <a:bodyPr/>
          <a:lstStyle/>
          <a:p>
            <a:pPr eaLnBrk="1" hangingPunct="1"/>
            <a:endParaRPr lang="ja-JP" altLang="en-US"/>
          </a:p>
        </p:txBody>
      </p:sp>
      <p:sp>
        <p:nvSpPr>
          <p:cNvPr id="22531" name="スライド番号プレースホルダー 3"/>
          <p:cNvSpPr>
            <a:spLocks noGrp="1"/>
          </p:cNvSpPr>
          <p:nvPr>
            <p:ph type="sldNum" sz="quarter" idx="5"/>
          </p:nvPr>
        </p:nvSpPr>
        <p:spPr>
          <a:noFill/>
          <a:ln>
            <a:miter lim="800000"/>
            <a:headEnd/>
            <a:tailEnd/>
          </a:ln>
        </p:spPr>
        <p:txBody>
          <a:bodyPr/>
          <a:lstStyle/>
          <a:p>
            <a:fld id="{196EC158-102F-4F54-9BCF-12E022C0CB0D}" type="slidenum">
              <a:rPr lang="en-US" altLang="ja-JP" smtClean="0">
                <a:ea typeface="ＭＳ Ｐゴシック" charset="-128"/>
              </a:rPr>
              <a:pPr/>
              <a:t>5</a:t>
            </a:fld>
            <a:endParaRPr lang="en-US" altLang="ja-JP">
              <a:ea typeface="ＭＳ Ｐゴシック" charset="-128"/>
            </a:endParaRPr>
          </a:p>
        </p:txBody>
      </p:sp>
    </p:spTree>
    <p:extLst>
      <p:ext uri="{BB962C8B-B14F-4D97-AF65-F5344CB8AC3E}">
        <p14:creationId xmlns:p14="http://schemas.microsoft.com/office/powerpoint/2010/main" val="28227981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スライド イメージ プレースホルダー 1"/>
          <p:cNvSpPr>
            <a:spLocks noGrp="1" noRot="1" noChangeAspect="1" noTextEdit="1"/>
          </p:cNvSpPr>
          <p:nvPr>
            <p:ph type="sldImg"/>
          </p:nvPr>
        </p:nvSpPr>
        <p:spPr>
          <a:ln/>
        </p:spPr>
      </p:sp>
      <p:sp>
        <p:nvSpPr>
          <p:cNvPr id="22530" name="ノート プレースホルダー 2"/>
          <p:cNvSpPr>
            <a:spLocks noGrp="1"/>
          </p:cNvSpPr>
          <p:nvPr>
            <p:ph type="body" idx="1"/>
          </p:nvPr>
        </p:nvSpPr>
        <p:spPr>
          <a:noFill/>
        </p:spPr>
        <p:txBody>
          <a:bodyPr/>
          <a:lstStyle/>
          <a:p>
            <a:pPr eaLnBrk="1" hangingPunct="1"/>
            <a:endParaRPr lang="ja-JP" altLang="en-US"/>
          </a:p>
        </p:txBody>
      </p:sp>
      <p:sp>
        <p:nvSpPr>
          <p:cNvPr id="22531" name="スライド番号プレースホルダー 3"/>
          <p:cNvSpPr>
            <a:spLocks noGrp="1"/>
          </p:cNvSpPr>
          <p:nvPr>
            <p:ph type="sldNum" sz="quarter" idx="5"/>
          </p:nvPr>
        </p:nvSpPr>
        <p:spPr>
          <a:noFill/>
          <a:ln>
            <a:miter lim="800000"/>
            <a:headEnd/>
            <a:tailEnd/>
          </a:ln>
        </p:spPr>
        <p:txBody>
          <a:bodyPr/>
          <a:lstStyle/>
          <a:p>
            <a:fld id="{196EC158-102F-4F54-9BCF-12E022C0CB0D}" type="slidenum">
              <a:rPr lang="en-US" altLang="ja-JP" smtClean="0">
                <a:ea typeface="ＭＳ Ｐゴシック" charset="-128"/>
              </a:rPr>
              <a:pPr/>
              <a:t>8</a:t>
            </a:fld>
            <a:endParaRPr lang="en-US" altLang="ja-JP">
              <a:ea typeface="ＭＳ Ｐゴシック" charset="-128"/>
            </a:endParaRPr>
          </a:p>
        </p:txBody>
      </p:sp>
    </p:spTree>
    <p:extLst>
      <p:ext uri="{BB962C8B-B14F-4D97-AF65-F5344CB8AC3E}">
        <p14:creationId xmlns:p14="http://schemas.microsoft.com/office/powerpoint/2010/main" val="10816594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スライド イメージ プレースホルダー 1"/>
          <p:cNvSpPr>
            <a:spLocks noGrp="1" noRot="1" noChangeAspect="1" noTextEdit="1"/>
          </p:cNvSpPr>
          <p:nvPr>
            <p:ph type="sldImg"/>
          </p:nvPr>
        </p:nvSpPr>
        <p:spPr>
          <a:ln/>
        </p:spPr>
      </p:sp>
      <p:sp>
        <p:nvSpPr>
          <p:cNvPr id="22530" name="ノート プレースホルダー 2"/>
          <p:cNvSpPr>
            <a:spLocks noGrp="1"/>
          </p:cNvSpPr>
          <p:nvPr>
            <p:ph type="body" idx="1"/>
          </p:nvPr>
        </p:nvSpPr>
        <p:spPr>
          <a:noFill/>
        </p:spPr>
        <p:txBody>
          <a:bodyPr/>
          <a:lstStyle/>
          <a:p>
            <a:pPr eaLnBrk="1" hangingPunct="1"/>
            <a:endParaRPr lang="ja-JP" altLang="en-US"/>
          </a:p>
        </p:txBody>
      </p:sp>
      <p:sp>
        <p:nvSpPr>
          <p:cNvPr id="22531" name="スライド番号プレースホルダー 3"/>
          <p:cNvSpPr>
            <a:spLocks noGrp="1"/>
          </p:cNvSpPr>
          <p:nvPr>
            <p:ph type="sldNum" sz="quarter" idx="5"/>
          </p:nvPr>
        </p:nvSpPr>
        <p:spPr>
          <a:noFill/>
          <a:ln>
            <a:miter lim="800000"/>
            <a:headEnd/>
            <a:tailEnd/>
          </a:ln>
        </p:spPr>
        <p:txBody>
          <a:bodyPr/>
          <a:lstStyle/>
          <a:p>
            <a:fld id="{196EC158-102F-4F54-9BCF-12E022C0CB0D}" type="slidenum">
              <a:rPr lang="en-US" altLang="ja-JP" smtClean="0">
                <a:ea typeface="ＭＳ Ｐゴシック" charset="-128"/>
              </a:rPr>
              <a:pPr/>
              <a:t>11</a:t>
            </a:fld>
            <a:endParaRPr lang="en-US" altLang="ja-JP">
              <a:ea typeface="ＭＳ Ｐゴシック" charset="-128"/>
            </a:endParaRPr>
          </a:p>
        </p:txBody>
      </p:sp>
    </p:spTree>
    <p:extLst>
      <p:ext uri="{BB962C8B-B14F-4D97-AF65-F5344CB8AC3E}">
        <p14:creationId xmlns:p14="http://schemas.microsoft.com/office/powerpoint/2010/main" val="25451746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スライド イメージ プレースホルダー 1"/>
          <p:cNvSpPr>
            <a:spLocks noGrp="1" noRot="1" noChangeAspect="1" noTextEdit="1"/>
          </p:cNvSpPr>
          <p:nvPr>
            <p:ph type="sldImg"/>
          </p:nvPr>
        </p:nvSpPr>
        <p:spPr>
          <a:ln/>
        </p:spPr>
      </p:sp>
      <p:sp>
        <p:nvSpPr>
          <p:cNvPr id="22530" name="ノート プレースホルダー 2"/>
          <p:cNvSpPr>
            <a:spLocks noGrp="1"/>
          </p:cNvSpPr>
          <p:nvPr>
            <p:ph type="body" idx="1"/>
          </p:nvPr>
        </p:nvSpPr>
        <p:spPr>
          <a:noFill/>
        </p:spPr>
        <p:txBody>
          <a:bodyPr/>
          <a:lstStyle/>
          <a:p>
            <a:pPr eaLnBrk="1" hangingPunct="1"/>
            <a:endParaRPr lang="ja-JP" altLang="en-US"/>
          </a:p>
        </p:txBody>
      </p:sp>
      <p:sp>
        <p:nvSpPr>
          <p:cNvPr id="22531" name="スライド番号プレースホルダー 3"/>
          <p:cNvSpPr>
            <a:spLocks noGrp="1"/>
          </p:cNvSpPr>
          <p:nvPr>
            <p:ph type="sldNum" sz="quarter" idx="5"/>
          </p:nvPr>
        </p:nvSpPr>
        <p:spPr>
          <a:noFill/>
          <a:ln>
            <a:miter lim="800000"/>
            <a:headEnd/>
            <a:tailEnd/>
          </a:ln>
        </p:spPr>
        <p:txBody>
          <a:bodyPr/>
          <a:lstStyle/>
          <a:p>
            <a:fld id="{196EC158-102F-4F54-9BCF-12E022C0CB0D}" type="slidenum">
              <a:rPr lang="en-US" altLang="ja-JP" smtClean="0">
                <a:ea typeface="ＭＳ Ｐゴシック" charset="-128"/>
              </a:rPr>
              <a:pPr/>
              <a:t>15</a:t>
            </a:fld>
            <a:endParaRPr lang="en-US" altLang="ja-JP">
              <a:ea typeface="ＭＳ Ｐゴシック" charset="-128"/>
            </a:endParaRPr>
          </a:p>
        </p:txBody>
      </p:sp>
    </p:spTree>
    <p:extLst>
      <p:ext uri="{BB962C8B-B14F-4D97-AF65-F5344CB8AC3E}">
        <p14:creationId xmlns:p14="http://schemas.microsoft.com/office/powerpoint/2010/main" val="36242931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スライド イメージ プレースホルダー 1"/>
          <p:cNvSpPr>
            <a:spLocks noGrp="1" noRot="1" noChangeAspect="1" noTextEdit="1"/>
          </p:cNvSpPr>
          <p:nvPr>
            <p:ph type="sldImg"/>
          </p:nvPr>
        </p:nvSpPr>
        <p:spPr>
          <a:ln/>
        </p:spPr>
      </p:sp>
      <p:sp>
        <p:nvSpPr>
          <p:cNvPr id="22530" name="ノート プレースホルダー 2"/>
          <p:cNvSpPr>
            <a:spLocks noGrp="1"/>
          </p:cNvSpPr>
          <p:nvPr>
            <p:ph type="body" idx="1"/>
          </p:nvPr>
        </p:nvSpPr>
        <p:spPr>
          <a:noFill/>
        </p:spPr>
        <p:txBody>
          <a:bodyPr/>
          <a:lstStyle/>
          <a:p>
            <a:pPr eaLnBrk="1" hangingPunct="1"/>
            <a:endParaRPr lang="ja-JP" altLang="en-US"/>
          </a:p>
        </p:txBody>
      </p:sp>
      <p:sp>
        <p:nvSpPr>
          <p:cNvPr id="22531" name="スライド番号プレースホルダー 3"/>
          <p:cNvSpPr>
            <a:spLocks noGrp="1"/>
          </p:cNvSpPr>
          <p:nvPr>
            <p:ph type="sldNum" sz="quarter" idx="5"/>
          </p:nvPr>
        </p:nvSpPr>
        <p:spPr>
          <a:noFill/>
          <a:ln>
            <a:miter lim="800000"/>
            <a:headEnd/>
            <a:tailEnd/>
          </a:ln>
        </p:spPr>
        <p:txBody>
          <a:bodyPr/>
          <a:lstStyle/>
          <a:p>
            <a:fld id="{196EC158-102F-4F54-9BCF-12E022C0CB0D}" type="slidenum">
              <a:rPr lang="en-US" altLang="ja-JP" smtClean="0">
                <a:ea typeface="ＭＳ Ｐゴシック" charset="-128"/>
              </a:rPr>
              <a:pPr/>
              <a:t>22</a:t>
            </a:fld>
            <a:endParaRPr lang="en-US" altLang="ja-JP">
              <a:ea typeface="ＭＳ Ｐゴシック" charset="-128"/>
            </a:endParaRPr>
          </a:p>
        </p:txBody>
      </p:sp>
    </p:spTree>
    <p:extLst>
      <p:ext uri="{BB962C8B-B14F-4D97-AF65-F5344CB8AC3E}">
        <p14:creationId xmlns:p14="http://schemas.microsoft.com/office/powerpoint/2010/main" val="34655400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スライド イメージ プレースホルダー 1"/>
          <p:cNvSpPr>
            <a:spLocks noGrp="1" noRot="1" noChangeAspect="1" noTextEdit="1"/>
          </p:cNvSpPr>
          <p:nvPr>
            <p:ph type="sldImg"/>
          </p:nvPr>
        </p:nvSpPr>
        <p:spPr>
          <a:ln/>
        </p:spPr>
      </p:sp>
      <p:sp>
        <p:nvSpPr>
          <p:cNvPr id="22530" name="ノート プレースホルダー 2"/>
          <p:cNvSpPr>
            <a:spLocks noGrp="1"/>
          </p:cNvSpPr>
          <p:nvPr>
            <p:ph type="body" idx="1"/>
          </p:nvPr>
        </p:nvSpPr>
        <p:spPr>
          <a:noFill/>
        </p:spPr>
        <p:txBody>
          <a:bodyPr/>
          <a:lstStyle/>
          <a:p>
            <a:pPr eaLnBrk="1" hangingPunct="1"/>
            <a:endParaRPr lang="ja-JP" altLang="en-US"/>
          </a:p>
        </p:txBody>
      </p:sp>
      <p:sp>
        <p:nvSpPr>
          <p:cNvPr id="22531" name="スライド番号プレースホルダー 3"/>
          <p:cNvSpPr>
            <a:spLocks noGrp="1"/>
          </p:cNvSpPr>
          <p:nvPr>
            <p:ph type="sldNum" sz="quarter" idx="5"/>
          </p:nvPr>
        </p:nvSpPr>
        <p:spPr>
          <a:noFill/>
          <a:ln>
            <a:miter lim="800000"/>
            <a:headEnd/>
            <a:tailEnd/>
          </a:ln>
        </p:spPr>
        <p:txBody>
          <a:bodyPr/>
          <a:lstStyle/>
          <a:p>
            <a:fld id="{196EC158-102F-4F54-9BCF-12E022C0CB0D}" type="slidenum">
              <a:rPr lang="en-US" altLang="ja-JP" smtClean="0">
                <a:ea typeface="ＭＳ Ｐゴシック" charset="-128"/>
              </a:rPr>
              <a:pPr/>
              <a:t>24</a:t>
            </a:fld>
            <a:endParaRPr lang="en-US" altLang="ja-JP">
              <a:ea typeface="ＭＳ Ｐゴシック" charset="-128"/>
            </a:endParaRPr>
          </a:p>
        </p:txBody>
      </p:sp>
    </p:spTree>
    <p:extLst>
      <p:ext uri="{BB962C8B-B14F-4D97-AF65-F5344CB8AC3E}">
        <p14:creationId xmlns:p14="http://schemas.microsoft.com/office/powerpoint/2010/main" val="20665307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D229340B-0774-4D90-8302-F0359003895B}" type="datetime1">
              <a:rPr kumimoji="1" lang="ja-JP" altLang="en-US" smtClean="0"/>
              <a:t>2022/1/26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6953042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5E5D13C0-DAA8-48FA-9A3B-0BB44AB260FF}" type="datetime1">
              <a:rPr kumimoji="1" lang="ja-JP" altLang="en-US" smtClean="0"/>
              <a:t>2022/1/26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26648481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FED33653-B2F6-4B8F-BF0D-B7F20EDCADB0}" type="datetime1">
              <a:rPr kumimoji="1" lang="ja-JP" altLang="en-US" smtClean="0"/>
              <a:t>2022/1/26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39333563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DC1A2F38-D291-4745-A8C6-BF297EC24C61}" type="datetime1">
              <a:rPr kumimoji="1" lang="ja-JP" altLang="en-US" smtClean="0"/>
              <a:t>2022/1/26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36749791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74A72925-3B6D-4051-B105-6A5FEB174F12}" type="datetime1">
              <a:rPr kumimoji="1" lang="ja-JP" altLang="en-US" smtClean="0"/>
              <a:t>2022/1/26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12698951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C8EE46B7-3C32-4E52-85E7-903AF835CBDD}" type="datetime1">
              <a:rPr kumimoji="1" lang="ja-JP" altLang="en-US" smtClean="0"/>
              <a:t>2022/1/26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9525795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628AF270-5791-40E7-B057-33FDA196E70D}" type="datetime1">
              <a:rPr kumimoji="1" lang="ja-JP" altLang="en-US" smtClean="0"/>
              <a:t>2022/1/26</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22099837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54B0C755-F71A-4EC2-B212-CA8453B8B456}" type="datetime1">
              <a:rPr kumimoji="1" lang="ja-JP" altLang="en-US" smtClean="0"/>
              <a:t>2022/1/26</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20612974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ABD696F5-88E4-4F34-967F-862EECA643D1}" type="datetime1">
              <a:rPr kumimoji="1" lang="ja-JP" altLang="en-US" smtClean="0"/>
              <a:t>2022/1/26</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10778381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337ED9A2-1F9A-4EBE-9280-2BBB9E132FAD}" type="datetime1">
              <a:rPr kumimoji="1" lang="ja-JP" altLang="en-US" smtClean="0"/>
              <a:t>2022/1/26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13277117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D94E0344-802F-4EA4-8362-7A108E52C9C6}" type="datetime1">
              <a:rPr kumimoji="1" lang="ja-JP" altLang="en-US" smtClean="0"/>
              <a:t>2022/1/26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12930912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912ED8-43D9-47DC-84F4-13EFB2516069}" type="datetime1">
              <a:rPr kumimoji="1" lang="ja-JP" altLang="en-US" smtClean="0"/>
              <a:t>2022/1/26</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8581493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3.em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464842" cy="2387600"/>
          </a:xfrm>
        </p:spPr>
        <p:txBody>
          <a:bodyPr>
            <a:normAutofit/>
          </a:bodyPr>
          <a:lstStyle/>
          <a:p>
            <a:r>
              <a:rPr lang="ja-JP" altLang="en-US" b="1" dirty="0">
                <a:latin typeface="+mn-ea"/>
                <a:ea typeface="+mn-ea"/>
              </a:rPr>
              <a:t>第９章　健康食品で血圧は下がるのか</a:t>
            </a:r>
            <a:endParaRPr kumimoji="1" lang="ja-JP" altLang="en-US" dirty="0">
              <a:latin typeface="+mn-ea"/>
              <a:ea typeface="+mn-ea"/>
            </a:endParaRPr>
          </a:p>
        </p:txBody>
      </p:sp>
      <p:sp>
        <p:nvSpPr>
          <p:cNvPr id="3" name="サブタイトル 2"/>
          <p:cNvSpPr>
            <a:spLocks noGrp="1"/>
          </p:cNvSpPr>
          <p:nvPr>
            <p:ph type="subTitle" idx="1"/>
          </p:nvPr>
        </p:nvSpPr>
        <p:spPr>
          <a:xfrm>
            <a:off x="1684421" y="4034300"/>
            <a:ext cx="9144000" cy="1655762"/>
          </a:xfrm>
        </p:spPr>
        <p:txBody>
          <a:bodyPr>
            <a:normAutofit/>
          </a:bodyPr>
          <a:lstStyle/>
          <a:p>
            <a:r>
              <a:rPr lang="ja-JP" altLang="en-US" sz="5400">
                <a:latin typeface="+mj-lt"/>
              </a:rPr>
              <a:t>２つの平均値の検定</a:t>
            </a:r>
            <a:br>
              <a:rPr lang="ja-JP" altLang="ja-JP" sz="5400" dirty="0">
                <a:latin typeface="+mj-lt"/>
              </a:rPr>
            </a:br>
            <a:endParaRPr kumimoji="1" lang="ja-JP" altLang="en-US" sz="5400" dirty="0">
              <a:latin typeface="+mj-lt"/>
            </a:endParaRPr>
          </a:p>
        </p:txBody>
      </p:sp>
    </p:spTree>
    <p:extLst>
      <p:ext uri="{BB962C8B-B14F-4D97-AF65-F5344CB8AC3E}">
        <p14:creationId xmlns:p14="http://schemas.microsoft.com/office/powerpoint/2010/main" val="37259069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74320" y="365125"/>
            <a:ext cx="11369040" cy="1325563"/>
          </a:xfrm>
        </p:spPr>
        <p:txBody>
          <a:bodyPr/>
          <a:lstStyle/>
          <a:p>
            <a:r>
              <a:rPr lang="ja-JP" altLang="en-US" dirty="0"/>
              <a:t>図表９－５　２つの標本平均値の差が</a:t>
            </a:r>
            <a:br>
              <a:rPr lang="en-US" altLang="ja-JP" dirty="0"/>
            </a:br>
            <a:r>
              <a:rPr lang="en-US" altLang="ja-JP" dirty="0"/>
              <a:t>                     </a:t>
            </a:r>
            <a:r>
              <a:rPr lang="ja-JP" altLang="en-US" dirty="0"/>
              <a:t>大きい場合と小さい場合の比較</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199505" y="1795548"/>
            <a:ext cx="4655127" cy="2327565"/>
          </a:xfrm>
          <a:prstGeom prst="rect">
            <a:avLst/>
          </a:prstGeom>
        </p:spPr>
      </p:pic>
      <p:pic>
        <p:nvPicPr>
          <p:cNvPr id="5" name="図 4"/>
          <p:cNvPicPr>
            <a:picLocks noChangeAspect="1"/>
          </p:cNvPicPr>
          <p:nvPr/>
        </p:nvPicPr>
        <p:blipFill>
          <a:blip r:embed="rId3"/>
          <a:stretch>
            <a:fillRect/>
          </a:stretch>
        </p:blipFill>
        <p:spPr>
          <a:xfrm>
            <a:off x="8013469" y="1463039"/>
            <a:ext cx="4178531" cy="2660074"/>
          </a:xfrm>
          <a:prstGeom prst="rect">
            <a:avLst/>
          </a:prstGeom>
        </p:spPr>
      </p:pic>
      <p:pic>
        <p:nvPicPr>
          <p:cNvPr id="6" name="図 5"/>
          <p:cNvPicPr>
            <a:picLocks noChangeAspect="1"/>
          </p:cNvPicPr>
          <p:nvPr/>
        </p:nvPicPr>
        <p:blipFill>
          <a:blip r:embed="rId4"/>
          <a:stretch>
            <a:fillRect/>
          </a:stretch>
        </p:blipFill>
        <p:spPr>
          <a:xfrm>
            <a:off x="4455622" y="3980979"/>
            <a:ext cx="4388396" cy="2877021"/>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10</a:t>
            </a:fld>
            <a:endParaRPr kumimoji="1" lang="ja-JP" altLang="en-US"/>
          </a:p>
        </p:txBody>
      </p:sp>
    </p:spTree>
    <p:extLst>
      <p:ext uri="{BB962C8B-B14F-4D97-AF65-F5344CB8AC3E}">
        <p14:creationId xmlns:p14="http://schemas.microsoft.com/office/powerpoint/2010/main" val="36205605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スライド番号プレースホルダー 5"/>
          <p:cNvSpPr>
            <a:spLocks noGrp="1"/>
          </p:cNvSpPr>
          <p:nvPr>
            <p:ph type="sldNum" sz="quarter" idx="12"/>
          </p:nvPr>
        </p:nvSpPr>
        <p:spPr>
          <a:noFill/>
          <a:ln>
            <a:miter lim="800000"/>
            <a:headEnd/>
            <a:tailEnd/>
          </a:ln>
        </p:spPr>
        <p:txBody>
          <a:bodyPr/>
          <a:lstStyle/>
          <a:p>
            <a:fld id="{921326F3-D2EF-4B08-BB60-D85732FAB4B2}" type="slidenum">
              <a:rPr lang="en-US" altLang="ja-JP" smtClean="0">
                <a:latin typeface="Arial" charset="0"/>
                <a:ea typeface="ＭＳ Ｐゴシック" charset="-128"/>
              </a:rPr>
              <a:pPr/>
              <a:t>11</a:t>
            </a:fld>
            <a:endParaRPr lang="en-US" altLang="ja-JP">
              <a:latin typeface="Arial" charset="0"/>
              <a:ea typeface="ＭＳ Ｐゴシック" charset="-128"/>
            </a:endParaRPr>
          </a:p>
        </p:txBody>
      </p:sp>
      <p:sp>
        <p:nvSpPr>
          <p:cNvPr id="21506" name="Rectangle 2"/>
          <p:cNvSpPr>
            <a:spLocks noGrp="1" noChangeArrowheads="1"/>
          </p:cNvSpPr>
          <p:nvPr>
            <p:ph type="title"/>
          </p:nvPr>
        </p:nvSpPr>
        <p:spPr/>
        <p:txBody>
          <a:bodyPr>
            <a:normAutofit/>
          </a:bodyPr>
          <a:lstStyle/>
          <a:p>
            <a:pPr eaLnBrk="1" hangingPunct="1"/>
            <a:r>
              <a:rPr lang="ja-JP" altLang="en-US" dirty="0"/>
              <a:t>２つの平均値の差の確率分布（統計量）</a:t>
            </a:r>
          </a:p>
        </p:txBody>
      </p:sp>
      <p:sp>
        <p:nvSpPr>
          <p:cNvPr id="21507" name="Rectangle 3"/>
          <p:cNvSpPr>
            <a:spLocks noGrp="1" noChangeArrowheads="1"/>
          </p:cNvSpPr>
          <p:nvPr>
            <p:ph type="body" idx="1"/>
          </p:nvPr>
        </p:nvSpPr>
        <p:spPr>
          <a:xfrm>
            <a:off x="1049867" y="1690688"/>
            <a:ext cx="10303933" cy="4665662"/>
          </a:xfrm>
        </p:spPr>
        <p:txBody>
          <a:bodyPr>
            <a:normAutofit/>
          </a:bodyPr>
          <a:lstStyle/>
          <a:p>
            <a:pPr eaLnBrk="1" hangingPunct="1"/>
            <a:r>
              <a:rPr lang="ja-JP" altLang="en-US" dirty="0"/>
              <a:t>２つの平均値の差の確率分布がわからないか（図表</a:t>
            </a:r>
            <a:r>
              <a:rPr lang="en-US" altLang="ja-JP" dirty="0"/>
              <a:t>9-6</a:t>
            </a:r>
            <a:r>
              <a:rPr lang="ja-JP" altLang="en-US" dirty="0"/>
              <a:t>）</a:t>
            </a:r>
            <a:endParaRPr lang="en-US" altLang="ja-JP" dirty="0"/>
          </a:p>
          <a:p>
            <a:pPr eaLnBrk="1" hangingPunct="1"/>
            <a:r>
              <a:rPr lang="ja-JP" altLang="en-US" dirty="0"/>
              <a:t>－第一の</a:t>
            </a:r>
            <a:r>
              <a:rPr lang="en-US" altLang="ja-JP" dirty="0"/>
              <a:t>RCT</a:t>
            </a:r>
            <a:r>
              <a:rPr lang="ja-JP" altLang="en-US" dirty="0"/>
              <a:t>では</a:t>
            </a:r>
            <a:r>
              <a:rPr lang="en-US" altLang="ja-JP" b="1" dirty="0"/>
              <a:t>IQ100</a:t>
            </a:r>
            <a:r>
              <a:rPr lang="ja-JP" altLang="en-US" dirty="0"/>
              <a:t>→</a:t>
            </a:r>
            <a:r>
              <a:rPr lang="en-US" altLang="ja-JP" b="1" dirty="0">
                <a:solidFill>
                  <a:srgbClr val="0070C0"/>
                </a:solidFill>
              </a:rPr>
              <a:t>IQ105</a:t>
            </a:r>
            <a:r>
              <a:rPr lang="ja-JP" altLang="en-US" dirty="0"/>
              <a:t>と＋５の差</a:t>
            </a:r>
            <a:endParaRPr lang="en-US" altLang="ja-JP" dirty="0"/>
          </a:p>
          <a:p>
            <a:r>
              <a:rPr lang="ja-JP" altLang="en-US" dirty="0"/>
              <a:t>－第一の</a:t>
            </a:r>
            <a:r>
              <a:rPr lang="en-US" altLang="ja-JP" dirty="0"/>
              <a:t>RCT</a:t>
            </a:r>
            <a:r>
              <a:rPr lang="ja-JP" altLang="en-US" dirty="0"/>
              <a:t>では</a:t>
            </a:r>
            <a:r>
              <a:rPr lang="en-US" altLang="ja-JP" b="1" dirty="0">
                <a:solidFill>
                  <a:srgbClr val="FF0000"/>
                </a:solidFill>
              </a:rPr>
              <a:t>IQ100</a:t>
            </a:r>
            <a:r>
              <a:rPr lang="ja-JP" altLang="en-US" dirty="0"/>
              <a:t>→</a:t>
            </a:r>
            <a:r>
              <a:rPr lang="en-US" altLang="ja-JP" b="1" dirty="0">
                <a:solidFill>
                  <a:srgbClr val="0070C0"/>
                </a:solidFill>
              </a:rPr>
              <a:t>IQ130</a:t>
            </a:r>
            <a:r>
              <a:rPr lang="ja-JP" altLang="en-US" dirty="0"/>
              <a:t>と＋</a:t>
            </a:r>
            <a:r>
              <a:rPr lang="en-US" altLang="ja-JP" dirty="0"/>
              <a:t>30</a:t>
            </a:r>
            <a:r>
              <a:rPr lang="ja-JP" altLang="en-US" dirty="0"/>
              <a:t>の差</a:t>
            </a:r>
            <a:endParaRPr lang="en-US" altLang="ja-JP" dirty="0"/>
          </a:p>
          <a:p>
            <a:pPr eaLnBrk="1" hangingPunct="1"/>
            <a:r>
              <a:rPr lang="ja-JP" altLang="en-US" dirty="0"/>
              <a:t>２つの平均値が</a:t>
            </a:r>
            <a:r>
              <a:rPr lang="ja-JP" altLang="en-US" b="1" dirty="0">
                <a:solidFill>
                  <a:srgbClr val="0070C0"/>
                </a:solidFill>
              </a:rPr>
              <a:t>正規分布</a:t>
            </a:r>
            <a:r>
              <a:rPr lang="ja-JP" altLang="en-US" dirty="0"/>
              <a:t>ならその</a:t>
            </a:r>
            <a:r>
              <a:rPr lang="ja-JP" altLang="en-US" b="1" dirty="0">
                <a:solidFill>
                  <a:srgbClr val="0070C0"/>
                </a:solidFill>
              </a:rPr>
              <a:t>差も正規分布</a:t>
            </a:r>
            <a:endParaRPr lang="en-US" altLang="ja-JP" b="1" dirty="0">
              <a:solidFill>
                <a:srgbClr val="0070C0"/>
              </a:solidFill>
            </a:endParaRPr>
          </a:p>
          <a:p>
            <a:pPr eaLnBrk="1" hangingPunct="1"/>
            <a:r>
              <a:rPr lang="ja-JP" altLang="en-US" dirty="0"/>
              <a:t>－今回は母分散が不明</a:t>
            </a:r>
            <a:endParaRPr lang="en-US" altLang="ja-JP" dirty="0"/>
          </a:p>
          <a:p>
            <a:pPr eaLnBrk="1" hangingPunct="1"/>
            <a:r>
              <a:rPr lang="ja-JP" altLang="en-US" dirty="0"/>
              <a:t>－標本分散は、</a:t>
            </a:r>
            <a:r>
              <a:rPr lang="ja-JP" altLang="en-US" b="1" dirty="0">
                <a:solidFill>
                  <a:srgbClr val="FF66FF"/>
                </a:solidFill>
              </a:rPr>
              <a:t>カイ２乗分布</a:t>
            </a:r>
            <a:r>
              <a:rPr lang="ja-JP" altLang="en-US" dirty="0"/>
              <a:t>になる（図表</a:t>
            </a:r>
            <a:r>
              <a:rPr lang="en-US" altLang="ja-JP" dirty="0"/>
              <a:t>9-7</a:t>
            </a:r>
            <a:r>
              <a:rPr lang="ja-JP" altLang="en-US" dirty="0"/>
              <a:t>）</a:t>
            </a:r>
            <a:endParaRPr lang="en-US" altLang="ja-JP" dirty="0"/>
          </a:p>
          <a:p>
            <a:r>
              <a:rPr lang="ja-JP" altLang="en-US" dirty="0"/>
              <a:t>－今回は標本サイズが小さい（ｎが２５）（図表</a:t>
            </a:r>
            <a:r>
              <a:rPr lang="en-US" altLang="ja-JP" dirty="0"/>
              <a:t>9-8</a:t>
            </a:r>
            <a:r>
              <a:rPr lang="ja-JP" altLang="en-US" dirty="0"/>
              <a:t>）</a:t>
            </a:r>
            <a:endParaRPr lang="en-US" altLang="ja-JP" dirty="0"/>
          </a:p>
          <a:p>
            <a:r>
              <a:rPr lang="ja-JP" altLang="en-US" dirty="0"/>
              <a:t>検定統計量は</a:t>
            </a:r>
            <a:r>
              <a:rPr lang="ja-JP" altLang="en-US" b="1" dirty="0">
                <a:solidFill>
                  <a:srgbClr val="00B050"/>
                </a:solidFill>
              </a:rPr>
              <a:t>ｔ分布</a:t>
            </a:r>
            <a:r>
              <a:rPr lang="ja-JP" altLang="en-US" dirty="0"/>
              <a:t>する（</a:t>
            </a:r>
            <a:r>
              <a:rPr lang="ja-JP" altLang="en-US" b="1" dirty="0">
                <a:solidFill>
                  <a:srgbClr val="00B050"/>
                </a:solidFill>
              </a:rPr>
              <a:t>ｔ統計量</a:t>
            </a:r>
            <a:r>
              <a:rPr lang="ja-JP" altLang="en-US" dirty="0"/>
              <a:t>）</a:t>
            </a:r>
            <a:endParaRPr lang="en-US" altLang="ja-JP" dirty="0"/>
          </a:p>
          <a:p>
            <a:r>
              <a:rPr lang="ja-JP" altLang="en-US" dirty="0"/>
              <a:t>－分子が</a:t>
            </a:r>
            <a:r>
              <a:rPr lang="ja-JP" altLang="en-US" b="1" dirty="0">
                <a:solidFill>
                  <a:srgbClr val="0070C0"/>
                </a:solidFill>
              </a:rPr>
              <a:t>正規分布</a:t>
            </a:r>
            <a:r>
              <a:rPr lang="en-US" altLang="ja-JP" dirty="0"/>
              <a:t>/</a:t>
            </a:r>
            <a:r>
              <a:rPr lang="ja-JP" altLang="en-US" dirty="0"/>
              <a:t>分母が</a:t>
            </a:r>
            <a:r>
              <a:rPr lang="ja-JP" altLang="en-US" b="1" dirty="0">
                <a:solidFill>
                  <a:srgbClr val="FFC000"/>
                </a:solidFill>
              </a:rPr>
              <a:t>カイ２乗分布</a:t>
            </a:r>
            <a:r>
              <a:rPr lang="ja-JP" altLang="en-US" dirty="0"/>
              <a:t>（図表</a:t>
            </a:r>
            <a:r>
              <a:rPr lang="en-US" altLang="ja-JP" dirty="0"/>
              <a:t>9-7</a:t>
            </a:r>
            <a:r>
              <a:rPr lang="ja-JP" altLang="en-US" dirty="0"/>
              <a:t>）</a:t>
            </a:r>
            <a:endParaRPr lang="en-US" altLang="ja-JP" dirty="0"/>
          </a:p>
        </p:txBody>
      </p:sp>
    </p:spTree>
    <p:extLst>
      <p:ext uri="{BB962C8B-B14F-4D97-AF65-F5344CB8AC3E}">
        <p14:creationId xmlns:p14="http://schemas.microsoft.com/office/powerpoint/2010/main" val="23208568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13360" y="365125"/>
            <a:ext cx="11643360" cy="1325563"/>
          </a:xfrm>
        </p:spPr>
        <p:txBody>
          <a:bodyPr>
            <a:normAutofit/>
          </a:bodyPr>
          <a:lstStyle/>
          <a:p>
            <a:r>
              <a:rPr lang="ja-JP" altLang="en-US" dirty="0"/>
              <a:t>図表９－６　２つの平均値の差の確率分布</a:t>
            </a:r>
            <a:br>
              <a:rPr lang="en-US" altLang="ja-JP" dirty="0"/>
            </a:br>
            <a:r>
              <a:rPr lang="en-US" altLang="ja-JP" dirty="0"/>
              <a:t>      </a:t>
            </a:r>
            <a:r>
              <a:rPr lang="ja-JP" altLang="en-US" dirty="0"/>
              <a:t>から検定統計量ができれば確率がわかる</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2777455" y="2107856"/>
            <a:ext cx="6150414" cy="4342819"/>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12</a:t>
            </a:fld>
            <a:endParaRPr kumimoji="1" lang="ja-JP" altLang="en-US"/>
          </a:p>
        </p:txBody>
      </p:sp>
    </p:spTree>
    <p:extLst>
      <p:ext uri="{BB962C8B-B14F-4D97-AF65-F5344CB8AC3E}">
        <p14:creationId xmlns:p14="http://schemas.microsoft.com/office/powerpoint/2010/main" val="28963924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0" y="365125"/>
            <a:ext cx="11201400" cy="1325563"/>
          </a:xfrm>
        </p:spPr>
        <p:txBody>
          <a:bodyPr/>
          <a:lstStyle/>
          <a:p>
            <a:r>
              <a:rPr lang="ja-JP" altLang="en-US" dirty="0"/>
              <a:t>図表９－７　標本抽出を多数回行った時の</a:t>
            </a:r>
            <a:br>
              <a:rPr lang="en-US" altLang="ja-JP" dirty="0"/>
            </a:br>
            <a:r>
              <a:rPr lang="en-US" altLang="ja-JP" dirty="0"/>
              <a:t>                      </a:t>
            </a:r>
            <a:r>
              <a:rPr lang="ja-JP" altLang="en-US" dirty="0"/>
              <a:t>不偏分散はカイ二乗分布</a:t>
            </a:r>
            <a:endParaRPr kumimoji="1" lang="ja-JP" altLang="en-US" dirty="0"/>
          </a:p>
        </p:txBody>
      </p:sp>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13</a:t>
            </a:fld>
            <a:endParaRPr kumimoji="1" lang="ja-JP" altLang="en-US"/>
          </a:p>
        </p:txBody>
      </p:sp>
      <p:pic>
        <p:nvPicPr>
          <p:cNvPr id="8" name="図 7">
            <a:extLst>
              <a:ext uri="{FF2B5EF4-FFF2-40B4-BE49-F238E27FC236}">
                <a16:creationId xmlns:a16="http://schemas.microsoft.com/office/drawing/2014/main" id="{F0031C8D-3691-4459-938F-1991B4DB3EA5}"/>
              </a:ext>
            </a:extLst>
          </p:cNvPr>
          <p:cNvPicPr>
            <a:picLocks noChangeAspect="1"/>
          </p:cNvPicPr>
          <p:nvPr/>
        </p:nvPicPr>
        <p:blipFill>
          <a:blip r:embed="rId2"/>
          <a:stretch>
            <a:fillRect/>
          </a:stretch>
        </p:blipFill>
        <p:spPr>
          <a:xfrm>
            <a:off x="2082800" y="1554163"/>
            <a:ext cx="7450667" cy="5167312"/>
          </a:xfrm>
          <a:prstGeom prst="rect">
            <a:avLst/>
          </a:prstGeom>
        </p:spPr>
      </p:pic>
    </p:spTree>
    <p:extLst>
      <p:ext uri="{BB962C8B-B14F-4D97-AF65-F5344CB8AC3E}">
        <p14:creationId xmlns:p14="http://schemas.microsoft.com/office/powerpoint/2010/main" val="14885925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9080" y="365125"/>
            <a:ext cx="11597640" cy="1325563"/>
          </a:xfrm>
        </p:spPr>
        <p:txBody>
          <a:bodyPr/>
          <a:lstStyle/>
          <a:p>
            <a:r>
              <a:rPr lang="ja-JP" altLang="en-US" dirty="0"/>
              <a:t>図表９－８　正規分布が分子、カイ２乗分布</a:t>
            </a:r>
            <a:br>
              <a:rPr lang="en-US" altLang="ja-JP" dirty="0"/>
            </a:br>
            <a:r>
              <a:rPr lang="en-US" altLang="ja-JP" dirty="0"/>
              <a:t>                       </a:t>
            </a:r>
            <a:r>
              <a:rPr lang="ja-JP" altLang="en-US" dirty="0"/>
              <a:t>が分母の統計量はｔ分布する</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3241964" y="1690687"/>
            <a:ext cx="5336771" cy="4992745"/>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14</a:t>
            </a:fld>
            <a:endParaRPr kumimoji="1" lang="ja-JP" altLang="en-US"/>
          </a:p>
        </p:txBody>
      </p:sp>
    </p:spTree>
    <p:extLst>
      <p:ext uri="{BB962C8B-B14F-4D97-AF65-F5344CB8AC3E}">
        <p14:creationId xmlns:p14="http://schemas.microsoft.com/office/powerpoint/2010/main" val="17128057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スライド番号プレースホルダー 5"/>
          <p:cNvSpPr>
            <a:spLocks noGrp="1"/>
          </p:cNvSpPr>
          <p:nvPr>
            <p:ph type="sldNum" sz="quarter" idx="12"/>
          </p:nvPr>
        </p:nvSpPr>
        <p:spPr>
          <a:noFill/>
          <a:ln>
            <a:miter lim="800000"/>
            <a:headEnd/>
            <a:tailEnd/>
          </a:ln>
        </p:spPr>
        <p:txBody>
          <a:bodyPr/>
          <a:lstStyle/>
          <a:p>
            <a:fld id="{921326F3-D2EF-4B08-BB60-D85732FAB4B2}" type="slidenum">
              <a:rPr lang="en-US" altLang="ja-JP" smtClean="0">
                <a:latin typeface="Arial" charset="0"/>
                <a:ea typeface="ＭＳ Ｐゴシック" charset="-128"/>
              </a:rPr>
              <a:pPr/>
              <a:t>15</a:t>
            </a:fld>
            <a:endParaRPr lang="en-US" altLang="ja-JP">
              <a:latin typeface="Arial" charset="0"/>
              <a:ea typeface="ＭＳ Ｐゴシック" charset="-128"/>
            </a:endParaRPr>
          </a:p>
        </p:txBody>
      </p:sp>
      <p:sp>
        <p:nvSpPr>
          <p:cNvPr id="21506" name="Rectangle 2"/>
          <p:cNvSpPr>
            <a:spLocks noGrp="1" noChangeArrowheads="1"/>
          </p:cNvSpPr>
          <p:nvPr>
            <p:ph type="title"/>
          </p:nvPr>
        </p:nvSpPr>
        <p:spPr/>
        <p:txBody>
          <a:bodyPr>
            <a:normAutofit/>
          </a:bodyPr>
          <a:lstStyle/>
          <a:p>
            <a:pPr eaLnBrk="1" hangingPunct="1"/>
            <a:r>
              <a:rPr lang="ja-JP" altLang="en-US" dirty="0"/>
              <a:t>２つの平均値の差の確率分布（</a:t>
            </a:r>
            <a:r>
              <a:rPr lang="ja-JP" altLang="en-US" b="1" dirty="0">
                <a:solidFill>
                  <a:srgbClr val="00B050"/>
                </a:solidFill>
                <a:latin typeface="ＭＳ Ｐゴシック" panose="020B0600070205080204" pitchFamily="50" charset="-128"/>
                <a:ea typeface="ＭＳ Ｐゴシック" panose="020B0600070205080204" pitchFamily="50" charset="-128"/>
                <a:cs typeface="Arial" panose="020B0604020202020204" pitchFamily="34" charset="0"/>
              </a:rPr>
              <a:t>ｔ分布</a:t>
            </a:r>
            <a:r>
              <a:rPr lang="ja-JP" altLang="en-US" dirty="0"/>
              <a:t>）</a:t>
            </a:r>
          </a:p>
        </p:txBody>
      </p:sp>
      <p:sp>
        <p:nvSpPr>
          <p:cNvPr id="21507" name="Rectangle 3"/>
          <p:cNvSpPr>
            <a:spLocks noGrp="1" noChangeArrowheads="1"/>
          </p:cNvSpPr>
          <p:nvPr>
            <p:ph type="body" idx="1"/>
          </p:nvPr>
        </p:nvSpPr>
        <p:spPr>
          <a:xfrm>
            <a:off x="1049867" y="1690688"/>
            <a:ext cx="10303933" cy="4665662"/>
          </a:xfrm>
        </p:spPr>
        <p:txBody>
          <a:bodyPr>
            <a:normAutofit/>
          </a:bodyPr>
          <a:lstStyle/>
          <a:p>
            <a:pPr eaLnBrk="1" hangingPunct="1"/>
            <a:r>
              <a:rPr lang="ja-JP" altLang="en-US" dirty="0"/>
              <a:t>ゴセット（ペンネームは</a:t>
            </a:r>
            <a:r>
              <a:rPr lang="en-US" altLang="ja-JP" dirty="0"/>
              <a:t>student)</a:t>
            </a:r>
            <a:r>
              <a:rPr lang="ja-JP" altLang="en-US" dirty="0"/>
              <a:t>が発見（図表</a:t>
            </a:r>
            <a:r>
              <a:rPr lang="en-US" altLang="ja-JP" dirty="0"/>
              <a:t>9-9</a:t>
            </a:r>
            <a:r>
              <a:rPr lang="ja-JP" altLang="en-US" dirty="0"/>
              <a:t>）</a:t>
            </a:r>
            <a:endParaRPr lang="en-US" altLang="ja-JP" dirty="0"/>
          </a:p>
          <a:p>
            <a:r>
              <a:rPr lang="ja-JP" altLang="en-US" dirty="0"/>
              <a:t>－正規分布よりｔ分布は裾野が大きい（図表</a:t>
            </a:r>
            <a:r>
              <a:rPr lang="en-US" altLang="ja-JP" dirty="0"/>
              <a:t>9-10</a:t>
            </a:r>
            <a:r>
              <a:rPr lang="ja-JP" altLang="en-US" dirty="0"/>
              <a:t>）</a:t>
            </a:r>
            <a:endParaRPr lang="en-US" altLang="ja-JP" dirty="0"/>
          </a:p>
          <a:p>
            <a:r>
              <a:rPr lang="ja-JP" altLang="en-US" dirty="0"/>
              <a:t>－小標本では、ｔ分布は棄却域がより外側になる</a:t>
            </a:r>
            <a:endParaRPr lang="en-US" altLang="ja-JP" dirty="0"/>
          </a:p>
          <a:p>
            <a:r>
              <a:rPr lang="ja-JP" altLang="en-US" dirty="0"/>
              <a:t>－標本サイズが大きくなると標準正規分布に近似（図表</a:t>
            </a:r>
            <a:r>
              <a:rPr lang="en-US" altLang="ja-JP" dirty="0"/>
              <a:t>9-11)</a:t>
            </a:r>
          </a:p>
          <a:p>
            <a:r>
              <a:rPr lang="ja-JP" altLang="en-US" dirty="0"/>
              <a:t>２つの母平均の検定では</a:t>
            </a:r>
            <a:r>
              <a:rPr lang="ja-JP" altLang="en-US" b="1" dirty="0">
                <a:solidFill>
                  <a:srgbClr val="00B050"/>
                </a:solidFill>
              </a:rPr>
              <a:t>ｔ統計量</a:t>
            </a:r>
            <a:r>
              <a:rPr lang="ja-JP" altLang="en-US" dirty="0"/>
              <a:t>を使う（図表</a:t>
            </a:r>
            <a:r>
              <a:rPr lang="en-US" altLang="ja-JP" dirty="0"/>
              <a:t>9-12)</a:t>
            </a:r>
          </a:p>
          <a:p>
            <a:r>
              <a:rPr lang="ja-JP" altLang="en-US" dirty="0"/>
              <a:t>－標本サイズに条件をつけなくても大丈夫</a:t>
            </a:r>
            <a:endParaRPr lang="en-US" altLang="ja-JP" dirty="0"/>
          </a:p>
          <a:p>
            <a:r>
              <a:rPr lang="ja-JP" altLang="en-US" dirty="0"/>
              <a:t>－分子は２つの標本平均値の差（図表</a:t>
            </a:r>
            <a:r>
              <a:rPr lang="en-US" altLang="ja-JP" dirty="0"/>
              <a:t>9-13</a:t>
            </a:r>
            <a:r>
              <a:rPr lang="ja-JP" altLang="en-US" dirty="0"/>
              <a:t>）</a:t>
            </a:r>
            <a:endParaRPr lang="en-US" altLang="ja-JP" dirty="0"/>
          </a:p>
          <a:p>
            <a:r>
              <a:rPr lang="ja-JP" altLang="en-US" dirty="0"/>
              <a:t>－分母は２つの「不偏分散</a:t>
            </a:r>
            <a:r>
              <a:rPr lang="en-US" altLang="ja-JP" dirty="0"/>
              <a:t>/</a:t>
            </a:r>
            <a:r>
              <a:rPr lang="ja-JP" altLang="en-US" dirty="0"/>
              <a:t>標本サイズ」の合計の</a:t>
            </a:r>
            <a:r>
              <a:rPr lang="en-US" altLang="ja-JP" dirty="0"/>
              <a:t>0.5</a:t>
            </a:r>
            <a:r>
              <a:rPr lang="ja-JP" altLang="en-US" dirty="0"/>
              <a:t>乗</a:t>
            </a:r>
            <a:endParaRPr lang="en-US" altLang="ja-JP" dirty="0"/>
          </a:p>
          <a:p>
            <a:r>
              <a:rPr lang="ja-JP" altLang="en-US" dirty="0"/>
              <a:t>健康食品のケースではｔ統計量は</a:t>
            </a:r>
            <a:r>
              <a:rPr lang="ja-JP" altLang="en-US" dirty="0">
                <a:latin typeface="HGPｺﾞｼｯｸE" panose="020B0900000000000000" pitchFamily="50" charset="-128"/>
                <a:ea typeface="HGPｺﾞｼｯｸE" panose="020B0900000000000000" pitchFamily="50" charset="-128"/>
              </a:rPr>
              <a:t>－２ </a:t>
            </a:r>
            <a:r>
              <a:rPr lang="ja-JP" altLang="en-US" dirty="0"/>
              <a:t>（図表</a:t>
            </a:r>
            <a:r>
              <a:rPr lang="en-US" altLang="ja-JP" dirty="0"/>
              <a:t>9-14</a:t>
            </a:r>
            <a:r>
              <a:rPr lang="ja-JP" altLang="en-US" dirty="0"/>
              <a:t>）</a:t>
            </a:r>
            <a:endParaRPr lang="en-US" altLang="ja-JP" dirty="0"/>
          </a:p>
          <a:p>
            <a:endParaRPr lang="en-US" altLang="ja-JP" dirty="0"/>
          </a:p>
        </p:txBody>
      </p:sp>
    </p:spTree>
    <p:extLst>
      <p:ext uri="{BB962C8B-B14F-4D97-AF65-F5344CB8AC3E}">
        <p14:creationId xmlns:p14="http://schemas.microsoft.com/office/powerpoint/2010/main" val="10301704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図表９－９　謎の研究者ゴセット</a:t>
            </a:r>
            <a:br>
              <a:rPr lang="en-US" altLang="ja-JP" dirty="0"/>
            </a:br>
            <a:r>
              <a:rPr lang="ja-JP" altLang="en-US" dirty="0"/>
              <a:t>　（ペンネームは</a:t>
            </a:r>
            <a:r>
              <a:rPr lang="en-US" altLang="ja-JP" dirty="0"/>
              <a:t>student</a:t>
            </a:r>
            <a:r>
              <a:rPr lang="ja-JP" altLang="en-US" dirty="0"/>
              <a:t>）の大発見論文</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2790096" y="1897263"/>
            <a:ext cx="6611807" cy="4536788"/>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16</a:t>
            </a:fld>
            <a:endParaRPr kumimoji="1" lang="ja-JP" altLang="en-US"/>
          </a:p>
        </p:txBody>
      </p:sp>
    </p:spTree>
    <p:extLst>
      <p:ext uri="{BB962C8B-B14F-4D97-AF65-F5344CB8AC3E}">
        <p14:creationId xmlns:p14="http://schemas.microsoft.com/office/powerpoint/2010/main" val="6224209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26720" y="365125"/>
            <a:ext cx="11551920" cy="1325563"/>
          </a:xfrm>
        </p:spPr>
        <p:txBody>
          <a:bodyPr>
            <a:normAutofit/>
          </a:bodyPr>
          <a:lstStyle/>
          <a:p>
            <a:r>
              <a:rPr lang="ja-JP" altLang="en-US" dirty="0"/>
              <a:t>図表９－１０　正規分布よりｔ分布は裾野が</a:t>
            </a:r>
            <a:br>
              <a:rPr lang="en-US" altLang="ja-JP" dirty="0"/>
            </a:br>
            <a:r>
              <a:rPr lang="ja-JP" altLang="en-US" dirty="0"/>
              <a:t>　　　　　　大きい（棄却域の数値が外側）</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2380028" y="2296009"/>
            <a:ext cx="7694997" cy="4071540"/>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17</a:t>
            </a:fld>
            <a:endParaRPr kumimoji="1" lang="ja-JP" altLang="en-US"/>
          </a:p>
        </p:txBody>
      </p:sp>
    </p:spTree>
    <p:extLst>
      <p:ext uri="{BB962C8B-B14F-4D97-AF65-F5344CB8AC3E}">
        <p14:creationId xmlns:p14="http://schemas.microsoft.com/office/powerpoint/2010/main" val="12420122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35280" y="365125"/>
            <a:ext cx="11414760" cy="1325563"/>
          </a:xfrm>
        </p:spPr>
        <p:txBody>
          <a:bodyPr/>
          <a:lstStyle/>
          <a:p>
            <a:r>
              <a:rPr lang="ja-JP" altLang="en-US" dirty="0"/>
              <a:t>図表９－１１　ｔ分布は標本サイズが大きく</a:t>
            </a:r>
            <a:br>
              <a:rPr lang="en-US" altLang="ja-JP" dirty="0"/>
            </a:br>
            <a:r>
              <a:rPr lang="ja-JP" altLang="en-US" dirty="0"/>
              <a:t>　　　　　　　なると標準正規分布に近づく</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2080785" y="1943810"/>
            <a:ext cx="8376626" cy="4506865"/>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18</a:t>
            </a:fld>
            <a:endParaRPr kumimoji="1" lang="ja-JP" altLang="en-US"/>
          </a:p>
        </p:txBody>
      </p:sp>
    </p:spTree>
    <p:extLst>
      <p:ext uri="{BB962C8B-B14F-4D97-AF65-F5344CB8AC3E}">
        <p14:creationId xmlns:p14="http://schemas.microsoft.com/office/powerpoint/2010/main" val="10135246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図表９－１２　２つの母平均の検定の</a:t>
            </a:r>
            <a:br>
              <a:rPr lang="en-US" altLang="ja-JP" dirty="0"/>
            </a:br>
            <a:r>
              <a:rPr lang="ja-JP" altLang="en-US" dirty="0"/>
              <a:t>　　　　　　　ｔ検定統計量</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1508521" y="2012256"/>
            <a:ext cx="9174958" cy="4488296"/>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19</a:t>
            </a:fld>
            <a:endParaRPr kumimoji="1" lang="ja-JP" altLang="en-US"/>
          </a:p>
        </p:txBody>
      </p:sp>
    </p:spTree>
    <p:extLst>
      <p:ext uri="{BB962C8B-B14F-4D97-AF65-F5344CB8AC3E}">
        <p14:creationId xmlns:p14="http://schemas.microsoft.com/office/powerpoint/2010/main" val="20363128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スライド番号プレースホルダー 5"/>
          <p:cNvSpPr>
            <a:spLocks noGrp="1"/>
          </p:cNvSpPr>
          <p:nvPr>
            <p:ph type="sldNum" sz="quarter" idx="12"/>
          </p:nvPr>
        </p:nvSpPr>
        <p:spPr>
          <a:noFill/>
          <a:ln>
            <a:miter lim="800000"/>
            <a:headEnd/>
            <a:tailEnd/>
          </a:ln>
        </p:spPr>
        <p:txBody>
          <a:bodyPr/>
          <a:lstStyle/>
          <a:p>
            <a:fld id="{921326F3-D2EF-4B08-BB60-D85732FAB4B2}" type="slidenum">
              <a:rPr lang="en-US" altLang="ja-JP" smtClean="0">
                <a:latin typeface="Arial" charset="0"/>
                <a:ea typeface="ＭＳ Ｐゴシック" charset="-128"/>
              </a:rPr>
              <a:pPr/>
              <a:t>2</a:t>
            </a:fld>
            <a:endParaRPr lang="en-US" altLang="ja-JP">
              <a:latin typeface="Arial" charset="0"/>
              <a:ea typeface="ＭＳ Ｐゴシック" charset="-128"/>
            </a:endParaRPr>
          </a:p>
        </p:txBody>
      </p:sp>
      <p:sp>
        <p:nvSpPr>
          <p:cNvPr id="21506" name="Rectangle 2"/>
          <p:cNvSpPr>
            <a:spLocks noGrp="1" noChangeArrowheads="1"/>
          </p:cNvSpPr>
          <p:nvPr>
            <p:ph type="title"/>
          </p:nvPr>
        </p:nvSpPr>
        <p:spPr/>
        <p:txBody>
          <a:bodyPr/>
          <a:lstStyle/>
          <a:p>
            <a:pPr eaLnBrk="1" hangingPunct="1"/>
            <a:r>
              <a:rPr lang="ja-JP" altLang="en-US" dirty="0"/>
              <a:t>第９章の目的</a:t>
            </a:r>
          </a:p>
        </p:txBody>
      </p:sp>
      <p:sp>
        <p:nvSpPr>
          <p:cNvPr id="21507" name="Rectangle 3"/>
          <p:cNvSpPr>
            <a:spLocks noGrp="1" noChangeArrowheads="1"/>
          </p:cNvSpPr>
          <p:nvPr>
            <p:ph type="body" idx="1"/>
          </p:nvPr>
        </p:nvSpPr>
        <p:spPr>
          <a:xfrm>
            <a:off x="1049867" y="1557867"/>
            <a:ext cx="10303933" cy="4538133"/>
          </a:xfrm>
        </p:spPr>
        <p:txBody>
          <a:bodyPr>
            <a:normAutofit/>
          </a:bodyPr>
          <a:lstStyle/>
          <a:p>
            <a:pPr eaLnBrk="1" hangingPunct="1"/>
            <a:r>
              <a:rPr lang="ja-JP" altLang="en-US" dirty="0"/>
              <a:t>最もシンプルな母平均の検定①②をやってみた。</a:t>
            </a:r>
          </a:p>
          <a:p>
            <a:pPr eaLnBrk="1" hangingPunct="1"/>
            <a:r>
              <a:rPr lang="ja-JP" altLang="en-US" dirty="0"/>
              <a:t>－しかし、検定は目的によって様々な種類がある</a:t>
            </a:r>
          </a:p>
          <a:p>
            <a:pPr eaLnBrk="1" hangingPunct="1"/>
            <a:r>
              <a:rPr lang="ja-JP" altLang="en-US" dirty="0"/>
              <a:t>２つの母集団（から無作為抽出した標本集団）の平均値は異なるかどうかを確率的に判断できるか</a:t>
            </a:r>
          </a:p>
          <a:p>
            <a:pPr eaLnBrk="1" hangingPunct="1"/>
            <a:r>
              <a:rPr lang="ja-JP" altLang="en-US" dirty="0"/>
              <a:t>－違いに「意味の有る差（</a:t>
            </a:r>
            <a:r>
              <a:rPr lang="ja-JP" altLang="en-US" b="1" dirty="0"/>
              <a:t>有意差</a:t>
            </a:r>
            <a:r>
              <a:rPr lang="ja-JP" altLang="en-US" dirty="0"/>
              <a:t>）」があるかを知りたい</a:t>
            </a:r>
            <a:endParaRPr lang="en-US" altLang="ja-JP" dirty="0"/>
          </a:p>
          <a:p>
            <a:pPr eaLnBrk="1" hangingPunct="1"/>
            <a:r>
              <a:rPr lang="ja-JP" altLang="en-US" dirty="0"/>
              <a:t>今回は、「２つの平均値の差の検定」を理解する。</a:t>
            </a:r>
            <a:endParaRPr lang="en-US" altLang="ja-JP" dirty="0"/>
          </a:p>
          <a:p>
            <a:pPr eaLnBrk="1" hangingPunct="1"/>
            <a:r>
              <a:rPr lang="ja-JP" altLang="en-US" dirty="0"/>
              <a:t>－最もよく利用される統計的検定の一つ</a:t>
            </a:r>
            <a:endParaRPr lang="en-US" altLang="ja-JP" dirty="0"/>
          </a:p>
          <a:p>
            <a:pPr eaLnBrk="1" hangingPunct="1"/>
            <a:r>
              <a:rPr lang="ja-JP" altLang="en-US" dirty="0"/>
              <a:t>－標本サイズが十分大きいという条件も外します</a:t>
            </a:r>
          </a:p>
          <a:p>
            <a:pPr eaLnBrk="1" hangingPunct="1"/>
            <a:r>
              <a:rPr lang="ja-JP" altLang="en-US" dirty="0"/>
              <a:t>このｔ検定が理解できれば統計的検定はいったん完了です</a:t>
            </a:r>
          </a:p>
        </p:txBody>
      </p:sp>
    </p:spTree>
    <p:extLst>
      <p:ext uri="{BB962C8B-B14F-4D97-AF65-F5344CB8AC3E}">
        <p14:creationId xmlns:p14="http://schemas.microsoft.com/office/powerpoint/2010/main" val="42541736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41960" y="365125"/>
            <a:ext cx="11414760" cy="1325563"/>
          </a:xfrm>
        </p:spPr>
        <p:txBody>
          <a:bodyPr/>
          <a:lstStyle/>
          <a:p>
            <a:r>
              <a:rPr lang="ja-JP" altLang="en-US" dirty="0"/>
              <a:t>図表９－１３　２つの母平均の検定の</a:t>
            </a:r>
            <a:br>
              <a:rPr lang="en-US" altLang="ja-JP" dirty="0"/>
            </a:br>
            <a:r>
              <a:rPr lang="ja-JP" altLang="en-US" dirty="0"/>
              <a:t>　　　　　　　ｔ検定統計量（計算式）</a:t>
            </a:r>
            <a:endParaRPr kumimoji="1" lang="ja-JP" altLang="en-US" dirty="0"/>
          </a:p>
        </p:txBody>
      </p:sp>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20</a:t>
            </a:fld>
            <a:endParaRPr kumimoji="1" lang="ja-JP" altLang="en-US"/>
          </a:p>
        </p:txBody>
      </p:sp>
      <p:pic>
        <p:nvPicPr>
          <p:cNvPr id="9" name="図 8">
            <a:extLst>
              <a:ext uri="{FF2B5EF4-FFF2-40B4-BE49-F238E27FC236}">
                <a16:creationId xmlns:a16="http://schemas.microsoft.com/office/drawing/2014/main" id="{0454CCA3-2F56-4AB7-B9F3-1C4168E731CC}"/>
              </a:ext>
            </a:extLst>
          </p:cNvPr>
          <p:cNvPicPr>
            <a:picLocks noChangeAspect="1"/>
          </p:cNvPicPr>
          <p:nvPr/>
        </p:nvPicPr>
        <p:blipFill>
          <a:blip r:embed="rId2"/>
          <a:stretch>
            <a:fillRect/>
          </a:stretch>
        </p:blipFill>
        <p:spPr>
          <a:xfrm>
            <a:off x="1569720" y="2209799"/>
            <a:ext cx="8747759" cy="4283075"/>
          </a:xfrm>
          <a:prstGeom prst="rect">
            <a:avLst/>
          </a:prstGeom>
        </p:spPr>
      </p:pic>
    </p:spTree>
    <p:extLst>
      <p:ext uri="{BB962C8B-B14F-4D97-AF65-F5344CB8AC3E}">
        <p14:creationId xmlns:p14="http://schemas.microsoft.com/office/powerpoint/2010/main" val="26387249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図表９－１４　２つの母平均の検定の</a:t>
            </a:r>
            <a:br>
              <a:rPr lang="en-US" altLang="ja-JP" dirty="0"/>
            </a:br>
            <a:r>
              <a:rPr lang="ja-JP" altLang="en-US" dirty="0"/>
              <a:t>　　ｔ検定統計量（健康食品のケース）</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1330036" y="2511596"/>
            <a:ext cx="10191403" cy="3639822"/>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21</a:t>
            </a:fld>
            <a:endParaRPr kumimoji="1" lang="ja-JP" altLang="en-US"/>
          </a:p>
        </p:txBody>
      </p:sp>
    </p:spTree>
    <p:extLst>
      <p:ext uri="{BB962C8B-B14F-4D97-AF65-F5344CB8AC3E}">
        <p14:creationId xmlns:p14="http://schemas.microsoft.com/office/powerpoint/2010/main" val="2300665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スライド番号プレースホルダー 5"/>
          <p:cNvSpPr>
            <a:spLocks noGrp="1"/>
          </p:cNvSpPr>
          <p:nvPr>
            <p:ph type="sldNum" sz="quarter" idx="12"/>
          </p:nvPr>
        </p:nvSpPr>
        <p:spPr>
          <a:noFill/>
          <a:ln>
            <a:miter lim="800000"/>
            <a:headEnd/>
            <a:tailEnd/>
          </a:ln>
        </p:spPr>
        <p:txBody>
          <a:bodyPr/>
          <a:lstStyle/>
          <a:p>
            <a:fld id="{921326F3-D2EF-4B08-BB60-D85732FAB4B2}" type="slidenum">
              <a:rPr lang="en-US" altLang="ja-JP" smtClean="0">
                <a:latin typeface="Arial" charset="0"/>
                <a:ea typeface="ＭＳ Ｐゴシック" charset="-128"/>
              </a:rPr>
              <a:pPr/>
              <a:t>22</a:t>
            </a:fld>
            <a:endParaRPr lang="en-US" altLang="ja-JP">
              <a:latin typeface="Arial" charset="0"/>
              <a:ea typeface="ＭＳ Ｐゴシック" charset="-128"/>
            </a:endParaRPr>
          </a:p>
        </p:txBody>
      </p:sp>
      <p:sp>
        <p:nvSpPr>
          <p:cNvPr id="21506" name="Rectangle 2"/>
          <p:cNvSpPr>
            <a:spLocks noGrp="1" noChangeArrowheads="1"/>
          </p:cNvSpPr>
          <p:nvPr>
            <p:ph type="title"/>
          </p:nvPr>
        </p:nvSpPr>
        <p:spPr/>
        <p:txBody>
          <a:bodyPr>
            <a:normAutofit/>
          </a:bodyPr>
          <a:lstStyle/>
          <a:p>
            <a:pPr eaLnBrk="1" hangingPunct="1"/>
            <a:r>
              <a:rPr lang="ja-JP" altLang="en-US" dirty="0"/>
              <a:t>棄却域の境界値は１．９６ではなく</a:t>
            </a:r>
            <a:br>
              <a:rPr lang="en-US" altLang="ja-JP" dirty="0"/>
            </a:br>
            <a:r>
              <a:rPr lang="ja-JP" altLang="en-US" dirty="0"/>
              <a:t>　　　　ｔ分布の数値２．０１１を使う</a:t>
            </a:r>
          </a:p>
        </p:txBody>
      </p:sp>
      <p:sp>
        <p:nvSpPr>
          <p:cNvPr id="21507" name="Rectangle 3"/>
          <p:cNvSpPr>
            <a:spLocks noGrp="1" noChangeArrowheads="1"/>
          </p:cNvSpPr>
          <p:nvPr>
            <p:ph type="body" idx="1"/>
          </p:nvPr>
        </p:nvSpPr>
        <p:spPr>
          <a:xfrm>
            <a:off x="1049867" y="1896533"/>
            <a:ext cx="10303933" cy="4665662"/>
          </a:xfrm>
        </p:spPr>
        <p:txBody>
          <a:bodyPr>
            <a:normAutofit/>
          </a:bodyPr>
          <a:lstStyle/>
          <a:p>
            <a:r>
              <a:rPr lang="en-US" altLang="ja-JP" dirty="0"/>
              <a:t>Z</a:t>
            </a:r>
            <a:r>
              <a:rPr lang="ja-JP" altLang="en-US" dirty="0"/>
              <a:t>統計量では</a:t>
            </a:r>
            <a:r>
              <a:rPr lang="en-US" altLang="ja-JP" dirty="0"/>
              <a:t>1.96</a:t>
            </a:r>
            <a:r>
              <a:rPr lang="ja-JP" altLang="en-US" dirty="0"/>
              <a:t>（又は－</a:t>
            </a:r>
            <a:r>
              <a:rPr lang="en-US" altLang="ja-JP" dirty="0"/>
              <a:t>1.96</a:t>
            </a:r>
            <a:r>
              <a:rPr lang="ja-JP" altLang="en-US" dirty="0"/>
              <a:t>）より外側が棄却域</a:t>
            </a:r>
            <a:endParaRPr lang="en-US" altLang="ja-JP" dirty="0"/>
          </a:p>
          <a:p>
            <a:r>
              <a:rPr lang="ja-JP" altLang="en-US" dirty="0"/>
              <a:t>－統計量</a:t>
            </a:r>
            <a:r>
              <a:rPr lang="ja-JP" altLang="en-US" b="1" dirty="0"/>
              <a:t>－２</a:t>
            </a:r>
            <a:r>
              <a:rPr lang="ja-JP" altLang="en-US" dirty="0"/>
              <a:t>の場合には棄却域に入る（図表</a:t>
            </a:r>
            <a:r>
              <a:rPr lang="en-US" altLang="ja-JP" dirty="0"/>
              <a:t>9-15</a:t>
            </a:r>
            <a:r>
              <a:rPr lang="ja-JP" altLang="en-US" dirty="0"/>
              <a:t>①）</a:t>
            </a:r>
            <a:endParaRPr lang="en-US" altLang="ja-JP" dirty="0"/>
          </a:p>
          <a:p>
            <a:r>
              <a:rPr lang="ja-JP" altLang="en-US" dirty="0"/>
              <a:t>－（標準）正規分布は標本サイズの影響を受けないから</a:t>
            </a:r>
            <a:endParaRPr lang="en-US" altLang="ja-JP" dirty="0"/>
          </a:p>
          <a:p>
            <a:r>
              <a:rPr lang="ja-JP" altLang="en-US" dirty="0"/>
              <a:t>－しかし、ｔ分布の形状は標本サイズの影響を受ける</a:t>
            </a:r>
            <a:endParaRPr lang="en-US" altLang="ja-JP" dirty="0"/>
          </a:p>
          <a:p>
            <a:r>
              <a:rPr lang="ja-JP" altLang="en-US" dirty="0"/>
              <a:t>標本サイズ</a:t>
            </a:r>
            <a:r>
              <a:rPr lang="en-US" altLang="ja-JP" dirty="0"/>
              <a:t>50</a:t>
            </a:r>
            <a:r>
              <a:rPr lang="ja-JP" altLang="en-US" dirty="0"/>
              <a:t>のｔ統計量の棄却域は</a:t>
            </a:r>
            <a:r>
              <a:rPr lang="en-US" altLang="ja-JP" b="1" dirty="0"/>
              <a:t>2.011</a:t>
            </a:r>
            <a:r>
              <a:rPr lang="ja-JP" altLang="en-US" dirty="0"/>
              <a:t>（又は</a:t>
            </a:r>
            <a:r>
              <a:rPr lang="en-US" altLang="ja-JP" b="1" dirty="0"/>
              <a:t>-2.011</a:t>
            </a:r>
            <a:r>
              <a:rPr lang="ja-JP" altLang="en-US" dirty="0"/>
              <a:t>）</a:t>
            </a:r>
            <a:endParaRPr lang="en-US" altLang="ja-JP" dirty="0"/>
          </a:p>
          <a:p>
            <a:r>
              <a:rPr lang="ja-JP" altLang="en-US" dirty="0"/>
              <a:t>－ｔ統計量＝－２の場合には棄却域ではなく受容域</a:t>
            </a:r>
            <a:endParaRPr lang="en-US" altLang="ja-JP" dirty="0"/>
          </a:p>
          <a:p>
            <a:r>
              <a:rPr lang="ja-JP" altLang="en-US" dirty="0"/>
              <a:t>－Ｚ統計量の</a:t>
            </a:r>
            <a:r>
              <a:rPr lang="en-US" altLang="ja-JP" dirty="0"/>
              <a:t>1.96</a:t>
            </a:r>
            <a:r>
              <a:rPr lang="ja-JP" altLang="en-US" dirty="0"/>
              <a:t>だと第１種の過誤を起こす（図表</a:t>
            </a:r>
            <a:r>
              <a:rPr lang="en-US" altLang="ja-JP" dirty="0"/>
              <a:t>9-15</a:t>
            </a:r>
            <a:r>
              <a:rPr lang="ja-JP" altLang="en-US" dirty="0"/>
              <a:t>②）</a:t>
            </a:r>
            <a:endParaRPr lang="en-US" altLang="ja-JP" dirty="0"/>
          </a:p>
          <a:p>
            <a:r>
              <a:rPr lang="ja-JP" altLang="en-US" dirty="0"/>
              <a:t>　（帰無仮説が正しいのに棄却してしまう「無実の罪」）</a:t>
            </a:r>
            <a:endParaRPr lang="en-US" altLang="ja-JP" dirty="0"/>
          </a:p>
          <a:p>
            <a:r>
              <a:rPr lang="en-US" altLang="ja-JP" dirty="0"/>
              <a:t>4mHg</a:t>
            </a:r>
            <a:r>
              <a:rPr lang="ja-JP" altLang="en-US" dirty="0"/>
              <a:t>の差は母平均の違いといえず、ランダムな誤差</a:t>
            </a:r>
            <a:endParaRPr lang="en-US" altLang="ja-JP" dirty="0"/>
          </a:p>
          <a:p>
            <a:endParaRPr lang="en-US" altLang="ja-JP" dirty="0"/>
          </a:p>
          <a:p>
            <a:endParaRPr lang="en-US" altLang="ja-JP" dirty="0"/>
          </a:p>
          <a:p>
            <a:endParaRPr lang="en-US" altLang="ja-JP" dirty="0"/>
          </a:p>
        </p:txBody>
      </p:sp>
    </p:spTree>
    <p:extLst>
      <p:ext uri="{BB962C8B-B14F-4D97-AF65-F5344CB8AC3E}">
        <p14:creationId xmlns:p14="http://schemas.microsoft.com/office/powerpoint/2010/main" val="39393657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図表９－１５①②　ｔ分布（自由度２</a:t>
            </a:r>
            <a:r>
              <a:rPr lang="en-US" altLang="ja-JP" dirty="0"/>
              <a:t>4</a:t>
            </a:r>
            <a:r>
              <a:rPr lang="ja-JP" altLang="en-US" dirty="0"/>
              <a:t>）の　</a:t>
            </a:r>
            <a:br>
              <a:rPr lang="en-US" altLang="ja-JP" dirty="0"/>
            </a:br>
            <a:r>
              <a:rPr lang="ja-JP" altLang="en-US" dirty="0"/>
              <a:t>　　　　棄却域は統計量が２．１１より外側</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513856" y="1828799"/>
            <a:ext cx="5205300" cy="4522123"/>
          </a:xfrm>
          <a:prstGeom prst="rect">
            <a:avLst/>
          </a:prstGeom>
        </p:spPr>
      </p:pic>
      <p:pic>
        <p:nvPicPr>
          <p:cNvPr id="5" name="図 4"/>
          <p:cNvPicPr>
            <a:picLocks noChangeAspect="1"/>
          </p:cNvPicPr>
          <p:nvPr/>
        </p:nvPicPr>
        <p:blipFill>
          <a:blip r:embed="rId3"/>
          <a:stretch>
            <a:fillRect/>
          </a:stretch>
        </p:blipFill>
        <p:spPr>
          <a:xfrm>
            <a:off x="5719156" y="1828799"/>
            <a:ext cx="5591002" cy="4522123"/>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23</a:t>
            </a:fld>
            <a:endParaRPr kumimoji="1" lang="ja-JP" altLang="en-US"/>
          </a:p>
        </p:txBody>
      </p:sp>
    </p:spTree>
    <p:extLst>
      <p:ext uri="{BB962C8B-B14F-4D97-AF65-F5344CB8AC3E}">
        <p14:creationId xmlns:p14="http://schemas.microsoft.com/office/powerpoint/2010/main" val="39574340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スライド番号プレースホルダー 5"/>
          <p:cNvSpPr>
            <a:spLocks noGrp="1"/>
          </p:cNvSpPr>
          <p:nvPr>
            <p:ph type="sldNum" sz="quarter" idx="12"/>
          </p:nvPr>
        </p:nvSpPr>
        <p:spPr>
          <a:noFill/>
          <a:ln>
            <a:miter lim="800000"/>
            <a:headEnd/>
            <a:tailEnd/>
          </a:ln>
        </p:spPr>
        <p:txBody>
          <a:bodyPr/>
          <a:lstStyle/>
          <a:p>
            <a:fld id="{921326F3-D2EF-4B08-BB60-D85732FAB4B2}" type="slidenum">
              <a:rPr lang="en-US" altLang="ja-JP" smtClean="0">
                <a:latin typeface="Arial" charset="0"/>
                <a:ea typeface="ＭＳ Ｐゴシック" charset="-128"/>
              </a:rPr>
              <a:pPr/>
              <a:t>24</a:t>
            </a:fld>
            <a:endParaRPr lang="en-US" altLang="ja-JP">
              <a:latin typeface="Arial" charset="0"/>
              <a:ea typeface="ＭＳ Ｐゴシック" charset="-128"/>
            </a:endParaRPr>
          </a:p>
        </p:txBody>
      </p:sp>
      <p:sp>
        <p:nvSpPr>
          <p:cNvPr id="21506" name="Rectangle 2"/>
          <p:cNvSpPr>
            <a:spLocks noGrp="1" noChangeArrowheads="1"/>
          </p:cNvSpPr>
          <p:nvPr>
            <p:ph type="title"/>
          </p:nvPr>
        </p:nvSpPr>
        <p:spPr>
          <a:xfrm>
            <a:off x="426720" y="365125"/>
            <a:ext cx="11369040" cy="1325563"/>
          </a:xfrm>
        </p:spPr>
        <p:txBody>
          <a:bodyPr>
            <a:normAutofit/>
          </a:bodyPr>
          <a:lstStyle/>
          <a:p>
            <a:pPr eaLnBrk="1" hangingPunct="1"/>
            <a:r>
              <a:rPr lang="ja-JP" altLang="en-US" dirty="0"/>
              <a:t>同じ平均値の差でも、標本サイズが大きく</a:t>
            </a:r>
            <a:br>
              <a:rPr lang="en-US" altLang="ja-JP" dirty="0"/>
            </a:br>
            <a:r>
              <a:rPr lang="ja-JP" altLang="en-US" dirty="0"/>
              <a:t>　　　　　　　なれば帰無仮説を棄却できる</a:t>
            </a:r>
          </a:p>
        </p:txBody>
      </p:sp>
      <p:sp>
        <p:nvSpPr>
          <p:cNvPr id="21507" name="Rectangle 3"/>
          <p:cNvSpPr>
            <a:spLocks noGrp="1" noChangeArrowheads="1"/>
          </p:cNvSpPr>
          <p:nvPr>
            <p:ph type="body" idx="1"/>
          </p:nvPr>
        </p:nvSpPr>
        <p:spPr>
          <a:xfrm>
            <a:off x="1049867" y="1690688"/>
            <a:ext cx="10303933" cy="4871507"/>
          </a:xfrm>
        </p:spPr>
        <p:txBody>
          <a:bodyPr>
            <a:normAutofit lnSpcReduction="10000"/>
          </a:bodyPr>
          <a:lstStyle/>
          <a:p>
            <a:r>
              <a:rPr lang="en-US" altLang="ja-JP" dirty="0"/>
              <a:t>1.96</a:t>
            </a:r>
            <a:r>
              <a:rPr lang="ja-JP" altLang="en-US" dirty="0"/>
              <a:t>と</a:t>
            </a:r>
            <a:r>
              <a:rPr lang="en-US" altLang="ja-JP" dirty="0"/>
              <a:t>2.011</a:t>
            </a:r>
            <a:r>
              <a:rPr lang="ja-JP" altLang="en-US" dirty="0"/>
              <a:t>の小さな差で帰無仮説を棄却できない</a:t>
            </a:r>
            <a:endParaRPr lang="en-US" altLang="ja-JP" dirty="0"/>
          </a:p>
          <a:p>
            <a:r>
              <a:rPr lang="ja-JP" altLang="en-US" dirty="0"/>
              <a:t>－健康食品の効果を有意差で表せなかった</a:t>
            </a:r>
            <a:endParaRPr lang="en-US" altLang="ja-JP" dirty="0"/>
          </a:p>
          <a:p>
            <a:r>
              <a:rPr lang="ja-JP" altLang="en-US" dirty="0"/>
              <a:t>標本サイズを大きくすれば、ｔ分布は正規分布に近似</a:t>
            </a:r>
            <a:endParaRPr lang="en-US" altLang="ja-JP" dirty="0"/>
          </a:p>
          <a:p>
            <a:r>
              <a:rPr lang="ja-JP" altLang="en-US" dirty="0"/>
              <a:t>－ｔ統計量＝－２の場合に棄却域に入るのではないか</a:t>
            </a:r>
            <a:endParaRPr lang="en-US" altLang="ja-JP" dirty="0"/>
          </a:p>
          <a:p>
            <a:r>
              <a:rPr lang="ja-JP" altLang="en-US" dirty="0"/>
              <a:t>標本サイズが大きいほど平均値の差が小さくても棄却できる</a:t>
            </a:r>
            <a:endParaRPr lang="en-US" altLang="ja-JP" dirty="0"/>
          </a:p>
          <a:p>
            <a:r>
              <a:rPr lang="ja-JP" altLang="en-US" dirty="0"/>
              <a:t>－例えば、標本サイズが</a:t>
            </a:r>
            <a:r>
              <a:rPr lang="en-US" altLang="ja-JP" dirty="0"/>
              <a:t>50</a:t>
            </a:r>
            <a:r>
              <a:rPr lang="ja-JP" altLang="en-US" dirty="0"/>
              <a:t>なら平均値の差が</a:t>
            </a:r>
            <a:r>
              <a:rPr lang="en-US" altLang="ja-JP" b="1" dirty="0"/>
              <a:t>3.0</a:t>
            </a:r>
            <a:r>
              <a:rPr lang="ja-JP" altLang="en-US" dirty="0"/>
              <a:t>以上必要</a:t>
            </a:r>
            <a:endParaRPr lang="en-US" altLang="ja-JP" dirty="0"/>
          </a:p>
          <a:p>
            <a:r>
              <a:rPr lang="ja-JP" altLang="en-US" dirty="0"/>
              <a:t>－しかし、標本サイズが</a:t>
            </a:r>
            <a:r>
              <a:rPr lang="en-US" altLang="ja-JP" dirty="0"/>
              <a:t>500</a:t>
            </a:r>
            <a:r>
              <a:rPr lang="ja-JP" altLang="en-US" dirty="0"/>
              <a:t>なら</a:t>
            </a:r>
            <a:r>
              <a:rPr lang="en-US" altLang="ja-JP" b="1" dirty="0"/>
              <a:t>1.0</a:t>
            </a:r>
            <a:r>
              <a:rPr lang="ja-JP" altLang="en-US" dirty="0"/>
              <a:t>の差で</a:t>
            </a:r>
            <a:r>
              <a:rPr lang="en-US" altLang="ja-JP" dirty="0"/>
              <a:t>OK</a:t>
            </a:r>
            <a:r>
              <a:rPr lang="ja-JP" altLang="en-US" dirty="0"/>
              <a:t>（図表</a:t>
            </a:r>
            <a:r>
              <a:rPr lang="en-US" altLang="ja-JP" dirty="0"/>
              <a:t>9-16</a:t>
            </a:r>
            <a:r>
              <a:rPr lang="ja-JP" altLang="en-US" dirty="0"/>
              <a:t>）</a:t>
            </a:r>
            <a:endParaRPr lang="en-US" altLang="ja-JP" dirty="0"/>
          </a:p>
          <a:p>
            <a:r>
              <a:rPr lang="ja-JP" altLang="en-US" dirty="0"/>
              <a:t>－標本サイズが大きくなると推定量のバラつき小（図表</a:t>
            </a:r>
            <a:r>
              <a:rPr lang="en-US" altLang="ja-JP" dirty="0"/>
              <a:t>9-17)</a:t>
            </a:r>
          </a:p>
          <a:p>
            <a:r>
              <a:rPr lang="ja-JP" altLang="en-US" dirty="0"/>
              <a:t>つまり、検定でわかる有意差は、</a:t>
            </a:r>
            <a:r>
              <a:rPr lang="ja-JP" altLang="en-US" b="1" dirty="0"/>
              <a:t>ランダム誤差かどうか</a:t>
            </a:r>
            <a:endParaRPr lang="en-US" altLang="ja-JP" b="1" dirty="0"/>
          </a:p>
          <a:p>
            <a:r>
              <a:rPr lang="ja-JP" altLang="en-US" dirty="0"/>
              <a:t>－その数値の差が、</a:t>
            </a:r>
            <a:r>
              <a:rPr lang="ja-JP" altLang="en-US" b="1" dirty="0"/>
              <a:t>健康上で重要な差</a:t>
            </a:r>
            <a:r>
              <a:rPr lang="ja-JP" altLang="en-US" dirty="0"/>
              <a:t>かは別途要検討</a:t>
            </a:r>
            <a:endParaRPr lang="en-US" altLang="ja-JP" dirty="0"/>
          </a:p>
          <a:p>
            <a:endParaRPr lang="en-US" altLang="ja-JP" dirty="0"/>
          </a:p>
          <a:p>
            <a:endParaRPr lang="en-US" altLang="ja-JP" dirty="0"/>
          </a:p>
          <a:p>
            <a:endParaRPr lang="en-US" altLang="ja-JP" dirty="0"/>
          </a:p>
          <a:p>
            <a:endParaRPr lang="en-US" altLang="ja-JP" dirty="0"/>
          </a:p>
        </p:txBody>
      </p:sp>
    </p:spTree>
    <p:extLst>
      <p:ext uri="{BB962C8B-B14F-4D97-AF65-F5344CB8AC3E}">
        <p14:creationId xmlns:p14="http://schemas.microsoft.com/office/powerpoint/2010/main" val="15810902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9080" y="365125"/>
            <a:ext cx="11673840" cy="1325563"/>
          </a:xfrm>
        </p:spPr>
        <p:txBody>
          <a:bodyPr>
            <a:normAutofit/>
          </a:bodyPr>
          <a:lstStyle/>
          <a:p>
            <a:r>
              <a:rPr lang="ja-JP" altLang="en-US" dirty="0"/>
              <a:t>図表９－１</a:t>
            </a:r>
            <a:r>
              <a:rPr lang="en-US" altLang="ja-JP" dirty="0"/>
              <a:t>6</a:t>
            </a:r>
            <a:r>
              <a:rPr lang="ja-JP" altLang="en-US" dirty="0"/>
              <a:t>　標本サイズが大きくなれば、</a:t>
            </a:r>
            <a:br>
              <a:rPr lang="en-US" altLang="ja-JP" dirty="0"/>
            </a:br>
            <a:r>
              <a:rPr lang="ja-JP" altLang="en-US" dirty="0"/>
              <a:t>　　　　　　　差が小さくても有意差ありへ</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2115981" y="2051339"/>
            <a:ext cx="7959044" cy="4066828"/>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25</a:t>
            </a:fld>
            <a:endParaRPr kumimoji="1" lang="ja-JP" altLang="en-US"/>
          </a:p>
        </p:txBody>
      </p:sp>
    </p:spTree>
    <p:extLst>
      <p:ext uri="{BB962C8B-B14F-4D97-AF65-F5344CB8AC3E}">
        <p14:creationId xmlns:p14="http://schemas.microsoft.com/office/powerpoint/2010/main" val="21386594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図表９－１</a:t>
            </a:r>
            <a:r>
              <a:rPr lang="en-US" altLang="ja-JP" dirty="0"/>
              <a:t>7</a:t>
            </a:r>
            <a:r>
              <a:rPr lang="ja-JP" altLang="en-US" dirty="0"/>
              <a:t>　標本サイズを２から４まで</a:t>
            </a:r>
            <a:br>
              <a:rPr lang="en-US" altLang="ja-JP" dirty="0"/>
            </a:br>
            <a:r>
              <a:rPr lang="ja-JP" altLang="en-US" dirty="0"/>
              <a:t>　変更した時の標本平均値の確率分布の変化</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1795549" y="1690688"/>
            <a:ext cx="8030095" cy="4926243"/>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26</a:t>
            </a:fld>
            <a:endParaRPr kumimoji="1" lang="ja-JP" altLang="en-US"/>
          </a:p>
        </p:txBody>
      </p:sp>
    </p:spTree>
    <p:extLst>
      <p:ext uri="{BB962C8B-B14F-4D97-AF65-F5344CB8AC3E}">
        <p14:creationId xmlns:p14="http://schemas.microsoft.com/office/powerpoint/2010/main" val="14840991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スライド番号プレースホルダー 5"/>
          <p:cNvSpPr>
            <a:spLocks noGrp="1"/>
          </p:cNvSpPr>
          <p:nvPr>
            <p:ph type="sldNum" sz="quarter" idx="12"/>
          </p:nvPr>
        </p:nvSpPr>
        <p:spPr>
          <a:noFill/>
          <a:ln>
            <a:miter lim="800000"/>
            <a:headEnd/>
            <a:tailEnd/>
          </a:ln>
        </p:spPr>
        <p:txBody>
          <a:bodyPr/>
          <a:lstStyle/>
          <a:p>
            <a:fld id="{921326F3-D2EF-4B08-BB60-D85732FAB4B2}" type="slidenum">
              <a:rPr lang="en-US" altLang="ja-JP" smtClean="0">
                <a:latin typeface="Arial" charset="0"/>
                <a:ea typeface="ＭＳ Ｐゴシック" charset="-128"/>
              </a:rPr>
              <a:pPr/>
              <a:t>27</a:t>
            </a:fld>
            <a:endParaRPr lang="en-US" altLang="ja-JP">
              <a:latin typeface="Arial" charset="0"/>
              <a:ea typeface="ＭＳ Ｐゴシック" charset="-128"/>
            </a:endParaRPr>
          </a:p>
        </p:txBody>
      </p:sp>
      <p:sp>
        <p:nvSpPr>
          <p:cNvPr id="21506" name="Rectangle 2"/>
          <p:cNvSpPr>
            <a:spLocks noGrp="1" noChangeArrowheads="1"/>
          </p:cNvSpPr>
          <p:nvPr>
            <p:ph type="title"/>
          </p:nvPr>
        </p:nvSpPr>
        <p:spPr/>
        <p:txBody>
          <a:bodyPr>
            <a:normAutofit/>
          </a:bodyPr>
          <a:lstStyle/>
          <a:p>
            <a:pPr eaLnBrk="1" hangingPunct="1"/>
            <a:r>
              <a:rPr lang="ja-JP" altLang="en-US" dirty="0"/>
              <a:t>母平均の検定と２つの母平均の検定の</a:t>
            </a:r>
            <a:br>
              <a:rPr lang="en-US" altLang="ja-JP" dirty="0"/>
            </a:br>
            <a:r>
              <a:rPr lang="ja-JP" altLang="en-US" dirty="0"/>
              <a:t>　　　　　　　　　検定統計量の仕組み</a:t>
            </a:r>
          </a:p>
        </p:txBody>
      </p:sp>
      <p:sp>
        <p:nvSpPr>
          <p:cNvPr id="21507" name="Rectangle 3"/>
          <p:cNvSpPr>
            <a:spLocks noGrp="1" noChangeArrowheads="1"/>
          </p:cNvSpPr>
          <p:nvPr>
            <p:ph type="body" idx="1"/>
          </p:nvPr>
        </p:nvSpPr>
        <p:spPr>
          <a:xfrm>
            <a:off x="1049867" y="1896533"/>
            <a:ext cx="10303933" cy="4665662"/>
          </a:xfrm>
        </p:spPr>
        <p:txBody>
          <a:bodyPr>
            <a:normAutofit/>
          </a:bodyPr>
          <a:lstStyle/>
          <a:p>
            <a:r>
              <a:rPr lang="ja-JP" altLang="en-US" dirty="0"/>
              <a:t>これまで学習した検定と使う標本データ（図表</a:t>
            </a:r>
            <a:r>
              <a:rPr lang="en-US" altLang="ja-JP" dirty="0"/>
              <a:t>9-18</a:t>
            </a:r>
            <a:r>
              <a:rPr lang="ja-JP" altLang="en-US" dirty="0"/>
              <a:t>）</a:t>
            </a:r>
            <a:endParaRPr lang="en-US" altLang="ja-JP" dirty="0"/>
          </a:p>
          <a:p>
            <a:r>
              <a:rPr lang="ja-JP" altLang="en-US" dirty="0"/>
              <a:t>－統計量の種類や計算に使用する標準偏差・分散</a:t>
            </a:r>
            <a:endParaRPr lang="en-US" altLang="ja-JP" dirty="0"/>
          </a:p>
          <a:p>
            <a:r>
              <a:rPr lang="ja-JP" altLang="en-US" dirty="0"/>
              <a:t>母平均の検定（母分散既知）の場合は</a:t>
            </a:r>
            <a:r>
              <a:rPr lang="en-US" altLang="ja-JP" b="1" dirty="0"/>
              <a:t>Z</a:t>
            </a:r>
            <a:r>
              <a:rPr lang="ja-JP" altLang="en-US" b="1" dirty="0"/>
              <a:t>統計量</a:t>
            </a:r>
            <a:r>
              <a:rPr lang="ja-JP" altLang="en-US" dirty="0"/>
              <a:t>を使用</a:t>
            </a:r>
            <a:endParaRPr lang="en-US" altLang="ja-JP" dirty="0"/>
          </a:p>
          <a:p>
            <a:r>
              <a:rPr lang="ja-JP" altLang="en-US" dirty="0"/>
              <a:t>－母標準偏差から標本平均値の標準偏差を計算できた</a:t>
            </a:r>
            <a:endParaRPr lang="en-US" altLang="ja-JP" dirty="0"/>
          </a:p>
          <a:p>
            <a:r>
              <a:rPr lang="ja-JP" altLang="en-US" dirty="0"/>
              <a:t>母平均の検定（母分散</a:t>
            </a:r>
            <a:r>
              <a:rPr lang="ja-JP" altLang="en-US" b="1" dirty="0">
                <a:solidFill>
                  <a:srgbClr val="FF0000"/>
                </a:solidFill>
              </a:rPr>
              <a:t>不明</a:t>
            </a:r>
            <a:r>
              <a:rPr lang="ja-JP" altLang="en-US" dirty="0"/>
              <a:t>）の場合は</a:t>
            </a:r>
            <a:r>
              <a:rPr lang="ja-JP" altLang="en-US" b="1" dirty="0"/>
              <a:t>Ｚ統計量</a:t>
            </a:r>
            <a:endParaRPr lang="en-US" altLang="ja-JP" b="1" dirty="0"/>
          </a:p>
          <a:p>
            <a:r>
              <a:rPr lang="ja-JP" altLang="en-US" dirty="0"/>
              <a:t>－母標準偏差の代用品として</a:t>
            </a:r>
            <a:r>
              <a:rPr lang="ja-JP" altLang="en-US" b="1" dirty="0">
                <a:solidFill>
                  <a:srgbClr val="0070C0"/>
                </a:solidFill>
              </a:rPr>
              <a:t>標本</a:t>
            </a:r>
            <a:r>
              <a:rPr lang="ja-JP" altLang="en-US" dirty="0"/>
              <a:t>（</a:t>
            </a:r>
            <a:r>
              <a:rPr lang="ja-JP" altLang="en-US" b="1" dirty="0">
                <a:solidFill>
                  <a:srgbClr val="FFC000"/>
                </a:solidFill>
              </a:rPr>
              <a:t>不偏</a:t>
            </a:r>
            <a:r>
              <a:rPr lang="ja-JP" altLang="en-US" dirty="0"/>
              <a:t>）</a:t>
            </a:r>
            <a:r>
              <a:rPr lang="ja-JP" altLang="en-US" b="1" dirty="0">
                <a:solidFill>
                  <a:srgbClr val="0070C0"/>
                </a:solidFill>
              </a:rPr>
              <a:t>標準偏差</a:t>
            </a:r>
            <a:endParaRPr lang="en-US" altLang="ja-JP" b="1" dirty="0">
              <a:solidFill>
                <a:srgbClr val="0070C0"/>
              </a:solidFill>
            </a:endParaRPr>
          </a:p>
          <a:p>
            <a:r>
              <a:rPr lang="ja-JP" altLang="en-US" dirty="0"/>
              <a:t>２－但し、標本サイズが十分に大きい場合のみ</a:t>
            </a:r>
            <a:endParaRPr lang="en-US" altLang="ja-JP" dirty="0"/>
          </a:p>
          <a:p>
            <a:r>
              <a:rPr lang="ja-JP" altLang="en-US" dirty="0"/>
              <a:t>つの母平均の検定（母分散不明）の場合は</a:t>
            </a:r>
            <a:r>
              <a:rPr lang="ja-JP" altLang="en-US" b="1" dirty="0">
                <a:solidFill>
                  <a:srgbClr val="00B050"/>
                </a:solidFill>
              </a:rPr>
              <a:t>ｔ統計量</a:t>
            </a:r>
            <a:endParaRPr lang="en-US" altLang="ja-JP" b="1" dirty="0">
              <a:solidFill>
                <a:srgbClr val="00B050"/>
              </a:solidFill>
            </a:endParaRPr>
          </a:p>
          <a:p>
            <a:r>
              <a:rPr lang="ja-JP" altLang="en-US" dirty="0"/>
              <a:t>－</a:t>
            </a:r>
            <a:r>
              <a:rPr lang="ja-JP" altLang="en-US" b="1" dirty="0"/>
              <a:t>標本サイズが小さい</a:t>
            </a:r>
            <a:r>
              <a:rPr lang="ja-JP" altLang="en-US" dirty="0"/>
              <a:t>場合に正確な判定ができる</a:t>
            </a:r>
            <a:endParaRPr lang="en-US" altLang="ja-JP" dirty="0"/>
          </a:p>
          <a:p>
            <a:endParaRPr lang="en-US" altLang="ja-JP" dirty="0"/>
          </a:p>
          <a:p>
            <a:endParaRPr lang="en-US" altLang="ja-JP" dirty="0"/>
          </a:p>
          <a:p>
            <a:endParaRPr lang="en-US" altLang="ja-JP" dirty="0"/>
          </a:p>
        </p:txBody>
      </p:sp>
    </p:spTree>
    <p:extLst>
      <p:ext uri="{BB962C8B-B14F-4D97-AF65-F5344CB8AC3E}">
        <p14:creationId xmlns:p14="http://schemas.microsoft.com/office/powerpoint/2010/main" val="8065335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27000" y="0"/>
            <a:ext cx="5444067" cy="4613275"/>
          </a:xfrm>
        </p:spPr>
        <p:txBody>
          <a:bodyPr>
            <a:normAutofit/>
          </a:bodyPr>
          <a:lstStyle/>
          <a:p>
            <a:r>
              <a:rPr lang="ja-JP" altLang="en-US" dirty="0"/>
              <a:t>図表９－１</a:t>
            </a:r>
            <a:r>
              <a:rPr lang="en-US" altLang="ja-JP" dirty="0"/>
              <a:t>8</a:t>
            </a:r>
            <a:r>
              <a:rPr lang="ja-JP" altLang="en-US" dirty="0"/>
              <a:t>　</a:t>
            </a:r>
            <a:br>
              <a:rPr lang="en-US" altLang="ja-JP" dirty="0"/>
            </a:br>
            <a:r>
              <a:rPr lang="ja-JP" altLang="en-US" dirty="0"/>
              <a:t>母平均の検定と</a:t>
            </a:r>
            <a:br>
              <a:rPr lang="en-US" altLang="ja-JP" dirty="0"/>
            </a:br>
            <a:r>
              <a:rPr lang="ja-JP" altLang="en-US" dirty="0"/>
              <a:t>２つの母平均の</a:t>
            </a:r>
            <a:br>
              <a:rPr lang="en-US" altLang="ja-JP" dirty="0"/>
            </a:br>
            <a:r>
              <a:rPr lang="ja-JP" altLang="en-US" dirty="0"/>
              <a:t>検定の統計量</a:t>
            </a:r>
            <a:br>
              <a:rPr lang="en-US" altLang="ja-JP" dirty="0"/>
            </a:br>
            <a:r>
              <a:rPr lang="ja-JP" altLang="en-US" dirty="0"/>
              <a:t>の仕組み</a:t>
            </a:r>
            <a:endParaRPr kumimoji="1" lang="ja-JP" altLang="en-US" dirty="0"/>
          </a:p>
        </p:txBody>
      </p:sp>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28</a:t>
            </a:fld>
            <a:endParaRPr kumimoji="1" lang="ja-JP" altLang="en-US"/>
          </a:p>
        </p:txBody>
      </p:sp>
      <p:pic>
        <p:nvPicPr>
          <p:cNvPr id="8" name="図 7">
            <a:extLst>
              <a:ext uri="{FF2B5EF4-FFF2-40B4-BE49-F238E27FC236}">
                <a16:creationId xmlns:a16="http://schemas.microsoft.com/office/drawing/2014/main" id="{9D85A858-0724-493E-89DB-75EA1A7394EF}"/>
              </a:ext>
            </a:extLst>
          </p:cNvPr>
          <p:cNvPicPr>
            <a:picLocks noChangeAspect="1"/>
          </p:cNvPicPr>
          <p:nvPr/>
        </p:nvPicPr>
        <p:blipFill>
          <a:blip r:embed="rId2"/>
          <a:stretch>
            <a:fillRect/>
          </a:stretch>
        </p:blipFill>
        <p:spPr>
          <a:xfrm>
            <a:off x="4950215" y="136525"/>
            <a:ext cx="7320770" cy="6584950"/>
          </a:xfrm>
          <a:prstGeom prst="rect">
            <a:avLst/>
          </a:prstGeom>
        </p:spPr>
      </p:pic>
    </p:spTree>
    <p:extLst>
      <p:ext uri="{BB962C8B-B14F-4D97-AF65-F5344CB8AC3E}">
        <p14:creationId xmlns:p14="http://schemas.microsoft.com/office/powerpoint/2010/main" val="16278382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まとめ</a:t>
            </a:r>
          </a:p>
        </p:txBody>
      </p:sp>
      <p:sp>
        <p:nvSpPr>
          <p:cNvPr id="3" name="コンテンツ プレースホルダー 2"/>
          <p:cNvSpPr>
            <a:spLocks noGrp="1"/>
          </p:cNvSpPr>
          <p:nvPr>
            <p:ph idx="1"/>
          </p:nvPr>
        </p:nvSpPr>
        <p:spPr/>
        <p:txBody>
          <a:bodyPr/>
          <a:lstStyle/>
          <a:p>
            <a:r>
              <a:rPr kumimoji="1" lang="ja-JP" altLang="en-US" dirty="0"/>
              <a:t>統計的検定でよく使われる「２つの母平均</a:t>
            </a:r>
            <a:r>
              <a:rPr lang="ja-JP" altLang="en-US" dirty="0"/>
              <a:t>の検定」は、</a:t>
            </a:r>
            <a:r>
              <a:rPr lang="en-US" altLang="ja-JP" dirty="0"/>
              <a:t>Z</a:t>
            </a:r>
            <a:r>
              <a:rPr lang="ja-JP" altLang="en-US" dirty="0"/>
              <a:t>検定統計量（</a:t>
            </a:r>
            <a:r>
              <a:rPr lang="en-US" altLang="ja-JP" dirty="0"/>
              <a:t>Z</a:t>
            </a:r>
            <a:r>
              <a:rPr lang="ja-JP" altLang="en-US" dirty="0"/>
              <a:t>スコア）ではなくｔ検定統計量が利用されます。</a:t>
            </a:r>
            <a:endParaRPr lang="en-US" altLang="ja-JP" dirty="0"/>
          </a:p>
          <a:p>
            <a:r>
              <a:rPr lang="ja-JP" altLang="en-US"/>
              <a:t>－</a:t>
            </a:r>
            <a:r>
              <a:rPr lang="ja-JP" altLang="en-US" dirty="0"/>
              <a:t>このｔ検定統計量は、標本サイズによって棄却域の数値が変化しますが、エクセルでは自動的に計算してくれます。</a:t>
            </a:r>
            <a:endParaRPr lang="en-US" altLang="ja-JP" dirty="0"/>
          </a:p>
          <a:p>
            <a:r>
              <a:rPr lang="ja-JP" altLang="en-US" dirty="0"/>
              <a:t>２つの標本の母集団の平均値が同じかどうかを判別できる</a:t>
            </a:r>
            <a:endParaRPr lang="en-US" altLang="ja-JP" dirty="0"/>
          </a:p>
          <a:p>
            <a:r>
              <a:rPr kumimoji="1" lang="ja-JP" altLang="en-US" dirty="0"/>
              <a:t>－２つのグループを比較する場合によく使われます。</a:t>
            </a:r>
          </a:p>
        </p:txBody>
      </p:sp>
      <p:sp>
        <p:nvSpPr>
          <p:cNvPr id="4" name="スライド番号プレースホルダー 3"/>
          <p:cNvSpPr>
            <a:spLocks noGrp="1"/>
          </p:cNvSpPr>
          <p:nvPr>
            <p:ph type="sldNum" sz="quarter" idx="12"/>
          </p:nvPr>
        </p:nvSpPr>
        <p:spPr/>
        <p:txBody>
          <a:bodyPr/>
          <a:lstStyle/>
          <a:p>
            <a:fld id="{3AE5B237-A93D-4DA8-88F7-7500EAB446A9}" type="slidenum">
              <a:rPr kumimoji="1" lang="ja-JP" altLang="en-US" smtClean="0"/>
              <a:t>29</a:t>
            </a:fld>
            <a:endParaRPr kumimoji="1" lang="ja-JP" altLang="en-US"/>
          </a:p>
        </p:txBody>
      </p:sp>
    </p:spTree>
    <p:extLst>
      <p:ext uri="{BB962C8B-B14F-4D97-AF65-F5344CB8AC3E}">
        <p14:creationId xmlns:p14="http://schemas.microsoft.com/office/powerpoint/2010/main" val="4454325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スライド番号プレースホルダー 5"/>
          <p:cNvSpPr>
            <a:spLocks noGrp="1"/>
          </p:cNvSpPr>
          <p:nvPr>
            <p:ph type="sldNum" sz="quarter" idx="12"/>
          </p:nvPr>
        </p:nvSpPr>
        <p:spPr>
          <a:noFill/>
          <a:ln>
            <a:miter lim="800000"/>
            <a:headEnd/>
            <a:tailEnd/>
          </a:ln>
        </p:spPr>
        <p:txBody>
          <a:bodyPr/>
          <a:lstStyle/>
          <a:p>
            <a:fld id="{921326F3-D2EF-4B08-BB60-D85732FAB4B2}" type="slidenum">
              <a:rPr lang="en-US" altLang="ja-JP" smtClean="0">
                <a:latin typeface="Arial" charset="0"/>
                <a:ea typeface="ＭＳ Ｐゴシック" charset="-128"/>
              </a:rPr>
              <a:pPr/>
              <a:t>3</a:t>
            </a:fld>
            <a:endParaRPr lang="en-US" altLang="ja-JP">
              <a:latin typeface="Arial" charset="0"/>
              <a:ea typeface="ＭＳ Ｐゴシック" charset="-128"/>
            </a:endParaRPr>
          </a:p>
        </p:txBody>
      </p:sp>
      <p:sp>
        <p:nvSpPr>
          <p:cNvPr id="21506" name="Rectangle 2"/>
          <p:cNvSpPr>
            <a:spLocks noGrp="1" noChangeArrowheads="1"/>
          </p:cNvSpPr>
          <p:nvPr>
            <p:ph type="title"/>
          </p:nvPr>
        </p:nvSpPr>
        <p:spPr>
          <a:xfrm>
            <a:off x="411480" y="365125"/>
            <a:ext cx="10942320" cy="1325563"/>
          </a:xfrm>
        </p:spPr>
        <p:txBody>
          <a:bodyPr/>
          <a:lstStyle/>
          <a:p>
            <a:r>
              <a:rPr lang="ja-JP" altLang="en-US" dirty="0"/>
              <a:t>健康食品で高血圧を改善できるのか？</a:t>
            </a:r>
          </a:p>
        </p:txBody>
      </p:sp>
      <p:sp>
        <p:nvSpPr>
          <p:cNvPr id="21507" name="Rectangle 3"/>
          <p:cNvSpPr>
            <a:spLocks noGrp="1" noChangeArrowheads="1"/>
          </p:cNvSpPr>
          <p:nvPr>
            <p:ph type="body" idx="1"/>
          </p:nvPr>
        </p:nvSpPr>
        <p:spPr>
          <a:xfrm>
            <a:off x="1049867" y="1690688"/>
            <a:ext cx="10303933" cy="4405312"/>
          </a:xfrm>
        </p:spPr>
        <p:txBody>
          <a:bodyPr>
            <a:normAutofit/>
          </a:bodyPr>
          <a:lstStyle/>
          <a:p>
            <a:pPr eaLnBrk="1" hangingPunct="1"/>
            <a:r>
              <a:rPr lang="ja-JP" altLang="en-US" dirty="0"/>
              <a:t>「健康食品を食べたグループの２５人は血圧の平均値が</a:t>
            </a:r>
            <a:r>
              <a:rPr lang="en-US" altLang="ja-JP" dirty="0"/>
              <a:t>98mmHg</a:t>
            </a:r>
            <a:r>
              <a:rPr lang="ja-JP" altLang="en-US" dirty="0"/>
              <a:t>（</a:t>
            </a:r>
            <a:r>
              <a:rPr lang="en-US" altLang="ja-JP" dirty="0"/>
              <a:t>mmHg</a:t>
            </a:r>
            <a:r>
              <a:rPr lang="ja-JP" altLang="en-US" dirty="0"/>
              <a:t>は血圧の測定単位です）に下がりました。食べていないグループの２５人の平均値である</a:t>
            </a:r>
            <a:r>
              <a:rPr lang="en-US" altLang="ja-JP" dirty="0"/>
              <a:t>102mmHg</a:t>
            </a:r>
            <a:r>
              <a:rPr lang="ja-JP" altLang="en-US" dirty="0"/>
              <a:t>に比べて</a:t>
            </a:r>
            <a:r>
              <a:rPr lang="en-US" altLang="ja-JP" dirty="0"/>
              <a:t>4</a:t>
            </a:r>
            <a:r>
              <a:rPr lang="ja-JP" altLang="en-US" dirty="0"/>
              <a:t>ｍｍ</a:t>
            </a:r>
            <a:r>
              <a:rPr lang="en-US" altLang="ja-JP" dirty="0"/>
              <a:t>Hg</a:t>
            </a:r>
            <a:r>
              <a:rPr lang="ja-JP" altLang="en-US" dirty="0"/>
              <a:t>も下がっていることが確認されています」</a:t>
            </a:r>
            <a:endParaRPr lang="en-US" altLang="ja-JP" dirty="0"/>
          </a:p>
          <a:p>
            <a:pPr eaLnBrk="1" hangingPunct="1"/>
            <a:r>
              <a:rPr lang="ja-JP" altLang="en-US" dirty="0"/>
              <a:t>－健康食品を食べた人がたまたま血圧が下がったのか</a:t>
            </a:r>
            <a:endParaRPr lang="en-US" altLang="ja-JP" dirty="0"/>
          </a:p>
          <a:p>
            <a:pPr eaLnBrk="1" hangingPunct="1"/>
            <a:r>
              <a:rPr lang="ja-JP" altLang="en-US" dirty="0"/>
              <a:t>－それとも確率的に見て確からしい効果があるのか</a:t>
            </a:r>
            <a:endParaRPr lang="en-US" altLang="ja-JP" dirty="0"/>
          </a:p>
          <a:p>
            <a:pPr eaLnBrk="1" hangingPunct="1"/>
            <a:r>
              <a:rPr lang="ja-JP" altLang="en-US" dirty="0"/>
              <a:t>２つの母平均の検定を使うと判断できる（図表</a:t>
            </a:r>
            <a:r>
              <a:rPr lang="en-US" altLang="ja-JP" dirty="0"/>
              <a:t>9-1</a:t>
            </a:r>
            <a:r>
              <a:rPr lang="ja-JP" altLang="en-US" dirty="0"/>
              <a:t>）</a:t>
            </a:r>
            <a:endParaRPr lang="en-US" altLang="ja-JP" dirty="0"/>
          </a:p>
          <a:p>
            <a:pPr eaLnBrk="1" hangingPunct="1"/>
            <a:r>
              <a:rPr lang="ja-JP" altLang="en-US" dirty="0"/>
              <a:t>－標本</a:t>
            </a:r>
            <a:r>
              <a:rPr lang="en-US" altLang="ja-JP" dirty="0"/>
              <a:t>A</a:t>
            </a:r>
            <a:r>
              <a:rPr lang="ja-JP" altLang="en-US" dirty="0"/>
              <a:t>（母集団</a:t>
            </a:r>
            <a:r>
              <a:rPr lang="en-US" altLang="ja-JP" dirty="0"/>
              <a:t>A</a:t>
            </a:r>
            <a:r>
              <a:rPr lang="ja-JP" altLang="en-US" dirty="0"/>
              <a:t>から）と標本</a:t>
            </a:r>
            <a:r>
              <a:rPr lang="en-US" altLang="ja-JP" dirty="0"/>
              <a:t>B</a:t>
            </a:r>
            <a:r>
              <a:rPr lang="ja-JP" altLang="en-US" dirty="0"/>
              <a:t>（母集団</a:t>
            </a:r>
            <a:r>
              <a:rPr lang="en-US" altLang="ja-JP" dirty="0"/>
              <a:t>B</a:t>
            </a:r>
            <a:r>
              <a:rPr lang="ja-JP" altLang="en-US" dirty="0"/>
              <a:t>から）を比較する</a:t>
            </a:r>
            <a:endParaRPr lang="en-US" altLang="ja-JP" dirty="0"/>
          </a:p>
          <a:p>
            <a:pPr eaLnBrk="1" hangingPunct="1"/>
            <a:r>
              <a:rPr lang="ja-JP" altLang="en-US" dirty="0"/>
              <a:t>－母集団</a:t>
            </a:r>
            <a:r>
              <a:rPr lang="en-US" altLang="ja-JP" dirty="0"/>
              <a:t>A</a:t>
            </a:r>
            <a:r>
              <a:rPr lang="ja-JP" altLang="en-US" dirty="0"/>
              <a:t>と母集団</a:t>
            </a:r>
            <a:r>
              <a:rPr lang="en-US" altLang="ja-JP" dirty="0"/>
              <a:t>B</a:t>
            </a:r>
            <a:r>
              <a:rPr lang="ja-JP" altLang="en-US" dirty="0"/>
              <a:t>の平均値（血圧）が異なるかどうか</a:t>
            </a:r>
            <a:endParaRPr lang="en-US" altLang="ja-JP" dirty="0"/>
          </a:p>
          <a:p>
            <a:pPr eaLnBrk="1" hangingPunct="1"/>
            <a:endParaRPr lang="ja-JP" altLang="en-US" dirty="0"/>
          </a:p>
        </p:txBody>
      </p:sp>
    </p:spTree>
    <p:extLst>
      <p:ext uri="{BB962C8B-B14F-4D97-AF65-F5344CB8AC3E}">
        <p14:creationId xmlns:p14="http://schemas.microsoft.com/office/powerpoint/2010/main" val="991044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図表９－１　「２つの母平均の検定」の概念図</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2658508" y="1956283"/>
            <a:ext cx="7449768" cy="4294888"/>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4</a:t>
            </a:fld>
            <a:endParaRPr kumimoji="1" lang="ja-JP" altLang="en-US"/>
          </a:p>
        </p:txBody>
      </p:sp>
    </p:spTree>
    <p:extLst>
      <p:ext uri="{BB962C8B-B14F-4D97-AF65-F5344CB8AC3E}">
        <p14:creationId xmlns:p14="http://schemas.microsoft.com/office/powerpoint/2010/main" val="20601650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スライド番号プレースホルダー 5"/>
          <p:cNvSpPr>
            <a:spLocks noGrp="1"/>
          </p:cNvSpPr>
          <p:nvPr>
            <p:ph type="sldNum" sz="quarter" idx="12"/>
          </p:nvPr>
        </p:nvSpPr>
        <p:spPr>
          <a:noFill/>
          <a:ln>
            <a:miter lim="800000"/>
            <a:headEnd/>
            <a:tailEnd/>
          </a:ln>
        </p:spPr>
        <p:txBody>
          <a:bodyPr/>
          <a:lstStyle/>
          <a:p>
            <a:fld id="{921326F3-D2EF-4B08-BB60-D85732FAB4B2}" type="slidenum">
              <a:rPr lang="en-US" altLang="ja-JP" smtClean="0">
                <a:latin typeface="Arial" charset="0"/>
                <a:ea typeface="ＭＳ Ｐゴシック" charset="-128"/>
              </a:rPr>
              <a:pPr/>
              <a:t>5</a:t>
            </a:fld>
            <a:endParaRPr lang="en-US" altLang="ja-JP">
              <a:latin typeface="Arial" charset="0"/>
              <a:ea typeface="ＭＳ Ｐゴシック" charset="-128"/>
            </a:endParaRPr>
          </a:p>
        </p:txBody>
      </p:sp>
      <p:sp>
        <p:nvSpPr>
          <p:cNvPr id="21506" name="Rectangle 2"/>
          <p:cNvSpPr>
            <a:spLocks noGrp="1" noChangeArrowheads="1"/>
          </p:cNvSpPr>
          <p:nvPr>
            <p:ph type="title"/>
          </p:nvPr>
        </p:nvSpPr>
        <p:spPr/>
        <p:txBody>
          <a:bodyPr>
            <a:normAutofit/>
          </a:bodyPr>
          <a:lstStyle/>
          <a:p>
            <a:pPr eaLnBrk="1" hangingPunct="1"/>
            <a:r>
              <a:rPr lang="ja-JP" altLang="en-US" dirty="0"/>
              <a:t>検定で比較する標本はランダム抽出</a:t>
            </a:r>
          </a:p>
        </p:txBody>
      </p:sp>
      <p:sp>
        <p:nvSpPr>
          <p:cNvPr id="21507" name="Rectangle 3"/>
          <p:cNvSpPr>
            <a:spLocks noGrp="1" noChangeArrowheads="1"/>
          </p:cNvSpPr>
          <p:nvPr>
            <p:ph type="body" idx="1"/>
          </p:nvPr>
        </p:nvSpPr>
        <p:spPr>
          <a:xfrm>
            <a:off x="1049867" y="1690688"/>
            <a:ext cx="10303933" cy="4405312"/>
          </a:xfrm>
        </p:spPr>
        <p:txBody>
          <a:bodyPr>
            <a:normAutofit/>
          </a:bodyPr>
          <a:lstStyle/>
          <a:p>
            <a:pPr eaLnBrk="1" hangingPunct="1"/>
            <a:r>
              <a:rPr lang="ja-JP" altLang="en-US" dirty="0"/>
              <a:t>２つの母集団の平均値を比較する場合には</a:t>
            </a:r>
            <a:r>
              <a:rPr lang="en-US" altLang="ja-JP" dirty="0"/>
              <a:t>RCT</a:t>
            </a:r>
            <a:r>
              <a:rPr lang="ja-JP" altLang="en-US" dirty="0"/>
              <a:t>を利用する</a:t>
            </a:r>
            <a:endParaRPr lang="en-US" altLang="ja-JP" dirty="0"/>
          </a:p>
          <a:p>
            <a:pPr eaLnBrk="1" hangingPunct="1"/>
            <a:r>
              <a:rPr lang="ja-JP" altLang="en-US" dirty="0"/>
              <a:t>－</a:t>
            </a:r>
            <a:r>
              <a:rPr lang="en-US" altLang="ja-JP" dirty="0"/>
              <a:t>RCT</a:t>
            </a:r>
            <a:r>
              <a:rPr lang="ja-JP" altLang="en-US" dirty="0"/>
              <a:t>とはランダム化比較実験（図表</a:t>
            </a:r>
            <a:r>
              <a:rPr lang="en-US" altLang="ja-JP" dirty="0"/>
              <a:t>9-2</a:t>
            </a:r>
            <a:r>
              <a:rPr lang="ja-JP" altLang="en-US" dirty="0"/>
              <a:t>）のこと</a:t>
            </a:r>
            <a:endParaRPr lang="en-US" altLang="ja-JP" dirty="0"/>
          </a:p>
          <a:p>
            <a:pPr eaLnBrk="1" hangingPunct="1"/>
            <a:r>
              <a:rPr lang="ja-JP" altLang="en-US" dirty="0"/>
              <a:t>－母集団から</a:t>
            </a:r>
            <a:r>
              <a:rPr lang="ja-JP" altLang="en-US" b="1" dirty="0">
                <a:solidFill>
                  <a:srgbClr val="339933"/>
                </a:solidFill>
              </a:rPr>
              <a:t>ランダムに２つの標本に分ける</a:t>
            </a:r>
            <a:r>
              <a:rPr lang="ja-JP" altLang="en-US" dirty="0"/>
              <a:t>実験方法</a:t>
            </a:r>
            <a:endParaRPr lang="en-US" altLang="ja-JP" dirty="0"/>
          </a:p>
          <a:p>
            <a:pPr eaLnBrk="1" hangingPunct="1"/>
            <a:r>
              <a:rPr lang="ja-JP" altLang="en-US" dirty="0"/>
              <a:t>２つの標本をかぎりなく似た集団（同質的）にできる</a:t>
            </a:r>
            <a:endParaRPr lang="en-US" altLang="ja-JP" dirty="0"/>
          </a:p>
          <a:p>
            <a:pPr eaLnBrk="1" hangingPunct="1"/>
            <a:r>
              <a:rPr lang="ja-JP" altLang="en-US" dirty="0"/>
              <a:t>－</a:t>
            </a:r>
            <a:r>
              <a:rPr lang="ja-JP" altLang="en-US" b="1" dirty="0">
                <a:solidFill>
                  <a:srgbClr val="0070C0"/>
                </a:solidFill>
              </a:rPr>
              <a:t>介入あり標本</a:t>
            </a:r>
            <a:r>
              <a:rPr lang="ja-JP" altLang="en-US" dirty="0"/>
              <a:t>（健康食品を食べた）と</a:t>
            </a:r>
            <a:r>
              <a:rPr lang="ja-JP" altLang="en-US" b="1" dirty="0">
                <a:solidFill>
                  <a:srgbClr val="FF0000"/>
                </a:solidFill>
              </a:rPr>
              <a:t>介入なし標本</a:t>
            </a:r>
            <a:r>
              <a:rPr lang="ja-JP" altLang="en-US" dirty="0"/>
              <a:t>（健康食品を食べない）の違いは介入の有無のみにできる</a:t>
            </a:r>
            <a:endParaRPr lang="en-US" altLang="ja-JP" dirty="0"/>
          </a:p>
          <a:p>
            <a:pPr eaLnBrk="1" hangingPunct="1"/>
            <a:r>
              <a:rPr lang="ja-JP" altLang="en-US" dirty="0"/>
              <a:t>－例えば、運動している人をなるべく介入あり標本に偏らせるようなズルができない</a:t>
            </a:r>
            <a:endParaRPr lang="en-US" altLang="ja-JP" dirty="0"/>
          </a:p>
          <a:p>
            <a:pPr eaLnBrk="1" hangingPunct="1"/>
            <a:r>
              <a:rPr lang="ja-JP" altLang="en-US" dirty="0"/>
              <a:t>医学研究では最も信頼性の高い研究手法とされている</a:t>
            </a:r>
            <a:endParaRPr lang="en-US" altLang="ja-JP" dirty="0"/>
          </a:p>
          <a:p>
            <a:pPr eaLnBrk="1" hangingPunct="1"/>
            <a:endParaRPr lang="ja-JP" altLang="en-US" dirty="0"/>
          </a:p>
        </p:txBody>
      </p:sp>
    </p:spTree>
    <p:extLst>
      <p:ext uri="{BB962C8B-B14F-4D97-AF65-F5344CB8AC3E}">
        <p14:creationId xmlns:p14="http://schemas.microsoft.com/office/powerpoint/2010/main" val="34861249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図表９－２　ランダム化比較実験</a:t>
            </a:r>
            <a:r>
              <a:rPr lang="en-US" altLang="ja-JP" dirty="0"/>
              <a:t>(RCT)</a:t>
            </a:r>
            <a:br>
              <a:rPr lang="en-US" altLang="ja-JP" dirty="0"/>
            </a:br>
            <a:r>
              <a:rPr lang="ja-JP" altLang="en-US" dirty="0"/>
              <a:t>　　　　　　の研究デザイン</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2315446" y="1690688"/>
            <a:ext cx="7666754" cy="4660236"/>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6</a:t>
            </a:fld>
            <a:endParaRPr kumimoji="1" lang="ja-JP" altLang="en-US"/>
          </a:p>
        </p:txBody>
      </p:sp>
    </p:spTree>
    <p:extLst>
      <p:ext uri="{BB962C8B-B14F-4D97-AF65-F5344CB8AC3E}">
        <p14:creationId xmlns:p14="http://schemas.microsoft.com/office/powerpoint/2010/main" val="31279474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図表９－３　２つのランダム化比較実験</a:t>
            </a:r>
            <a:br>
              <a:rPr lang="en-US" altLang="ja-JP" dirty="0"/>
            </a:br>
            <a:r>
              <a:rPr lang="en-US" altLang="ja-JP" dirty="0"/>
              <a:t>                      </a:t>
            </a:r>
            <a:r>
              <a:rPr lang="ja-JP" altLang="en-US" dirty="0"/>
              <a:t>の内容</a:t>
            </a:r>
            <a:endParaRPr kumimoji="1" lang="ja-JP" altLang="en-US" dirty="0"/>
          </a:p>
        </p:txBody>
      </p:sp>
      <p:graphicFrame>
        <p:nvGraphicFramePr>
          <p:cNvPr id="4" name="オブジェクト 3"/>
          <p:cNvGraphicFramePr>
            <a:graphicFrameLocks noChangeAspect="1"/>
          </p:cNvGraphicFramePr>
          <p:nvPr>
            <p:extLst>
              <p:ext uri="{D42A27DB-BD31-4B8C-83A1-F6EECF244321}">
                <p14:modId xmlns:p14="http://schemas.microsoft.com/office/powerpoint/2010/main" val="3949396870"/>
              </p:ext>
            </p:extLst>
          </p:nvPr>
        </p:nvGraphicFramePr>
        <p:xfrm>
          <a:off x="216130" y="1996440"/>
          <a:ext cx="11610110" cy="4986250"/>
        </p:xfrm>
        <a:graphic>
          <a:graphicData uri="http://schemas.openxmlformats.org/presentationml/2006/ole">
            <mc:AlternateContent xmlns:mc="http://schemas.openxmlformats.org/markup-compatibility/2006">
              <mc:Choice xmlns:v="urn:schemas-microsoft-com:vml" Requires="v">
                <p:oleObj spid="_x0000_s1029" name="文書" r:id="rId3" imgW="5401235" imgH="1403481" progId="Word.Document.12">
                  <p:embed/>
                </p:oleObj>
              </mc:Choice>
              <mc:Fallback>
                <p:oleObj name="文書" r:id="rId3" imgW="5401235" imgH="1403481" progId="Word.Document.12">
                  <p:embed/>
                  <p:pic>
                    <p:nvPicPr>
                      <p:cNvPr id="0" name=""/>
                      <p:cNvPicPr/>
                      <p:nvPr/>
                    </p:nvPicPr>
                    <p:blipFill>
                      <a:blip r:embed="rId4"/>
                      <a:stretch>
                        <a:fillRect/>
                      </a:stretch>
                    </p:blipFill>
                    <p:spPr>
                      <a:xfrm>
                        <a:off x="216130" y="1996440"/>
                        <a:ext cx="11610110" cy="4986250"/>
                      </a:xfrm>
                      <a:prstGeom prst="rect">
                        <a:avLst/>
                      </a:prstGeom>
                    </p:spPr>
                  </p:pic>
                </p:oleObj>
              </mc:Fallback>
            </mc:AlternateContent>
          </a:graphicData>
        </a:graphic>
      </p:graphicFrame>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7</a:t>
            </a:fld>
            <a:endParaRPr kumimoji="1" lang="ja-JP" altLang="en-US"/>
          </a:p>
        </p:txBody>
      </p:sp>
    </p:spTree>
    <p:extLst>
      <p:ext uri="{BB962C8B-B14F-4D97-AF65-F5344CB8AC3E}">
        <p14:creationId xmlns:p14="http://schemas.microsoft.com/office/powerpoint/2010/main" val="15961258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スライド番号プレースホルダー 5"/>
          <p:cNvSpPr>
            <a:spLocks noGrp="1"/>
          </p:cNvSpPr>
          <p:nvPr>
            <p:ph type="sldNum" sz="quarter" idx="12"/>
          </p:nvPr>
        </p:nvSpPr>
        <p:spPr>
          <a:noFill/>
          <a:ln>
            <a:miter lim="800000"/>
            <a:headEnd/>
            <a:tailEnd/>
          </a:ln>
        </p:spPr>
        <p:txBody>
          <a:bodyPr/>
          <a:lstStyle/>
          <a:p>
            <a:fld id="{921326F3-D2EF-4B08-BB60-D85732FAB4B2}" type="slidenum">
              <a:rPr lang="en-US" altLang="ja-JP" smtClean="0">
                <a:latin typeface="Arial" charset="0"/>
                <a:ea typeface="ＭＳ Ｐゴシック" charset="-128"/>
              </a:rPr>
              <a:pPr/>
              <a:t>8</a:t>
            </a:fld>
            <a:endParaRPr lang="en-US" altLang="ja-JP">
              <a:latin typeface="Arial" charset="0"/>
              <a:ea typeface="ＭＳ Ｐゴシック" charset="-128"/>
            </a:endParaRPr>
          </a:p>
        </p:txBody>
      </p:sp>
      <p:sp>
        <p:nvSpPr>
          <p:cNvPr id="21506" name="Rectangle 2"/>
          <p:cNvSpPr>
            <a:spLocks noGrp="1" noChangeArrowheads="1"/>
          </p:cNvSpPr>
          <p:nvPr>
            <p:ph type="title"/>
          </p:nvPr>
        </p:nvSpPr>
        <p:spPr/>
        <p:txBody>
          <a:bodyPr>
            <a:normAutofit/>
          </a:bodyPr>
          <a:lstStyle/>
          <a:p>
            <a:pPr eaLnBrk="1" hangingPunct="1"/>
            <a:r>
              <a:rPr lang="ja-JP" altLang="en-US" dirty="0"/>
              <a:t>介入後は、</a:t>
            </a:r>
            <a:r>
              <a:rPr lang="en-US" altLang="ja-JP" dirty="0"/>
              <a:t>IQ105</a:t>
            </a:r>
            <a:r>
              <a:rPr lang="ja-JP" altLang="en-US" dirty="0"/>
              <a:t>（</a:t>
            </a:r>
            <a:r>
              <a:rPr lang="en-US" altLang="ja-JP" dirty="0"/>
              <a:t>+5</a:t>
            </a:r>
            <a:r>
              <a:rPr lang="ja-JP" altLang="en-US" dirty="0"/>
              <a:t>）と</a:t>
            </a:r>
            <a:r>
              <a:rPr lang="en-US" altLang="ja-JP" dirty="0"/>
              <a:t>IQ130</a:t>
            </a:r>
            <a:r>
              <a:rPr lang="ja-JP" altLang="en-US" dirty="0"/>
              <a:t>（</a:t>
            </a:r>
            <a:r>
              <a:rPr lang="en-US" altLang="ja-JP" dirty="0"/>
              <a:t>+30</a:t>
            </a:r>
            <a:r>
              <a:rPr lang="ja-JP" altLang="en-US" dirty="0"/>
              <a:t>）</a:t>
            </a:r>
          </a:p>
        </p:txBody>
      </p:sp>
      <p:sp>
        <p:nvSpPr>
          <p:cNvPr id="21507" name="Rectangle 3"/>
          <p:cNvSpPr>
            <a:spLocks noGrp="1" noChangeArrowheads="1"/>
          </p:cNvSpPr>
          <p:nvPr>
            <p:ph type="body" idx="1"/>
          </p:nvPr>
        </p:nvSpPr>
        <p:spPr>
          <a:xfrm>
            <a:off x="1049867" y="1690688"/>
            <a:ext cx="10303933" cy="4665662"/>
          </a:xfrm>
        </p:spPr>
        <p:txBody>
          <a:bodyPr>
            <a:normAutofit/>
          </a:bodyPr>
          <a:lstStyle/>
          <a:p>
            <a:pPr eaLnBrk="1" hangingPunct="1"/>
            <a:r>
              <a:rPr lang="ja-JP" altLang="en-US" dirty="0"/>
              <a:t>２つの母平均の検定のコンセプトを理解する</a:t>
            </a:r>
            <a:endParaRPr lang="en-US" altLang="ja-JP" dirty="0"/>
          </a:p>
          <a:p>
            <a:pPr eaLnBrk="1" hangingPunct="1"/>
            <a:r>
              <a:rPr lang="ja-JP" altLang="en-US" dirty="0"/>
              <a:t>－第一の</a:t>
            </a:r>
            <a:r>
              <a:rPr lang="en-US" altLang="ja-JP" dirty="0"/>
              <a:t>RCT</a:t>
            </a:r>
            <a:r>
              <a:rPr lang="ja-JP" altLang="en-US" dirty="0"/>
              <a:t>では</a:t>
            </a:r>
            <a:r>
              <a:rPr lang="en-US" altLang="ja-JP" b="1" dirty="0"/>
              <a:t>IQ100</a:t>
            </a:r>
            <a:r>
              <a:rPr lang="ja-JP" altLang="en-US" dirty="0"/>
              <a:t>→</a:t>
            </a:r>
            <a:r>
              <a:rPr lang="en-US" altLang="ja-JP" b="1" dirty="0">
                <a:solidFill>
                  <a:srgbClr val="0070C0"/>
                </a:solidFill>
              </a:rPr>
              <a:t>IQ105</a:t>
            </a:r>
            <a:r>
              <a:rPr lang="ja-JP" altLang="en-US" dirty="0"/>
              <a:t>と＋５の効果（お茶）</a:t>
            </a:r>
            <a:endParaRPr lang="en-US" altLang="ja-JP" dirty="0"/>
          </a:p>
          <a:p>
            <a:r>
              <a:rPr lang="ja-JP" altLang="en-US" dirty="0"/>
              <a:t>－第一の</a:t>
            </a:r>
            <a:r>
              <a:rPr lang="en-US" altLang="ja-JP" dirty="0"/>
              <a:t>RCT</a:t>
            </a:r>
            <a:r>
              <a:rPr lang="ja-JP" altLang="en-US" dirty="0"/>
              <a:t>では</a:t>
            </a:r>
            <a:r>
              <a:rPr lang="en-US" altLang="ja-JP" b="1" dirty="0">
                <a:solidFill>
                  <a:srgbClr val="FF0000"/>
                </a:solidFill>
              </a:rPr>
              <a:t>IQ100</a:t>
            </a:r>
            <a:r>
              <a:rPr lang="ja-JP" altLang="en-US" dirty="0"/>
              <a:t>→</a:t>
            </a:r>
            <a:r>
              <a:rPr lang="en-US" altLang="ja-JP" b="1" dirty="0">
                <a:solidFill>
                  <a:srgbClr val="0070C0"/>
                </a:solidFill>
              </a:rPr>
              <a:t>IQ130</a:t>
            </a:r>
            <a:r>
              <a:rPr lang="ja-JP" altLang="en-US" dirty="0"/>
              <a:t>と＋</a:t>
            </a:r>
            <a:r>
              <a:rPr lang="en-US" altLang="ja-JP" dirty="0"/>
              <a:t>30</a:t>
            </a:r>
            <a:r>
              <a:rPr lang="ja-JP" altLang="en-US" dirty="0"/>
              <a:t>の効果（本）</a:t>
            </a:r>
            <a:endParaRPr lang="en-US" altLang="ja-JP" dirty="0"/>
          </a:p>
          <a:p>
            <a:pPr eaLnBrk="1" hangingPunct="1"/>
            <a:r>
              <a:rPr lang="ja-JP" altLang="en-US" dirty="0"/>
              <a:t>２つの</a:t>
            </a:r>
            <a:r>
              <a:rPr lang="en-US" altLang="ja-JP" dirty="0"/>
              <a:t>RCT</a:t>
            </a:r>
            <a:r>
              <a:rPr lang="ja-JP" altLang="en-US" dirty="0"/>
              <a:t>はどちらも頭の良くなる効果があるか（図表</a:t>
            </a:r>
            <a:r>
              <a:rPr lang="en-US" altLang="ja-JP" dirty="0"/>
              <a:t>9-3</a:t>
            </a:r>
            <a:r>
              <a:rPr lang="ja-JP" altLang="en-US" dirty="0"/>
              <a:t>）</a:t>
            </a:r>
            <a:endParaRPr lang="en-US" altLang="ja-JP" dirty="0"/>
          </a:p>
          <a:p>
            <a:pPr eaLnBrk="1" hangingPunct="1"/>
            <a:r>
              <a:rPr lang="ja-JP" altLang="en-US" dirty="0"/>
              <a:t>－ランダムな誤差で</a:t>
            </a:r>
            <a:r>
              <a:rPr lang="en-US" altLang="ja-JP" dirty="0"/>
              <a:t>IQ</a:t>
            </a:r>
            <a:r>
              <a:rPr lang="ja-JP" altLang="en-US" dirty="0"/>
              <a:t>が増加した可能性を含めて判断する</a:t>
            </a:r>
            <a:endParaRPr lang="en-US" altLang="ja-JP" dirty="0"/>
          </a:p>
          <a:p>
            <a:pPr eaLnBrk="1" hangingPunct="1"/>
            <a:r>
              <a:rPr lang="ja-JP" altLang="en-US" dirty="0"/>
              <a:t>－帰無仮説は「母平均</a:t>
            </a:r>
            <a:r>
              <a:rPr lang="en-US" altLang="ja-JP" dirty="0"/>
              <a:t>A</a:t>
            </a:r>
            <a:r>
              <a:rPr lang="ja-JP" altLang="en-US" dirty="0"/>
              <a:t>と母平均</a:t>
            </a:r>
            <a:r>
              <a:rPr lang="en-US" altLang="ja-JP" dirty="0"/>
              <a:t>B</a:t>
            </a:r>
            <a:r>
              <a:rPr lang="ja-JP" altLang="en-US" dirty="0"/>
              <a:t>は等しい」（図表</a:t>
            </a:r>
            <a:r>
              <a:rPr lang="en-US" altLang="ja-JP" dirty="0"/>
              <a:t>9-4</a:t>
            </a:r>
            <a:r>
              <a:rPr lang="ja-JP" altLang="en-US" dirty="0"/>
              <a:t>）</a:t>
            </a:r>
            <a:endParaRPr lang="en-US" altLang="ja-JP" dirty="0"/>
          </a:p>
          <a:p>
            <a:pPr eaLnBrk="1" hangingPunct="1"/>
            <a:r>
              <a:rPr lang="ja-JP" altLang="en-US" dirty="0"/>
              <a:t>－対立仮説は「母平均</a:t>
            </a:r>
            <a:r>
              <a:rPr lang="en-US" altLang="ja-JP" dirty="0"/>
              <a:t>A</a:t>
            </a:r>
            <a:r>
              <a:rPr lang="ja-JP" altLang="en-US" dirty="0"/>
              <a:t>と母平均</a:t>
            </a:r>
            <a:r>
              <a:rPr lang="en-US" altLang="ja-JP" dirty="0"/>
              <a:t>B</a:t>
            </a:r>
            <a:r>
              <a:rPr lang="ja-JP" altLang="en-US" dirty="0"/>
              <a:t>は等しくない」</a:t>
            </a:r>
            <a:endParaRPr lang="en-US" altLang="ja-JP" dirty="0"/>
          </a:p>
          <a:p>
            <a:pPr eaLnBrk="1" hangingPunct="1"/>
            <a:r>
              <a:rPr lang="ja-JP" altLang="en-US" dirty="0"/>
              <a:t>帰無仮説は２つの標本平均値が遠いほど成立しにくい</a:t>
            </a:r>
            <a:endParaRPr lang="en-US" altLang="ja-JP" dirty="0"/>
          </a:p>
          <a:p>
            <a:pPr eaLnBrk="1" hangingPunct="1"/>
            <a:r>
              <a:rPr lang="ja-JP" altLang="en-US" dirty="0"/>
              <a:t>－差の数値が小さいほど成立しやすい（図表</a:t>
            </a:r>
            <a:r>
              <a:rPr lang="en-US" altLang="ja-JP" dirty="0"/>
              <a:t>9-5</a:t>
            </a:r>
            <a:r>
              <a:rPr lang="ja-JP" altLang="en-US" dirty="0"/>
              <a:t>）</a:t>
            </a:r>
          </a:p>
        </p:txBody>
      </p:sp>
    </p:spTree>
    <p:extLst>
      <p:ext uri="{BB962C8B-B14F-4D97-AF65-F5344CB8AC3E}">
        <p14:creationId xmlns:p14="http://schemas.microsoft.com/office/powerpoint/2010/main" val="42856099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図表９－４　２つの母平均の検定の帰無仮説と対立仮説</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1150801" y="2158822"/>
            <a:ext cx="10359555" cy="4275228"/>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9</a:t>
            </a:fld>
            <a:endParaRPr kumimoji="1" lang="ja-JP" altLang="en-US"/>
          </a:p>
        </p:txBody>
      </p:sp>
    </p:spTree>
    <p:extLst>
      <p:ext uri="{BB962C8B-B14F-4D97-AF65-F5344CB8AC3E}">
        <p14:creationId xmlns:p14="http://schemas.microsoft.com/office/powerpoint/2010/main" val="3764320122"/>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632</TotalTime>
  <Words>1709</Words>
  <Application>Microsoft Office PowerPoint</Application>
  <PresentationFormat>ワイド画面</PresentationFormat>
  <Paragraphs>152</Paragraphs>
  <Slides>29</Slides>
  <Notes>10</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29</vt:i4>
      </vt:variant>
    </vt:vector>
  </HeadingPairs>
  <TitlesOfParts>
    <vt:vector size="36" baseType="lpstr">
      <vt:lpstr>HGPｺﾞｼｯｸE</vt:lpstr>
      <vt:lpstr>ＭＳ Ｐゴシック</vt:lpstr>
      <vt:lpstr>游ゴシック</vt:lpstr>
      <vt:lpstr>游ゴシック Light</vt:lpstr>
      <vt:lpstr>Arial</vt:lpstr>
      <vt:lpstr>Office テーマ</vt:lpstr>
      <vt:lpstr>文書</vt:lpstr>
      <vt:lpstr>第９章　健康食品で血圧は下がるのか</vt:lpstr>
      <vt:lpstr>第９章の目的</vt:lpstr>
      <vt:lpstr>健康食品で高血圧を改善できるのか？</vt:lpstr>
      <vt:lpstr>図表９－１　「２つの母平均の検定」の概念図</vt:lpstr>
      <vt:lpstr>検定で比較する標本はランダム抽出</vt:lpstr>
      <vt:lpstr>図表９－２　ランダム化比較実験(RCT) 　　　　　　の研究デザイン</vt:lpstr>
      <vt:lpstr>図表９－３　２つのランダム化比較実験                       の内容</vt:lpstr>
      <vt:lpstr>介入後は、IQ105（+5）とIQ130（+30）</vt:lpstr>
      <vt:lpstr>図表９－４　２つの母平均の検定の帰無仮説と対立仮説</vt:lpstr>
      <vt:lpstr>図表９－５　２つの標本平均値の差が                      大きい場合と小さい場合の比較</vt:lpstr>
      <vt:lpstr>２つの平均値の差の確率分布（統計量）</vt:lpstr>
      <vt:lpstr>図表９－６　２つの平均値の差の確率分布       から検定統計量ができれば確率がわかる</vt:lpstr>
      <vt:lpstr>図表９－７　標本抽出を多数回行った時の                       不偏分散はカイ二乗分布</vt:lpstr>
      <vt:lpstr>図表９－８　正規分布が分子、カイ２乗分布                        が分母の統計量はｔ分布する</vt:lpstr>
      <vt:lpstr>２つの平均値の差の確率分布（ｔ分布）</vt:lpstr>
      <vt:lpstr>図表９－９　謎の研究者ゴセット 　（ペンネームはstudent）の大発見論文</vt:lpstr>
      <vt:lpstr>図表９－１０　正規分布よりｔ分布は裾野が 　　　　　　大きい（棄却域の数値が外側）</vt:lpstr>
      <vt:lpstr>図表９－１１　ｔ分布は標本サイズが大きく 　　　　　　　なると標準正規分布に近づく</vt:lpstr>
      <vt:lpstr>図表９－１２　２つの母平均の検定の 　　　　　　　ｔ検定統計量</vt:lpstr>
      <vt:lpstr>図表９－１３　２つの母平均の検定の 　　　　　　　ｔ検定統計量（計算式）</vt:lpstr>
      <vt:lpstr>図表９－１４　２つの母平均の検定の 　　ｔ検定統計量（健康食品のケース）</vt:lpstr>
      <vt:lpstr>棄却域の境界値は１．９６ではなく 　　　　ｔ分布の数値２．０１１を使う</vt:lpstr>
      <vt:lpstr>図表９－１５①②　ｔ分布（自由度２4）の　 　　　　棄却域は統計量が２．１１より外側</vt:lpstr>
      <vt:lpstr>同じ平均値の差でも、標本サイズが大きく 　　　　　　　なれば帰無仮説を棄却できる</vt:lpstr>
      <vt:lpstr>図表９－１6　標本サイズが大きくなれば、 　　　　　　　差が小さくても有意差ありへ</vt:lpstr>
      <vt:lpstr>図表９－１7　標本サイズを２から４まで 　変更した時の標本平均値の確率分布の変化</vt:lpstr>
      <vt:lpstr>母平均の検定と２つの母平均の検定の 　　　　　　　　　検定統計量の仕組み</vt:lpstr>
      <vt:lpstr>図表９－１8　 母平均の検定と ２つの母平均の 検定の統計量 の仕組み</vt:lpstr>
      <vt:lpstr>まとめ</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第１章　統計学の基礎知識の体系</dc:title>
  <dc:creator>河口 洋行</dc:creator>
  <cp:lastModifiedBy>河口 洋行</cp:lastModifiedBy>
  <cp:revision>30</cp:revision>
  <dcterms:created xsi:type="dcterms:W3CDTF">2021-01-06T05:05:53Z</dcterms:created>
  <dcterms:modified xsi:type="dcterms:W3CDTF">2022-01-26T01:56:26Z</dcterms:modified>
</cp:coreProperties>
</file>