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 id="2147483690" r:id="rId3"/>
  </p:sldMasterIdLst>
  <p:notesMasterIdLst>
    <p:notesMasterId r:id="rId72"/>
  </p:notesMasterIdLst>
  <p:sldIdLst>
    <p:sldId id="256" r:id="rId4"/>
    <p:sldId id="257" r:id="rId5"/>
    <p:sldId id="258" r:id="rId6"/>
    <p:sldId id="259" r:id="rId7"/>
    <p:sldId id="260" r:id="rId8"/>
    <p:sldId id="291" r:id="rId9"/>
    <p:sldId id="262" r:id="rId10"/>
    <p:sldId id="263" r:id="rId11"/>
    <p:sldId id="360" r:id="rId12"/>
    <p:sldId id="264" r:id="rId13"/>
    <p:sldId id="265" r:id="rId14"/>
    <p:sldId id="266" r:id="rId15"/>
    <p:sldId id="267" r:id="rId16"/>
    <p:sldId id="268" r:id="rId17"/>
    <p:sldId id="269" r:id="rId18"/>
    <p:sldId id="270" r:id="rId19"/>
    <p:sldId id="271" r:id="rId20"/>
    <p:sldId id="272" r:id="rId21"/>
    <p:sldId id="273" r:id="rId22"/>
    <p:sldId id="275" r:id="rId23"/>
    <p:sldId id="274" r:id="rId24"/>
    <p:sldId id="276" r:id="rId25"/>
    <p:sldId id="277" r:id="rId26"/>
    <p:sldId id="278" r:id="rId27"/>
    <p:sldId id="279" r:id="rId28"/>
    <p:sldId id="280" r:id="rId29"/>
    <p:sldId id="281" r:id="rId30"/>
    <p:sldId id="361" r:id="rId31"/>
    <p:sldId id="362" r:id="rId32"/>
    <p:sldId id="282" r:id="rId33"/>
    <p:sldId id="283" r:id="rId34"/>
    <p:sldId id="285" r:id="rId35"/>
    <p:sldId id="286" r:id="rId36"/>
    <p:sldId id="287" r:id="rId37"/>
    <p:sldId id="288" r:id="rId38"/>
    <p:sldId id="289" r:id="rId39"/>
    <p:sldId id="292" r:id="rId40"/>
    <p:sldId id="327" r:id="rId41"/>
    <p:sldId id="328" r:id="rId42"/>
    <p:sldId id="329" r:id="rId43"/>
    <p:sldId id="330" r:id="rId44"/>
    <p:sldId id="331" r:id="rId45"/>
    <p:sldId id="363" r:id="rId46"/>
    <p:sldId id="332" r:id="rId47"/>
    <p:sldId id="364" r:id="rId48"/>
    <p:sldId id="333" r:id="rId49"/>
    <p:sldId id="334" r:id="rId50"/>
    <p:sldId id="359" r:id="rId51"/>
    <p:sldId id="335" r:id="rId52"/>
    <p:sldId id="365" r:id="rId53"/>
    <p:sldId id="336" r:id="rId54"/>
    <p:sldId id="337" r:id="rId55"/>
    <p:sldId id="338" r:id="rId56"/>
    <p:sldId id="339" r:id="rId57"/>
    <p:sldId id="340" r:id="rId58"/>
    <p:sldId id="341" r:id="rId59"/>
    <p:sldId id="342" r:id="rId60"/>
    <p:sldId id="343" r:id="rId61"/>
    <p:sldId id="344" r:id="rId62"/>
    <p:sldId id="345" r:id="rId63"/>
    <p:sldId id="346" r:id="rId64"/>
    <p:sldId id="347" r:id="rId65"/>
    <p:sldId id="348" r:id="rId66"/>
    <p:sldId id="349" r:id="rId67"/>
    <p:sldId id="350" r:id="rId68"/>
    <p:sldId id="351" r:id="rId69"/>
    <p:sldId id="352" r:id="rId70"/>
    <p:sldId id="353" r:id="rId71"/>
  </p:sldIdLst>
  <p:sldSz cx="9144000" cy="6858000" type="screen4x3"/>
  <p:notesSz cx="6805613" cy="9939338"/>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00FF"/>
    <a:srgbClr val="00FF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58" autoAdjust="0"/>
  </p:normalViewPr>
  <p:slideViewPr>
    <p:cSldViewPr>
      <p:cViewPr varScale="1">
        <p:scale>
          <a:sx n="109" d="100"/>
          <a:sy n="109" d="100"/>
        </p:scale>
        <p:origin x="384" y="108"/>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35582D-1300-4B8A-A26D-53BD0C1FAC71}"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4F0632CA-3FF3-4322-9F16-55BBC97E387A}">
      <dgm:prSet/>
      <dgm:spPr/>
      <dgm:t>
        <a:bodyPr/>
        <a:lstStyle/>
        <a:p>
          <a:pPr rtl="0"/>
          <a:r>
            <a:rPr kumimoji="1" lang="en-US" dirty="0" smtClean="0"/>
            <a:t>5.1</a:t>
          </a:r>
          <a:r>
            <a:rPr kumimoji="1" lang="ja-JP" dirty="0" smtClean="0"/>
            <a:t>　金融市場（</a:t>
          </a:r>
          <a:r>
            <a:rPr kumimoji="1" lang="en-US" dirty="0" smtClean="0"/>
            <a:t>Financial markets</a:t>
          </a:r>
          <a:r>
            <a:rPr kumimoji="1" lang="ja-JP" dirty="0" smtClean="0"/>
            <a:t>）</a:t>
          </a:r>
          <a:endParaRPr lang="ja-JP" dirty="0"/>
        </a:p>
      </dgm:t>
    </dgm:pt>
    <dgm:pt modelId="{EC2451F0-C4D6-4BF1-A916-4C821118E7E5}" type="parTrans" cxnId="{D29EC1E3-5DE5-48FC-8EEF-686EE569B1D8}">
      <dgm:prSet/>
      <dgm:spPr/>
      <dgm:t>
        <a:bodyPr/>
        <a:lstStyle/>
        <a:p>
          <a:endParaRPr kumimoji="1" lang="ja-JP" altLang="en-US"/>
        </a:p>
      </dgm:t>
    </dgm:pt>
    <dgm:pt modelId="{6A50D992-98EB-4844-8BD6-EEA4AD95EEDE}" type="sibTrans" cxnId="{D29EC1E3-5DE5-48FC-8EEF-686EE569B1D8}">
      <dgm:prSet/>
      <dgm:spPr/>
      <dgm:t>
        <a:bodyPr/>
        <a:lstStyle/>
        <a:p>
          <a:endParaRPr kumimoji="1" lang="ja-JP" altLang="en-US"/>
        </a:p>
      </dgm:t>
    </dgm:pt>
    <dgm:pt modelId="{955408C1-82B7-4194-BED3-EB4070E8E09F}" type="pres">
      <dgm:prSet presAssocID="{4935582D-1300-4B8A-A26D-53BD0C1FAC71}" presName="linear" presStyleCnt="0">
        <dgm:presLayoutVars>
          <dgm:animLvl val="lvl"/>
          <dgm:resizeHandles val="exact"/>
        </dgm:presLayoutVars>
      </dgm:prSet>
      <dgm:spPr/>
      <dgm:t>
        <a:bodyPr/>
        <a:lstStyle/>
        <a:p>
          <a:endParaRPr kumimoji="1" lang="ja-JP" altLang="en-US"/>
        </a:p>
      </dgm:t>
    </dgm:pt>
    <dgm:pt modelId="{E1D220CA-A1DE-479B-9C57-9DF567756ABC}" type="pres">
      <dgm:prSet presAssocID="{4F0632CA-3FF3-4322-9F16-55BBC97E387A}" presName="parentText" presStyleLbl="node1" presStyleIdx="0" presStyleCnt="1">
        <dgm:presLayoutVars>
          <dgm:chMax val="0"/>
          <dgm:bulletEnabled val="1"/>
        </dgm:presLayoutVars>
      </dgm:prSet>
      <dgm:spPr/>
      <dgm:t>
        <a:bodyPr/>
        <a:lstStyle/>
        <a:p>
          <a:endParaRPr kumimoji="1" lang="ja-JP" altLang="en-US"/>
        </a:p>
      </dgm:t>
    </dgm:pt>
  </dgm:ptLst>
  <dgm:cxnLst>
    <dgm:cxn modelId="{71930164-9513-443D-8BD2-6901C1808134}" type="presOf" srcId="{4935582D-1300-4B8A-A26D-53BD0C1FAC71}" destId="{955408C1-82B7-4194-BED3-EB4070E8E09F}" srcOrd="0" destOrd="0" presId="urn:microsoft.com/office/officeart/2005/8/layout/vList2"/>
    <dgm:cxn modelId="{D29EC1E3-5DE5-48FC-8EEF-686EE569B1D8}" srcId="{4935582D-1300-4B8A-A26D-53BD0C1FAC71}" destId="{4F0632CA-3FF3-4322-9F16-55BBC97E387A}" srcOrd="0" destOrd="0" parTransId="{EC2451F0-C4D6-4BF1-A916-4C821118E7E5}" sibTransId="{6A50D992-98EB-4844-8BD6-EEA4AD95EEDE}"/>
    <dgm:cxn modelId="{E0E2B204-9611-4181-90F7-0E23CE64666A}" type="presOf" srcId="{4F0632CA-3FF3-4322-9F16-55BBC97E387A}" destId="{E1D220CA-A1DE-479B-9C57-9DF567756ABC}" srcOrd="0" destOrd="0" presId="urn:microsoft.com/office/officeart/2005/8/layout/vList2"/>
    <dgm:cxn modelId="{BA8C58EE-1BF2-48CA-B176-A37003DA878E}" type="presParOf" srcId="{955408C1-82B7-4194-BED3-EB4070E8E09F}" destId="{E1D220CA-A1DE-479B-9C57-9DF567756AB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E83000B-75C8-4674-85F0-06CBFE6AA61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B340A4D8-19CF-46A9-B3AC-157DA8281C56}">
      <dgm:prSet/>
      <dgm:spPr/>
      <dgm:t>
        <a:bodyPr/>
        <a:lstStyle/>
        <a:p>
          <a:pPr rtl="0"/>
          <a:r>
            <a:rPr kumimoji="1" lang="en-US" dirty="0" smtClean="0"/>
            <a:t>6.2</a:t>
          </a:r>
          <a:r>
            <a:rPr kumimoji="1" lang="ja-JP" dirty="0" smtClean="0"/>
            <a:t>　日本銀行</a:t>
          </a:r>
          <a:endParaRPr lang="ja-JP" dirty="0"/>
        </a:p>
      </dgm:t>
    </dgm:pt>
    <dgm:pt modelId="{EF1E4346-1160-4058-AA27-998EC1CB4A14}" type="parTrans" cxnId="{247DE85F-A400-440B-9142-30CF34136C53}">
      <dgm:prSet/>
      <dgm:spPr/>
      <dgm:t>
        <a:bodyPr/>
        <a:lstStyle/>
        <a:p>
          <a:endParaRPr kumimoji="1" lang="ja-JP" altLang="en-US"/>
        </a:p>
      </dgm:t>
    </dgm:pt>
    <dgm:pt modelId="{D4FC4437-921C-4821-8AFC-031C10EE4141}" type="sibTrans" cxnId="{247DE85F-A400-440B-9142-30CF34136C53}">
      <dgm:prSet/>
      <dgm:spPr/>
      <dgm:t>
        <a:bodyPr/>
        <a:lstStyle/>
        <a:p>
          <a:endParaRPr kumimoji="1" lang="ja-JP" altLang="en-US"/>
        </a:p>
      </dgm:t>
    </dgm:pt>
    <dgm:pt modelId="{7938A520-F7A1-45CD-AE7B-3EB116013B81}" type="pres">
      <dgm:prSet presAssocID="{8E83000B-75C8-4674-85F0-06CBFE6AA610}" presName="linear" presStyleCnt="0">
        <dgm:presLayoutVars>
          <dgm:animLvl val="lvl"/>
          <dgm:resizeHandles val="exact"/>
        </dgm:presLayoutVars>
      </dgm:prSet>
      <dgm:spPr/>
      <dgm:t>
        <a:bodyPr/>
        <a:lstStyle/>
        <a:p>
          <a:endParaRPr kumimoji="1" lang="ja-JP" altLang="en-US"/>
        </a:p>
      </dgm:t>
    </dgm:pt>
    <dgm:pt modelId="{7A7C3F8D-93B0-40BD-BA53-F15F60CC5EDB}" type="pres">
      <dgm:prSet presAssocID="{B340A4D8-19CF-46A9-B3AC-157DA8281C56}" presName="parentText" presStyleLbl="node1" presStyleIdx="0" presStyleCnt="1">
        <dgm:presLayoutVars>
          <dgm:chMax val="0"/>
          <dgm:bulletEnabled val="1"/>
        </dgm:presLayoutVars>
      </dgm:prSet>
      <dgm:spPr/>
      <dgm:t>
        <a:bodyPr/>
        <a:lstStyle/>
        <a:p>
          <a:endParaRPr kumimoji="1" lang="ja-JP" altLang="en-US"/>
        </a:p>
      </dgm:t>
    </dgm:pt>
  </dgm:ptLst>
  <dgm:cxnLst>
    <dgm:cxn modelId="{247DE85F-A400-440B-9142-30CF34136C53}" srcId="{8E83000B-75C8-4674-85F0-06CBFE6AA610}" destId="{B340A4D8-19CF-46A9-B3AC-157DA8281C56}" srcOrd="0" destOrd="0" parTransId="{EF1E4346-1160-4058-AA27-998EC1CB4A14}" sibTransId="{D4FC4437-921C-4821-8AFC-031C10EE4141}"/>
    <dgm:cxn modelId="{6C024C91-BED4-4534-BBE0-7F30416EF507}" type="presOf" srcId="{B340A4D8-19CF-46A9-B3AC-157DA8281C56}" destId="{7A7C3F8D-93B0-40BD-BA53-F15F60CC5EDB}" srcOrd="0" destOrd="0" presId="urn:microsoft.com/office/officeart/2005/8/layout/vList2"/>
    <dgm:cxn modelId="{01A4C3E0-764F-4515-A661-5D8B4CE3649B}" type="presOf" srcId="{8E83000B-75C8-4674-85F0-06CBFE6AA610}" destId="{7938A520-F7A1-45CD-AE7B-3EB116013B81}" srcOrd="0" destOrd="0" presId="urn:microsoft.com/office/officeart/2005/8/layout/vList2"/>
    <dgm:cxn modelId="{5A81C11C-16E5-4F98-8499-577DA1CEA796}" type="presParOf" srcId="{7938A520-F7A1-45CD-AE7B-3EB116013B81}" destId="{7A7C3F8D-93B0-40BD-BA53-F15F60CC5E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5D12E30-4A39-4058-919F-0003434028B1}"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5A2A670F-11C9-416C-8FA0-3BCC554FEAC3}">
      <dgm:prSet/>
      <dgm:spPr/>
      <dgm:t>
        <a:bodyPr/>
        <a:lstStyle/>
        <a:p>
          <a:pPr rtl="0"/>
          <a:r>
            <a:rPr kumimoji="1" lang="en-US" dirty="0" smtClean="0"/>
            <a:t>6.</a:t>
          </a:r>
          <a:r>
            <a:rPr kumimoji="1" lang="en-US" altLang="ja-JP" dirty="0" smtClean="0"/>
            <a:t>2</a:t>
          </a:r>
          <a:r>
            <a:rPr kumimoji="1" lang="en-US" dirty="0" smtClean="0"/>
            <a:t>.1</a:t>
          </a:r>
          <a:r>
            <a:rPr kumimoji="1" lang="ja-JP" dirty="0" smtClean="0"/>
            <a:t>　貨幣の供給：ハイパワード・マネーと貨幣乗数</a:t>
          </a:r>
          <a:endParaRPr lang="ja-JP" dirty="0"/>
        </a:p>
      </dgm:t>
    </dgm:pt>
    <dgm:pt modelId="{B4F1984F-BCFB-4BD4-9293-9365ADCC0B92}" type="parTrans" cxnId="{25BC1705-9FA1-456B-B71D-6A3001BDE9DE}">
      <dgm:prSet/>
      <dgm:spPr/>
      <dgm:t>
        <a:bodyPr/>
        <a:lstStyle/>
        <a:p>
          <a:endParaRPr kumimoji="1" lang="ja-JP" altLang="en-US"/>
        </a:p>
      </dgm:t>
    </dgm:pt>
    <dgm:pt modelId="{C5A313B7-0896-46D9-A48E-20201E31661E}" type="sibTrans" cxnId="{25BC1705-9FA1-456B-B71D-6A3001BDE9DE}">
      <dgm:prSet/>
      <dgm:spPr/>
      <dgm:t>
        <a:bodyPr/>
        <a:lstStyle/>
        <a:p>
          <a:endParaRPr kumimoji="1" lang="ja-JP" altLang="en-US"/>
        </a:p>
      </dgm:t>
    </dgm:pt>
    <dgm:pt modelId="{E46AF6F1-3313-41C0-958B-FEDDD0A8C417}" type="pres">
      <dgm:prSet presAssocID="{05D12E30-4A39-4058-919F-0003434028B1}" presName="linear" presStyleCnt="0">
        <dgm:presLayoutVars>
          <dgm:animLvl val="lvl"/>
          <dgm:resizeHandles val="exact"/>
        </dgm:presLayoutVars>
      </dgm:prSet>
      <dgm:spPr/>
      <dgm:t>
        <a:bodyPr/>
        <a:lstStyle/>
        <a:p>
          <a:endParaRPr kumimoji="1" lang="ja-JP" altLang="en-US"/>
        </a:p>
      </dgm:t>
    </dgm:pt>
    <dgm:pt modelId="{83E974CE-83FC-4461-B486-ABF1AD07F23C}" type="pres">
      <dgm:prSet presAssocID="{5A2A670F-11C9-416C-8FA0-3BCC554FEAC3}" presName="parentText" presStyleLbl="node1" presStyleIdx="0" presStyleCnt="1">
        <dgm:presLayoutVars>
          <dgm:chMax val="0"/>
          <dgm:bulletEnabled val="1"/>
        </dgm:presLayoutVars>
      </dgm:prSet>
      <dgm:spPr/>
      <dgm:t>
        <a:bodyPr/>
        <a:lstStyle/>
        <a:p>
          <a:endParaRPr kumimoji="1" lang="ja-JP" altLang="en-US"/>
        </a:p>
      </dgm:t>
    </dgm:pt>
  </dgm:ptLst>
  <dgm:cxnLst>
    <dgm:cxn modelId="{A6B34B65-5752-4E23-B496-A78B9A72E348}" type="presOf" srcId="{5A2A670F-11C9-416C-8FA0-3BCC554FEAC3}" destId="{83E974CE-83FC-4461-B486-ABF1AD07F23C}" srcOrd="0" destOrd="0" presId="urn:microsoft.com/office/officeart/2005/8/layout/vList2"/>
    <dgm:cxn modelId="{1D97656C-CEF6-4EE9-B014-6193297A26E6}" type="presOf" srcId="{05D12E30-4A39-4058-919F-0003434028B1}" destId="{E46AF6F1-3313-41C0-958B-FEDDD0A8C417}" srcOrd="0" destOrd="0" presId="urn:microsoft.com/office/officeart/2005/8/layout/vList2"/>
    <dgm:cxn modelId="{25BC1705-9FA1-456B-B71D-6A3001BDE9DE}" srcId="{05D12E30-4A39-4058-919F-0003434028B1}" destId="{5A2A670F-11C9-416C-8FA0-3BCC554FEAC3}" srcOrd="0" destOrd="0" parTransId="{B4F1984F-BCFB-4BD4-9293-9365ADCC0B92}" sibTransId="{C5A313B7-0896-46D9-A48E-20201E31661E}"/>
    <dgm:cxn modelId="{F50AA59A-CE71-4371-9EA7-D8025EBF3637}" type="presParOf" srcId="{E46AF6F1-3313-41C0-958B-FEDDD0A8C417}" destId="{83E974CE-83FC-4461-B486-ABF1AD07F23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4760EA7-0438-4DA0-A009-8A58622C532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E215D4C2-D35A-4F16-8367-555491174AF6}">
      <dgm:prSet/>
      <dgm:spPr/>
      <dgm:t>
        <a:bodyPr/>
        <a:lstStyle/>
        <a:p>
          <a:pPr rtl="0"/>
          <a:r>
            <a:rPr kumimoji="1" lang="en-US" dirty="0" smtClean="0"/>
            <a:t>6.</a:t>
          </a:r>
          <a:r>
            <a:rPr kumimoji="1" lang="en-US" altLang="ja-JP" dirty="0" smtClean="0"/>
            <a:t>2</a:t>
          </a:r>
          <a:r>
            <a:rPr kumimoji="1" lang="en-US" dirty="0" smtClean="0"/>
            <a:t>.2</a:t>
          </a:r>
          <a:r>
            <a:rPr kumimoji="1" lang="ja-JP" dirty="0" smtClean="0"/>
            <a:t>　貨幣量のコントロール</a:t>
          </a:r>
          <a:endParaRPr kumimoji="1" lang="ja-JP" dirty="0"/>
        </a:p>
      </dgm:t>
    </dgm:pt>
    <dgm:pt modelId="{EA2A9C5A-7D97-4BE4-AE0C-44D773B5EDD0}" type="parTrans" cxnId="{017F5FE7-1F61-4140-9B9B-E20A6787244B}">
      <dgm:prSet/>
      <dgm:spPr/>
      <dgm:t>
        <a:bodyPr/>
        <a:lstStyle/>
        <a:p>
          <a:endParaRPr kumimoji="1" lang="ja-JP" altLang="en-US"/>
        </a:p>
      </dgm:t>
    </dgm:pt>
    <dgm:pt modelId="{83C85A7C-0461-4868-B41F-0DC927B9F9E5}" type="sibTrans" cxnId="{017F5FE7-1F61-4140-9B9B-E20A6787244B}">
      <dgm:prSet/>
      <dgm:spPr/>
      <dgm:t>
        <a:bodyPr/>
        <a:lstStyle/>
        <a:p>
          <a:endParaRPr kumimoji="1" lang="ja-JP" altLang="en-US"/>
        </a:p>
      </dgm:t>
    </dgm:pt>
    <dgm:pt modelId="{1887A548-E832-4F7F-B994-4CA333899D33}" type="pres">
      <dgm:prSet presAssocID="{64760EA7-0438-4DA0-A009-8A58622C532A}" presName="linear" presStyleCnt="0">
        <dgm:presLayoutVars>
          <dgm:animLvl val="lvl"/>
          <dgm:resizeHandles val="exact"/>
        </dgm:presLayoutVars>
      </dgm:prSet>
      <dgm:spPr/>
      <dgm:t>
        <a:bodyPr/>
        <a:lstStyle/>
        <a:p>
          <a:endParaRPr kumimoji="1" lang="ja-JP" altLang="en-US"/>
        </a:p>
      </dgm:t>
    </dgm:pt>
    <dgm:pt modelId="{937E715E-F73F-4E3E-9553-C9A0E0B87D80}" type="pres">
      <dgm:prSet presAssocID="{E215D4C2-D35A-4F16-8367-555491174AF6}" presName="parentText" presStyleLbl="node1" presStyleIdx="0" presStyleCnt="1" custScaleY="63856" custLinFactNeighborX="-92" custLinFactNeighborY="6667">
        <dgm:presLayoutVars>
          <dgm:chMax val="0"/>
          <dgm:bulletEnabled val="1"/>
        </dgm:presLayoutVars>
      </dgm:prSet>
      <dgm:spPr/>
      <dgm:t>
        <a:bodyPr/>
        <a:lstStyle/>
        <a:p>
          <a:endParaRPr kumimoji="1" lang="ja-JP" altLang="en-US"/>
        </a:p>
      </dgm:t>
    </dgm:pt>
  </dgm:ptLst>
  <dgm:cxnLst>
    <dgm:cxn modelId="{138D775F-185D-4AC4-9274-FE2990F5FAE1}" type="presOf" srcId="{E215D4C2-D35A-4F16-8367-555491174AF6}" destId="{937E715E-F73F-4E3E-9553-C9A0E0B87D80}" srcOrd="0" destOrd="0" presId="urn:microsoft.com/office/officeart/2005/8/layout/vList2"/>
    <dgm:cxn modelId="{017F5FE7-1F61-4140-9B9B-E20A6787244B}" srcId="{64760EA7-0438-4DA0-A009-8A58622C532A}" destId="{E215D4C2-D35A-4F16-8367-555491174AF6}" srcOrd="0" destOrd="0" parTransId="{EA2A9C5A-7D97-4BE4-AE0C-44D773B5EDD0}" sibTransId="{83C85A7C-0461-4868-B41F-0DC927B9F9E5}"/>
    <dgm:cxn modelId="{92B5C7D5-BDD4-48B7-88E4-5FBF1802A8D5}" type="presOf" srcId="{64760EA7-0438-4DA0-A009-8A58622C532A}" destId="{1887A548-E832-4F7F-B994-4CA333899D33}" srcOrd="0" destOrd="0" presId="urn:microsoft.com/office/officeart/2005/8/layout/vList2"/>
    <dgm:cxn modelId="{536AC786-D282-4C35-8693-D9782EC9D818}" type="presParOf" srcId="{1887A548-E832-4F7F-B994-4CA333899D33}" destId="{937E715E-F73F-4E3E-9553-C9A0E0B87D8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1303448-8B02-4AF0-90D9-3A4954384AB7}"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C909D976-A978-4154-B173-2835862715BA}">
      <dgm:prSet/>
      <dgm:spPr/>
      <dgm:t>
        <a:bodyPr/>
        <a:lstStyle/>
        <a:p>
          <a:pPr rtl="0"/>
          <a:r>
            <a:rPr kumimoji="1" lang="en-US" altLang="ja-JP" dirty="0" smtClean="0"/>
            <a:t>7.</a:t>
          </a:r>
          <a:r>
            <a:rPr kumimoji="1" lang="en-US" dirty="0" smtClean="0"/>
            <a:t>1 </a:t>
          </a:r>
          <a:r>
            <a:rPr kumimoji="1" lang="ja-JP" dirty="0" smtClean="0"/>
            <a:t>貨幣とインフレーション</a:t>
          </a:r>
          <a:endParaRPr lang="ja-JP" dirty="0"/>
        </a:p>
      </dgm:t>
    </dgm:pt>
    <dgm:pt modelId="{7AF79830-C6DE-43B9-821A-84DF5D09570B}" type="parTrans" cxnId="{C6DC12AC-2429-4BB0-82E4-A39B28633C46}">
      <dgm:prSet/>
      <dgm:spPr/>
      <dgm:t>
        <a:bodyPr/>
        <a:lstStyle/>
        <a:p>
          <a:endParaRPr kumimoji="1" lang="ja-JP" altLang="en-US"/>
        </a:p>
      </dgm:t>
    </dgm:pt>
    <dgm:pt modelId="{E893B267-3BE4-4C71-9BD8-43513F025CA4}" type="sibTrans" cxnId="{C6DC12AC-2429-4BB0-82E4-A39B28633C46}">
      <dgm:prSet/>
      <dgm:spPr/>
      <dgm:t>
        <a:bodyPr/>
        <a:lstStyle/>
        <a:p>
          <a:endParaRPr kumimoji="1" lang="ja-JP" altLang="en-US"/>
        </a:p>
      </dgm:t>
    </dgm:pt>
    <dgm:pt modelId="{5D8DE68F-2AAA-4588-A72B-54D6D8E11DA0}" type="pres">
      <dgm:prSet presAssocID="{41303448-8B02-4AF0-90D9-3A4954384AB7}" presName="linear" presStyleCnt="0">
        <dgm:presLayoutVars>
          <dgm:animLvl val="lvl"/>
          <dgm:resizeHandles val="exact"/>
        </dgm:presLayoutVars>
      </dgm:prSet>
      <dgm:spPr/>
      <dgm:t>
        <a:bodyPr/>
        <a:lstStyle/>
        <a:p>
          <a:endParaRPr kumimoji="1" lang="ja-JP" altLang="en-US"/>
        </a:p>
      </dgm:t>
    </dgm:pt>
    <dgm:pt modelId="{BF8055FE-7A07-4DA3-B301-8636938A1EDF}" type="pres">
      <dgm:prSet presAssocID="{C909D976-A978-4154-B173-2835862715BA}" presName="parentText" presStyleLbl="node1" presStyleIdx="0" presStyleCnt="1">
        <dgm:presLayoutVars>
          <dgm:chMax val="0"/>
          <dgm:bulletEnabled val="1"/>
        </dgm:presLayoutVars>
      </dgm:prSet>
      <dgm:spPr/>
      <dgm:t>
        <a:bodyPr/>
        <a:lstStyle/>
        <a:p>
          <a:endParaRPr kumimoji="1" lang="ja-JP" altLang="en-US"/>
        </a:p>
      </dgm:t>
    </dgm:pt>
  </dgm:ptLst>
  <dgm:cxnLst>
    <dgm:cxn modelId="{C6DC12AC-2429-4BB0-82E4-A39B28633C46}" srcId="{41303448-8B02-4AF0-90D9-3A4954384AB7}" destId="{C909D976-A978-4154-B173-2835862715BA}" srcOrd="0" destOrd="0" parTransId="{7AF79830-C6DE-43B9-821A-84DF5D09570B}" sibTransId="{E893B267-3BE4-4C71-9BD8-43513F025CA4}"/>
    <dgm:cxn modelId="{6FFFE3AE-D77D-4369-B0F2-78748029946B}" type="presOf" srcId="{41303448-8B02-4AF0-90D9-3A4954384AB7}" destId="{5D8DE68F-2AAA-4588-A72B-54D6D8E11DA0}" srcOrd="0" destOrd="0" presId="urn:microsoft.com/office/officeart/2005/8/layout/vList2"/>
    <dgm:cxn modelId="{9E8E682C-117E-488B-A47A-190B2324A217}" type="presOf" srcId="{C909D976-A978-4154-B173-2835862715BA}" destId="{BF8055FE-7A07-4DA3-B301-8636938A1EDF}" srcOrd="0" destOrd="0" presId="urn:microsoft.com/office/officeart/2005/8/layout/vList2"/>
    <dgm:cxn modelId="{D80CC385-5A07-4AF2-B742-C77F9CBCE971}" type="presParOf" srcId="{5D8DE68F-2AAA-4588-A72B-54D6D8E11DA0}" destId="{BF8055FE-7A07-4DA3-B301-8636938A1ED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DAA4B9B-808A-450B-B3C2-06FF9CD7CC54}"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D39508B8-337F-4E17-A1DD-76A5DC5CE58C}">
      <dgm:prSet/>
      <dgm:spPr/>
      <dgm:t>
        <a:bodyPr/>
        <a:lstStyle/>
        <a:p>
          <a:pPr rtl="0"/>
          <a:r>
            <a:rPr kumimoji="1" lang="en-US" dirty="0" smtClean="0"/>
            <a:t>7.2</a:t>
          </a:r>
          <a:r>
            <a:rPr kumimoji="1" lang="ja-JP" dirty="0" smtClean="0"/>
            <a:t>　貨幣鋳造権</a:t>
          </a:r>
          <a:endParaRPr lang="ja-JP" dirty="0"/>
        </a:p>
      </dgm:t>
    </dgm:pt>
    <dgm:pt modelId="{8B37E094-DFB1-4A71-95BF-87AB8311C1FE}" type="parTrans" cxnId="{BE356B74-F74B-4FE0-AA84-F913D68D8C80}">
      <dgm:prSet/>
      <dgm:spPr/>
      <dgm:t>
        <a:bodyPr/>
        <a:lstStyle/>
        <a:p>
          <a:endParaRPr kumimoji="1" lang="ja-JP" altLang="en-US"/>
        </a:p>
      </dgm:t>
    </dgm:pt>
    <dgm:pt modelId="{9873401A-41F7-4732-91E9-85068418EDB1}" type="sibTrans" cxnId="{BE356B74-F74B-4FE0-AA84-F913D68D8C80}">
      <dgm:prSet/>
      <dgm:spPr/>
      <dgm:t>
        <a:bodyPr/>
        <a:lstStyle/>
        <a:p>
          <a:endParaRPr kumimoji="1" lang="ja-JP" altLang="en-US"/>
        </a:p>
      </dgm:t>
    </dgm:pt>
    <dgm:pt modelId="{3E4C4C9B-8E80-4158-BA64-4A1650151BFF}" type="pres">
      <dgm:prSet presAssocID="{9DAA4B9B-808A-450B-B3C2-06FF9CD7CC54}" presName="linear" presStyleCnt="0">
        <dgm:presLayoutVars>
          <dgm:animLvl val="lvl"/>
          <dgm:resizeHandles val="exact"/>
        </dgm:presLayoutVars>
      </dgm:prSet>
      <dgm:spPr/>
      <dgm:t>
        <a:bodyPr/>
        <a:lstStyle/>
        <a:p>
          <a:endParaRPr kumimoji="1" lang="ja-JP" altLang="en-US"/>
        </a:p>
      </dgm:t>
    </dgm:pt>
    <dgm:pt modelId="{2EC92E63-4190-454C-9475-1186273EEDD7}" type="pres">
      <dgm:prSet presAssocID="{D39508B8-337F-4E17-A1DD-76A5DC5CE58C}" presName="parentText" presStyleLbl="node1" presStyleIdx="0" presStyleCnt="1">
        <dgm:presLayoutVars>
          <dgm:chMax val="0"/>
          <dgm:bulletEnabled val="1"/>
        </dgm:presLayoutVars>
      </dgm:prSet>
      <dgm:spPr/>
      <dgm:t>
        <a:bodyPr/>
        <a:lstStyle/>
        <a:p>
          <a:endParaRPr kumimoji="1" lang="ja-JP" altLang="en-US"/>
        </a:p>
      </dgm:t>
    </dgm:pt>
  </dgm:ptLst>
  <dgm:cxnLst>
    <dgm:cxn modelId="{BE356B74-F74B-4FE0-AA84-F913D68D8C80}" srcId="{9DAA4B9B-808A-450B-B3C2-06FF9CD7CC54}" destId="{D39508B8-337F-4E17-A1DD-76A5DC5CE58C}" srcOrd="0" destOrd="0" parTransId="{8B37E094-DFB1-4A71-95BF-87AB8311C1FE}" sibTransId="{9873401A-41F7-4732-91E9-85068418EDB1}"/>
    <dgm:cxn modelId="{74D72E79-875E-45A7-A8EE-2F0B590DF6B2}" type="presOf" srcId="{D39508B8-337F-4E17-A1DD-76A5DC5CE58C}" destId="{2EC92E63-4190-454C-9475-1186273EEDD7}" srcOrd="0" destOrd="0" presId="urn:microsoft.com/office/officeart/2005/8/layout/vList2"/>
    <dgm:cxn modelId="{339FF0E7-5AA0-4D3C-A7D9-B9AF2B77B48E}" type="presOf" srcId="{9DAA4B9B-808A-450B-B3C2-06FF9CD7CC54}" destId="{3E4C4C9B-8E80-4158-BA64-4A1650151BFF}" srcOrd="0" destOrd="0" presId="urn:microsoft.com/office/officeart/2005/8/layout/vList2"/>
    <dgm:cxn modelId="{6BD6BBFC-2818-435A-B156-8BE11D768577}" type="presParOf" srcId="{3E4C4C9B-8E80-4158-BA64-4A1650151BFF}" destId="{2EC92E63-4190-454C-9475-1186273EEDD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7FEEACE-8728-4BA5-A42C-D15C6F6F1C38}"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8A635B7A-4584-488F-83D3-88A3D588ACCA}">
      <dgm:prSet/>
      <dgm:spPr/>
      <dgm:t>
        <a:bodyPr/>
        <a:lstStyle/>
        <a:p>
          <a:pPr rtl="0"/>
          <a:r>
            <a:rPr kumimoji="1" lang="en-US" dirty="0" smtClean="0"/>
            <a:t>7.</a:t>
          </a:r>
          <a:r>
            <a:rPr kumimoji="1" lang="en-US" altLang="ja-JP" dirty="0" smtClean="0"/>
            <a:t>3</a:t>
          </a:r>
          <a:r>
            <a:rPr kumimoji="1" lang="ja-JP" dirty="0" smtClean="0"/>
            <a:t>　フィッシャー効果とデフレの罠</a:t>
          </a:r>
          <a:endParaRPr lang="ja-JP" dirty="0"/>
        </a:p>
      </dgm:t>
    </dgm:pt>
    <dgm:pt modelId="{CFC53D70-1FCC-4C24-93B7-01668DE9AF59}" type="parTrans" cxnId="{3F5A2A89-DE85-4963-B61E-C80CE2042E21}">
      <dgm:prSet/>
      <dgm:spPr/>
      <dgm:t>
        <a:bodyPr/>
        <a:lstStyle/>
        <a:p>
          <a:endParaRPr kumimoji="1" lang="ja-JP" altLang="en-US"/>
        </a:p>
      </dgm:t>
    </dgm:pt>
    <dgm:pt modelId="{CF004093-9DCB-44B6-AE02-1F80B91E16BB}" type="sibTrans" cxnId="{3F5A2A89-DE85-4963-B61E-C80CE2042E21}">
      <dgm:prSet/>
      <dgm:spPr/>
      <dgm:t>
        <a:bodyPr/>
        <a:lstStyle/>
        <a:p>
          <a:endParaRPr kumimoji="1" lang="ja-JP" altLang="en-US"/>
        </a:p>
      </dgm:t>
    </dgm:pt>
    <dgm:pt modelId="{38F5D198-52D4-4D3D-9270-344E600CE9E0}" type="pres">
      <dgm:prSet presAssocID="{57FEEACE-8728-4BA5-A42C-D15C6F6F1C38}" presName="linear" presStyleCnt="0">
        <dgm:presLayoutVars>
          <dgm:animLvl val="lvl"/>
          <dgm:resizeHandles val="exact"/>
        </dgm:presLayoutVars>
      </dgm:prSet>
      <dgm:spPr/>
      <dgm:t>
        <a:bodyPr/>
        <a:lstStyle/>
        <a:p>
          <a:endParaRPr kumimoji="1" lang="ja-JP" altLang="en-US"/>
        </a:p>
      </dgm:t>
    </dgm:pt>
    <dgm:pt modelId="{3905184E-6E18-4DBA-B008-4F902CE97CFB}" type="pres">
      <dgm:prSet presAssocID="{8A635B7A-4584-488F-83D3-88A3D588ACCA}" presName="parentText" presStyleLbl="node1" presStyleIdx="0" presStyleCnt="1">
        <dgm:presLayoutVars>
          <dgm:chMax val="0"/>
          <dgm:bulletEnabled val="1"/>
        </dgm:presLayoutVars>
      </dgm:prSet>
      <dgm:spPr/>
      <dgm:t>
        <a:bodyPr/>
        <a:lstStyle/>
        <a:p>
          <a:endParaRPr kumimoji="1" lang="ja-JP" altLang="en-US"/>
        </a:p>
      </dgm:t>
    </dgm:pt>
  </dgm:ptLst>
  <dgm:cxnLst>
    <dgm:cxn modelId="{788AD90B-7589-48A7-A9F9-11ED3B67BA9D}" type="presOf" srcId="{8A635B7A-4584-488F-83D3-88A3D588ACCA}" destId="{3905184E-6E18-4DBA-B008-4F902CE97CFB}" srcOrd="0" destOrd="0" presId="urn:microsoft.com/office/officeart/2005/8/layout/vList2"/>
    <dgm:cxn modelId="{3F5A2A89-DE85-4963-B61E-C80CE2042E21}" srcId="{57FEEACE-8728-4BA5-A42C-D15C6F6F1C38}" destId="{8A635B7A-4584-488F-83D3-88A3D588ACCA}" srcOrd="0" destOrd="0" parTransId="{CFC53D70-1FCC-4C24-93B7-01668DE9AF59}" sibTransId="{CF004093-9DCB-44B6-AE02-1F80B91E16BB}"/>
    <dgm:cxn modelId="{BFAC075E-760E-4FBF-9E3B-C1AE21F7ADC2}" type="presOf" srcId="{57FEEACE-8728-4BA5-A42C-D15C6F6F1C38}" destId="{38F5D198-52D4-4D3D-9270-344E600CE9E0}" srcOrd="0" destOrd="0" presId="urn:microsoft.com/office/officeart/2005/8/layout/vList2"/>
    <dgm:cxn modelId="{A87854EB-C625-4D19-A5E8-89833FDC5E73}" type="presParOf" srcId="{38F5D198-52D4-4D3D-9270-344E600CE9E0}" destId="{3905184E-6E18-4DBA-B008-4F902CE97CF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7FA172E-AE9D-4B08-B812-D5C81D31583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5D352CE7-9160-42C9-A6A0-BE76AE33530A}">
      <dgm:prSet/>
      <dgm:spPr/>
      <dgm:t>
        <a:bodyPr/>
        <a:lstStyle/>
        <a:p>
          <a:pPr rtl="0"/>
          <a:r>
            <a:rPr kumimoji="1" lang="en-US" dirty="0" smtClean="0"/>
            <a:t>7.4</a:t>
          </a:r>
          <a:r>
            <a:rPr kumimoji="1" lang="ja-JP" dirty="0" smtClean="0"/>
            <a:t>　インフレーションのコスト</a:t>
          </a:r>
          <a:endParaRPr lang="ja-JP" dirty="0"/>
        </a:p>
      </dgm:t>
    </dgm:pt>
    <dgm:pt modelId="{21886AD1-DC8A-487C-B756-8E7F5AF4E448}" type="parTrans" cxnId="{47B6AAFD-B38E-49F0-89C2-A422A9843D17}">
      <dgm:prSet/>
      <dgm:spPr/>
      <dgm:t>
        <a:bodyPr/>
        <a:lstStyle/>
        <a:p>
          <a:endParaRPr kumimoji="1" lang="ja-JP" altLang="en-US"/>
        </a:p>
      </dgm:t>
    </dgm:pt>
    <dgm:pt modelId="{7EA0FEC5-AFD4-48A8-B731-8EE5107AD005}" type="sibTrans" cxnId="{47B6AAFD-B38E-49F0-89C2-A422A9843D17}">
      <dgm:prSet/>
      <dgm:spPr/>
      <dgm:t>
        <a:bodyPr/>
        <a:lstStyle/>
        <a:p>
          <a:endParaRPr kumimoji="1" lang="ja-JP" altLang="en-US"/>
        </a:p>
      </dgm:t>
    </dgm:pt>
    <dgm:pt modelId="{4546262C-0615-4E5D-B709-90B78B4E68AB}" type="pres">
      <dgm:prSet presAssocID="{57FA172E-AE9D-4B08-B812-D5C81D315830}" presName="linear" presStyleCnt="0">
        <dgm:presLayoutVars>
          <dgm:animLvl val="lvl"/>
          <dgm:resizeHandles val="exact"/>
        </dgm:presLayoutVars>
      </dgm:prSet>
      <dgm:spPr/>
      <dgm:t>
        <a:bodyPr/>
        <a:lstStyle/>
        <a:p>
          <a:endParaRPr kumimoji="1" lang="ja-JP" altLang="en-US"/>
        </a:p>
      </dgm:t>
    </dgm:pt>
    <dgm:pt modelId="{6DC7201D-0D4B-4C31-9600-BD3AD284E481}" type="pres">
      <dgm:prSet presAssocID="{5D352CE7-9160-42C9-A6A0-BE76AE33530A}" presName="parentText" presStyleLbl="node1" presStyleIdx="0" presStyleCnt="1">
        <dgm:presLayoutVars>
          <dgm:chMax val="0"/>
          <dgm:bulletEnabled val="1"/>
        </dgm:presLayoutVars>
      </dgm:prSet>
      <dgm:spPr/>
      <dgm:t>
        <a:bodyPr/>
        <a:lstStyle/>
        <a:p>
          <a:endParaRPr kumimoji="1" lang="ja-JP" altLang="en-US"/>
        </a:p>
      </dgm:t>
    </dgm:pt>
  </dgm:ptLst>
  <dgm:cxnLst>
    <dgm:cxn modelId="{C08A68C9-FFEB-4CAE-8787-C1A1400786BB}" type="presOf" srcId="{5D352CE7-9160-42C9-A6A0-BE76AE33530A}" destId="{6DC7201D-0D4B-4C31-9600-BD3AD284E481}" srcOrd="0" destOrd="0" presId="urn:microsoft.com/office/officeart/2005/8/layout/vList2"/>
    <dgm:cxn modelId="{47B6AAFD-B38E-49F0-89C2-A422A9843D17}" srcId="{57FA172E-AE9D-4B08-B812-D5C81D315830}" destId="{5D352CE7-9160-42C9-A6A0-BE76AE33530A}" srcOrd="0" destOrd="0" parTransId="{21886AD1-DC8A-487C-B756-8E7F5AF4E448}" sibTransId="{7EA0FEC5-AFD4-48A8-B731-8EE5107AD005}"/>
    <dgm:cxn modelId="{C246543D-5132-4656-B923-DD69AC5248A4}" type="presOf" srcId="{57FA172E-AE9D-4B08-B812-D5C81D315830}" destId="{4546262C-0615-4E5D-B709-90B78B4E68AB}" srcOrd="0" destOrd="0" presId="urn:microsoft.com/office/officeart/2005/8/layout/vList2"/>
    <dgm:cxn modelId="{2E7A3FBF-87F4-41F5-BF05-F0F60C7D0F08}" type="presParOf" srcId="{4546262C-0615-4E5D-B709-90B78B4E68AB}" destId="{6DC7201D-0D4B-4C31-9600-BD3AD284E48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A63C08F-C089-47BB-AC1B-711C99E3F8C8}"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E63425EA-554F-45FA-AA5C-5FB51AD83BED}">
      <dgm:prSet/>
      <dgm:spPr/>
      <dgm:t>
        <a:bodyPr/>
        <a:lstStyle/>
        <a:p>
          <a:pPr rtl="0"/>
          <a:r>
            <a:rPr lang="en-US" dirty="0" smtClean="0"/>
            <a:t>7.4.1</a:t>
          </a:r>
          <a:r>
            <a:rPr lang="ja-JP" dirty="0" smtClean="0"/>
            <a:t>　靴底（</a:t>
          </a:r>
          <a:r>
            <a:rPr lang="en-US" dirty="0" smtClean="0"/>
            <a:t>shoe leather)</a:t>
          </a:r>
          <a:r>
            <a:rPr lang="ja-JP" dirty="0" smtClean="0"/>
            <a:t>コスト</a:t>
          </a:r>
          <a:endParaRPr lang="ja-JP" dirty="0"/>
        </a:p>
      </dgm:t>
    </dgm:pt>
    <dgm:pt modelId="{ED3A3F76-C3A2-40C3-BCA1-FFAE805CC301}" type="parTrans" cxnId="{CD89B2E7-660E-4169-86D2-835223BC33A1}">
      <dgm:prSet/>
      <dgm:spPr/>
      <dgm:t>
        <a:bodyPr/>
        <a:lstStyle/>
        <a:p>
          <a:endParaRPr kumimoji="1" lang="ja-JP" altLang="en-US"/>
        </a:p>
      </dgm:t>
    </dgm:pt>
    <dgm:pt modelId="{72A04F81-8FD7-48CE-A96D-7A36795941DE}" type="sibTrans" cxnId="{CD89B2E7-660E-4169-86D2-835223BC33A1}">
      <dgm:prSet/>
      <dgm:spPr/>
      <dgm:t>
        <a:bodyPr/>
        <a:lstStyle/>
        <a:p>
          <a:endParaRPr kumimoji="1" lang="ja-JP" altLang="en-US"/>
        </a:p>
      </dgm:t>
    </dgm:pt>
    <dgm:pt modelId="{7EB4B58A-4A36-477B-AC39-E82272FDC7E9}" type="pres">
      <dgm:prSet presAssocID="{BA63C08F-C089-47BB-AC1B-711C99E3F8C8}" presName="linear" presStyleCnt="0">
        <dgm:presLayoutVars>
          <dgm:animLvl val="lvl"/>
          <dgm:resizeHandles val="exact"/>
        </dgm:presLayoutVars>
      </dgm:prSet>
      <dgm:spPr/>
      <dgm:t>
        <a:bodyPr/>
        <a:lstStyle/>
        <a:p>
          <a:endParaRPr kumimoji="1" lang="ja-JP" altLang="en-US"/>
        </a:p>
      </dgm:t>
    </dgm:pt>
    <dgm:pt modelId="{A7C69759-AD63-4D71-9432-68949BA029C7}" type="pres">
      <dgm:prSet presAssocID="{E63425EA-554F-45FA-AA5C-5FB51AD83BED}" presName="parentText" presStyleLbl="node1" presStyleIdx="0" presStyleCnt="1" custLinFactNeighborY="15723">
        <dgm:presLayoutVars>
          <dgm:chMax val="0"/>
          <dgm:bulletEnabled val="1"/>
        </dgm:presLayoutVars>
      </dgm:prSet>
      <dgm:spPr/>
      <dgm:t>
        <a:bodyPr/>
        <a:lstStyle/>
        <a:p>
          <a:endParaRPr kumimoji="1" lang="ja-JP" altLang="en-US"/>
        </a:p>
      </dgm:t>
    </dgm:pt>
  </dgm:ptLst>
  <dgm:cxnLst>
    <dgm:cxn modelId="{CD89B2E7-660E-4169-86D2-835223BC33A1}" srcId="{BA63C08F-C089-47BB-AC1B-711C99E3F8C8}" destId="{E63425EA-554F-45FA-AA5C-5FB51AD83BED}" srcOrd="0" destOrd="0" parTransId="{ED3A3F76-C3A2-40C3-BCA1-FFAE805CC301}" sibTransId="{72A04F81-8FD7-48CE-A96D-7A36795941DE}"/>
    <dgm:cxn modelId="{166CDBCE-6D7B-4B9F-A246-2649E19628A9}" type="presOf" srcId="{E63425EA-554F-45FA-AA5C-5FB51AD83BED}" destId="{A7C69759-AD63-4D71-9432-68949BA029C7}" srcOrd="0" destOrd="0" presId="urn:microsoft.com/office/officeart/2005/8/layout/vList2"/>
    <dgm:cxn modelId="{77EE8FA1-7928-408B-82F5-7F036ED4F8CC}" type="presOf" srcId="{BA63C08F-C089-47BB-AC1B-711C99E3F8C8}" destId="{7EB4B58A-4A36-477B-AC39-E82272FDC7E9}" srcOrd="0" destOrd="0" presId="urn:microsoft.com/office/officeart/2005/8/layout/vList2"/>
    <dgm:cxn modelId="{541EAA86-8030-40B0-8CDD-7BE5D19FE79C}" type="presParOf" srcId="{7EB4B58A-4A36-477B-AC39-E82272FDC7E9}" destId="{A7C69759-AD63-4D71-9432-68949BA029C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3038E2D-C179-4B79-A4E5-C6E1496FB6B0}"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B9CB4B8D-934E-48E3-85C2-AF1F80B7F69A}">
      <dgm:prSet/>
      <dgm:spPr/>
      <dgm:t>
        <a:bodyPr/>
        <a:lstStyle/>
        <a:p>
          <a:pPr rtl="0"/>
          <a:r>
            <a:rPr lang="en-US" dirty="0" smtClean="0"/>
            <a:t>7.4.2</a:t>
          </a:r>
          <a:r>
            <a:rPr lang="ja-JP" dirty="0" smtClean="0"/>
            <a:t>　メニュー・コスト</a:t>
          </a:r>
          <a:endParaRPr lang="ja-JP" dirty="0"/>
        </a:p>
      </dgm:t>
    </dgm:pt>
    <dgm:pt modelId="{2DBFA1EF-668E-4218-84AB-51A1524DDCCA}" type="parTrans" cxnId="{86DFE96C-CBEE-43CB-81B8-807B4E25C843}">
      <dgm:prSet/>
      <dgm:spPr/>
      <dgm:t>
        <a:bodyPr/>
        <a:lstStyle/>
        <a:p>
          <a:endParaRPr kumimoji="1" lang="ja-JP" altLang="en-US"/>
        </a:p>
      </dgm:t>
    </dgm:pt>
    <dgm:pt modelId="{EACCFB58-FD2B-4E7B-A5AC-193365A61E2E}" type="sibTrans" cxnId="{86DFE96C-CBEE-43CB-81B8-807B4E25C843}">
      <dgm:prSet/>
      <dgm:spPr/>
      <dgm:t>
        <a:bodyPr/>
        <a:lstStyle/>
        <a:p>
          <a:endParaRPr kumimoji="1" lang="ja-JP" altLang="en-US"/>
        </a:p>
      </dgm:t>
    </dgm:pt>
    <dgm:pt modelId="{6BD7886C-7CA2-46AC-ADA4-5A4B0BB46D48}" type="pres">
      <dgm:prSet presAssocID="{A3038E2D-C179-4B79-A4E5-C6E1496FB6B0}" presName="linear" presStyleCnt="0">
        <dgm:presLayoutVars>
          <dgm:animLvl val="lvl"/>
          <dgm:resizeHandles val="exact"/>
        </dgm:presLayoutVars>
      </dgm:prSet>
      <dgm:spPr/>
      <dgm:t>
        <a:bodyPr/>
        <a:lstStyle/>
        <a:p>
          <a:endParaRPr kumimoji="1" lang="ja-JP" altLang="en-US"/>
        </a:p>
      </dgm:t>
    </dgm:pt>
    <dgm:pt modelId="{AB0E0E49-0C16-4F5B-908B-7A8B8F97FE82}" type="pres">
      <dgm:prSet presAssocID="{B9CB4B8D-934E-48E3-85C2-AF1F80B7F69A}" presName="parentText" presStyleLbl="node1" presStyleIdx="0" presStyleCnt="1">
        <dgm:presLayoutVars>
          <dgm:chMax val="0"/>
          <dgm:bulletEnabled val="1"/>
        </dgm:presLayoutVars>
      </dgm:prSet>
      <dgm:spPr/>
      <dgm:t>
        <a:bodyPr/>
        <a:lstStyle/>
        <a:p>
          <a:endParaRPr kumimoji="1" lang="ja-JP" altLang="en-US"/>
        </a:p>
      </dgm:t>
    </dgm:pt>
  </dgm:ptLst>
  <dgm:cxnLst>
    <dgm:cxn modelId="{7F9F60CF-C6B3-4B41-A21C-021EF7A363E0}" type="presOf" srcId="{B9CB4B8D-934E-48E3-85C2-AF1F80B7F69A}" destId="{AB0E0E49-0C16-4F5B-908B-7A8B8F97FE82}" srcOrd="0" destOrd="0" presId="urn:microsoft.com/office/officeart/2005/8/layout/vList2"/>
    <dgm:cxn modelId="{FCA9CB5A-2F49-4371-AC69-F9FBCE990F93}" type="presOf" srcId="{A3038E2D-C179-4B79-A4E5-C6E1496FB6B0}" destId="{6BD7886C-7CA2-46AC-ADA4-5A4B0BB46D48}" srcOrd="0" destOrd="0" presId="urn:microsoft.com/office/officeart/2005/8/layout/vList2"/>
    <dgm:cxn modelId="{86DFE96C-CBEE-43CB-81B8-807B4E25C843}" srcId="{A3038E2D-C179-4B79-A4E5-C6E1496FB6B0}" destId="{B9CB4B8D-934E-48E3-85C2-AF1F80B7F69A}" srcOrd="0" destOrd="0" parTransId="{2DBFA1EF-668E-4218-84AB-51A1524DDCCA}" sibTransId="{EACCFB58-FD2B-4E7B-A5AC-193365A61E2E}"/>
    <dgm:cxn modelId="{D3AAF04B-D0F3-47E1-9597-2889C8CA25C3}" type="presParOf" srcId="{6BD7886C-7CA2-46AC-ADA4-5A4B0BB46D48}" destId="{AB0E0E49-0C16-4F5B-908B-7A8B8F97FE8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2B021EA-BAA8-4185-9232-FEA63C722FAD}"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65027940-282E-4FB4-AC8B-F2B328D8F84D}">
      <dgm:prSet/>
      <dgm:spPr/>
      <dgm:t>
        <a:bodyPr/>
        <a:lstStyle/>
        <a:p>
          <a:pPr rtl="0"/>
          <a:r>
            <a:rPr kumimoji="1" lang="en-US" dirty="0" smtClean="0"/>
            <a:t>7.4.3</a:t>
          </a:r>
          <a:r>
            <a:rPr kumimoji="1" lang="ja-JP" dirty="0" smtClean="0"/>
            <a:t>　相対価格の変動による資源配分の乱れ</a:t>
          </a:r>
          <a:endParaRPr lang="ja-JP" dirty="0"/>
        </a:p>
      </dgm:t>
    </dgm:pt>
    <dgm:pt modelId="{26FCF77C-C5A1-4935-8854-84D48BBD574B}" type="parTrans" cxnId="{7EF4ECCF-2F49-441C-B4A7-0F7D8313B3E4}">
      <dgm:prSet/>
      <dgm:spPr/>
      <dgm:t>
        <a:bodyPr/>
        <a:lstStyle/>
        <a:p>
          <a:endParaRPr kumimoji="1" lang="ja-JP" altLang="en-US"/>
        </a:p>
      </dgm:t>
    </dgm:pt>
    <dgm:pt modelId="{13B1C782-0524-4134-BB5D-E3865F51E9CA}" type="sibTrans" cxnId="{7EF4ECCF-2F49-441C-B4A7-0F7D8313B3E4}">
      <dgm:prSet/>
      <dgm:spPr/>
      <dgm:t>
        <a:bodyPr/>
        <a:lstStyle/>
        <a:p>
          <a:endParaRPr kumimoji="1" lang="ja-JP" altLang="en-US"/>
        </a:p>
      </dgm:t>
    </dgm:pt>
    <dgm:pt modelId="{F4D8B725-E2D6-458D-B5A9-72EDFF3291F8}" type="pres">
      <dgm:prSet presAssocID="{22B021EA-BAA8-4185-9232-FEA63C722FAD}" presName="linear" presStyleCnt="0">
        <dgm:presLayoutVars>
          <dgm:animLvl val="lvl"/>
          <dgm:resizeHandles val="exact"/>
        </dgm:presLayoutVars>
      </dgm:prSet>
      <dgm:spPr/>
      <dgm:t>
        <a:bodyPr/>
        <a:lstStyle/>
        <a:p>
          <a:endParaRPr kumimoji="1" lang="ja-JP" altLang="en-US"/>
        </a:p>
      </dgm:t>
    </dgm:pt>
    <dgm:pt modelId="{6E9FE3A2-69CD-4E61-97F2-71C0C93E6FA4}" type="pres">
      <dgm:prSet presAssocID="{65027940-282E-4FB4-AC8B-F2B328D8F84D}" presName="parentText" presStyleLbl="node1" presStyleIdx="0" presStyleCnt="1" custLinFactNeighborX="2858" custLinFactNeighborY="-716">
        <dgm:presLayoutVars>
          <dgm:chMax val="0"/>
          <dgm:bulletEnabled val="1"/>
        </dgm:presLayoutVars>
      </dgm:prSet>
      <dgm:spPr/>
      <dgm:t>
        <a:bodyPr/>
        <a:lstStyle/>
        <a:p>
          <a:endParaRPr kumimoji="1" lang="ja-JP" altLang="en-US"/>
        </a:p>
      </dgm:t>
    </dgm:pt>
  </dgm:ptLst>
  <dgm:cxnLst>
    <dgm:cxn modelId="{7EF4ECCF-2F49-441C-B4A7-0F7D8313B3E4}" srcId="{22B021EA-BAA8-4185-9232-FEA63C722FAD}" destId="{65027940-282E-4FB4-AC8B-F2B328D8F84D}" srcOrd="0" destOrd="0" parTransId="{26FCF77C-C5A1-4935-8854-84D48BBD574B}" sibTransId="{13B1C782-0524-4134-BB5D-E3865F51E9CA}"/>
    <dgm:cxn modelId="{44B63EA9-A8DC-44A5-970A-F46463DB18E0}" type="presOf" srcId="{65027940-282E-4FB4-AC8B-F2B328D8F84D}" destId="{6E9FE3A2-69CD-4E61-97F2-71C0C93E6FA4}" srcOrd="0" destOrd="0" presId="urn:microsoft.com/office/officeart/2005/8/layout/vList2"/>
    <dgm:cxn modelId="{5A13FB93-8D00-4DF8-9DDA-F9336B4C8F43}" type="presOf" srcId="{22B021EA-BAA8-4185-9232-FEA63C722FAD}" destId="{F4D8B725-E2D6-458D-B5A9-72EDFF3291F8}" srcOrd="0" destOrd="0" presId="urn:microsoft.com/office/officeart/2005/8/layout/vList2"/>
    <dgm:cxn modelId="{73487FF9-3DA0-4804-9AAA-8CFC24DCEBA2}" type="presParOf" srcId="{F4D8B725-E2D6-458D-B5A9-72EDFF3291F8}" destId="{6E9FE3A2-69CD-4E61-97F2-71C0C93E6FA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062761-A85E-4FCB-A8D3-C86610D32B68}"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F4A66DCE-AD26-4233-90B8-3DD1C3EB261D}">
      <dgm:prSet/>
      <dgm:spPr/>
      <dgm:t>
        <a:bodyPr/>
        <a:lstStyle/>
        <a:p>
          <a:pPr rtl="0"/>
          <a:r>
            <a:rPr lang="en-US" dirty="0" smtClean="0"/>
            <a:t>5.1.1</a:t>
          </a:r>
          <a:r>
            <a:rPr lang="ja-JP" dirty="0" smtClean="0"/>
            <a:t>　金融市場とは何で、どのような役割を果たすのか？</a:t>
          </a:r>
          <a:endParaRPr lang="ja-JP" dirty="0"/>
        </a:p>
      </dgm:t>
    </dgm:pt>
    <dgm:pt modelId="{03ECA13E-D059-49F7-BA04-8F2512D2EC2E}" type="parTrans" cxnId="{BCE387F6-1224-4875-896C-ADE25BE3F3E9}">
      <dgm:prSet/>
      <dgm:spPr/>
      <dgm:t>
        <a:bodyPr/>
        <a:lstStyle/>
        <a:p>
          <a:endParaRPr kumimoji="1" lang="ja-JP" altLang="en-US"/>
        </a:p>
      </dgm:t>
    </dgm:pt>
    <dgm:pt modelId="{3F6783A8-C9A5-49C9-BEB4-30F0FA71CAD3}" type="sibTrans" cxnId="{BCE387F6-1224-4875-896C-ADE25BE3F3E9}">
      <dgm:prSet/>
      <dgm:spPr/>
      <dgm:t>
        <a:bodyPr/>
        <a:lstStyle/>
        <a:p>
          <a:endParaRPr kumimoji="1" lang="ja-JP" altLang="en-US"/>
        </a:p>
      </dgm:t>
    </dgm:pt>
    <dgm:pt modelId="{8BD95D88-CFDD-441F-AEAA-FD1DE5739BA3}" type="pres">
      <dgm:prSet presAssocID="{A2062761-A85E-4FCB-A8D3-C86610D32B68}" presName="linear" presStyleCnt="0">
        <dgm:presLayoutVars>
          <dgm:animLvl val="lvl"/>
          <dgm:resizeHandles val="exact"/>
        </dgm:presLayoutVars>
      </dgm:prSet>
      <dgm:spPr/>
      <dgm:t>
        <a:bodyPr/>
        <a:lstStyle/>
        <a:p>
          <a:endParaRPr kumimoji="1" lang="ja-JP" altLang="en-US"/>
        </a:p>
      </dgm:t>
    </dgm:pt>
    <dgm:pt modelId="{078F0809-F298-4BB6-B3EC-5D9D4120E81E}" type="pres">
      <dgm:prSet presAssocID="{F4A66DCE-AD26-4233-90B8-3DD1C3EB261D}" presName="parentText" presStyleLbl="node1" presStyleIdx="0" presStyleCnt="1">
        <dgm:presLayoutVars>
          <dgm:chMax val="0"/>
          <dgm:bulletEnabled val="1"/>
        </dgm:presLayoutVars>
      </dgm:prSet>
      <dgm:spPr/>
      <dgm:t>
        <a:bodyPr/>
        <a:lstStyle/>
        <a:p>
          <a:endParaRPr kumimoji="1" lang="ja-JP" altLang="en-US"/>
        </a:p>
      </dgm:t>
    </dgm:pt>
  </dgm:ptLst>
  <dgm:cxnLst>
    <dgm:cxn modelId="{BCE387F6-1224-4875-896C-ADE25BE3F3E9}" srcId="{A2062761-A85E-4FCB-A8D3-C86610D32B68}" destId="{F4A66DCE-AD26-4233-90B8-3DD1C3EB261D}" srcOrd="0" destOrd="0" parTransId="{03ECA13E-D059-49F7-BA04-8F2512D2EC2E}" sibTransId="{3F6783A8-C9A5-49C9-BEB4-30F0FA71CAD3}"/>
    <dgm:cxn modelId="{3E3DC674-AF1E-4068-93D6-E9863A667852}" type="presOf" srcId="{F4A66DCE-AD26-4233-90B8-3DD1C3EB261D}" destId="{078F0809-F298-4BB6-B3EC-5D9D4120E81E}" srcOrd="0" destOrd="0" presId="urn:microsoft.com/office/officeart/2005/8/layout/vList2"/>
    <dgm:cxn modelId="{C127ABC6-F513-4F9D-9BA6-677E67607A24}" type="presOf" srcId="{A2062761-A85E-4FCB-A8D3-C86610D32B68}" destId="{8BD95D88-CFDD-441F-AEAA-FD1DE5739BA3}" srcOrd="0" destOrd="0" presId="urn:microsoft.com/office/officeart/2005/8/layout/vList2"/>
    <dgm:cxn modelId="{E47CB6F8-E783-451E-982D-8D82962630E7}" type="presParOf" srcId="{8BD95D88-CFDD-441F-AEAA-FD1DE5739BA3}" destId="{078F0809-F298-4BB6-B3EC-5D9D4120E81E}"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94C8443-3ACC-45C9-B40C-6DED90EEF2C3}"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587D422F-2D83-4987-8633-1650C8B84A60}">
      <dgm:prSet/>
      <dgm:spPr/>
      <dgm:t>
        <a:bodyPr/>
        <a:lstStyle/>
        <a:p>
          <a:pPr rtl="0"/>
          <a:r>
            <a:rPr kumimoji="1" lang="en-US" dirty="0" smtClean="0"/>
            <a:t>7.4.4</a:t>
          </a:r>
          <a:r>
            <a:rPr kumimoji="1" lang="ja-JP" dirty="0" smtClean="0"/>
            <a:t>　インフレーションによる税制の歪み</a:t>
          </a:r>
          <a:endParaRPr lang="ja-JP" dirty="0"/>
        </a:p>
      </dgm:t>
    </dgm:pt>
    <dgm:pt modelId="{0B06FE00-221C-4061-9633-40CDDEF081DC}" type="parTrans" cxnId="{4DA37164-60DE-4504-9879-4851D48496E3}">
      <dgm:prSet/>
      <dgm:spPr/>
      <dgm:t>
        <a:bodyPr/>
        <a:lstStyle/>
        <a:p>
          <a:endParaRPr kumimoji="1" lang="ja-JP" altLang="en-US"/>
        </a:p>
      </dgm:t>
    </dgm:pt>
    <dgm:pt modelId="{62A2FDC6-1676-4C7E-9881-7F3A52249E76}" type="sibTrans" cxnId="{4DA37164-60DE-4504-9879-4851D48496E3}">
      <dgm:prSet/>
      <dgm:spPr/>
      <dgm:t>
        <a:bodyPr/>
        <a:lstStyle/>
        <a:p>
          <a:endParaRPr kumimoji="1" lang="ja-JP" altLang="en-US"/>
        </a:p>
      </dgm:t>
    </dgm:pt>
    <dgm:pt modelId="{F541A625-C6A1-45C2-BCAA-666AAEB92712}" type="pres">
      <dgm:prSet presAssocID="{C94C8443-3ACC-45C9-B40C-6DED90EEF2C3}" presName="linear" presStyleCnt="0">
        <dgm:presLayoutVars>
          <dgm:animLvl val="lvl"/>
          <dgm:resizeHandles val="exact"/>
        </dgm:presLayoutVars>
      </dgm:prSet>
      <dgm:spPr/>
      <dgm:t>
        <a:bodyPr/>
        <a:lstStyle/>
        <a:p>
          <a:endParaRPr kumimoji="1" lang="ja-JP" altLang="en-US"/>
        </a:p>
      </dgm:t>
    </dgm:pt>
    <dgm:pt modelId="{033CB4A0-51F4-4620-A5E9-DDF835470CD0}" type="pres">
      <dgm:prSet presAssocID="{587D422F-2D83-4987-8633-1650C8B84A60}" presName="parentText" presStyleLbl="node1" presStyleIdx="0" presStyleCnt="1" custLinFactNeighborX="-1997" custLinFactNeighborY="-17029">
        <dgm:presLayoutVars>
          <dgm:chMax val="0"/>
          <dgm:bulletEnabled val="1"/>
        </dgm:presLayoutVars>
      </dgm:prSet>
      <dgm:spPr/>
      <dgm:t>
        <a:bodyPr/>
        <a:lstStyle/>
        <a:p>
          <a:endParaRPr kumimoji="1" lang="ja-JP" altLang="en-US"/>
        </a:p>
      </dgm:t>
    </dgm:pt>
  </dgm:ptLst>
  <dgm:cxnLst>
    <dgm:cxn modelId="{9BC5138B-69BA-4923-AFAC-25EA21B4660B}" type="presOf" srcId="{587D422F-2D83-4987-8633-1650C8B84A60}" destId="{033CB4A0-51F4-4620-A5E9-DDF835470CD0}" srcOrd="0" destOrd="0" presId="urn:microsoft.com/office/officeart/2005/8/layout/vList2"/>
    <dgm:cxn modelId="{4DA37164-60DE-4504-9879-4851D48496E3}" srcId="{C94C8443-3ACC-45C9-B40C-6DED90EEF2C3}" destId="{587D422F-2D83-4987-8633-1650C8B84A60}" srcOrd="0" destOrd="0" parTransId="{0B06FE00-221C-4061-9633-40CDDEF081DC}" sibTransId="{62A2FDC6-1676-4C7E-9881-7F3A52249E76}"/>
    <dgm:cxn modelId="{B867EB68-F7E6-415A-9CE2-40A4DB4190B4}" type="presOf" srcId="{C94C8443-3ACC-45C9-B40C-6DED90EEF2C3}" destId="{F541A625-C6A1-45C2-BCAA-666AAEB92712}" srcOrd="0" destOrd="0" presId="urn:microsoft.com/office/officeart/2005/8/layout/vList2"/>
    <dgm:cxn modelId="{CD884797-CE52-44AF-AED1-70C98280B8F6}" type="presParOf" srcId="{F541A625-C6A1-45C2-BCAA-666AAEB92712}" destId="{033CB4A0-51F4-4620-A5E9-DDF835470CD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D54E2EF-207F-4D36-9523-1C2A4A66075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20F35AF9-3A50-418A-8E0F-DF373FC8AEFB}">
      <dgm:prSet/>
      <dgm:spPr/>
      <dgm:t>
        <a:bodyPr/>
        <a:lstStyle/>
        <a:p>
          <a:pPr rtl="0"/>
          <a:r>
            <a:rPr kumimoji="1" lang="en-US" dirty="0" smtClean="0"/>
            <a:t>7.4.5</a:t>
          </a:r>
          <a:r>
            <a:rPr kumimoji="1" lang="ja-JP" dirty="0" smtClean="0"/>
            <a:t>　意図していない実質所得の低下、再分配の発生</a:t>
          </a:r>
          <a:endParaRPr lang="ja-JP" dirty="0"/>
        </a:p>
      </dgm:t>
    </dgm:pt>
    <dgm:pt modelId="{3797F55F-4AC8-4627-83DF-732D8BE39F36}" type="parTrans" cxnId="{7A34DE4C-9544-4BA6-9880-E9B4A09765B9}">
      <dgm:prSet/>
      <dgm:spPr/>
      <dgm:t>
        <a:bodyPr/>
        <a:lstStyle/>
        <a:p>
          <a:endParaRPr kumimoji="1" lang="ja-JP" altLang="en-US"/>
        </a:p>
      </dgm:t>
    </dgm:pt>
    <dgm:pt modelId="{267348DA-0710-43A8-8AFF-0358D08E79DA}" type="sibTrans" cxnId="{7A34DE4C-9544-4BA6-9880-E9B4A09765B9}">
      <dgm:prSet/>
      <dgm:spPr/>
      <dgm:t>
        <a:bodyPr/>
        <a:lstStyle/>
        <a:p>
          <a:endParaRPr kumimoji="1" lang="ja-JP" altLang="en-US"/>
        </a:p>
      </dgm:t>
    </dgm:pt>
    <dgm:pt modelId="{73450B33-1364-4CFB-ABCF-773F14158151}" type="pres">
      <dgm:prSet presAssocID="{CD54E2EF-207F-4D36-9523-1C2A4A660752}" presName="linear" presStyleCnt="0">
        <dgm:presLayoutVars>
          <dgm:animLvl val="lvl"/>
          <dgm:resizeHandles val="exact"/>
        </dgm:presLayoutVars>
      </dgm:prSet>
      <dgm:spPr/>
      <dgm:t>
        <a:bodyPr/>
        <a:lstStyle/>
        <a:p>
          <a:endParaRPr kumimoji="1" lang="ja-JP" altLang="en-US"/>
        </a:p>
      </dgm:t>
    </dgm:pt>
    <dgm:pt modelId="{80743823-7F17-4E16-BFAF-FF025B0AE4C1}" type="pres">
      <dgm:prSet presAssocID="{20F35AF9-3A50-418A-8E0F-DF373FC8AEFB}" presName="parentText" presStyleLbl="node1" presStyleIdx="0" presStyleCnt="1">
        <dgm:presLayoutVars>
          <dgm:chMax val="0"/>
          <dgm:bulletEnabled val="1"/>
        </dgm:presLayoutVars>
      </dgm:prSet>
      <dgm:spPr/>
      <dgm:t>
        <a:bodyPr/>
        <a:lstStyle/>
        <a:p>
          <a:endParaRPr kumimoji="1" lang="ja-JP" altLang="en-US"/>
        </a:p>
      </dgm:t>
    </dgm:pt>
  </dgm:ptLst>
  <dgm:cxnLst>
    <dgm:cxn modelId="{7A34DE4C-9544-4BA6-9880-E9B4A09765B9}" srcId="{CD54E2EF-207F-4D36-9523-1C2A4A660752}" destId="{20F35AF9-3A50-418A-8E0F-DF373FC8AEFB}" srcOrd="0" destOrd="0" parTransId="{3797F55F-4AC8-4627-83DF-732D8BE39F36}" sibTransId="{267348DA-0710-43A8-8AFF-0358D08E79DA}"/>
    <dgm:cxn modelId="{45C016E5-5E8F-42B1-8277-321FFAC49620}" type="presOf" srcId="{20F35AF9-3A50-418A-8E0F-DF373FC8AEFB}" destId="{80743823-7F17-4E16-BFAF-FF025B0AE4C1}" srcOrd="0" destOrd="0" presId="urn:microsoft.com/office/officeart/2005/8/layout/vList2"/>
    <dgm:cxn modelId="{984C0A5E-90F3-4E2A-8454-96C433C0F2AA}" type="presOf" srcId="{CD54E2EF-207F-4D36-9523-1C2A4A660752}" destId="{73450B33-1364-4CFB-ABCF-773F14158151}" srcOrd="0" destOrd="0" presId="urn:microsoft.com/office/officeart/2005/8/layout/vList2"/>
    <dgm:cxn modelId="{463EF7D5-8A1E-49C3-8EBD-D8EFFF856691}" type="presParOf" srcId="{73450B33-1364-4CFB-ABCF-773F14158151}" destId="{80743823-7F17-4E16-BFAF-FF025B0AE4C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5979BF-FF11-4087-8CAB-C27AF2BFF170}"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24FC0D20-2419-4AA4-95F9-190CA86D6F3D}">
      <dgm:prSet/>
      <dgm:spPr/>
      <dgm:t>
        <a:bodyPr/>
        <a:lstStyle/>
        <a:p>
          <a:pPr rtl="0"/>
          <a:r>
            <a:rPr kumimoji="1" lang="en-US" dirty="0" smtClean="0"/>
            <a:t>5.1.2</a:t>
          </a:r>
          <a:r>
            <a:rPr kumimoji="1" lang="ja-JP" dirty="0" smtClean="0"/>
            <a:t>　どのような金融市場が存在するか？</a:t>
          </a:r>
          <a:endParaRPr lang="ja-JP" dirty="0"/>
        </a:p>
      </dgm:t>
    </dgm:pt>
    <dgm:pt modelId="{EDE75194-21C3-4181-AA77-96D256AB9F55}" type="parTrans" cxnId="{72F6BDEC-E345-473F-9523-22A039077468}">
      <dgm:prSet/>
      <dgm:spPr/>
      <dgm:t>
        <a:bodyPr/>
        <a:lstStyle/>
        <a:p>
          <a:endParaRPr kumimoji="1" lang="ja-JP" altLang="en-US"/>
        </a:p>
      </dgm:t>
    </dgm:pt>
    <dgm:pt modelId="{9167C707-FD96-4178-8D61-6D830304BD7B}" type="sibTrans" cxnId="{72F6BDEC-E345-473F-9523-22A039077468}">
      <dgm:prSet/>
      <dgm:spPr/>
      <dgm:t>
        <a:bodyPr/>
        <a:lstStyle/>
        <a:p>
          <a:endParaRPr kumimoji="1" lang="ja-JP" altLang="en-US"/>
        </a:p>
      </dgm:t>
    </dgm:pt>
    <dgm:pt modelId="{313F44E9-ABE9-4916-A771-EDAF398CBD43}" type="pres">
      <dgm:prSet presAssocID="{0B5979BF-FF11-4087-8CAB-C27AF2BFF170}" presName="linear" presStyleCnt="0">
        <dgm:presLayoutVars>
          <dgm:animLvl val="lvl"/>
          <dgm:resizeHandles val="exact"/>
        </dgm:presLayoutVars>
      </dgm:prSet>
      <dgm:spPr/>
      <dgm:t>
        <a:bodyPr/>
        <a:lstStyle/>
        <a:p>
          <a:endParaRPr kumimoji="1" lang="ja-JP" altLang="en-US"/>
        </a:p>
      </dgm:t>
    </dgm:pt>
    <dgm:pt modelId="{D27F69E9-6972-487F-82B1-2311DFC10B28}" type="pres">
      <dgm:prSet presAssocID="{24FC0D20-2419-4AA4-95F9-190CA86D6F3D}" presName="parentText" presStyleLbl="node1" presStyleIdx="0" presStyleCnt="1" custLinFactNeighborX="-4319" custLinFactNeighborY="-20389">
        <dgm:presLayoutVars>
          <dgm:chMax val="0"/>
          <dgm:bulletEnabled val="1"/>
        </dgm:presLayoutVars>
      </dgm:prSet>
      <dgm:spPr/>
      <dgm:t>
        <a:bodyPr/>
        <a:lstStyle/>
        <a:p>
          <a:endParaRPr kumimoji="1" lang="ja-JP" altLang="en-US"/>
        </a:p>
      </dgm:t>
    </dgm:pt>
  </dgm:ptLst>
  <dgm:cxnLst>
    <dgm:cxn modelId="{72F6BDEC-E345-473F-9523-22A039077468}" srcId="{0B5979BF-FF11-4087-8CAB-C27AF2BFF170}" destId="{24FC0D20-2419-4AA4-95F9-190CA86D6F3D}" srcOrd="0" destOrd="0" parTransId="{EDE75194-21C3-4181-AA77-96D256AB9F55}" sibTransId="{9167C707-FD96-4178-8D61-6D830304BD7B}"/>
    <dgm:cxn modelId="{77CE4C89-2743-4080-B602-D9E58D7646FD}" type="presOf" srcId="{0B5979BF-FF11-4087-8CAB-C27AF2BFF170}" destId="{313F44E9-ABE9-4916-A771-EDAF398CBD43}" srcOrd="0" destOrd="0" presId="urn:microsoft.com/office/officeart/2005/8/layout/vList2"/>
    <dgm:cxn modelId="{6F60E3C3-032D-474B-9B38-56C0CE90CA94}" type="presOf" srcId="{24FC0D20-2419-4AA4-95F9-190CA86D6F3D}" destId="{D27F69E9-6972-487F-82B1-2311DFC10B28}" srcOrd="0" destOrd="0" presId="urn:microsoft.com/office/officeart/2005/8/layout/vList2"/>
    <dgm:cxn modelId="{0189D219-AD4B-43D4-AB38-08B0FD4FF2FB}" type="presParOf" srcId="{313F44E9-ABE9-4916-A771-EDAF398CBD43}" destId="{D27F69E9-6972-487F-82B1-2311DFC10B2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AF143FF-73A4-4A12-BB2D-8E7B5043EEF8}"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C3BA9153-6DEE-4370-B589-EA4D2DE9FEF3}">
      <dgm:prSet/>
      <dgm:spPr/>
      <dgm:t>
        <a:bodyPr/>
        <a:lstStyle/>
        <a:p>
          <a:pPr rtl="0"/>
          <a:r>
            <a:rPr kumimoji="1" lang="en-US" dirty="0" smtClean="0"/>
            <a:t>5.2</a:t>
          </a:r>
          <a:r>
            <a:rPr kumimoji="1" lang="ja-JP" dirty="0" smtClean="0"/>
            <a:t>　貯蓄と投資</a:t>
          </a:r>
          <a:endParaRPr lang="ja-JP" dirty="0"/>
        </a:p>
      </dgm:t>
    </dgm:pt>
    <dgm:pt modelId="{C000DB4C-3F94-4E31-9EB1-06830705AEC3}" type="parTrans" cxnId="{9C7D6EA7-EC86-43B0-85EC-7E2BF2404B42}">
      <dgm:prSet/>
      <dgm:spPr/>
      <dgm:t>
        <a:bodyPr/>
        <a:lstStyle/>
        <a:p>
          <a:endParaRPr kumimoji="1" lang="ja-JP" altLang="en-US"/>
        </a:p>
      </dgm:t>
    </dgm:pt>
    <dgm:pt modelId="{A6B2A563-E74F-424D-BA1D-89882683AAD7}" type="sibTrans" cxnId="{9C7D6EA7-EC86-43B0-85EC-7E2BF2404B42}">
      <dgm:prSet/>
      <dgm:spPr/>
      <dgm:t>
        <a:bodyPr/>
        <a:lstStyle/>
        <a:p>
          <a:endParaRPr kumimoji="1" lang="ja-JP" altLang="en-US"/>
        </a:p>
      </dgm:t>
    </dgm:pt>
    <dgm:pt modelId="{6779C4BB-B469-4603-9F75-6CF6D09D806C}" type="pres">
      <dgm:prSet presAssocID="{9AF143FF-73A4-4A12-BB2D-8E7B5043EEF8}" presName="linear" presStyleCnt="0">
        <dgm:presLayoutVars>
          <dgm:animLvl val="lvl"/>
          <dgm:resizeHandles val="exact"/>
        </dgm:presLayoutVars>
      </dgm:prSet>
      <dgm:spPr/>
      <dgm:t>
        <a:bodyPr/>
        <a:lstStyle/>
        <a:p>
          <a:endParaRPr kumimoji="1" lang="ja-JP" altLang="en-US"/>
        </a:p>
      </dgm:t>
    </dgm:pt>
    <dgm:pt modelId="{BFA82823-ADA6-45E0-B147-F64BC19A3B36}" type="pres">
      <dgm:prSet presAssocID="{C3BA9153-6DEE-4370-B589-EA4D2DE9FEF3}" presName="parentText" presStyleLbl="node1" presStyleIdx="0" presStyleCnt="1">
        <dgm:presLayoutVars>
          <dgm:chMax val="0"/>
          <dgm:bulletEnabled val="1"/>
        </dgm:presLayoutVars>
      </dgm:prSet>
      <dgm:spPr/>
      <dgm:t>
        <a:bodyPr/>
        <a:lstStyle/>
        <a:p>
          <a:endParaRPr kumimoji="1" lang="ja-JP" altLang="en-US"/>
        </a:p>
      </dgm:t>
    </dgm:pt>
  </dgm:ptLst>
  <dgm:cxnLst>
    <dgm:cxn modelId="{4EBDCBFB-FFB5-49B6-94F4-D3188DA1CC68}" type="presOf" srcId="{9AF143FF-73A4-4A12-BB2D-8E7B5043EEF8}" destId="{6779C4BB-B469-4603-9F75-6CF6D09D806C}" srcOrd="0" destOrd="0" presId="urn:microsoft.com/office/officeart/2005/8/layout/vList2"/>
    <dgm:cxn modelId="{9C7D6EA7-EC86-43B0-85EC-7E2BF2404B42}" srcId="{9AF143FF-73A4-4A12-BB2D-8E7B5043EEF8}" destId="{C3BA9153-6DEE-4370-B589-EA4D2DE9FEF3}" srcOrd="0" destOrd="0" parTransId="{C000DB4C-3F94-4E31-9EB1-06830705AEC3}" sibTransId="{A6B2A563-E74F-424D-BA1D-89882683AAD7}"/>
    <dgm:cxn modelId="{B4E6DBA3-F86C-45B8-8738-9E1E890936C7}" type="presOf" srcId="{C3BA9153-6DEE-4370-B589-EA4D2DE9FEF3}" destId="{BFA82823-ADA6-45E0-B147-F64BC19A3B36}" srcOrd="0" destOrd="0" presId="urn:microsoft.com/office/officeart/2005/8/layout/vList2"/>
    <dgm:cxn modelId="{9BEE4106-3B5E-43D9-B95B-1726B52AFF2E}" type="presParOf" srcId="{6779C4BB-B469-4603-9F75-6CF6D09D806C}" destId="{BFA82823-ADA6-45E0-B147-F64BC19A3B3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908D36-FA32-4835-8F76-883259CF2239}"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A7BD78E8-5B3F-4CBD-A090-742979F3E129}">
      <dgm:prSet/>
      <dgm:spPr/>
      <dgm:t>
        <a:bodyPr/>
        <a:lstStyle/>
        <a:p>
          <a:pPr rtl="0"/>
          <a:r>
            <a:rPr kumimoji="1" lang="en-US" dirty="0" smtClean="0"/>
            <a:t>5.3</a:t>
          </a:r>
          <a:r>
            <a:rPr kumimoji="1" lang="ja-JP" dirty="0" smtClean="0"/>
            <a:t>　利子率の決定：資金市場</a:t>
          </a:r>
          <a:endParaRPr lang="ja-JP" dirty="0"/>
        </a:p>
      </dgm:t>
    </dgm:pt>
    <dgm:pt modelId="{5417FDA6-D215-4B28-B3FE-490983201C86}" type="parTrans" cxnId="{ED2E0617-B502-495F-B834-00C17F438B60}">
      <dgm:prSet/>
      <dgm:spPr/>
      <dgm:t>
        <a:bodyPr/>
        <a:lstStyle/>
        <a:p>
          <a:endParaRPr kumimoji="1" lang="ja-JP" altLang="en-US"/>
        </a:p>
      </dgm:t>
    </dgm:pt>
    <dgm:pt modelId="{39969027-E0C1-40D3-B019-D77E480C3AAF}" type="sibTrans" cxnId="{ED2E0617-B502-495F-B834-00C17F438B60}">
      <dgm:prSet/>
      <dgm:spPr/>
      <dgm:t>
        <a:bodyPr/>
        <a:lstStyle/>
        <a:p>
          <a:endParaRPr kumimoji="1" lang="ja-JP" altLang="en-US"/>
        </a:p>
      </dgm:t>
    </dgm:pt>
    <dgm:pt modelId="{8118000C-BC17-4BFD-B6A3-1189AC57E635}" type="pres">
      <dgm:prSet presAssocID="{69908D36-FA32-4835-8F76-883259CF2239}" presName="linear" presStyleCnt="0">
        <dgm:presLayoutVars>
          <dgm:animLvl val="lvl"/>
          <dgm:resizeHandles val="exact"/>
        </dgm:presLayoutVars>
      </dgm:prSet>
      <dgm:spPr/>
      <dgm:t>
        <a:bodyPr/>
        <a:lstStyle/>
        <a:p>
          <a:endParaRPr kumimoji="1" lang="ja-JP" altLang="en-US"/>
        </a:p>
      </dgm:t>
    </dgm:pt>
    <dgm:pt modelId="{AFAD0A83-B4F9-4660-BA4E-E2E8656D5C63}" type="pres">
      <dgm:prSet presAssocID="{A7BD78E8-5B3F-4CBD-A090-742979F3E129}" presName="parentText" presStyleLbl="node1" presStyleIdx="0" presStyleCnt="1">
        <dgm:presLayoutVars>
          <dgm:chMax val="0"/>
          <dgm:bulletEnabled val="1"/>
        </dgm:presLayoutVars>
      </dgm:prSet>
      <dgm:spPr/>
      <dgm:t>
        <a:bodyPr/>
        <a:lstStyle/>
        <a:p>
          <a:endParaRPr kumimoji="1" lang="ja-JP" altLang="en-US"/>
        </a:p>
      </dgm:t>
    </dgm:pt>
  </dgm:ptLst>
  <dgm:cxnLst>
    <dgm:cxn modelId="{F9553104-1434-4677-AF5B-FCBE7B241DF1}" type="presOf" srcId="{69908D36-FA32-4835-8F76-883259CF2239}" destId="{8118000C-BC17-4BFD-B6A3-1189AC57E635}" srcOrd="0" destOrd="0" presId="urn:microsoft.com/office/officeart/2005/8/layout/vList2"/>
    <dgm:cxn modelId="{ED2E0617-B502-495F-B834-00C17F438B60}" srcId="{69908D36-FA32-4835-8F76-883259CF2239}" destId="{A7BD78E8-5B3F-4CBD-A090-742979F3E129}" srcOrd="0" destOrd="0" parTransId="{5417FDA6-D215-4B28-B3FE-490983201C86}" sibTransId="{39969027-E0C1-40D3-B019-D77E480C3AAF}"/>
    <dgm:cxn modelId="{E5D1D95E-2210-4567-AA96-6F8ED16AF794}" type="presOf" srcId="{A7BD78E8-5B3F-4CBD-A090-742979F3E129}" destId="{AFAD0A83-B4F9-4660-BA4E-E2E8656D5C63}" srcOrd="0" destOrd="0" presId="urn:microsoft.com/office/officeart/2005/8/layout/vList2"/>
    <dgm:cxn modelId="{31A7F083-E07A-4FC5-8092-0CCC7A5DBE4E}" type="presParOf" srcId="{8118000C-BC17-4BFD-B6A3-1189AC57E635}" destId="{AFAD0A83-B4F9-4660-BA4E-E2E8656D5C6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A67E2F-734E-4F08-AC1F-F4C22FC53ED3}"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22A7F51A-8BC3-45C2-AA06-808D6371E153}">
      <dgm:prSet/>
      <dgm:spPr/>
      <dgm:t>
        <a:bodyPr/>
        <a:lstStyle/>
        <a:p>
          <a:pPr rtl="0"/>
          <a:r>
            <a:rPr kumimoji="1" lang="en-US" dirty="0" smtClean="0"/>
            <a:t>5.3.1</a:t>
          </a:r>
          <a:r>
            <a:rPr kumimoji="1" lang="ja-JP" dirty="0" smtClean="0"/>
            <a:t>　家計の貯蓄決定</a:t>
          </a:r>
          <a:endParaRPr lang="ja-JP" dirty="0"/>
        </a:p>
      </dgm:t>
    </dgm:pt>
    <dgm:pt modelId="{FA18FF5E-19A6-470E-A1DA-00D107EEF6F4}" type="parTrans" cxnId="{17440E29-C042-4C48-BDF6-4E876405D078}">
      <dgm:prSet/>
      <dgm:spPr/>
      <dgm:t>
        <a:bodyPr/>
        <a:lstStyle/>
        <a:p>
          <a:endParaRPr kumimoji="1" lang="ja-JP" altLang="en-US"/>
        </a:p>
      </dgm:t>
    </dgm:pt>
    <dgm:pt modelId="{131567E7-DB5D-45B1-BAED-427E0EECDFD1}" type="sibTrans" cxnId="{17440E29-C042-4C48-BDF6-4E876405D078}">
      <dgm:prSet/>
      <dgm:spPr/>
      <dgm:t>
        <a:bodyPr/>
        <a:lstStyle/>
        <a:p>
          <a:endParaRPr kumimoji="1" lang="ja-JP" altLang="en-US"/>
        </a:p>
      </dgm:t>
    </dgm:pt>
    <dgm:pt modelId="{1B690628-118C-4746-B8EC-01ED16275753}" type="pres">
      <dgm:prSet presAssocID="{35A67E2F-734E-4F08-AC1F-F4C22FC53ED3}" presName="linear" presStyleCnt="0">
        <dgm:presLayoutVars>
          <dgm:animLvl val="lvl"/>
          <dgm:resizeHandles val="exact"/>
        </dgm:presLayoutVars>
      </dgm:prSet>
      <dgm:spPr/>
      <dgm:t>
        <a:bodyPr/>
        <a:lstStyle/>
        <a:p>
          <a:endParaRPr kumimoji="1" lang="ja-JP" altLang="en-US"/>
        </a:p>
      </dgm:t>
    </dgm:pt>
    <dgm:pt modelId="{FDC32816-6078-4641-8D11-F5AE932AAA69}" type="pres">
      <dgm:prSet presAssocID="{22A7F51A-8BC3-45C2-AA06-808D6371E153}" presName="parentText" presStyleLbl="node1" presStyleIdx="0" presStyleCnt="1">
        <dgm:presLayoutVars>
          <dgm:chMax val="0"/>
          <dgm:bulletEnabled val="1"/>
        </dgm:presLayoutVars>
      </dgm:prSet>
      <dgm:spPr/>
      <dgm:t>
        <a:bodyPr/>
        <a:lstStyle/>
        <a:p>
          <a:endParaRPr kumimoji="1" lang="ja-JP" altLang="en-US"/>
        </a:p>
      </dgm:t>
    </dgm:pt>
  </dgm:ptLst>
  <dgm:cxnLst>
    <dgm:cxn modelId="{F61053CD-E6C7-43B4-BE17-B72C38DCB588}" type="presOf" srcId="{22A7F51A-8BC3-45C2-AA06-808D6371E153}" destId="{FDC32816-6078-4641-8D11-F5AE932AAA69}" srcOrd="0" destOrd="0" presId="urn:microsoft.com/office/officeart/2005/8/layout/vList2"/>
    <dgm:cxn modelId="{17440E29-C042-4C48-BDF6-4E876405D078}" srcId="{35A67E2F-734E-4F08-AC1F-F4C22FC53ED3}" destId="{22A7F51A-8BC3-45C2-AA06-808D6371E153}" srcOrd="0" destOrd="0" parTransId="{FA18FF5E-19A6-470E-A1DA-00D107EEF6F4}" sibTransId="{131567E7-DB5D-45B1-BAED-427E0EECDFD1}"/>
    <dgm:cxn modelId="{30CC45F5-F376-418B-BAF4-13F0D8D9817F}" type="presOf" srcId="{35A67E2F-734E-4F08-AC1F-F4C22FC53ED3}" destId="{1B690628-118C-4746-B8EC-01ED16275753}" srcOrd="0" destOrd="0" presId="urn:microsoft.com/office/officeart/2005/8/layout/vList2"/>
    <dgm:cxn modelId="{ED9E8D41-D3A9-452F-BEE3-DDA0453B2466}" type="presParOf" srcId="{1B690628-118C-4746-B8EC-01ED16275753}" destId="{FDC32816-6078-4641-8D11-F5AE932AAA6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FA61E8-2A6D-4080-9E69-333BED29AEF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B7CC12C3-AF23-4655-8C1B-A7B46B7001F8}">
      <dgm:prSet/>
      <dgm:spPr/>
      <dgm:t>
        <a:bodyPr/>
        <a:lstStyle/>
        <a:p>
          <a:pPr rtl="0"/>
          <a:r>
            <a:rPr kumimoji="1" lang="en-US" dirty="0" smtClean="0"/>
            <a:t>5.3.2</a:t>
          </a:r>
          <a:r>
            <a:rPr kumimoji="1" lang="ja-JP" dirty="0" smtClean="0"/>
            <a:t>　企業の投資決定</a:t>
          </a:r>
          <a:endParaRPr kumimoji="1" lang="ja-JP" dirty="0"/>
        </a:p>
      </dgm:t>
    </dgm:pt>
    <dgm:pt modelId="{9EFEAED3-CDC8-43E7-B042-19C70AFA6567}" type="parTrans" cxnId="{4DE00F2A-A282-49B8-A353-9B1B5BB6E1AA}">
      <dgm:prSet/>
      <dgm:spPr/>
      <dgm:t>
        <a:bodyPr/>
        <a:lstStyle/>
        <a:p>
          <a:endParaRPr kumimoji="1" lang="ja-JP" altLang="en-US"/>
        </a:p>
      </dgm:t>
    </dgm:pt>
    <dgm:pt modelId="{DE716E15-3295-448C-BB30-3C63EF92F5FF}" type="sibTrans" cxnId="{4DE00F2A-A282-49B8-A353-9B1B5BB6E1AA}">
      <dgm:prSet/>
      <dgm:spPr/>
      <dgm:t>
        <a:bodyPr/>
        <a:lstStyle/>
        <a:p>
          <a:endParaRPr kumimoji="1" lang="ja-JP" altLang="en-US"/>
        </a:p>
      </dgm:t>
    </dgm:pt>
    <dgm:pt modelId="{09296EB3-2562-4E96-9E83-7C78E5546F73}" type="pres">
      <dgm:prSet presAssocID="{7EFA61E8-2A6D-4080-9E69-333BED29AEFA}" presName="linear" presStyleCnt="0">
        <dgm:presLayoutVars>
          <dgm:animLvl val="lvl"/>
          <dgm:resizeHandles val="exact"/>
        </dgm:presLayoutVars>
      </dgm:prSet>
      <dgm:spPr/>
      <dgm:t>
        <a:bodyPr/>
        <a:lstStyle/>
        <a:p>
          <a:endParaRPr kumimoji="1" lang="ja-JP" altLang="en-US"/>
        </a:p>
      </dgm:t>
    </dgm:pt>
    <dgm:pt modelId="{D208B669-7A83-4659-B1B5-DE444D1592F0}" type="pres">
      <dgm:prSet presAssocID="{B7CC12C3-AF23-4655-8C1B-A7B46B7001F8}" presName="parentText" presStyleLbl="node1" presStyleIdx="0" presStyleCnt="1">
        <dgm:presLayoutVars>
          <dgm:chMax val="0"/>
          <dgm:bulletEnabled val="1"/>
        </dgm:presLayoutVars>
      </dgm:prSet>
      <dgm:spPr/>
      <dgm:t>
        <a:bodyPr/>
        <a:lstStyle/>
        <a:p>
          <a:endParaRPr kumimoji="1" lang="ja-JP" altLang="en-US"/>
        </a:p>
      </dgm:t>
    </dgm:pt>
  </dgm:ptLst>
  <dgm:cxnLst>
    <dgm:cxn modelId="{346986DC-9029-4092-B662-E3DF9B83034E}" type="presOf" srcId="{7EFA61E8-2A6D-4080-9E69-333BED29AEFA}" destId="{09296EB3-2562-4E96-9E83-7C78E5546F73}" srcOrd="0" destOrd="0" presId="urn:microsoft.com/office/officeart/2005/8/layout/vList2"/>
    <dgm:cxn modelId="{4DE00F2A-A282-49B8-A353-9B1B5BB6E1AA}" srcId="{7EFA61E8-2A6D-4080-9E69-333BED29AEFA}" destId="{B7CC12C3-AF23-4655-8C1B-A7B46B7001F8}" srcOrd="0" destOrd="0" parTransId="{9EFEAED3-CDC8-43E7-B042-19C70AFA6567}" sibTransId="{DE716E15-3295-448C-BB30-3C63EF92F5FF}"/>
    <dgm:cxn modelId="{FD38CA24-1EAD-4314-B2FA-305805B84340}" type="presOf" srcId="{B7CC12C3-AF23-4655-8C1B-A7B46B7001F8}" destId="{D208B669-7A83-4659-B1B5-DE444D1592F0}" srcOrd="0" destOrd="0" presId="urn:microsoft.com/office/officeart/2005/8/layout/vList2"/>
    <dgm:cxn modelId="{30295160-5626-44F7-AC5B-A2D9FC2283E0}" type="presParOf" srcId="{09296EB3-2562-4E96-9E83-7C78E5546F73}" destId="{D208B669-7A83-4659-B1B5-DE444D1592F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E093B9B-2CAF-4D28-AE16-4823F3295F1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CA8CB6B6-1485-433F-9DDA-C77EE7F8E1F0}">
      <dgm:prSet/>
      <dgm:spPr/>
      <dgm:t>
        <a:bodyPr/>
        <a:lstStyle/>
        <a:p>
          <a:pPr rtl="0"/>
          <a:r>
            <a:rPr kumimoji="1" lang="en-US" dirty="0" smtClean="0"/>
            <a:t>5.3.3</a:t>
          </a:r>
          <a:r>
            <a:rPr kumimoji="1" lang="ja-JP" dirty="0" smtClean="0"/>
            <a:t>　財政赤字の影響</a:t>
          </a:r>
          <a:endParaRPr lang="ja-JP" dirty="0"/>
        </a:p>
      </dgm:t>
    </dgm:pt>
    <dgm:pt modelId="{C6FEE150-05BF-40EE-9153-4195EB40A8BE}" type="parTrans" cxnId="{D412B97C-9177-4E12-B372-ECC44230554C}">
      <dgm:prSet/>
      <dgm:spPr/>
      <dgm:t>
        <a:bodyPr/>
        <a:lstStyle/>
        <a:p>
          <a:endParaRPr kumimoji="1" lang="ja-JP" altLang="en-US"/>
        </a:p>
      </dgm:t>
    </dgm:pt>
    <dgm:pt modelId="{3787BEAB-E37A-42C0-9F67-7A0F56E4C189}" type="sibTrans" cxnId="{D412B97C-9177-4E12-B372-ECC44230554C}">
      <dgm:prSet/>
      <dgm:spPr/>
      <dgm:t>
        <a:bodyPr/>
        <a:lstStyle/>
        <a:p>
          <a:endParaRPr kumimoji="1" lang="ja-JP" altLang="en-US"/>
        </a:p>
      </dgm:t>
    </dgm:pt>
    <dgm:pt modelId="{C1EDE532-62EE-41D7-815A-7628FC307629}" type="pres">
      <dgm:prSet presAssocID="{4E093B9B-2CAF-4D28-AE16-4823F3295F1A}" presName="linear" presStyleCnt="0">
        <dgm:presLayoutVars>
          <dgm:animLvl val="lvl"/>
          <dgm:resizeHandles val="exact"/>
        </dgm:presLayoutVars>
      </dgm:prSet>
      <dgm:spPr/>
      <dgm:t>
        <a:bodyPr/>
        <a:lstStyle/>
        <a:p>
          <a:endParaRPr kumimoji="1" lang="ja-JP" altLang="en-US"/>
        </a:p>
      </dgm:t>
    </dgm:pt>
    <dgm:pt modelId="{41BD4942-3AC4-40B8-ADA6-D604177E9F77}" type="pres">
      <dgm:prSet presAssocID="{CA8CB6B6-1485-433F-9DDA-C77EE7F8E1F0}" presName="parentText" presStyleLbl="node1" presStyleIdx="0" presStyleCnt="1">
        <dgm:presLayoutVars>
          <dgm:chMax val="0"/>
          <dgm:bulletEnabled val="1"/>
        </dgm:presLayoutVars>
      </dgm:prSet>
      <dgm:spPr/>
      <dgm:t>
        <a:bodyPr/>
        <a:lstStyle/>
        <a:p>
          <a:endParaRPr kumimoji="1" lang="ja-JP" altLang="en-US"/>
        </a:p>
      </dgm:t>
    </dgm:pt>
  </dgm:ptLst>
  <dgm:cxnLst>
    <dgm:cxn modelId="{CB36511E-1D83-4D05-8895-6A42FFE390E2}" type="presOf" srcId="{4E093B9B-2CAF-4D28-AE16-4823F3295F1A}" destId="{C1EDE532-62EE-41D7-815A-7628FC307629}" srcOrd="0" destOrd="0" presId="urn:microsoft.com/office/officeart/2005/8/layout/vList2"/>
    <dgm:cxn modelId="{FDD8F553-3E6D-4DD6-BB45-B800EC86CB04}" type="presOf" srcId="{CA8CB6B6-1485-433F-9DDA-C77EE7F8E1F0}" destId="{41BD4942-3AC4-40B8-ADA6-D604177E9F77}" srcOrd="0" destOrd="0" presId="urn:microsoft.com/office/officeart/2005/8/layout/vList2"/>
    <dgm:cxn modelId="{D412B97C-9177-4E12-B372-ECC44230554C}" srcId="{4E093B9B-2CAF-4D28-AE16-4823F3295F1A}" destId="{CA8CB6B6-1485-433F-9DDA-C77EE7F8E1F0}" srcOrd="0" destOrd="0" parTransId="{C6FEE150-05BF-40EE-9153-4195EB40A8BE}" sibTransId="{3787BEAB-E37A-42C0-9F67-7A0F56E4C189}"/>
    <dgm:cxn modelId="{AA25FF84-058C-4EC0-836D-CF13E1F2B0FD}" type="presParOf" srcId="{C1EDE532-62EE-41D7-815A-7628FC307629}" destId="{41BD4942-3AC4-40B8-ADA6-D604177E9F77}"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C86336-EEE3-45AF-85E9-7981EA11DC8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BF1965A8-338B-4B58-89B4-13DF2150F76D}">
      <dgm:prSet/>
      <dgm:spPr/>
      <dgm:t>
        <a:bodyPr/>
        <a:lstStyle/>
        <a:p>
          <a:pPr rtl="0"/>
          <a:r>
            <a:rPr kumimoji="1" lang="en-US" dirty="0" smtClean="0"/>
            <a:t>6.1</a:t>
          </a:r>
          <a:r>
            <a:rPr kumimoji="1" lang="ja-JP" dirty="0" smtClean="0"/>
            <a:t>　貨幣の意味</a:t>
          </a:r>
          <a:endParaRPr lang="ja-JP" dirty="0"/>
        </a:p>
      </dgm:t>
    </dgm:pt>
    <dgm:pt modelId="{4104B655-E1A1-4020-9482-38E5CA0A08F7}" type="parTrans" cxnId="{052E1634-AD44-4D76-883D-DF0F535D6C15}">
      <dgm:prSet/>
      <dgm:spPr/>
      <dgm:t>
        <a:bodyPr/>
        <a:lstStyle/>
        <a:p>
          <a:endParaRPr kumimoji="1" lang="ja-JP" altLang="en-US"/>
        </a:p>
      </dgm:t>
    </dgm:pt>
    <dgm:pt modelId="{4E32F813-2215-4A7B-A87F-0D57B88404F9}" type="sibTrans" cxnId="{052E1634-AD44-4D76-883D-DF0F535D6C15}">
      <dgm:prSet/>
      <dgm:spPr/>
      <dgm:t>
        <a:bodyPr/>
        <a:lstStyle/>
        <a:p>
          <a:endParaRPr kumimoji="1" lang="ja-JP" altLang="en-US"/>
        </a:p>
      </dgm:t>
    </dgm:pt>
    <dgm:pt modelId="{D61F92CA-8EE5-4EAB-80B7-3FDE13048931}" type="pres">
      <dgm:prSet presAssocID="{0AC86336-EEE3-45AF-85E9-7981EA11DC80}" presName="linear" presStyleCnt="0">
        <dgm:presLayoutVars>
          <dgm:animLvl val="lvl"/>
          <dgm:resizeHandles val="exact"/>
        </dgm:presLayoutVars>
      </dgm:prSet>
      <dgm:spPr/>
      <dgm:t>
        <a:bodyPr/>
        <a:lstStyle/>
        <a:p>
          <a:endParaRPr kumimoji="1" lang="ja-JP" altLang="en-US"/>
        </a:p>
      </dgm:t>
    </dgm:pt>
    <dgm:pt modelId="{DAA6F8FA-3673-4969-ADB8-F7DC83E639C5}" type="pres">
      <dgm:prSet presAssocID="{BF1965A8-338B-4B58-89B4-13DF2150F76D}" presName="parentText" presStyleLbl="node1" presStyleIdx="0" presStyleCnt="1">
        <dgm:presLayoutVars>
          <dgm:chMax val="0"/>
          <dgm:bulletEnabled val="1"/>
        </dgm:presLayoutVars>
      </dgm:prSet>
      <dgm:spPr/>
      <dgm:t>
        <a:bodyPr/>
        <a:lstStyle/>
        <a:p>
          <a:endParaRPr kumimoji="1" lang="ja-JP" altLang="en-US"/>
        </a:p>
      </dgm:t>
    </dgm:pt>
  </dgm:ptLst>
  <dgm:cxnLst>
    <dgm:cxn modelId="{EFEBCFAC-524E-4890-B62F-807B797CC556}" type="presOf" srcId="{BF1965A8-338B-4B58-89B4-13DF2150F76D}" destId="{DAA6F8FA-3673-4969-ADB8-F7DC83E639C5}" srcOrd="0" destOrd="0" presId="urn:microsoft.com/office/officeart/2005/8/layout/vList2"/>
    <dgm:cxn modelId="{12569680-F962-4956-97BE-2FB3E3A192D0}" type="presOf" srcId="{0AC86336-EEE3-45AF-85E9-7981EA11DC80}" destId="{D61F92CA-8EE5-4EAB-80B7-3FDE13048931}" srcOrd="0" destOrd="0" presId="urn:microsoft.com/office/officeart/2005/8/layout/vList2"/>
    <dgm:cxn modelId="{052E1634-AD44-4D76-883D-DF0F535D6C15}" srcId="{0AC86336-EEE3-45AF-85E9-7981EA11DC80}" destId="{BF1965A8-338B-4B58-89B4-13DF2150F76D}" srcOrd="0" destOrd="0" parTransId="{4104B655-E1A1-4020-9482-38E5CA0A08F7}" sibTransId="{4E32F813-2215-4A7B-A87F-0D57B88404F9}"/>
    <dgm:cxn modelId="{8B4E84C6-34C2-4582-8753-474A9A5AEF1C}" type="presParOf" srcId="{D61F92CA-8EE5-4EAB-80B7-3FDE13048931}" destId="{DAA6F8FA-3673-4969-ADB8-F7DC83E639C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D220CA-A1DE-479B-9C57-9DF567756ABC}">
      <dsp:nvSpPr>
        <dsp:cNvPr id="0" name=""/>
        <dsp:cNvSpPr/>
      </dsp:nvSpPr>
      <dsp:spPr>
        <a:xfrm>
          <a:off x="0" y="36711"/>
          <a:ext cx="7086600" cy="85527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5.1</a:t>
          </a:r>
          <a:r>
            <a:rPr kumimoji="1" lang="ja-JP" sz="3400" kern="1200" dirty="0" smtClean="0"/>
            <a:t>　金融市場（</a:t>
          </a:r>
          <a:r>
            <a:rPr kumimoji="1" lang="en-US" sz="3400" kern="1200" dirty="0" smtClean="0"/>
            <a:t>Financial markets</a:t>
          </a:r>
          <a:r>
            <a:rPr kumimoji="1" lang="ja-JP" sz="3400" kern="1200" dirty="0" smtClean="0"/>
            <a:t>）</a:t>
          </a:r>
          <a:endParaRPr lang="ja-JP" sz="3400" kern="1200" dirty="0"/>
        </a:p>
      </dsp:txBody>
      <dsp:txXfrm>
        <a:off x="41751" y="78462"/>
        <a:ext cx="7003098" cy="77176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7C3F8D-93B0-40BD-BA53-F15F60CC5EDB}">
      <dsp:nvSpPr>
        <dsp:cNvPr id="0" name=""/>
        <dsp:cNvSpPr/>
      </dsp:nvSpPr>
      <dsp:spPr>
        <a:xfrm>
          <a:off x="0" y="6861"/>
          <a:ext cx="7086600" cy="754649"/>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smtClean="0"/>
            <a:t>6.2</a:t>
          </a:r>
          <a:r>
            <a:rPr kumimoji="1" lang="ja-JP" sz="3000" kern="1200" dirty="0" smtClean="0"/>
            <a:t>　日本銀行</a:t>
          </a:r>
          <a:endParaRPr lang="ja-JP" sz="3000" kern="1200" dirty="0"/>
        </a:p>
      </dsp:txBody>
      <dsp:txXfrm>
        <a:off x="36839" y="43700"/>
        <a:ext cx="7012922" cy="68097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974CE-83FC-4461-B486-ABF1AD07F23C}">
      <dsp:nvSpPr>
        <dsp:cNvPr id="0" name=""/>
        <dsp:cNvSpPr/>
      </dsp:nvSpPr>
      <dsp:spPr>
        <a:xfrm>
          <a:off x="0" y="162487"/>
          <a:ext cx="7650193"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kumimoji="1" lang="en-US" sz="2400" kern="1200" dirty="0" smtClean="0"/>
            <a:t>6.</a:t>
          </a:r>
          <a:r>
            <a:rPr kumimoji="1" lang="en-US" altLang="ja-JP" sz="2400" kern="1200" dirty="0" smtClean="0"/>
            <a:t>2</a:t>
          </a:r>
          <a:r>
            <a:rPr kumimoji="1" lang="en-US" sz="2400" kern="1200" dirty="0" smtClean="0"/>
            <a:t>.1</a:t>
          </a:r>
          <a:r>
            <a:rPr kumimoji="1" lang="ja-JP" sz="2400" kern="1200" dirty="0" smtClean="0"/>
            <a:t>　貨幣の供給：ハイパワード・マネーと貨幣乗数</a:t>
          </a:r>
          <a:endParaRPr lang="ja-JP" sz="2400" kern="1200" dirty="0"/>
        </a:p>
      </dsp:txBody>
      <dsp:txXfrm>
        <a:off x="29471" y="191958"/>
        <a:ext cx="7591251" cy="54477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E715E-F73F-4E3E-9553-C9A0E0B87D80}">
      <dsp:nvSpPr>
        <dsp:cNvPr id="0" name=""/>
        <dsp:cNvSpPr/>
      </dsp:nvSpPr>
      <dsp:spPr>
        <a:xfrm>
          <a:off x="0" y="262545"/>
          <a:ext cx="7647836" cy="69070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6.</a:t>
          </a:r>
          <a:r>
            <a:rPr kumimoji="1" lang="en-US" altLang="ja-JP" sz="2700" kern="1200" dirty="0" smtClean="0"/>
            <a:t>2</a:t>
          </a:r>
          <a:r>
            <a:rPr kumimoji="1" lang="en-US" sz="2700" kern="1200" dirty="0" smtClean="0"/>
            <a:t>.2</a:t>
          </a:r>
          <a:r>
            <a:rPr kumimoji="1" lang="ja-JP" sz="2700" kern="1200" dirty="0" smtClean="0"/>
            <a:t>　貨幣量のコントロール</a:t>
          </a:r>
          <a:endParaRPr kumimoji="1" lang="ja-JP" sz="2700" kern="1200" dirty="0"/>
        </a:p>
      </dsp:txBody>
      <dsp:txXfrm>
        <a:off x="33718" y="296263"/>
        <a:ext cx="7580400" cy="62327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055FE-7A07-4DA3-B301-8636938A1EDF}">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altLang="ja-JP" sz="3700" kern="1200" dirty="0" smtClean="0"/>
            <a:t>7.</a:t>
          </a:r>
          <a:r>
            <a:rPr kumimoji="1" lang="en-US" sz="3700" kern="1200" dirty="0" smtClean="0"/>
            <a:t>1 </a:t>
          </a:r>
          <a:r>
            <a:rPr kumimoji="1" lang="ja-JP" sz="3700" kern="1200" dirty="0" smtClean="0"/>
            <a:t>貨幣とインフレーション</a:t>
          </a:r>
          <a:endParaRPr lang="ja-JP" sz="3700" kern="1200" dirty="0"/>
        </a:p>
      </dsp:txBody>
      <dsp:txXfrm>
        <a:off x="45435" y="49959"/>
        <a:ext cx="7407210" cy="83986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C92E63-4190-454C-9475-1186273EEDD7}">
      <dsp:nvSpPr>
        <dsp:cNvPr id="0" name=""/>
        <dsp:cNvSpPr/>
      </dsp:nvSpPr>
      <dsp:spPr>
        <a:xfrm>
          <a:off x="0" y="5020"/>
          <a:ext cx="7086600" cy="704339"/>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7.2</a:t>
          </a:r>
          <a:r>
            <a:rPr kumimoji="1" lang="ja-JP" sz="2800" kern="1200" dirty="0" smtClean="0"/>
            <a:t>　貨幣鋳造権</a:t>
          </a:r>
          <a:endParaRPr lang="ja-JP" sz="2800" kern="1200" dirty="0"/>
        </a:p>
      </dsp:txBody>
      <dsp:txXfrm>
        <a:off x="34383" y="39403"/>
        <a:ext cx="7017834" cy="63557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05184E-6E18-4DBA-B008-4F902CE97CFB}">
      <dsp:nvSpPr>
        <dsp:cNvPr id="0" name=""/>
        <dsp:cNvSpPr/>
      </dsp:nvSpPr>
      <dsp:spPr>
        <a:xfrm>
          <a:off x="0" y="1171"/>
          <a:ext cx="7086600" cy="72949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7.</a:t>
          </a:r>
          <a:r>
            <a:rPr kumimoji="1" lang="en-US" altLang="ja-JP" sz="2900" kern="1200" dirty="0" smtClean="0"/>
            <a:t>3</a:t>
          </a:r>
          <a:r>
            <a:rPr kumimoji="1" lang="ja-JP" sz="2900" kern="1200" dirty="0" smtClean="0"/>
            <a:t>　フィッシャー効果とデフレの罠</a:t>
          </a:r>
          <a:endParaRPr lang="ja-JP" sz="2900" kern="1200" dirty="0"/>
        </a:p>
      </dsp:txBody>
      <dsp:txXfrm>
        <a:off x="35611" y="36782"/>
        <a:ext cx="7015378" cy="65827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7201D-0D4B-4C31-9600-BD3AD284E481}">
      <dsp:nvSpPr>
        <dsp:cNvPr id="0" name=""/>
        <dsp:cNvSpPr/>
      </dsp:nvSpPr>
      <dsp:spPr>
        <a:xfrm>
          <a:off x="0" y="5020"/>
          <a:ext cx="7086600" cy="704339"/>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7.4</a:t>
          </a:r>
          <a:r>
            <a:rPr kumimoji="1" lang="ja-JP" sz="2800" kern="1200" dirty="0" smtClean="0"/>
            <a:t>　インフレーションのコスト</a:t>
          </a:r>
          <a:endParaRPr lang="ja-JP" sz="2800" kern="1200" dirty="0"/>
        </a:p>
      </dsp:txBody>
      <dsp:txXfrm>
        <a:off x="34383" y="39403"/>
        <a:ext cx="7017834" cy="63557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C69759-AD63-4D71-9432-68949BA029C7}">
      <dsp:nvSpPr>
        <dsp:cNvPr id="0" name=""/>
        <dsp:cNvSpPr/>
      </dsp:nvSpPr>
      <dsp:spPr>
        <a:xfrm>
          <a:off x="0" y="103248"/>
          <a:ext cx="3813004" cy="47794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n-US" sz="1900" kern="1200" dirty="0" smtClean="0"/>
            <a:t>7.4.1</a:t>
          </a:r>
          <a:r>
            <a:rPr lang="ja-JP" sz="1900" kern="1200" dirty="0" smtClean="0"/>
            <a:t>　靴底（</a:t>
          </a:r>
          <a:r>
            <a:rPr lang="en-US" sz="1900" kern="1200" dirty="0" smtClean="0"/>
            <a:t>shoe leather)</a:t>
          </a:r>
          <a:r>
            <a:rPr lang="ja-JP" sz="1900" kern="1200" dirty="0" smtClean="0"/>
            <a:t>コスト</a:t>
          </a:r>
          <a:endParaRPr lang="ja-JP" sz="1900" kern="1200" dirty="0"/>
        </a:p>
      </dsp:txBody>
      <dsp:txXfrm>
        <a:off x="23331" y="126579"/>
        <a:ext cx="3766342" cy="43128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E0E49-0C16-4F5B-908B-7A8B8F97FE82}">
      <dsp:nvSpPr>
        <dsp:cNvPr id="0" name=""/>
        <dsp:cNvSpPr/>
      </dsp:nvSpPr>
      <dsp:spPr>
        <a:xfrm>
          <a:off x="0" y="3006"/>
          <a:ext cx="5286412"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dirty="0" smtClean="0"/>
            <a:t>7.4.2</a:t>
          </a:r>
          <a:r>
            <a:rPr lang="ja-JP" sz="3100" kern="1200" dirty="0" smtClean="0"/>
            <a:t>　メニュー・コスト</a:t>
          </a:r>
          <a:endParaRPr lang="ja-JP" sz="3100" kern="1200" dirty="0"/>
        </a:p>
      </dsp:txBody>
      <dsp:txXfrm>
        <a:off x="38067" y="41073"/>
        <a:ext cx="5210278" cy="70367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FE3A2-69CD-4E61-97F2-71C0C93E6FA4}">
      <dsp:nvSpPr>
        <dsp:cNvPr id="0" name=""/>
        <dsp:cNvSpPr/>
      </dsp:nvSpPr>
      <dsp:spPr>
        <a:xfrm>
          <a:off x="0" y="214286"/>
          <a:ext cx="7498080"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7.4.3</a:t>
          </a:r>
          <a:r>
            <a:rPr kumimoji="1" lang="ja-JP" sz="2800" kern="1200" dirty="0" smtClean="0"/>
            <a:t>　相対価格の変動による資源配分の乱れ</a:t>
          </a:r>
          <a:endParaRPr lang="ja-JP" sz="2800" kern="1200" dirty="0"/>
        </a:p>
      </dsp:txBody>
      <dsp:txXfrm>
        <a:off x="34383" y="248669"/>
        <a:ext cx="7429314" cy="6355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8F0809-F298-4BB6-B3EC-5D9D4120E81E}">
      <dsp:nvSpPr>
        <dsp:cNvPr id="0" name=""/>
        <dsp:cNvSpPr/>
      </dsp:nvSpPr>
      <dsp:spPr>
        <a:xfrm>
          <a:off x="0" y="187641"/>
          <a:ext cx="7572428" cy="5534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5.1.1</a:t>
          </a:r>
          <a:r>
            <a:rPr lang="ja-JP" sz="2200" kern="1200" dirty="0" smtClean="0"/>
            <a:t>　金融市場とは何で、どのような役割を果たすのか？</a:t>
          </a:r>
          <a:endParaRPr lang="ja-JP" sz="2200" kern="1200" dirty="0"/>
        </a:p>
      </dsp:txBody>
      <dsp:txXfrm>
        <a:off x="27015" y="214656"/>
        <a:ext cx="7518398" cy="49938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3CB4A0-51F4-4620-A5E9-DDF835470CD0}">
      <dsp:nvSpPr>
        <dsp:cNvPr id="0" name=""/>
        <dsp:cNvSpPr/>
      </dsp:nvSpPr>
      <dsp:spPr>
        <a:xfrm>
          <a:off x="0" y="82526"/>
          <a:ext cx="749808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7.4.4</a:t>
          </a:r>
          <a:r>
            <a:rPr kumimoji="1" lang="ja-JP" sz="2900" kern="1200" dirty="0" smtClean="0"/>
            <a:t>　インフレーションによる税制の歪み</a:t>
          </a:r>
          <a:endParaRPr lang="ja-JP" sz="2900" kern="1200" dirty="0"/>
        </a:p>
      </dsp:txBody>
      <dsp:txXfrm>
        <a:off x="35611" y="118137"/>
        <a:ext cx="7426858" cy="65827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43823-7F17-4E16-BFAF-FF025B0AE4C1}">
      <dsp:nvSpPr>
        <dsp:cNvPr id="0" name=""/>
        <dsp:cNvSpPr/>
      </dsp:nvSpPr>
      <dsp:spPr>
        <a:xfrm>
          <a:off x="0" y="203751"/>
          <a:ext cx="7719274"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kumimoji="1" lang="en-US" sz="2400" kern="1200" dirty="0" smtClean="0"/>
            <a:t>7.4.5</a:t>
          </a:r>
          <a:r>
            <a:rPr kumimoji="1" lang="ja-JP" sz="2400" kern="1200" dirty="0" smtClean="0"/>
            <a:t>　意図していない実質所得の低下、再分配の発生</a:t>
          </a:r>
          <a:endParaRPr lang="ja-JP" sz="2400" kern="1200" dirty="0"/>
        </a:p>
      </dsp:txBody>
      <dsp:txXfrm>
        <a:off x="29471" y="233222"/>
        <a:ext cx="7660332" cy="5447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7F69E9-6972-487F-82B1-2311DFC10B28}">
      <dsp:nvSpPr>
        <dsp:cNvPr id="0" name=""/>
        <dsp:cNvSpPr/>
      </dsp:nvSpPr>
      <dsp:spPr>
        <a:xfrm>
          <a:off x="0" y="58015"/>
          <a:ext cx="749808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5.1.2</a:t>
          </a:r>
          <a:r>
            <a:rPr kumimoji="1" lang="ja-JP" sz="2900" kern="1200" dirty="0" smtClean="0"/>
            <a:t>　どのような金融市場が存在するか？</a:t>
          </a:r>
          <a:endParaRPr lang="ja-JP" sz="2900" kern="1200" dirty="0"/>
        </a:p>
      </dsp:txBody>
      <dsp:txXfrm>
        <a:off x="35611" y="93626"/>
        <a:ext cx="7426858" cy="658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82823-ADA6-45E0-B147-F64BC19A3B36}">
      <dsp:nvSpPr>
        <dsp:cNvPr id="0" name=""/>
        <dsp:cNvSpPr/>
      </dsp:nvSpPr>
      <dsp:spPr>
        <a:xfrm>
          <a:off x="0" y="3006"/>
          <a:ext cx="7498080" cy="77980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5.2</a:t>
          </a:r>
          <a:r>
            <a:rPr kumimoji="1" lang="ja-JP" sz="3100" kern="1200" dirty="0" smtClean="0"/>
            <a:t>　貯蓄と投資</a:t>
          </a:r>
          <a:endParaRPr lang="ja-JP" sz="3100" kern="1200" dirty="0"/>
        </a:p>
      </dsp:txBody>
      <dsp:txXfrm>
        <a:off x="38067" y="41073"/>
        <a:ext cx="7421946" cy="7036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D0A83-B4F9-4660-BA4E-E2E8656D5C63}">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5.3</a:t>
          </a:r>
          <a:r>
            <a:rPr kumimoji="1" lang="ja-JP" sz="4000" kern="1200" dirty="0" smtClean="0"/>
            <a:t>　利子率の決定：資金市場</a:t>
          </a:r>
          <a:endParaRPr lang="ja-JP" sz="4000" kern="1200" dirty="0"/>
        </a:p>
      </dsp:txBody>
      <dsp:txXfrm>
        <a:off x="49119" y="51629"/>
        <a:ext cx="7399842" cy="9079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C32816-6078-4641-8D11-F5AE932AAA69}">
      <dsp:nvSpPr>
        <dsp:cNvPr id="0" name=""/>
        <dsp:cNvSpPr/>
      </dsp:nvSpPr>
      <dsp:spPr>
        <a:xfrm>
          <a:off x="0" y="3006"/>
          <a:ext cx="708660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5.3.1</a:t>
          </a:r>
          <a:r>
            <a:rPr kumimoji="1" lang="ja-JP" sz="3100" kern="1200" dirty="0" smtClean="0"/>
            <a:t>　家計の貯蓄決定</a:t>
          </a:r>
          <a:endParaRPr lang="ja-JP" sz="3100" kern="1200" dirty="0"/>
        </a:p>
      </dsp:txBody>
      <dsp:txXfrm>
        <a:off x="38067" y="41073"/>
        <a:ext cx="7010466" cy="7036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08B669-7A83-4659-B1B5-DE444D1592F0}">
      <dsp:nvSpPr>
        <dsp:cNvPr id="0" name=""/>
        <dsp:cNvSpPr/>
      </dsp:nvSpPr>
      <dsp:spPr>
        <a:xfrm>
          <a:off x="0" y="8551"/>
          <a:ext cx="749808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5.3.2</a:t>
          </a:r>
          <a:r>
            <a:rPr kumimoji="1" lang="ja-JP" sz="3100" kern="1200" dirty="0" smtClean="0"/>
            <a:t>　企業の投資決定</a:t>
          </a:r>
          <a:endParaRPr kumimoji="1" lang="ja-JP" sz="3100" kern="1200" dirty="0"/>
        </a:p>
      </dsp:txBody>
      <dsp:txXfrm>
        <a:off x="38067" y="46618"/>
        <a:ext cx="7421946" cy="7036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BD4942-3AC4-40B8-ADA6-D604177E9F77}">
      <dsp:nvSpPr>
        <dsp:cNvPr id="0" name=""/>
        <dsp:cNvSpPr/>
      </dsp:nvSpPr>
      <dsp:spPr>
        <a:xfrm>
          <a:off x="0" y="1171"/>
          <a:ext cx="708660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5.3.3</a:t>
          </a:r>
          <a:r>
            <a:rPr kumimoji="1" lang="ja-JP" sz="2900" kern="1200" dirty="0" smtClean="0"/>
            <a:t>　財政赤字の影響</a:t>
          </a:r>
          <a:endParaRPr lang="ja-JP" sz="2900" kern="1200" dirty="0"/>
        </a:p>
      </dsp:txBody>
      <dsp:txXfrm>
        <a:off x="35611" y="36782"/>
        <a:ext cx="7015378" cy="65827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6F8FA-3673-4969-ADB8-F7DC83E639C5}">
      <dsp:nvSpPr>
        <dsp:cNvPr id="0" name=""/>
        <dsp:cNvSpPr/>
      </dsp:nvSpPr>
      <dsp:spPr>
        <a:xfrm>
          <a:off x="0" y="3006"/>
          <a:ext cx="7086600" cy="77980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6.1</a:t>
          </a:r>
          <a:r>
            <a:rPr kumimoji="1" lang="ja-JP" sz="3100" kern="1200" dirty="0" smtClean="0"/>
            <a:t>　貨幣の意味</a:t>
          </a:r>
          <a:endParaRPr lang="ja-JP" sz="3100" kern="1200" dirty="0"/>
        </a:p>
      </dsp:txBody>
      <dsp:txXfrm>
        <a:off x="38067" y="41073"/>
        <a:ext cx="7010466" cy="7036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5" Type="http://schemas.openxmlformats.org/officeDocument/2006/relationships/image" Target="../media/image62.wmf"/><Relationship Id="rId4" Type="http://schemas.openxmlformats.org/officeDocument/2006/relationships/image" Target="../media/image6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89.wmf"/><Relationship Id="rId1" Type="http://schemas.openxmlformats.org/officeDocument/2006/relationships/image" Target="../media/image88.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 Id="rId9" Type="http://schemas.openxmlformats.org/officeDocument/2006/relationships/image" Target="../media/image2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4.wmf"/><Relationship Id="rId5" Type="http://schemas.openxmlformats.org/officeDocument/2006/relationships/image" Target="../media/image98.wmf"/><Relationship Id="rId4" Type="http://schemas.openxmlformats.org/officeDocument/2006/relationships/image" Target="../media/image9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0.wmf"/><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4.wmf"/><Relationship Id="rId7"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image" Target="../media/image31.wmf"/><Relationship Id="rId6" Type="http://schemas.openxmlformats.org/officeDocument/2006/relationships/image" Target="../media/image37.wmf"/><Relationship Id="rId11" Type="http://schemas.openxmlformats.org/officeDocument/2006/relationships/image" Target="../media/image42.wmf"/><Relationship Id="rId5" Type="http://schemas.openxmlformats.org/officeDocument/2006/relationships/image" Target="../media/image36.wmf"/><Relationship Id="rId10" Type="http://schemas.openxmlformats.org/officeDocument/2006/relationships/image" Target="../media/image41.wmf"/><Relationship Id="rId4" Type="http://schemas.openxmlformats.org/officeDocument/2006/relationships/image" Target="../media/image35.wmf"/><Relationship Id="rId9" Type="http://schemas.openxmlformats.org/officeDocument/2006/relationships/image" Target="../media/image4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6147" name="Rectangle 3"/>
          <p:cNvSpPr>
            <a:spLocks noGrp="1" noChangeArrowheads="1"/>
          </p:cNvSpPr>
          <p:nvPr>
            <p:ph type="dt"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6148"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150"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6151" name="Rectangle 7"/>
          <p:cNvSpPr>
            <a:spLocks noGrp="1" noChangeArrowheads="1"/>
          </p:cNvSpPr>
          <p:nvPr>
            <p:ph type="sldNum" sz="quarter" idx="5"/>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0ADFB53-233A-4578-808F-54FD810F62F9}" type="slidenum">
              <a:rPr lang="ja-JP" altLang="en-US"/>
              <a:pPr/>
              <a:t>‹#›</a:t>
            </a:fld>
            <a:endParaRPr lang="en-US" altLang="ja-JP"/>
          </a:p>
        </p:txBody>
      </p:sp>
    </p:spTree>
    <p:extLst>
      <p:ext uri="{BB962C8B-B14F-4D97-AF65-F5344CB8AC3E}">
        <p14:creationId xmlns:p14="http://schemas.microsoft.com/office/powerpoint/2010/main" val="40164035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2C05DB-D5E2-4FF7-BC9C-903798CCCEE0}" type="slidenum">
              <a:rPr lang="ja-JP" altLang="en-US"/>
              <a:pPr/>
              <a:t>1</a:t>
            </a:fld>
            <a:endParaRPr lang="en-US" altLang="ja-JP"/>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ja-JP" altLang="en-US">
              <a:ea typeface="ＭＳ Ｐゴシック" pitchFamily="50" charset="-128"/>
            </a:endParaRPr>
          </a:p>
        </p:txBody>
      </p:sp>
    </p:spTree>
    <p:extLst>
      <p:ext uri="{BB962C8B-B14F-4D97-AF65-F5344CB8AC3E}">
        <p14:creationId xmlns:p14="http://schemas.microsoft.com/office/powerpoint/2010/main" val="10115953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3076" name="Rectangle 4"/>
          <p:cNvSpPr>
            <a:spLocks noGrp="1" noChangeArrowheads="1"/>
          </p:cNvSpPr>
          <p:nvPr>
            <p:ph type="dt" sz="half" idx="2"/>
          </p:nvPr>
        </p:nvSpPr>
        <p:spPr/>
        <p:txBody>
          <a:bodyPr/>
          <a:lstStyle>
            <a:lvl1pPr>
              <a:defRPr/>
            </a:lvl1pPr>
          </a:lstStyle>
          <a:p>
            <a:endParaRPr lang="en-US" altLang="ja-JP"/>
          </a:p>
        </p:txBody>
      </p:sp>
      <p:sp>
        <p:nvSpPr>
          <p:cNvPr id="3077" name="Rectangle 5"/>
          <p:cNvSpPr>
            <a:spLocks noGrp="1" noChangeArrowheads="1"/>
          </p:cNvSpPr>
          <p:nvPr>
            <p:ph type="ftr" sz="quarter" idx="3"/>
          </p:nvPr>
        </p:nvSpPr>
        <p:spPr/>
        <p:txBody>
          <a:bodyPr/>
          <a:lstStyle>
            <a:lvl1pPr>
              <a:defRPr/>
            </a:lvl1pPr>
          </a:lstStyle>
          <a:p>
            <a:endParaRPr lang="en-US" altLang="ja-JP"/>
          </a:p>
        </p:txBody>
      </p:sp>
      <p:sp>
        <p:nvSpPr>
          <p:cNvPr id="3078" name="Rectangle 6"/>
          <p:cNvSpPr>
            <a:spLocks noGrp="1" noChangeArrowheads="1"/>
          </p:cNvSpPr>
          <p:nvPr>
            <p:ph type="sldNum" sz="quarter" idx="4"/>
          </p:nvPr>
        </p:nvSpPr>
        <p:spPr/>
        <p:txBody>
          <a:bodyPr/>
          <a:lstStyle>
            <a:lvl1pPr>
              <a:defRPr/>
            </a:lvl1pPr>
          </a:lstStyle>
          <a:p>
            <a:fld id="{5095202D-126B-4639-9732-CBEB6213A837}" type="slidenum">
              <a:rPr lang="ja-JP" altLang="en-US"/>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0954EF88-B923-4015-9CB9-A7BDB5F081FD}"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483DD5F6-F716-459E-A7A1-D9BB469007E8}" type="slidenum">
              <a:rPr lang="ja-JP" altLang="en-US"/>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fld id="{A2A2E733-6C78-4B56-84EE-B2F588CB0559}" type="slidenum">
              <a:rPr lang="ja-JP" altLang="en-US"/>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4461B640-2C0C-4BA4-8B87-E3E67BBF8E62}" type="slidenum">
              <a:rPr lang="ja-JP" altLang="en-US"/>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99ADBFA3-4127-46F7-8CFE-E809AB4D1B6B}" type="slidenum">
              <a:rPr lang="ja-JP" altLang="en-US"/>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20" name="フッター プレースホルダ 19"/>
          <p:cNvSpPr>
            <a:spLocks noGrp="1"/>
          </p:cNvSpPr>
          <p:nvPr>
            <p:ph type="ftr" sz="quarter" idx="11"/>
          </p:nvPr>
        </p:nvSpPr>
        <p:spPr/>
        <p:txBody>
          <a:bodyPr/>
          <a:lstStyle>
            <a:extLst/>
          </a:lstStyle>
          <a:p>
            <a:endParaRPr lang="en-US" altLang="ja-JP"/>
          </a:p>
        </p:txBody>
      </p:sp>
      <p:sp>
        <p:nvSpPr>
          <p:cNvPr id="10" name="スライド番号プレースホルダ 9"/>
          <p:cNvSpPr>
            <a:spLocks noGrp="1"/>
          </p:cNvSpPr>
          <p:nvPr>
            <p:ph type="sldNum" sz="quarter" idx="12"/>
          </p:nvPr>
        </p:nvSpPr>
        <p:spPr/>
        <p:txBody>
          <a:bodyPr/>
          <a:lstStyle>
            <a:extLst/>
          </a:lstStyle>
          <a:p>
            <a:fld id="{5095202D-126B-4639-9732-CBEB6213A837}" type="slidenum">
              <a:rPr lang="ja-JP" altLang="en-US" smtClean="0"/>
              <a:pPr/>
              <a:t>‹#›</a:t>
            </a:fld>
            <a:endParaRPr lang="en-US" altLang="ja-JP"/>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48D90595-1E9B-4B47-A86A-1564D24E3863}" type="slidenum">
              <a:rPr lang="ja-JP" altLang="en-US" smtClean="0"/>
              <a:pPr/>
              <a: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644AC32B-3140-45A8-A424-FC3FB9EA49E7}" type="slidenum">
              <a:rPr lang="ja-JP" altLang="en-US" smtClean="0"/>
              <a:pPr/>
              <a:t>‹#›</a:t>
            </a:fld>
            <a:endParaRPr lang="en-US" altLang="ja-JP"/>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F5CCDF1D-8E89-4F99-ADC4-2F5C89EF9D6D}" type="slidenum">
              <a:rPr lang="ja-JP" altLang="en-US" smtClean="0"/>
              <a:pPr/>
              <a: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8" name="フッター プレースホルダ 7"/>
          <p:cNvSpPr>
            <a:spLocks noGrp="1"/>
          </p:cNvSpPr>
          <p:nvPr>
            <p:ph type="ftr" sz="quarter" idx="11"/>
          </p:nvPr>
        </p:nvSpPr>
        <p:spPr/>
        <p:txBody>
          <a:bodyPr/>
          <a:lstStyle>
            <a:extLst/>
          </a:lstStyle>
          <a:p>
            <a:endParaRPr lang="en-US" altLang="ja-JP"/>
          </a:p>
        </p:txBody>
      </p:sp>
      <p:sp>
        <p:nvSpPr>
          <p:cNvPr id="9" name="スライド番号プレースホルダ 8"/>
          <p:cNvSpPr>
            <a:spLocks noGrp="1"/>
          </p:cNvSpPr>
          <p:nvPr>
            <p:ph type="sldNum" sz="quarter" idx="12"/>
          </p:nvPr>
        </p:nvSpPr>
        <p:spPr/>
        <p:txBody>
          <a:bodyPr/>
          <a:lstStyle>
            <a:extLst/>
          </a:lstStyle>
          <a:p>
            <a:fld id="{20669916-CD79-4188-98E3-2DA698655620}" type="slidenum">
              <a:rPr lang="ja-JP" altLang="en-US" smtClean="0"/>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48D90595-1E9B-4B47-A86A-1564D24E3863}" type="slidenum">
              <a:rPr lang="ja-JP" altLang="en-US"/>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endParaRPr lang="en-US" altLang="ja-JP"/>
          </a:p>
        </p:txBody>
      </p:sp>
      <p:sp>
        <p:nvSpPr>
          <p:cNvPr id="4" name="フッター プレースホルダ 3"/>
          <p:cNvSpPr>
            <a:spLocks noGrp="1"/>
          </p:cNvSpPr>
          <p:nvPr>
            <p:ph type="ftr" sz="quarter" idx="11"/>
          </p:nvPr>
        </p:nvSpPr>
        <p:spPr/>
        <p:txBody>
          <a:bodyPr/>
          <a:lstStyle>
            <a:extLst/>
          </a:lstStyle>
          <a:p>
            <a:endParaRPr lang="en-US" altLang="ja-JP"/>
          </a:p>
        </p:txBody>
      </p:sp>
      <p:sp>
        <p:nvSpPr>
          <p:cNvPr id="5" name="スライド番号プレースホルダ 4"/>
          <p:cNvSpPr>
            <a:spLocks noGrp="1"/>
          </p:cNvSpPr>
          <p:nvPr>
            <p:ph type="sldNum" sz="quarter" idx="12"/>
          </p:nvPr>
        </p:nvSpPr>
        <p:spPr/>
        <p:txBody>
          <a:bodyPr/>
          <a:lstStyle>
            <a:extLst/>
          </a:lstStyle>
          <a:p>
            <a:fld id="{7A56A9C2-5CD6-43B0-9A14-8A456738CC18}" type="slidenum">
              <a:rPr lang="ja-JP" altLang="en-US" smtClean="0"/>
              <a:pPr/>
              <a: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endParaRPr lang="en-US" altLang="ja-JP"/>
          </a:p>
        </p:txBody>
      </p:sp>
      <p:sp>
        <p:nvSpPr>
          <p:cNvPr id="3" name="フッター プレースホルダ 2"/>
          <p:cNvSpPr>
            <a:spLocks noGrp="1"/>
          </p:cNvSpPr>
          <p:nvPr>
            <p:ph type="ftr" sz="quarter" idx="11"/>
          </p:nvPr>
        </p:nvSpPr>
        <p:spPr/>
        <p:txBody>
          <a:bodyPr/>
          <a:lstStyle>
            <a:extLst/>
          </a:lstStyle>
          <a:p>
            <a:endParaRPr lang="en-US" altLang="ja-JP"/>
          </a:p>
        </p:txBody>
      </p:sp>
      <p:sp>
        <p:nvSpPr>
          <p:cNvPr id="4" name="スライド番号プレースホルダ 3"/>
          <p:cNvSpPr>
            <a:spLocks noGrp="1"/>
          </p:cNvSpPr>
          <p:nvPr>
            <p:ph type="sldNum" sz="quarter" idx="12"/>
          </p:nvPr>
        </p:nvSpPr>
        <p:spPr/>
        <p:txBody>
          <a:bodyPr/>
          <a:lstStyle>
            <a:extLst/>
          </a:lstStyle>
          <a:p>
            <a:fld id="{263F02C8-7AD6-4336-892E-8B035805D643}" type="slidenum">
              <a:rPr lang="ja-JP" altLang="en-US" smtClean="0"/>
              <a:pPr/>
              <a:t>‹#›</a:t>
            </a:fld>
            <a:endParaRPr lang="en-US" altLang="ja-JP"/>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E36D1B7F-1B18-4D40-9C4D-2A52CFA07A97}" type="slidenum">
              <a:rPr lang="ja-JP" altLang="en-US" smtClean="0"/>
              <a:pPr/>
              <a: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B91CA2F0-AB1C-422F-8ACB-36EB6E2C0E94}" type="slidenum">
              <a:rPr lang="ja-JP" altLang="en-US" smtClean="0"/>
              <a:pPr/>
              <a:t>‹#›</a:t>
            </a:fld>
            <a:endParaRPr lang="en-US" altLang="ja-JP"/>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0954EF88-B923-4015-9CB9-A7BDB5F081FD}" type="slidenum">
              <a:rPr lang="ja-JP" altLang="en-US" smtClean="0"/>
              <a:pPr/>
              <a: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483DD5F6-F716-459E-A7A1-D9BB469007E8}" type="slidenum">
              <a:rPr lang="ja-JP" altLang="en-US" smtClean="0"/>
              <a:pPr/>
              <a: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fld id="{A2A2E733-6C78-4B56-84EE-B2F588CB0559}" type="slidenum">
              <a:rPr lang="ja-JP" altLang="en-US"/>
              <a:pPr/>
              <a: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4461B640-2C0C-4BA4-8B87-E3E67BBF8E62}" type="slidenum">
              <a:rPr lang="ja-JP" altLang="en-US"/>
              <a:pPr/>
              <a: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99ADBFA3-4127-46F7-8CFE-E809AB4D1B6B}" type="slidenum">
              <a:rPr lang="ja-JP" altLang="en-US"/>
              <a:pPr/>
              <a: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20" name="フッター プレースホルダ 19"/>
          <p:cNvSpPr>
            <a:spLocks noGrp="1"/>
          </p:cNvSpPr>
          <p:nvPr>
            <p:ph type="ftr" sz="quarter" idx="11"/>
          </p:nvPr>
        </p:nvSpPr>
        <p:spPr/>
        <p:txBody>
          <a:bodyPr/>
          <a:lstStyle>
            <a:extLst/>
          </a:lstStyle>
          <a:p>
            <a:endParaRPr lang="en-US" altLang="ja-JP"/>
          </a:p>
        </p:txBody>
      </p:sp>
      <p:sp>
        <p:nvSpPr>
          <p:cNvPr id="10" name="スライド番号プレースホルダ 9"/>
          <p:cNvSpPr>
            <a:spLocks noGrp="1"/>
          </p:cNvSpPr>
          <p:nvPr>
            <p:ph type="sldNum" sz="quarter" idx="12"/>
          </p:nvPr>
        </p:nvSpPr>
        <p:spPr/>
        <p:txBody>
          <a:bodyPr/>
          <a:lstStyle>
            <a:extLst/>
          </a:lstStyle>
          <a:p>
            <a:fld id="{030E8857-6EBB-44DD-9C25-E57B4BF66D12}" type="slidenum">
              <a:rPr lang="en-US" altLang="ja-JP" smtClean="0"/>
              <a:pPr/>
              <a:t>‹#›</a:t>
            </a:fld>
            <a:endParaRPr lang="en-US" altLang="ja-JP"/>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644AC32B-3140-45A8-A424-FC3FB9EA49E7}" type="slidenum">
              <a:rPr lang="ja-JP" altLang="en-US"/>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8124AED4-635A-45C2-BA97-869FA9CAE30C}" type="slidenum">
              <a:rPr lang="en-US" altLang="ja-JP" smtClean="0"/>
              <a:pPr/>
              <a: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75D5D29F-F3BD-4DC3-AA0F-560F8E0AE7AC}" type="slidenum">
              <a:rPr lang="en-US" altLang="ja-JP" smtClean="0"/>
              <a:pPr/>
              <a:t>‹#›</a:t>
            </a:fld>
            <a:endParaRPr lang="en-US" altLang="ja-JP"/>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63586F15-4C65-4C68-B1C7-1DA74C0F0D5A}" type="slidenum">
              <a:rPr lang="en-US" altLang="ja-JP" smtClean="0"/>
              <a:pPr/>
              <a: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8" name="フッター プレースホルダ 7"/>
          <p:cNvSpPr>
            <a:spLocks noGrp="1"/>
          </p:cNvSpPr>
          <p:nvPr>
            <p:ph type="ftr" sz="quarter" idx="11"/>
          </p:nvPr>
        </p:nvSpPr>
        <p:spPr/>
        <p:txBody>
          <a:bodyPr/>
          <a:lstStyle>
            <a:extLst/>
          </a:lstStyle>
          <a:p>
            <a:endParaRPr lang="en-US" altLang="ja-JP"/>
          </a:p>
        </p:txBody>
      </p:sp>
      <p:sp>
        <p:nvSpPr>
          <p:cNvPr id="9" name="スライド番号プレースホルダ 8"/>
          <p:cNvSpPr>
            <a:spLocks noGrp="1"/>
          </p:cNvSpPr>
          <p:nvPr>
            <p:ph type="sldNum" sz="quarter" idx="12"/>
          </p:nvPr>
        </p:nvSpPr>
        <p:spPr/>
        <p:txBody>
          <a:bodyPr/>
          <a:lstStyle>
            <a:extLst/>
          </a:lstStyle>
          <a:p>
            <a:fld id="{A92CF595-D0AC-4B3D-BF77-B358EF0691A6}" type="slidenum">
              <a:rPr lang="en-US" altLang="ja-JP" smtClean="0"/>
              <a:pPr/>
              <a: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endParaRPr lang="en-US" altLang="ja-JP"/>
          </a:p>
        </p:txBody>
      </p:sp>
      <p:sp>
        <p:nvSpPr>
          <p:cNvPr id="4" name="フッター プレースホルダ 3"/>
          <p:cNvSpPr>
            <a:spLocks noGrp="1"/>
          </p:cNvSpPr>
          <p:nvPr>
            <p:ph type="ftr" sz="quarter" idx="11"/>
          </p:nvPr>
        </p:nvSpPr>
        <p:spPr/>
        <p:txBody>
          <a:bodyPr/>
          <a:lstStyle>
            <a:extLst/>
          </a:lstStyle>
          <a:p>
            <a:endParaRPr lang="en-US" altLang="ja-JP"/>
          </a:p>
        </p:txBody>
      </p:sp>
      <p:sp>
        <p:nvSpPr>
          <p:cNvPr id="5" name="スライド番号プレースホルダ 4"/>
          <p:cNvSpPr>
            <a:spLocks noGrp="1"/>
          </p:cNvSpPr>
          <p:nvPr>
            <p:ph type="sldNum" sz="quarter" idx="12"/>
          </p:nvPr>
        </p:nvSpPr>
        <p:spPr/>
        <p:txBody>
          <a:bodyPr/>
          <a:lstStyle>
            <a:extLst/>
          </a:lstStyle>
          <a:p>
            <a:fld id="{B7CE7724-C4F4-40A5-85F7-90017FEAD12F}" type="slidenum">
              <a:rPr lang="en-US" altLang="ja-JP" smtClean="0"/>
              <a:pPr/>
              <a: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endParaRPr lang="en-US" altLang="ja-JP"/>
          </a:p>
        </p:txBody>
      </p:sp>
      <p:sp>
        <p:nvSpPr>
          <p:cNvPr id="3" name="フッター プレースホルダ 2"/>
          <p:cNvSpPr>
            <a:spLocks noGrp="1"/>
          </p:cNvSpPr>
          <p:nvPr>
            <p:ph type="ftr" sz="quarter" idx="11"/>
          </p:nvPr>
        </p:nvSpPr>
        <p:spPr/>
        <p:txBody>
          <a:bodyPr/>
          <a:lstStyle>
            <a:extLst/>
          </a:lstStyle>
          <a:p>
            <a:endParaRPr lang="en-US" altLang="ja-JP"/>
          </a:p>
        </p:txBody>
      </p:sp>
      <p:sp>
        <p:nvSpPr>
          <p:cNvPr id="4" name="スライド番号プレースホルダ 3"/>
          <p:cNvSpPr>
            <a:spLocks noGrp="1"/>
          </p:cNvSpPr>
          <p:nvPr>
            <p:ph type="sldNum" sz="quarter" idx="12"/>
          </p:nvPr>
        </p:nvSpPr>
        <p:spPr/>
        <p:txBody>
          <a:bodyPr/>
          <a:lstStyle>
            <a:extLst/>
          </a:lstStyle>
          <a:p>
            <a:fld id="{8A041922-8825-44EC-A440-97679268358D}" type="slidenum">
              <a:rPr lang="en-US" altLang="ja-JP" smtClean="0"/>
              <a:pPr/>
              <a:t>‹#›</a:t>
            </a:fld>
            <a:endParaRPr lang="en-US" altLang="ja-JP"/>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4D3D94BA-2888-4DD5-8182-4ADA2918E9FC}" type="slidenum">
              <a:rPr lang="en-US" altLang="ja-JP" smtClean="0"/>
              <a:pPr/>
              <a: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D1F350F5-19AA-4D02-B6A7-AFD966FAE4E9}" type="slidenum">
              <a:rPr lang="en-US" altLang="ja-JP" smtClean="0"/>
              <a:pPr/>
              <a:t>‹#›</a:t>
            </a:fld>
            <a:endParaRPr lang="en-US" altLang="ja-JP"/>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8689B4D0-694B-470A-B884-A022C4E39D97}" type="slidenum">
              <a:rPr lang="en-US" altLang="ja-JP" smtClean="0"/>
              <a:pPr/>
              <a: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997A79A1-09A7-42EE-8895-726016B569D1}" type="slidenum">
              <a:rPr lang="en-US" altLang="ja-JP" smtClean="0"/>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F5CCDF1D-8E89-4F99-ADC4-2F5C89EF9D6D}"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20669916-CD79-4188-98E3-2DA698655620}"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7A56A9C2-5CD6-43B0-9A14-8A456738CC18}"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263F02C8-7AD6-4336-892E-8B035805D643}"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E36D1B7F-1B18-4D40-9C4D-2A52CFA07A97}"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B91CA2F0-AB1C-422F-8ACB-36EB6E2C0E94}"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ea typeface="+mn-ea"/>
              </a:defRPr>
            </a:lvl1pPr>
          </a:lstStyle>
          <a:p>
            <a:fld id="{B6EA25C0-C8D4-4D02-9D98-77567F5AD1A1}"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2" r:id="rId12"/>
    <p:sldLayoutId id="2147483673" r:id="rId13"/>
    <p:sldLayoutId id="2147483674" r:id="rId14"/>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itchFamily="34" charset="0"/>
          <a:ea typeface="ＭＳ Ｐゴシック" pitchFamily="50" charset="-128"/>
        </a:defRPr>
      </a:lvl2pPr>
      <a:lvl3pPr algn="l" rtl="0" fontAlgn="base">
        <a:spcBef>
          <a:spcPct val="0"/>
        </a:spcBef>
        <a:spcAft>
          <a:spcPct val="0"/>
        </a:spcAft>
        <a:defRPr sz="3600">
          <a:solidFill>
            <a:schemeClr val="tx2"/>
          </a:solidFill>
          <a:latin typeface="Century Gothic" pitchFamily="34" charset="0"/>
          <a:ea typeface="ＭＳ Ｐゴシック" pitchFamily="50" charset="-128"/>
        </a:defRPr>
      </a:lvl3pPr>
      <a:lvl4pPr algn="l" rtl="0" fontAlgn="base">
        <a:spcBef>
          <a:spcPct val="0"/>
        </a:spcBef>
        <a:spcAft>
          <a:spcPct val="0"/>
        </a:spcAft>
        <a:defRPr sz="3600">
          <a:solidFill>
            <a:schemeClr val="tx2"/>
          </a:solidFill>
          <a:latin typeface="Century Gothic" pitchFamily="34" charset="0"/>
          <a:ea typeface="ＭＳ Ｐゴシック" pitchFamily="50" charset="-128"/>
        </a:defRPr>
      </a:lvl4pPr>
      <a:lvl5pPr algn="l" rtl="0" fontAlgn="base">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ltLang="ja-JP"/>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EA25C0-C8D4-4D02-9D98-77567F5AD1A1}" type="slidenum">
              <a:rPr lang="ja-JP" altLang="en-US" smtClean="0"/>
              <a:pPr/>
              <a:t>‹#›</a:t>
            </a:fld>
            <a:endParaRPr lang="en-US" altLang="ja-JP"/>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ltLang="ja-JP"/>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EA25C0-C8D4-4D02-9D98-77567F5AD1A1}" type="slidenum">
              <a:rPr lang="ja-JP" altLang="en-US" smtClean="0"/>
              <a:pPr/>
              <a:t>‹#›</a:t>
            </a:fld>
            <a:endParaRPr lang="en-US" altLang="ja-JP"/>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6.bin"/><Relationship Id="rId1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9.wmf"/><Relationship Id="rId17" Type="http://schemas.openxmlformats.org/officeDocument/2006/relationships/image" Target="../media/image13.wmf"/><Relationship Id="rId2" Type="http://schemas.openxmlformats.org/officeDocument/2006/relationships/slideLayout" Target="../slideLayouts/slideLayout21.xml"/><Relationship Id="rId16" Type="http://schemas.openxmlformats.org/officeDocument/2006/relationships/image" Target="../media/image12.wmf"/><Relationship Id="rId1" Type="http://schemas.openxmlformats.org/officeDocument/2006/relationships/vmlDrawing" Target="../drawings/vmlDrawing1.vml"/><Relationship Id="rId6" Type="http://schemas.openxmlformats.org/officeDocument/2006/relationships/image" Target="../media/image6.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image" Target="../media/image11.wmf"/><Relationship Id="rId10" Type="http://schemas.openxmlformats.org/officeDocument/2006/relationships/image" Target="../media/image8.wmf"/><Relationship Id="rId19" Type="http://schemas.openxmlformats.org/officeDocument/2006/relationships/image" Target="../media/image15.wmf"/><Relationship Id="rId4" Type="http://schemas.openxmlformats.org/officeDocument/2006/relationships/image" Target="../media/image5.wmf"/><Relationship Id="rId9" Type="http://schemas.openxmlformats.org/officeDocument/2006/relationships/oleObject" Target="../embeddings/oleObject4.bin"/><Relationship Id="rId14" Type="http://schemas.openxmlformats.org/officeDocument/2006/relationships/image" Target="../media/image10.wmf"/></Relationships>
</file>

<file path=ppt/slides/_rels/slide15.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oleObject" Target="../embeddings/oleObject12.bin"/><Relationship Id="rId18" Type="http://schemas.openxmlformats.org/officeDocument/2006/relationships/image" Target="../media/image23.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20.wmf"/><Relationship Id="rId17" Type="http://schemas.openxmlformats.org/officeDocument/2006/relationships/oleObject" Target="../embeddings/oleObject14.bin"/><Relationship Id="rId2" Type="http://schemas.openxmlformats.org/officeDocument/2006/relationships/slideLayout" Target="../slideLayouts/slideLayout21.xml"/><Relationship Id="rId16" Type="http://schemas.openxmlformats.org/officeDocument/2006/relationships/image" Target="../media/image22.wmf"/><Relationship Id="rId20" Type="http://schemas.openxmlformats.org/officeDocument/2006/relationships/image" Target="../media/image24.wmf"/><Relationship Id="rId1" Type="http://schemas.openxmlformats.org/officeDocument/2006/relationships/vmlDrawing" Target="../drawings/vmlDrawing2.vml"/><Relationship Id="rId6" Type="http://schemas.openxmlformats.org/officeDocument/2006/relationships/image" Target="../media/image17.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19.wmf"/><Relationship Id="rId19" Type="http://schemas.openxmlformats.org/officeDocument/2006/relationships/oleObject" Target="../embeddings/oleObject15.bin"/><Relationship Id="rId4" Type="http://schemas.openxmlformats.org/officeDocument/2006/relationships/image" Target="../media/image16.wmf"/><Relationship Id="rId9" Type="http://schemas.openxmlformats.org/officeDocument/2006/relationships/oleObject" Target="../embeddings/oleObject10.bin"/><Relationship Id="rId14" Type="http://schemas.openxmlformats.org/officeDocument/2006/relationships/image" Target="../media/image21.wmf"/></Relationships>
</file>

<file path=ppt/slides/_rels/slide16.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1.bin"/><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9.wmf"/><Relationship Id="rId2" Type="http://schemas.openxmlformats.org/officeDocument/2006/relationships/slideLayout" Target="../slideLayouts/slideLayout21.xml"/><Relationship Id="rId1" Type="http://schemas.openxmlformats.org/officeDocument/2006/relationships/vmlDrawing" Target="../drawings/vmlDrawing3.vml"/><Relationship Id="rId6" Type="http://schemas.openxmlformats.org/officeDocument/2006/relationships/image" Target="../media/image26.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19.bin"/><Relationship Id="rId14" Type="http://schemas.openxmlformats.org/officeDocument/2006/relationships/image" Target="../media/image30.wmf"/></Relationships>
</file>

<file path=ppt/slides/_rels/slide17.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1.xml"/><Relationship Id="rId1" Type="http://schemas.openxmlformats.org/officeDocument/2006/relationships/vmlDrawing" Target="../drawings/vmlDrawing4.vml"/><Relationship Id="rId6" Type="http://schemas.openxmlformats.org/officeDocument/2006/relationships/image" Target="../media/image30.wmf"/><Relationship Id="rId5" Type="http://schemas.openxmlformats.org/officeDocument/2006/relationships/oleObject" Target="../embeddings/oleObject23.bin"/><Relationship Id="rId4" Type="http://schemas.openxmlformats.org/officeDocument/2006/relationships/image" Target="../media/image31.wmf"/></Relationships>
</file>

<file path=ppt/slides/_rels/slide18.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30.bin"/><Relationship Id="rId18" Type="http://schemas.openxmlformats.org/officeDocument/2006/relationships/image" Target="../media/image39.wmf"/><Relationship Id="rId3" Type="http://schemas.openxmlformats.org/officeDocument/2006/relationships/oleObject" Target="../embeddings/oleObject25.bin"/><Relationship Id="rId21" Type="http://schemas.openxmlformats.org/officeDocument/2006/relationships/oleObject" Target="../embeddings/oleObject34.bin"/><Relationship Id="rId7" Type="http://schemas.openxmlformats.org/officeDocument/2006/relationships/oleObject" Target="../embeddings/oleObject27.bin"/><Relationship Id="rId12" Type="http://schemas.openxmlformats.org/officeDocument/2006/relationships/image" Target="../media/image36.wmf"/><Relationship Id="rId17" Type="http://schemas.openxmlformats.org/officeDocument/2006/relationships/oleObject" Target="../embeddings/oleObject32.bin"/><Relationship Id="rId25" Type="http://schemas.openxmlformats.org/officeDocument/2006/relationships/image" Target="../media/image42.wmf"/><Relationship Id="rId2" Type="http://schemas.openxmlformats.org/officeDocument/2006/relationships/slideLayout" Target="../slideLayouts/slideLayout20.xml"/><Relationship Id="rId16" Type="http://schemas.openxmlformats.org/officeDocument/2006/relationships/image" Target="../media/image38.wmf"/><Relationship Id="rId20" Type="http://schemas.openxmlformats.org/officeDocument/2006/relationships/image" Target="../media/image40.wmf"/><Relationship Id="rId1" Type="http://schemas.openxmlformats.org/officeDocument/2006/relationships/vmlDrawing" Target="../drawings/vmlDrawing5.vml"/><Relationship Id="rId6" Type="http://schemas.openxmlformats.org/officeDocument/2006/relationships/image" Target="../media/image33.wmf"/><Relationship Id="rId11" Type="http://schemas.openxmlformats.org/officeDocument/2006/relationships/oleObject" Target="../embeddings/oleObject29.bin"/><Relationship Id="rId24" Type="http://schemas.openxmlformats.org/officeDocument/2006/relationships/oleObject" Target="../embeddings/oleObject36.bin"/><Relationship Id="rId5" Type="http://schemas.openxmlformats.org/officeDocument/2006/relationships/oleObject" Target="../embeddings/oleObject26.bin"/><Relationship Id="rId15" Type="http://schemas.openxmlformats.org/officeDocument/2006/relationships/oleObject" Target="../embeddings/oleObject31.bin"/><Relationship Id="rId23" Type="http://schemas.openxmlformats.org/officeDocument/2006/relationships/oleObject" Target="../embeddings/oleObject35.bin"/><Relationship Id="rId10" Type="http://schemas.openxmlformats.org/officeDocument/2006/relationships/image" Target="../media/image35.wmf"/><Relationship Id="rId19" Type="http://schemas.openxmlformats.org/officeDocument/2006/relationships/oleObject" Target="../embeddings/oleObject33.bin"/><Relationship Id="rId4" Type="http://schemas.openxmlformats.org/officeDocument/2006/relationships/image" Target="../media/image31.wmf"/><Relationship Id="rId9" Type="http://schemas.openxmlformats.org/officeDocument/2006/relationships/oleObject" Target="../embeddings/oleObject28.bin"/><Relationship Id="rId14" Type="http://schemas.openxmlformats.org/officeDocument/2006/relationships/image" Target="../media/image37.wmf"/><Relationship Id="rId22" Type="http://schemas.openxmlformats.org/officeDocument/2006/relationships/image" Target="../media/image41.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1.xml"/><Relationship Id="rId1" Type="http://schemas.openxmlformats.org/officeDocument/2006/relationships/vmlDrawing" Target="../drawings/vmlDrawing6.vml"/><Relationship Id="rId4" Type="http://schemas.openxmlformats.org/officeDocument/2006/relationships/image" Target="../media/image43.wmf"/></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image" Target="../media/image3.png"/><Relationship Id="rId12" Type="http://schemas.openxmlformats.org/officeDocument/2006/relationships/diagramColors" Target="../diagrams/colors2.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11" Type="http://schemas.openxmlformats.org/officeDocument/2006/relationships/diagramQuickStyle" Target="../diagrams/quickStyle2.xml"/><Relationship Id="rId5" Type="http://schemas.openxmlformats.org/officeDocument/2006/relationships/diagramColors" Target="../diagrams/colors1.xml"/><Relationship Id="rId10" Type="http://schemas.openxmlformats.org/officeDocument/2006/relationships/diagramLayout" Target="../diagrams/layout2.xml"/><Relationship Id="rId4" Type="http://schemas.openxmlformats.org/officeDocument/2006/relationships/diagramQuickStyle" Target="../diagrams/quickStyle1.xml"/><Relationship Id="rId9"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6.xml"/><Relationship Id="rId1" Type="http://schemas.openxmlformats.org/officeDocument/2006/relationships/vmlDrawing" Target="../drawings/vmlDrawing7.vml"/><Relationship Id="rId6" Type="http://schemas.openxmlformats.org/officeDocument/2006/relationships/image" Target="../media/image33.wmf"/><Relationship Id="rId5" Type="http://schemas.openxmlformats.org/officeDocument/2006/relationships/oleObject" Target="../embeddings/oleObject39.bin"/><Relationship Id="rId4" Type="http://schemas.openxmlformats.org/officeDocument/2006/relationships/image" Target="../media/image31.wmf"/></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4.png"/><Relationship Id="rId1" Type="http://schemas.openxmlformats.org/officeDocument/2006/relationships/slideLayout" Target="../slideLayouts/slideLayout1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46.bin"/><Relationship Id="rId18" Type="http://schemas.openxmlformats.org/officeDocument/2006/relationships/image" Target="../media/image51.wmf"/><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48.wmf"/><Relationship Id="rId17" Type="http://schemas.openxmlformats.org/officeDocument/2006/relationships/oleObject" Target="../embeddings/oleObject48.bin"/><Relationship Id="rId2" Type="http://schemas.openxmlformats.org/officeDocument/2006/relationships/slideLayout" Target="../slideLayouts/slideLayout20.xml"/><Relationship Id="rId16" Type="http://schemas.openxmlformats.org/officeDocument/2006/relationships/image" Target="../media/image50.wmf"/><Relationship Id="rId1" Type="http://schemas.openxmlformats.org/officeDocument/2006/relationships/vmlDrawing" Target="../drawings/vmlDrawing8.vml"/><Relationship Id="rId6" Type="http://schemas.openxmlformats.org/officeDocument/2006/relationships/image" Target="../media/image46.wmf"/><Relationship Id="rId11" Type="http://schemas.openxmlformats.org/officeDocument/2006/relationships/oleObject" Target="../embeddings/oleObject45.bin"/><Relationship Id="rId5" Type="http://schemas.openxmlformats.org/officeDocument/2006/relationships/oleObject" Target="../embeddings/oleObject41.bin"/><Relationship Id="rId15" Type="http://schemas.openxmlformats.org/officeDocument/2006/relationships/oleObject" Target="../embeddings/oleObject47.bin"/><Relationship Id="rId10" Type="http://schemas.openxmlformats.org/officeDocument/2006/relationships/oleObject" Target="../embeddings/oleObject44.bin"/><Relationship Id="rId4" Type="http://schemas.openxmlformats.org/officeDocument/2006/relationships/image" Target="../media/image45.wmf"/><Relationship Id="rId9" Type="http://schemas.openxmlformats.org/officeDocument/2006/relationships/oleObject" Target="../embeddings/oleObject43.bin"/><Relationship Id="rId14" Type="http://schemas.openxmlformats.org/officeDocument/2006/relationships/image" Target="../media/image49.wmf"/></Relationships>
</file>

<file path=ppt/slides/_rels/slide23.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54.bin"/><Relationship Id="rId3" Type="http://schemas.openxmlformats.org/officeDocument/2006/relationships/oleObject" Target="../embeddings/oleObject49.bin"/><Relationship Id="rId7" Type="http://schemas.openxmlformats.org/officeDocument/2006/relationships/oleObject" Target="../embeddings/oleObject51.bin"/><Relationship Id="rId12" Type="http://schemas.openxmlformats.org/officeDocument/2006/relationships/image" Target="../media/image56.wmf"/><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media/image53.wmf"/><Relationship Id="rId11" Type="http://schemas.openxmlformats.org/officeDocument/2006/relationships/oleObject" Target="../embeddings/oleObject53.bin"/><Relationship Id="rId5" Type="http://schemas.openxmlformats.org/officeDocument/2006/relationships/oleObject" Target="../embeddings/oleObject50.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52.bin"/><Relationship Id="rId14" Type="http://schemas.openxmlformats.org/officeDocument/2006/relationships/image" Target="../media/image57.wmf"/></Relationships>
</file>

<file path=ppt/slides/_rels/slide24.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62.wmf"/><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59.wmf"/><Relationship Id="rId11" Type="http://schemas.openxmlformats.org/officeDocument/2006/relationships/oleObject" Target="../embeddings/oleObject59.bin"/><Relationship Id="rId5" Type="http://schemas.openxmlformats.org/officeDocument/2006/relationships/oleObject" Target="../embeddings/oleObject56.bin"/><Relationship Id="rId10" Type="http://schemas.openxmlformats.org/officeDocument/2006/relationships/image" Target="../media/image61.wmf"/><Relationship Id="rId4" Type="http://schemas.openxmlformats.org/officeDocument/2006/relationships/image" Target="../media/image58.wmf"/><Relationship Id="rId9" Type="http://schemas.openxmlformats.org/officeDocument/2006/relationships/oleObject" Target="../embeddings/oleObject58.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1.xml"/><Relationship Id="rId1" Type="http://schemas.openxmlformats.org/officeDocument/2006/relationships/vmlDrawing" Target="../drawings/vmlDrawing11.vml"/><Relationship Id="rId6" Type="http://schemas.openxmlformats.org/officeDocument/2006/relationships/image" Target="../media/image64.wmf"/><Relationship Id="rId5" Type="http://schemas.openxmlformats.org/officeDocument/2006/relationships/oleObject" Target="../embeddings/oleObject61.bin"/><Relationship Id="rId4" Type="http://schemas.openxmlformats.org/officeDocument/2006/relationships/image" Target="../media/image63.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0.xml"/><Relationship Id="rId1" Type="http://schemas.openxmlformats.org/officeDocument/2006/relationships/vmlDrawing" Target="../drawings/vmlDrawing12.vml"/><Relationship Id="rId6" Type="http://schemas.openxmlformats.org/officeDocument/2006/relationships/image" Target="../media/image66.wmf"/><Relationship Id="rId5" Type="http://schemas.openxmlformats.org/officeDocument/2006/relationships/oleObject" Target="../embeddings/oleObject63.bin"/><Relationship Id="rId4" Type="http://schemas.openxmlformats.org/officeDocument/2006/relationships/image" Target="../media/image65.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16.xml"/><Relationship Id="rId1" Type="http://schemas.openxmlformats.org/officeDocument/2006/relationships/vmlDrawing" Target="../drawings/vmlDrawing13.vml"/><Relationship Id="rId6" Type="http://schemas.openxmlformats.org/officeDocument/2006/relationships/image" Target="../media/image68.wmf"/><Relationship Id="rId5" Type="http://schemas.openxmlformats.org/officeDocument/2006/relationships/oleObject" Target="../embeddings/oleObject65.bin"/><Relationship Id="rId4" Type="http://schemas.openxmlformats.org/officeDocument/2006/relationships/image" Target="../media/image67.wmf"/></Relationships>
</file>

<file path=ppt/slides/_rels/slide31.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71.bin"/><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73.wmf"/><Relationship Id="rId2" Type="http://schemas.openxmlformats.org/officeDocument/2006/relationships/slideLayout" Target="../slideLayouts/slideLayout20.xml"/><Relationship Id="rId1" Type="http://schemas.openxmlformats.org/officeDocument/2006/relationships/vmlDrawing" Target="../drawings/vmlDrawing14.vml"/><Relationship Id="rId6" Type="http://schemas.openxmlformats.org/officeDocument/2006/relationships/image" Target="../media/image70.wmf"/><Relationship Id="rId11" Type="http://schemas.openxmlformats.org/officeDocument/2006/relationships/oleObject" Target="../embeddings/oleObject70.bin"/><Relationship Id="rId5" Type="http://schemas.openxmlformats.org/officeDocument/2006/relationships/oleObject" Target="../embeddings/oleObject67.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69.bin"/><Relationship Id="rId14" Type="http://schemas.openxmlformats.org/officeDocument/2006/relationships/image" Target="../media/image74.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image" Target="../media/image77.wmf"/><Relationship Id="rId18" Type="http://schemas.openxmlformats.org/officeDocument/2006/relationships/oleObject" Target="../embeddings/oleObject77.bin"/><Relationship Id="rId3" Type="http://schemas.openxmlformats.org/officeDocument/2006/relationships/diagramData" Target="../diagrams/data8.xml"/><Relationship Id="rId21" Type="http://schemas.openxmlformats.org/officeDocument/2006/relationships/image" Target="../media/image81.wmf"/><Relationship Id="rId7" Type="http://schemas.microsoft.com/office/2007/relationships/diagramDrawing" Target="../diagrams/drawing8.xml"/><Relationship Id="rId12" Type="http://schemas.openxmlformats.org/officeDocument/2006/relationships/oleObject" Target="../embeddings/oleObject74.bin"/><Relationship Id="rId17" Type="http://schemas.openxmlformats.org/officeDocument/2006/relationships/image" Target="../media/image79.wmf"/><Relationship Id="rId2" Type="http://schemas.openxmlformats.org/officeDocument/2006/relationships/slideLayout" Target="../slideLayouts/slideLayout26.xml"/><Relationship Id="rId16" Type="http://schemas.openxmlformats.org/officeDocument/2006/relationships/oleObject" Target="../embeddings/oleObject76.bin"/><Relationship Id="rId20" Type="http://schemas.openxmlformats.org/officeDocument/2006/relationships/oleObject" Target="../embeddings/oleObject78.bin"/><Relationship Id="rId1" Type="http://schemas.openxmlformats.org/officeDocument/2006/relationships/vmlDrawing" Target="../drawings/vmlDrawing15.vml"/><Relationship Id="rId6" Type="http://schemas.openxmlformats.org/officeDocument/2006/relationships/diagramColors" Target="../diagrams/colors8.xml"/><Relationship Id="rId11" Type="http://schemas.openxmlformats.org/officeDocument/2006/relationships/image" Target="../media/image76.wmf"/><Relationship Id="rId5" Type="http://schemas.openxmlformats.org/officeDocument/2006/relationships/diagramQuickStyle" Target="../diagrams/quickStyle8.xml"/><Relationship Id="rId15" Type="http://schemas.openxmlformats.org/officeDocument/2006/relationships/image" Target="../media/image78.wmf"/><Relationship Id="rId23" Type="http://schemas.openxmlformats.org/officeDocument/2006/relationships/image" Target="../media/image73.wmf"/><Relationship Id="rId10" Type="http://schemas.openxmlformats.org/officeDocument/2006/relationships/oleObject" Target="../embeddings/oleObject73.bin"/><Relationship Id="rId19" Type="http://schemas.openxmlformats.org/officeDocument/2006/relationships/image" Target="../media/image80.wmf"/><Relationship Id="rId4" Type="http://schemas.openxmlformats.org/officeDocument/2006/relationships/diagramLayout" Target="../diagrams/layout8.xml"/><Relationship Id="rId9" Type="http://schemas.openxmlformats.org/officeDocument/2006/relationships/image" Target="../media/image75.wmf"/><Relationship Id="rId14" Type="http://schemas.openxmlformats.org/officeDocument/2006/relationships/oleObject" Target="../embeddings/oleObject75.bin"/><Relationship Id="rId22" Type="http://schemas.openxmlformats.org/officeDocument/2006/relationships/oleObject" Target="../embeddings/oleObject79.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7.xml"/><Relationship Id="rId1" Type="http://schemas.openxmlformats.org/officeDocument/2006/relationships/vmlDrawing" Target="../drawings/vmlDrawing16.vml"/><Relationship Id="rId4" Type="http://schemas.openxmlformats.org/officeDocument/2006/relationships/image" Target="../media/image83.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1.xml"/><Relationship Id="rId1" Type="http://schemas.openxmlformats.org/officeDocument/2006/relationships/vmlDrawing" Target="../drawings/vmlDrawing17.vml"/><Relationship Id="rId4" Type="http://schemas.openxmlformats.org/officeDocument/2006/relationships/image" Target="../media/image84.wmf"/></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1.xml"/><Relationship Id="rId1" Type="http://schemas.openxmlformats.org/officeDocument/2006/relationships/vmlDrawing" Target="../drawings/vmlDrawing18.vml"/><Relationship Id="rId6" Type="http://schemas.openxmlformats.org/officeDocument/2006/relationships/image" Target="../media/image86.wmf"/><Relationship Id="rId5" Type="http://schemas.openxmlformats.org/officeDocument/2006/relationships/oleObject" Target="../embeddings/oleObject83.bin"/><Relationship Id="rId4" Type="http://schemas.openxmlformats.org/officeDocument/2006/relationships/image" Target="../media/image8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87.png"/><Relationship Id="rId2" Type="http://schemas.openxmlformats.org/officeDocument/2006/relationships/diagramData" Target="../diagrams/data13.xml"/><Relationship Id="rId1" Type="http://schemas.openxmlformats.org/officeDocument/2006/relationships/slideLayout" Target="../slideLayouts/slideLayout1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oleObject" Target="../embeddings/oleObject84.bin"/><Relationship Id="rId7" Type="http://schemas.openxmlformats.org/officeDocument/2006/relationships/oleObject" Target="../embeddings/oleObject86.bin"/><Relationship Id="rId2" Type="http://schemas.openxmlformats.org/officeDocument/2006/relationships/slideLayout" Target="../slideLayouts/slideLayout21.xml"/><Relationship Id="rId1" Type="http://schemas.openxmlformats.org/officeDocument/2006/relationships/vmlDrawing" Target="../drawings/vmlDrawing19.vml"/><Relationship Id="rId6" Type="http://schemas.openxmlformats.org/officeDocument/2006/relationships/image" Target="../media/image89.wmf"/><Relationship Id="rId5" Type="http://schemas.openxmlformats.org/officeDocument/2006/relationships/oleObject" Target="../embeddings/oleObject85.bin"/><Relationship Id="rId4" Type="http://schemas.openxmlformats.org/officeDocument/2006/relationships/image" Target="../media/image88.wmf"/></Relationships>
</file>

<file path=ppt/slides/_rels/slide56.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87.bin"/><Relationship Id="rId7" Type="http://schemas.openxmlformats.org/officeDocument/2006/relationships/oleObject" Target="../embeddings/oleObject89.bin"/><Relationship Id="rId2" Type="http://schemas.openxmlformats.org/officeDocument/2006/relationships/slideLayout" Target="../slideLayouts/slideLayout20.xml"/><Relationship Id="rId1" Type="http://schemas.openxmlformats.org/officeDocument/2006/relationships/vmlDrawing" Target="../drawings/vmlDrawing20.vml"/><Relationship Id="rId6" Type="http://schemas.openxmlformats.org/officeDocument/2006/relationships/image" Target="../media/image92.wmf"/><Relationship Id="rId5" Type="http://schemas.openxmlformats.org/officeDocument/2006/relationships/oleObject" Target="../embeddings/oleObject88.bin"/><Relationship Id="rId4" Type="http://schemas.openxmlformats.org/officeDocument/2006/relationships/image" Target="../media/image91.wmf"/></Relationships>
</file>

<file path=ppt/slides/_rels/slide57.xml.rels><?xml version="1.0" encoding="UTF-8" standalone="yes"?>
<Relationships xmlns="http://schemas.openxmlformats.org/package/2006/relationships"><Relationship Id="rId8" Type="http://schemas.openxmlformats.org/officeDocument/2006/relationships/image" Target="../media/image96.wmf"/><Relationship Id="rId3" Type="http://schemas.openxmlformats.org/officeDocument/2006/relationships/oleObject" Target="../embeddings/oleObject90.bin"/><Relationship Id="rId7" Type="http://schemas.openxmlformats.org/officeDocument/2006/relationships/oleObject" Target="../embeddings/oleObject92.bin"/><Relationship Id="rId12" Type="http://schemas.openxmlformats.org/officeDocument/2006/relationships/image" Target="../media/image98.wmf"/><Relationship Id="rId2" Type="http://schemas.openxmlformats.org/officeDocument/2006/relationships/slideLayout" Target="../slideLayouts/slideLayout21.xml"/><Relationship Id="rId1" Type="http://schemas.openxmlformats.org/officeDocument/2006/relationships/vmlDrawing" Target="../drawings/vmlDrawing21.vml"/><Relationship Id="rId6" Type="http://schemas.openxmlformats.org/officeDocument/2006/relationships/image" Target="../media/image95.wmf"/><Relationship Id="rId11" Type="http://schemas.openxmlformats.org/officeDocument/2006/relationships/oleObject" Target="../embeddings/oleObject94.bin"/><Relationship Id="rId5" Type="http://schemas.openxmlformats.org/officeDocument/2006/relationships/oleObject" Target="../embeddings/oleObject91.bin"/><Relationship Id="rId10" Type="http://schemas.openxmlformats.org/officeDocument/2006/relationships/image" Target="../media/image97.wmf"/><Relationship Id="rId4" Type="http://schemas.openxmlformats.org/officeDocument/2006/relationships/image" Target="../media/image94.wmf"/><Relationship Id="rId9" Type="http://schemas.openxmlformats.org/officeDocument/2006/relationships/oleObject" Target="../embeddings/oleObject93.bin"/></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21.xml"/><Relationship Id="rId1" Type="http://schemas.openxmlformats.org/officeDocument/2006/relationships/vmlDrawing" Target="../drawings/vmlDrawing22.vml"/><Relationship Id="rId4" Type="http://schemas.openxmlformats.org/officeDocument/2006/relationships/image" Target="../media/image99.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8.xml"/><Relationship Id="rId1" Type="http://schemas.openxmlformats.org/officeDocument/2006/relationships/vmlDrawing" Target="../drawings/vmlDrawing23.vml"/><Relationship Id="rId6" Type="http://schemas.openxmlformats.org/officeDocument/2006/relationships/diagramColors" Target="../diagrams/colors15.xml"/><Relationship Id="rId11" Type="http://schemas.openxmlformats.org/officeDocument/2006/relationships/image" Target="../media/image101.wmf"/><Relationship Id="rId5" Type="http://schemas.openxmlformats.org/officeDocument/2006/relationships/diagramQuickStyle" Target="../diagrams/quickStyle15.xml"/><Relationship Id="rId10" Type="http://schemas.openxmlformats.org/officeDocument/2006/relationships/oleObject" Target="../embeddings/oleObject97.bin"/><Relationship Id="rId4" Type="http://schemas.openxmlformats.org/officeDocument/2006/relationships/diagramLayout" Target="../diagrams/layout15.xml"/><Relationship Id="rId9" Type="http://schemas.openxmlformats.org/officeDocument/2006/relationships/image" Target="../media/image100.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Layout" Target="../slideLayouts/slideLayout21.xml"/><Relationship Id="rId1" Type="http://schemas.openxmlformats.org/officeDocument/2006/relationships/vmlDrawing" Target="../drawings/vmlDrawing24.vml"/><Relationship Id="rId4" Type="http://schemas.openxmlformats.org/officeDocument/2006/relationships/image" Target="../media/image102.wmf"/></Relationships>
</file>

<file path=ppt/slides/_rels/slide64.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16.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6.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6.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6.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71538" y="359898"/>
            <a:ext cx="8429684" cy="1472184"/>
          </a:xfrm>
        </p:spPr>
        <p:txBody>
          <a:bodyPr/>
          <a:lstStyle/>
          <a:p>
            <a:r>
              <a:rPr lang="ja-JP" altLang="en-US" dirty="0"/>
              <a:t>第５章　貯蓄と投資を結ぶもの</a:t>
            </a:r>
          </a:p>
        </p:txBody>
      </p:sp>
      <p:sp>
        <p:nvSpPr>
          <p:cNvPr id="2051" name="Rectangle 3"/>
          <p:cNvSpPr>
            <a:spLocks noGrp="1" noChangeArrowheads="1"/>
          </p:cNvSpPr>
          <p:nvPr>
            <p:ph type="subTitle" idx="1"/>
          </p:nvPr>
        </p:nvSpPr>
        <p:spPr>
          <a:xfrm>
            <a:off x="2285984" y="2214554"/>
            <a:ext cx="7406640" cy="1752600"/>
          </a:xfrm>
        </p:spPr>
        <p:txBody>
          <a:bodyPr>
            <a:normAutofit/>
          </a:bodyPr>
          <a:lstStyle/>
          <a:p>
            <a:r>
              <a:rPr lang="ja-JP" altLang="en-US" sz="3600" dirty="0" smtClean="0"/>
              <a:t>資金</a:t>
            </a:r>
            <a:r>
              <a:rPr lang="ja-JP" altLang="en-US" sz="3600" dirty="0"/>
              <a:t>市場</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正方形/長方形 73"/>
          <p:cNvSpPr/>
          <p:nvPr/>
        </p:nvSpPr>
        <p:spPr>
          <a:xfrm>
            <a:off x="6858016" y="3357562"/>
            <a:ext cx="1428760" cy="57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3" name="正方形/長方形 72"/>
          <p:cNvSpPr/>
          <p:nvPr/>
        </p:nvSpPr>
        <p:spPr>
          <a:xfrm>
            <a:off x="4643438" y="3357562"/>
            <a:ext cx="1785950" cy="57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2" name="正方形/長方形 71"/>
          <p:cNvSpPr/>
          <p:nvPr/>
        </p:nvSpPr>
        <p:spPr>
          <a:xfrm>
            <a:off x="1142976" y="3357562"/>
            <a:ext cx="3143272" cy="57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4578" name="Rectangle 2"/>
          <p:cNvSpPr>
            <a:spLocks noGrp="1" noChangeArrowheads="1"/>
          </p:cNvSpPr>
          <p:nvPr>
            <p:ph type="title"/>
          </p:nvPr>
        </p:nvSpPr>
        <p:spPr>
          <a:xfrm>
            <a:off x="1142976" y="0"/>
            <a:ext cx="7498080" cy="939784"/>
          </a:xfrm>
        </p:spPr>
        <p:txBody>
          <a:bodyPr>
            <a:normAutofit/>
          </a:bodyPr>
          <a:lstStyle/>
          <a:p>
            <a:r>
              <a:rPr lang="ja-JP" altLang="en-US" sz="3600" dirty="0" smtClean="0"/>
              <a:t>貯蓄と投資</a:t>
            </a:r>
            <a:endParaRPr lang="ja-JP" altLang="en-US" sz="3600" dirty="0"/>
          </a:p>
        </p:txBody>
      </p:sp>
      <p:sp>
        <p:nvSpPr>
          <p:cNvPr id="24581" name="Text Box 5"/>
          <p:cNvSpPr txBox="1">
            <a:spLocks noChangeArrowheads="1"/>
          </p:cNvSpPr>
          <p:nvPr/>
        </p:nvSpPr>
        <p:spPr bwMode="auto">
          <a:xfrm>
            <a:off x="1071538" y="5000637"/>
            <a:ext cx="4929190" cy="1200329"/>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pitchFamily="50" charset="-128"/>
              </a:rPr>
              <a:t>民間</a:t>
            </a:r>
            <a:r>
              <a:rPr lang="ja-JP" altLang="en-US" sz="1800" dirty="0">
                <a:ea typeface="ＭＳ Ｐゴシック" pitchFamily="50" charset="-128"/>
              </a:rPr>
              <a:t>部門が資金不足＝ </a:t>
            </a:r>
            <a:r>
              <a:rPr lang="en-US" altLang="ja-JP" sz="1800" b="1" i="1" dirty="0">
                <a:latin typeface="Century" pitchFamily="18" charset="0"/>
                <a:ea typeface="ＭＳ Ｐゴシック" pitchFamily="50" charset="-128"/>
              </a:rPr>
              <a:t>(</a:t>
            </a:r>
            <a:r>
              <a:rPr lang="en-US" altLang="ja-JP" sz="1800" b="1" i="1" dirty="0" smtClean="0">
                <a:latin typeface="Century" pitchFamily="18" charset="0"/>
                <a:ea typeface="ＭＳ Ｐゴシック" pitchFamily="50" charset="-128"/>
              </a:rPr>
              <a:t>Y</a:t>
            </a:r>
            <a:r>
              <a:rPr lang="ja-JP" altLang="en-US" sz="1800" b="1" i="1" dirty="0" smtClean="0">
                <a:latin typeface="Century" pitchFamily="18" charset="0"/>
                <a:ea typeface="ＭＳ Ｐゴシック" pitchFamily="50" charset="-128"/>
              </a:rPr>
              <a:t>－</a:t>
            </a:r>
            <a:r>
              <a:rPr lang="en-US" altLang="ja-JP" sz="1800" b="1" i="1" dirty="0" smtClean="0">
                <a:latin typeface="Century" pitchFamily="18" charset="0"/>
                <a:ea typeface="ＭＳ Ｐゴシック" pitchFamily="50" charset="-128"/>
              </a:rPr>
              <a:t>T</a:t>
            </a:r>
            <a:r>
              <a:rPr lang="ja-JP" altLang="en-US" sz="1800" b="1" i="1" dirty="0">
                <a:latin typeface="Century" pitchFamily="18" charset="0"/>
                <a:ea typeface="ＭＳ Ｐゴシック" pitchFamily="50" charset="-128"/>
              </a:rPr>
              <a:t> －</a:t>
            </a:r>
            <a:r>
              <a:rPr lang="en-US" altLang="ja-JP" sz="1800" b="1" i="1" dirty="0">
                <a:latin typeface="Century" pitchFamily="18" charset="0"/>
                <a:ea typeface="ＭＳ Ｐゴシック" pitchFamily="50" charset="-128"/>
              </a:rPr>
              <a:t>C)</a:t>
            </a:r>
            <a:r>
              <a:rPr lang="ja-JP" altLang="en-US" sz="1800" b="1" i="1" dirty="0">
                <a:latin typeface="Century" pitchFamily="18" charset="0"/>
                <a:ea typeface="ＭＳ Ｐゴシック" pitchFamily="50" charset="-128"/>
              </a:rPr>
              <a:t>－</a:t>
            </a:r>
            <a:r>
              <a:rPr lang="en-US" altLang="ja-JP" sz="1800" b="1" i="1" dirty="0">
                <a:latin typeface="Century" pitchFamily="18" charset="0"/>
                <a:ea typeface="ＭＳ Ｐゴシック" pitchFamily="50" charset="-128"/>
              </a:rPr>
              <a:t>I</a:t>
            </a:r>
            <a:r>
              <a:rPr lang="ja-JP" altLang="en-US" sz="1800" b="1" i="1" dirty="0">
                <a:ea typeface="ＭＳ Ｐゴシック" pitchFamily="50" charset="-128"/>
              </a:rPr>
              <a:t>＜０　</a:t>
            </a:r>
            <a:r>
              <a:rPr lang="ja-JP" altLang="en-US" sz="1800" dirty="0">
                <a:ea typeface="ＭＳ Ｐゴシック" pitchFamily="50" charset="-128"/>
              </a:rPr>
              <a:t>で、</a:t>
            </a:r>
          </a:p>
          <a:p>
            <a:pPr>
              <a:spcBef>
                <a:spcPct val="50000"/>
              </a:spcBef>
            </a:pPr>
            <a:r>
              <a:rPr lang="ja-JP" altLang="en-US" sz="1800" dirty="0">
                <a:ea typeface="ＭＳ Ｐゴシック" pitchFamily="50" charset="-128"/>
              </a:rPr>
              <a:t>公共部門も資金不足＝ </a:t>
            </a:r>
            <a:r>
              <a:rPr lang="ja-JP" altLang="en-US" sz="1800" b="1" i="1" dirty="0">
                <a:latin typeface="Century" pitchFamily="18" charset="0"/>
                <a:ea typeface="ＭＳ Ｐゴシック" pitchFamily="50" charset="-128"/>
              </a:rPr>
              <a:t>（</a:t>
            </a:r>
            <a:r>
              <a:rPr lang="en-US" altLang="ja-JP" sz="1800" b="1" i="1" dirty="0">
                <a:latin typeface="Century" pitchFamily="18" charset="0"/>
                <a:ea typeface="ＭＳ Ｐゴシック" pitchFamily="50" charset="-128"/>
              </a:rPr>
              <a:t>T</a:t>
            </a:r>
            <a:r>
              <a:rPr lang="ja-JP" altLang="en-US" sz="1800" b="1" i="1" dirty="0">
                <a:latin typeface="Century" pitchFamily="18" charset="0"/>
                <a:ea typeface="ＭＳ Ｐゴシック" pitchFamily="50" charset="-128"/>
              </a:rPr>
              <a:t>－</a:t>
            </a:r>
            <a:r>
              <a:rPr lang="en-US" altLang="ja-JP" sz="1800" b="1" i="1" dirty="0">
                <a:latin typeface="Century" pitchFamily="18" charset="0"/>
                <a:ea typeface="ＭＳ Ｐゴシック" pitchFamily="50" charset="-128"/>
              </a:rPr>
              <a:t>G</a:t>
            </a:r>
            <a:r>
              <a:rPr lang="ja-JP" altLang="en-US" sz="1800" b="1" i="1" dirty="0">
                <a:latin typeface="Century" pitchFamily="18" charset="0"/>
                <a:ea typeface="ＭＳ Ｐゴシック" pitchFamily="50" charset="-128"/>
              </a:rPr>
              <a:t>）</a:t>
            </a:r>
            <a:r>
              <a:rPr lang="ja-JP" altLang="en-US" sz="1800" b="1" i="1" dirty="0">
                <a:ea typeface="ＭＳ Ｐゴシック" pitchFamily="50" charset="-128"/>
              </a:rPr>
              <a:t>＜０</a:t>
            </a:r>
            <a:r>
              <a:rPr lang="ja-JP" altLang="en-US" sz="1800" dirty="0">
                <a:ea typeface="ＭＳ Ｐゴシック" pitchFamily="50" charset="-128"/>
              </a:rPr>
              <a:t>　</a:t>
            </a:r>
            <a:r>
              <a:rPr lang="ja-JP" altLang="en-US" sz="1800" dirty="0" smtClean="0">
                <a:ea typeface="ＭＳ Ｐゴシック" pitchFamily="50" charset="-128"/>
              </a:rPr>
              <a:t>ならば</a:t>
            </a:r>
            <a:endParaRPr lang="ja-JP" altLang="en-US" sz="1800" dirty="0">
              <a:ea typeface="ＭＳ Ｐゴシック" pitchFamily="50" charset="-128"/>
            </a:endParaRPr>
          </a:p>
          <a:p>
            <a:pPr>
              <a:spcBef>
                <a:spcPct val="50000"/>
              </a:spcBef>
            </a:pPr>
            <a:r>
              <a:rPr lang="en-US" altLang="ja-JP" sz="1800" b="1" i="1" dirty="0">
                <a:latin typeface="Century" pitchFamily="18" charset="0"/>
                <a:ea typeface="ＭＳ Ｐゴシック" pitchFamily="50" charset="-128"/>
              </a:rPr>
              <a:t>EX</a:t>
            </a:r>
            <a:r>
              <a:rPr lang="ja-JP" altLang="en-US" sz="1800" b="1" i="1" dirty="0">
                <a:latin typeface="Century" pitchFamily="18" charset="0"/>
                <a:ea typeface="ＭＳ Ｐゴシック" pitchFamily="50" charset="-128"/>
              </a:rPr>
              <a:t>－</a:t>
            </a:r>
            <a:r>
              <a:rPr lang="en-US" altLang="ja-JP" sz="1800" b="1" i="1" dirty="0">
                <a:latin typeface="Century" pitchFamily="18" charset="0"/>
                <a:ea typeface="ＭＳ Ｐゴシック" pitchFamily="50" charset="-128"/>
              </a:rPr>
              <a:t>IM</a:t>
            </a:r>
            <a:r>
              <a:rPr lang="ja-JP" altLang="en-US" sz="1800" b="1" i="1" dirty="0">
                <a:latin typeface="Century" pitchFamily="18" charset="0"/>
                <a:ea typeface="ＭＳ Ｐゴシック" pitchFamily="50" charset="-128"/>
              </a:rPr>
              <a:t>＜０</a:t>
            </a:r>
            <a:r>
              <a:rPr lang="ja-JP" altLang="en-US" sz="1800" dirty="0">
                <a:latin typeface="Century" pitchFamily="18" charset="0"/>
                <a:ea typeface="ＭＳ Ｐゴシック" pitchFamily="50" charset="-128"/>
              </a:rPr>
              <a:t>より、</a:t>
            </a:r>
            <a:r>
              <a:rPr lang="ja-JP" altLang="en-US" sz="1800" b="1" dirty="0">
                <a:solidFill>
                  <a:srgbClr val="FF0000"/>
                </a:solidFill>
                <a:ea typeface="ＭＳ Ｐゴシック" pitchFamily="50" charset="-128"/>
              </a:rPr>
              <a:t>輸出＜輸入</a:t>
            </a:r>
            <a:r>
              <a:rPr lang="ja-JP" altLang="en-US" sz="1800" dirty="0">
                <a:ea typeface="ＭＳ Ｐゴシック" pitchFamily="50" charset="-128"/>
              </a:rPr>
              <a:t>が成立</a:t>
            </a:r>
            <a:r>
              <a:rPr lang="ja-JP" altLang="en-US" sz="1800" dirty="0" smtClean="0">
                <a:ea typeface="ＭＳ Ｐゴシック" pitchFamily="50" charset="-128"/>
              </a:rPr>
              <a:t>。</a:t>
            </a:r>
            <a:endParaRPr lang="ja-JP" altLang="en-US" sz="1800" b="1" i="1" dirty="0">
              <a:ea typeface="ＭＳ Ｐゴシック" pitchFamily="50" charset="-128"/>
            </a:endParaRPr>
          </a:p>
        </p:txBody>
      </p:sp>
      <p:sp>
        <p:nvSpPr>
          <p:cNvPr id="7" name="テキスト ボックス 6"/>
          <p:cNvSpPr txBox="1"/>
          <p:nvPr/>
        </p:nvSpPr>
        <p:spPr>
          <a:xfrm>
            <a:off x="1214414" y="928670"/>
            <a:ext cx="6072230" cy="461665"/>
          </a:xfrm>
          <a:prstGeom prst="rect">
            <a:avLst/>
          </a:prstGeom>
          <a:noFill/>
        </p:spPr>
        <p:txBody>
          <a:bodyPr wrap="square" rtlCol="0">
            <a:spAutoFit/>
          </a:bodyPr>
          <a:lstStyle/>
          <a:p>
            <a:pPr>
              <a:buFont typeface="Wingdings" pitchFamily="2" charset="2"/>
              <a:buChar char="l"/>
            </a:pPr>
            <a:r>
              <a:rPr kumimoji="1" lang="ja-JP" altLang="en-US" sz="2400" dirty="0" smtClean="0"/>
              <a:t>国際的な取引を考慮するとどうなるか。</a:t>
            </a:r>
            <a:endParaRPr kumimoji="1" lang="ja-JP" altLang="en-US" sz="2400" dirty="0"/>
          </a:p>
        </p:txBody>
      </p:sp>
      <p:sp>
        <p:nvSpPr>
          <p:cNvPr id="8" name="テキスト ボックス 7"/>
          <p:cNvSpPr txBox="1"/>
          <p:nvPr/>
        </p:nvSpPr>
        <p:spPr>
          <a:xfrm>
            <a:off x="1928794" y="1500174"/>
            <a:ext cx="1071570"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9" name="テキスト ボックス 8"/>
          <p:cNvSpPr txBox="1"/>
          <p:nvPr/>
        </p:nvSpPr>
        <p:spPr>
          <a:xfrm>
            <a:off x="2571736" y="150017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0" name="テキスト ボックス 9"/>
          <p:cNvSpPr txBox="1"/>
          <p:nvPr/>
        </p:nvSpPr>
        <p:spPr>
          <a:xfrm>
            <a:off x="3500430" y="1500174"/>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11" name="テキスト ボックス 10"/>
          <p:cNvSpPr txBox="1"/>
          <p:nvPr/>
        </p:nvSpPr>
        <p:spPr>
          <a:xfrm>
            <a:off x="4000496" y="150017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2" name="テキスト ボックス 11"/>
          <p:cNvSpPr txBox="1"/>
          <p:nvPr/>
        </p:nvSpPr>
        <p:spPr>
          <a:xfrm>
            <a:off x="4572000" y="1500174"/>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13" name="テキスト ボックス 12"/>
          <p:cNvSpPr txBox="1"/>
          <p:nvPr/>
        </p:nvSpPr>
        <p:spPr>
          <a:xfrm>
            <a:off x="5429256" y="1500174"/>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14" name="テキスト ボックス 13"/>
          <p:cNvSpPr txBox="1"/>
          <p:nvPr/>
        </p:nvSpPr>
        <p:spPr>
          <a:xfrm>
            <a:off x="5000628" y="150017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5" name="テキスト ボックス 14"/>
          <p:cNvSpPr txBox="1"/>
          <p:nvPr/>
        </p:nvSpPr>
        <p:spPr>
          <a:xfrm>
            <a:off x="2214546" y="2071678"/>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16" name="テキスト ボックス 15"/>
          <p:cNvSpPr txBox="1"/>
          <p:nvPr/>
        </p:nvSpPr>
        <p:spPr>
          <a:xfrm>
            <a:off x="2714612" y="2071678"/>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17" name="テキスト ボックス 16"/>
          <p:cNvSpPr txBox="1"/>
          <p:nvPr/>
        </p:nvSpPr>
        <p:spPr>
          <a:xfrm>
            <a:off x="3143240" y="2071678"/>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18" name="テキスト ボックス 17"/>
          <p:cNvSpPr txBox="1"/>
          <p:nvPr/>
        </p:nvSpPr>
        <p:spPr>
          <a:xfrm>
            <a:off x="3571868" y="2071678"/>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19" name="テキスト ボックス 18"/>
          <p:cNvSpPr txBox="1"/>
          <p:nvPr/>
        </p:nvSpPr>
        <p:spPr>
          <a:xfrm>
            <a:off x="4000496" y="2071678"/>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20" name="テキスト ボックス 19"/>
          <p:cNvSpPr txBox="1"/>
          <p:nvPr/>
        </p:nvSpPr>
        <p:spPr>
          <a:xfrm>
            <a:off x="4500562" y="2071678"/>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1" name="テキスト ボックス 20"/>
          <p:cNvSpPr txBox="1"/>
          <p:nvPr/>
        </p:nvSpPr>
        <p:spPr>
          <a:xfrm>
            <a:off x="5143504" y="2071678"/>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22" name="テキスト ボックス 21"/>
          <p:cNvSpPr txBox="1"/>
          <p:nvPr/>
        </p:nvSpPr>
        <p:spPr>
          <a:xfrm>
            <a:off x="5857884" y="150017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3" name="テキスト ボックス 22"/>
          <p:cNvSpPr txBox="1"/>
          <p:nvPr/>
        </p:nvSpPr>
        <p:spPr>
          <a:xfrm>
            <a:off x="6286512" y="1500174"/>
            <a:ext cx="1214446" cy="400110"/>
          </a:xfrm>
          <a:prstGeom prst="rect">
            <a:avLst/>
          </a:prstGeom>
          <a:noFill/>
        </p:spPr>
        <p:txBody>
          <a:bodyPr wrap="square" rtlCol="0">
            <a:spAutoFit/>
          </a:bodyPr>
          <a:lstStyle/>
          <a:p>
            <a:r>
              <a:rPr kumimoji="1" lang="en-US" altLang="ja-JP" sz="2000" dirty="0" smtClean="0"/>
              <a:t>EX</a:t>
            </a:r>
            <a:r>
              <a:rPr kumimoji="1" lang="ja-JP" altLang="en-US" sz="2000" dirty="0" smtClean="0"/>
              <a:t>ー</a:t>
            </a:r>
            <a:r>
              <a:rPr kumimoji="1" lang="en-US" altLang="ja-JP" sz="2000" dirty="0" smtClean="0"/>
              <a:t>IM</a:t>
            </a:r>
            <a:endParaRPr kumimoji="1" lang="ja-JP" altLang="en-US" sz="2000" dirty="0"/>
          </a:p>
        </p:txBody>
      </p:sp>
      <p:cxnSp>
        <p:nvCxnSpPr>
          <p:cNvPr id="25" name="直線コネクタ 24"/>
          <p:cNvCxnSpPr/>
          <p:nvPr/>
        </p:nvCxnSpPr>
        <p:spPr>
          <a:xfrm>
            <a:off x="6357950" y="1928802"/>
            <a:ext cx="857256" cy="1588"/>
          </a:xfrm>
          <a:prstGeom prst="line">
            <a:avLst/>
          </a:prstGeom>
        </p:spPr>
        <p:style>
          <a:lnRef idx="3">
            <a:schemeClr val="accent3"/>
          </a:lnRef>
          <a:fillRef idx="0">
            <a:schemeClr val="accent3"/>
          </a:fillRef>
          <a:effectRef idx="2">
            <a:schemeClr val="accent3"/>
          </a:effectRef>
          <a:fontRef idx="minor">
            <a:schemeClr val="tx1"/>
          </a:fontRef>
        </p:style>
      </p:cxnSp>
      <p:sp>
        <p:nvSpPr>
          <p:cNvPr id="26" name="テキスト ボックス 25"/>
          <p:cNvSpPr txBox="1"/>
          <p:nvPr/>
        </p:nvSpPr>
        <p:spPr>
          <a:xfrm>
            <a:off x="5500694" y="2071678"/>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7" name="テキスト ボックス 26"/>
          <p:cNvSpPr txBox="1"/>
          <p:nvPr/>
        </p:nvSpPr>
        <p:spPr>
          <a:xfrm>
            <a:off x="5929322" y="2071678"/>
            <a:ext cx="1214446" cy="400110"/>
          </a:xfrm>
          <a:prstGeom prst="rect">
            <a:avLst/>
          </a:prstGeom>
          <a:noFill/>
        </p:spPr>
        <p:txBody>
          <a:bodyPr wrap="square" rtlCol="0">
            <a:spAutoFit/>
          </a:bodyPr>
          <a:lstStyle/>
          <a:p>
            <a:r>
              <a:rPr kumimoji="1" lang="en-US" altLang="ja-JP" sz="2000" dirty="0" smtClean="0"/>
              <a:t>EX</a:t>
            </a:r>
            <a:r>
              <a:rPr kumimoji="1" lang="ja-JP" altLang="en-US" sz="2000" dirty="0" smtClean="0"/>
              <a:t>ー</a:t>
            </a:r>
            <a:r>
              <a:rPr kumimoji="1" lang="en-US" altLang="ja-JP" sz="2000" dirty="0" smtClean="0"/>
              <a:t>IM</a:t>
            </a:r>
            <a:endParaRPr kumimoji="1" lang="ja-JP" altLang="en-US" sz="2000" dirty="0"/>
          </a:p>
        </p:txBody>
      </p:sp>
      <p:cxnSp>
        <p:nvCxnSpPr>
          <p:cNvPr id="28" name="直線コネクタ 27"/>
          <p:cNvCxnSpPr/>
          <p:nvPr/>
        </p:nvCxnSpPr>
        <p:spPr>
          <a:xfrm>
            <a:off x="6000760" y="2500306"/>
            <a:ext cx="857256" cy="1588"/>
          </a:xfrm>
          <a:prstGeom prst="line">
            <a:avLst/>
          </a:prstGeom>
        </p:spPr>
        <p:style>
          <a:lnRef idx="3">
            <a:schemeClr val="accent3"/>
          </a:lnRef>
          <a:fillRef idx="0">
            <a:schemeClr val="accent3"/>
          </a:fillRef>
          <a:effectRef idx="2">
            <a:schemeClr val="accent3"/>
          </a:effectRef>
          <a:fontRef idx="minor">
            <a:schemeClr val="tx1"/>
          </a:fontRef>
        </p:style>
      </p:cxnSp>
      <p:sp>
        <p:nvSpPr>
          <p:cNvPr id="31" name="テキスト ボックス 30"/>
          <p:cNvSpPr txBox="1"/>
          <p:nvPr/>
        </p:nvSpPr>
        <p:spPr>
          <a:xfrm>
            <a:off x="1357290" y="2714620"/>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32" name="テキスト ボックス 31"/>
          <p:cNvSpPr txBox="1"/>
          <p:nvPr/>
        </p:nvSpPr>
        <p:spPr>
          <a:xfrm>
            <a:off x="1714480" y="271462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33" name="テキスト ボックス 32"/>
          <p:cNvSpPr txBox="1"/>
          <p:nvPr/>
        </p:nvSpPr>
        <p:spPr>
          <a:xfrm>
            <a:off x="2882271" y="2683842"/>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34" name="テキスト ボックス 33"/>
          <p:cNvSpPr txBox="1"/>
          <p:nvPr/>
        </p:nvSpPr>
        <p:spPr>
          <a:xfrm>
            <a:off x="2500298" y="271462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35" name="テキスト ボックス 34"/>
          <p:cNvSpPr txBox="1"/>
          <p:nvPr/>
        </p:nvSpPr>
        <p:spPr>
          <a:xfrm>
            <a:off x="2129303" y="2683842"/>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36" name="テキスト ボックス 35"/>
          <p:cNvSpPr txBox="1"/>
          <p:nvPr/>
        </p:nvSpPr>
        <p:spPr>
          <a:xfrm>
            <a:off x="1142976" y="257174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37" name="テキスト ボックス 36"/>
          <p:cNvSpPr txBox="1"/>
          <p:nvPr/>
        </p:nvSpPr>
        <p:spPr>
          <a:xfrm>
            <a:off x="3286116" y="257174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38" name="テキスト ボックス 37"/>
          <p:cNvSpPr txBox="1"/>
          <p:nvPr/>
        </p:nvSpPr>
        <p:spPr>
          <a:xfrm>
            <a:off x="3500430" y="2714620"/>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9" name="テキスト ボックス 38"/>
          <p:cNvSpPr txBox="1"/>
          <p:nvPr/>
        </p:nvSpPr>
        <p:spPr>
          <a:xfrm>
            <a:off x="3857620" y="257174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40" name="テキスト ボックス 39"/>
          <p:cNvSpPr txBox="1"/>
          <p:nvPr/>
        </p:nvSpPr>
        <p:spPr>
          <a:xfrm>
            <a:off x="4143372" y="2714620"/>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41" name="テキスト ボックス 40"/>
          <p:cNvSpPr txBox="1"/>
          <p:nvPr/>
        </p:nvSpPr>
        <p:spPr>
          <a:xfrm>
            <a:off x="4572000" y="271462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42" name="テキスト ボックス 41"/>
          <p:cNvSpPr txBox="1"/>
          <p:nvPr/>
        </p:nvSpPr>
        <p:spPr>
          <a:xfrm>
            <a:off x="5000628" y="2714620"/>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43" name="テキスト ボックス 42"/>
          <p:cNvSpPr txBox="1"/>
          <p:nvPr/>
        </p:nvSpPr>
        <p:spPr>
          <a:xfrm>
            <a:off x="5357818" y="257174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44" name="テキスト ボックス 43"/>
          <p:cNvSpPr txBox="1"/>
          <p:nvPr/>
        </p:nvSpPr>
        <p:spPr>
          <a:xfrm>
            <a:off x="5786446" y="2714620"/>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45" name="テキスト ボックス 44"/>
          <p:cNvSpPr txBox="1"/>
          <p:nvPr/>
        </p:nvSpPr>
        <p:spPr>
          <a:xfrm>
            <a:off x="6357950" y="2714620"/>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48" name="テキスト ボックス 47"/>
          <p:cNvSpPr txBox="1"/>
          <p:nvPr/>
        </p:nvSpPr>
        <p:spPr>
          <a:xfrm>
            <a:off x="6786578" y="2714620"/>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49" name="テキスト ボックス 48"/>
          <p:cNvSpPr txBox="1"/>
          <p:nvPr/>
        </p:nvSpPr>
        <p:spPr>
          <a:xfrm>
            <a:off x="7286644" y="2714620"/>
            <a:ext cx="1214446" cy="400110"/>
          </a:xfrm>
          <a:prstGeom prst="rect">
            <a:avLst/>
          </a:prstGeom>
          <a:noFill/>
        </p:spPr>
        <p:txBody>
          <a:bodyPr wrap="square" rtlCol="0">
            <a:spAutoFit/>
          </a:bodyPr>
          <a:lstStyle/>
          <a:p>
            <a:r>
              <a:rPr kumimoji="1" lang="en-US" altLang="ja-JP" sz="2000" dirty="0" smtClean="0"/>
              <a:t>EX</a:t>
            </a:r>
            <a:r>
              <a:rPr kumimoji="1" lang="ja-JP" altLang="en-US" sz="2000" dirty="0" smtClean="0"/>
              <a:t>ー</a:t>
            </a:r>
            <a:r>
              <a:rPr kumimoji="1" lang="en-US" altLang="ja-JP" sz="2000" dirty="0" smtClean="0"/>
              <a:t>IM</a:t>
            </a:r>
            <a:endParaRPr kumimoji="1" lang="ja-JP" altLang="en-US" sz="2000" dirty="0"/>
          </a:p>
        </p:txBody>
      </p:sp>
      <p:sp>
        <p:nvSpPr>
          <p:cNvPr id="50" name="テキスト ボックス 49"/>
          <p:cNvSpPr txBox="1"/>
          <p:nvPr/>
        </p:nvSpPr>
        <p:spPr>
          <a:xfrm>
            <a:off x="8429652" y="2714620"/>
            <a:ext cx="928662" cy="338554"/>
          </a:xfrm>
          <a:prstGeom prst="rect">
            <a:avLst/>
          </a:prstGeom>
          <a:noFill/>
        </p:spPr>
        <p:txBody>
          <a:bodyPr wrap="square" rtlCol="0">
            <a:spAutoFit/>
          </a:bodyPr>
          <a:lstStyle/>
          <a:p>
            <a:r>
              <a:rPr kumimoji="1" lang="en-US" altLang="ja-JP" dirty="0" smtClean="0"/>
              <a:t>(5</a:t>
            </a:r>
            <a:r>
              <a:rPr kumimoji="1" lang="ja-JP" altLang="en-US" dirty="0" err="1" smtClean="0"/>
              <a:t>。</a:t>
            </a:r>
            <a:r>
              <a:rPr kumimoji="1" lang="en-US" altLang="ja-JP" dirty="0" smtClean="0"/>
              <a:t>3)</a:t>
            </a:r>
            <a:endParaRPr kumimoji="1" lang="ja-JP" altLang="en-US" dirty="0"/>
          </a:p>
        </p:txBody>
      </p:sp>
      <p:sp>
        <p:nvSpPr>
          <p:cNvPr id="52" name="テキスト ボックス 51"/>
          <p:cNvSpPr txBox="1"/>
          <p:nvPr/>
        </p:nvSpPr>
        <p:spPr>
          <a:xfrm>
            <a:off x="1357290" y="3429000"/>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53" name="テキスト ボックス 52"/>
          <p:cNvSpPr txBox="1"/>
          <p:nvPr/>
        </p:nvSpPr>
        <p:spPr>
          <a:xfrm>
            <a:off x="1714480" y="342900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54" name="テキスト ボックス 53"/>
          <p:cNvSpPr txBox="1"/>
          <p:nvPr/>
        </p:nvSpPr>
        <p:spPr>
          <a:xfrm>
            <a:off x="2908125" y="3429000"/>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55" name="テキスト ボックス 54"/>
          <p:cNvSpPr txBox="1"/>
          <p:nvPr/>
        </p:nvSpPr>
        <p:spPr>
          <a:xfrm>
            <a:off x="2500298" y="342900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56" name="テキスト ボックス 55"/>
          <p:cNvSpPr txBox="1"/>
          <p:nvPr/>
        </p:nvSpPr>
        <p:spPr>
          <a:xfrm>
            <a:off x="2143108" y="3443259"/>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57" name="テキスト ボックス 56"/>
          <p:cNvSpPr txBox="1"/>
          <p:nvPr/>
        </p:nvSpPr>
        <p:spPr>
          <a:xfrm>
            <a:off x="1142976" y="328612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58" name="テキスト ボックス 57"/>
          <p:cNvSpPr txBox="1"/>
          <p:nvPr/>
        </p:nvSpPr>
        <p:spPr>
          <a:xfrm>
            <a:off x="3286116" y="328612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59" name="テキスト ボックス 58"/>
          <p:cNvSpPr txBox="1"/>
          <p:nvPr/>
        </p:nvSpPr>
        <p:spPr>
          <a:xfrm>
            <a:off x="3571868" y="3429000"/>
            <a:ext cx="357190" cy="338554"/>
          </a:xfrm>
          <a:prstGeom prst="rect">
            <a:avLst/>
          </a:prstGeom>
          <a:noFill/>
        </p:spPr>
        <p:txBody>
          <a:bodyPr wrap="square" rtlCol="0">
            <a:spAutoFit/>
          </a:bodyPr>
          <a:lstStyle/>
          <a:p>
            <a:r>
              <a:rPr kumimoji="1" lang="ja-JP" altLang="en-US" dirty="0" err="1" smtClean="0"/>
              <a:t>ー</a:t>
            </a:r>
            <a:endParaRPr kumimoji="1" lang="ja-JP" altLang="en-US" dirty="0"/>
          </a:p>
        </p:txBody>
      </p:sp>
      <p:sp>
        <p:nvSpPr>
          <p:cNvPr id="60" name="テキスト ボックス 59"/>
          <p:cNvSpPr txBox="1"/>
          <p:nvPr/>
        </p:nvSpPr>
        <p:spPr>
          <a:xfrm>
            <a:off x="3929058" y="3429000"/>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61" name="テキスト ボックス 60"/>
          <p:cNvSpPr txBox="1"/>
          <p:nvPr/>
        </p:nvSpPr>
        <p:spPr>
          <a:xfrm>
            <a:off x="4286248" y="3429000"/>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62" name="テキスト ボックス 61"/>
          <p:cNvSpPr txBox="1"/>
          <p:nvPr/>
        </p:nvSpPr>
        <p:spPr>
          <a:xfrm>
            <a:off x="4643438" y="328612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63" name="テキスト ボックス 62"/>
          <p:cNvSpPr txBox="1"/>
          <p:nvPr/>
        </p:nvSpPr>
        <p:spPr>
          <a:xfrm>
            <a:off x="4929190" y="3429000"/>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64" name="テキスト ボックス 63"/>
          <p:cNvSpPr txBox="1"/>
          <p:nvPr/>
        </p:nvSpPr>
        <p:spPr>
          <a:xfrm>
            <a:off x="5357818" y="3429000"/>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65" name="テキスト ボックス 64"/>
          <p:cNvSpPr txBox="1"/>
          <p:nvPr/>
        </p:nvSpPr>
        <p:spPr>
          <a:xfrm>
            <a:off x="5786446" y="3429000"/>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66" name="テキスト ボックス 65"/>
          <p:cNvSpPr txBox="1"/>
          <p:nvPr/>
        </p:nvSpPr>
        <p:spPr>
          <a:xfrm>
            <a:off x="6143636" y="3286124"/>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67" name="テキスト ボックス 66"/>
          <p:cNvSpPr txBox="1"/>
          <p:nvPr/>
        </p:nvSpPr>
        <p:spPr>
          <a:xfrm>
            <a:off x="6500826" y="3429000"/>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68" name="テキスト ボックス 67"/>
          <p:cNvSpPr txBox="1"/>
          <p:nvPr/>
        </p:nvSpPr>
        <p:spPr>
          <a:xfrm>
            <a:off x="7000892" y="3429000"/>
            <a:ext cx="1214446" cy="400110"/>
          </a:xfrm>
          <a:prstGeom prst="rect">
            <a:avLst/>
          </a:prstGeom>
          <a:noFill/>
        </p:spPr>
        <p:txBody>
          <a:bodyPr wrap="square" rtlCol="0">
            <a:spAutoFit/>
          </a:bodyPr>
          <a:lstStyle/>
          <a:p>
            <a:r>
              <a:rPr kumimoji="1" lang="en-US" altLang="ja-JP" sz="2000" dirty="0" smtClean="0"/>
              <a:t>EX</a:t>
            </a:r>
            <a:r>
              <a:rPr kumimoji="1" lang="ja-JP" altLang="en-US" sz="2000" dirty="0" smtClean="0"/>
              <a:t>ー</a:t>
            </a:r>
            <a:r>
              <a:rPr kumimoji="1" lang="en-US" altLang="ja-JP" sz="2000" dirty="0" smtClean="0"/>
              <a:t>IM</a:t>
            </a:r>
            <a:endParaRPr kumimoji="1" lang="ja-JP" altLang="en-US" sz="2000" dirty="0"/>
          </a:p>
        </p:txBody>
      </p:sp>
      <p:sp>
        <p:nvSpPr>
          <p:cNvPr id="69" name="テキスト ボックス 68"/>
          <p:cNvSpPr txBox="1"/>
          <p:nvPr/>
        </p:nvSpPr>
        <p:spPr>
          <a:xfrm>
            <a:off x="8429652" y="3429000"/>
            <a:ext cx="928662" cy="338554"/>
          </a:xfrm>
          <a:prstGeom prst="rect">
            <a:avLst/>
          </a:prstGeom>
          <a:noFill/>
        </p:spPr>
        <p:txBody>
          <a:bodyPr wrap="square" rtlCol="0">
            <a:spAutoFit/>
          </a:bodyPr>
          <a:lstStyle/>
          <a:p>
            <a:r>
              <a:rPr kumimoji="1" lang="en-US" altLang="ja-JP" dirty="0" smtClean="0"/>
              <a:t>(5</a:t>
            </a:r>
            <a:r>
              <a:rPr kumimoji="1" lang="ja-JP" altLang="en-US" dirty="0" err="1" smtClean="0"/>
              <a:t>。</a:t>
            </a:r>
            <a:r>
              <a:rPr kumimoji="1" lang="en-US" altLang="ja-JP" dirty="0" smtClean="0"/>
              <a:t>4)</a:t>
            </a:r>
            <a:endParaRPr kumimoji="1" lang="ja-JP" altLang="en-US" dirty="0"/>
          </a:p>
        </p:txBody>
      </p:sp>
      <p:cxnSp>
        <p:nvCxnSpPr>
          <p:cNvPr id="71" name="カギ線コネクタ 70"/>
          <p:cNvCxnSpPr>
            <a:stCxn id="45" idx="2"/>
            <a:endCxn id="60" idx="0"/>
          </p:cNvCxnSpPr>
          <p:nvPr/>
        </p:nvCxnSpPr>
        <p:spPr>
          <a:xfrm rot="5400000">
            <a:off x="5164964" y="2057419"/>
            <a:ext cx="314270" cy="2428892"/>
          </a:xfrm>
          <a:prstGeom prst="bentConnector3">
            <a:avLst>
              <a:gd name="adj1" fmla="val 50000"/>
            </a:avLst>
          </a:prstGeom>
          <a:ln>
            <a:tailEnd type="arrow"/>
          </a:ln>
        </p:spPr>
        <p:style>
          <a:lnRef idx="3">
            <a:schemeClr val="accent3"/>
          </a:lnRef>
          <a:fillRef idx="0">
            <a:schemeClr val="accent3"/>
          </a:fillRef>
          <a:effectRef idx="2">
            <a:schemeClr val="accent3"/>
          </a:effectRef>
          <a:fontRef idx="minor">
            <a:schemeClr val="tx1"/>
          </a:fontRef>
        </p:style>
      </p:cxnSp>
      <p:sp>
        <p:nvSpPr>
          <p:cNvPr id="75" name="テキスト ボックス 74"/>
          <p:cNvSpPr txBox="1"/>
          <p:nvPr/>
        </p:nvSpPr>
        <p:spPr>
          <a:xfrm>
            <a:off x="1785918" y="4357694"/>
            <a:ext cx="207170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ja-JP" altLang="en-US" dirty="0" smtClean="0">
                <a:ea typeface="ＭＳ Ｐゴシック" pitchFamily="50" charset="-128"/>
              </a:rPr>
              <a:t>民間部門の資金余剰</a:t>
            </a:r>
            <a:endParaRPr kumimoji="1" lang="ja-JP" altLang="en-US" dirty="0"/>
          </a:p>
        </p:txBody>
      </p:sp>
      <p:sp>
        <p:nvSpPr>
          <p:cNvPr id="76" name="テキスト ボックス 75"/>
          <p:cNvSpPr txBox="1"/>
          <p:nvPr/>
        </p:nvSpPr>
        <p:spPr>
          <a:xfrm>
            <a:off x="4643438" y="4357694"/>
            <a:ext cx="207170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ja-JP" altLang="en-US" dirty="0" smtClean="0">
                <a:ea typeface="ＭＳ Ｐゴシック" pitchFamily="50" charset="-128"/>
              </a:rPr>
              <a:t>公的部門の資金余剰</a:t>
            </a:r>
            <a:endParaRPr kumimoji="1" lang="ja-JP" altLang="en-US" dirty="0"/>
          </a:p>
        </p:txBody>
      </p:sp>
      <p:sp>
        <p:nvSpPr>
          <p:cNvPr id="78" name="テキスト ボックス 77"/>
          <p:cNvSpPr txBox="1"/>
          <p:nvPr/>
        </p:nvSpPr>
        <p:spPr>
          <a:xfrm>
            <a:off x="4071934" y="435769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80" name="テキスト ボックス 79"/>
          <p:cNvSpPr txBox="1"/>
          <p:nvPr/>
        </p:nvSpPr>
        <p:spPr>
          <a:xfrm>
            <a:off x="6786578" y="435769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81" name="テキスト ボックス 80"/>
          <p:cNvSpPr txBox="1"/>
          <p:nvPr/>
        </p:nvSpPr>
        <p:spPr>
          <a:xfrm>
            <a:off x="7429520" y="4357694"/>
            <a:ext cx="928694"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kumimoji="1" lang="ja-JP" altLang="en-US" dirty="0" smtClean="0"/>
              <a:t>純輸出</a:t>
            </a:r>
            <a:endParaRPr kumimoji="1" lang="ja-JP" altLang="en-US" dirty="0"/>
          </a:p>
        </p:txBody>
      </p:sp>
      <p:sp>
        <p:nvSpPr>
          <p:cNvPr id="83" name="左中かっこ 82"/>
          <p:cNvSpPr/>
          <p:nvPr/>
        </p:nvSpPr>
        <p:spPr>
          <a:xfrm rot="16200000">
            <a:off x="2607455" y="3036091"/>
            <a:ext cx="214314" cy="2143140"/>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84" name="左中かっこ 83"/>
          <p:cNvSpPr/>
          <p:nvPr/>
        </p:nvSpPr>
        <p:spPr>
          <a:xfrm rot="16200000">
            <a:off x="5464975" y="3250405"/>
            <a:ext cx="214314" cy="1714512"/>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85" name="左中かっこ 84"/>
          <p:cNvSpPr/>
          <p:nvPr/>
        </p:nvSpPr>
        <p:spPr>
          <a:xfrm rot="16200000">
            <a:off x="7536677" y="3393281"/>
            <a:ext cx="214314" cy="1428760"/>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88" name="テキスト ボックス 87"/>
          <p:cNvSpPr txBox="1"/>
          <p:nvPr/>
        </p:nvSpPr>
        <p:spPr>
          <a:xfrm>
            <a:off x="5929322" y="5042118"/>
            <a:ext cx="3000396" cy="18158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Bef>
                <a:spcPct val="50000"/>
              </a:spcBef>
              <a:buFont typeface="Wingdings" pitchFamily="2" charset="2"/>
              <a:buChar char="n"/>
            </a:pPr>
            <a:r>
              <a:rPr lang="ja-JP" altLang="en-US" dirty="0" smtClean="0">
                <a:solidFill>
                  <a:schemeClr val="tx2"/>
                </a:solidFill>
                <a:ea typeface="ＭＳ Ｐゴシック" pitchFamily="50" charset="-128"/>
              </a:rPr>
              <a:t>輸出＝海外からお金を受け取ること（資金の流入）</a:t>
            </a:r>
          </a:p>
          <a:p>
            <a:pPr>
              <a:spcBef>
                <a:spcPct val="50000"/>
              </a:spcBef>
              <a:buFont typeface="Wingdings" pitchFamily="2" charset="2"/>
              <a:buChar char="n"/>
            </a:pPr>
            <a:r>
              <a:rPr lang="ja-JP" altLang="en-US" dirty="0" smtClean="0">
                <a:solidFill>
                  <a:schemeClr val="tx2"/>
                </a:solidFill>
                <a:ea typeface="ＭＳ Ｐゴシック" pitchFamily="50" charset="-128"/>
              </a:rPr>
              <a:t>輸入＝海外へお金を支払うこと（資金の流出）</a:t>
            </a:r>
          </a:p>
          <a:p>
            <a:pPr>
              <a:spcBef>
                <a:spcPct val="50000"/>
              </a:spcBef>
            </a:pPr>
            <a:r>
              <a:rPr lang="ja-JP" altLang="en-US" dirty="0" smtClean="0">
                <a:solidFill>
                  <a:schemeClr val="tx2"/>
                </a:solidFill>
                <a:ea typeface="ＭＳ Ｐゴシック" pitchFamily="50" charset="-128"/>
              </a:rPr>
              <a:t>したがって、ここでは</a:t>
            </a:r>
            <a:r>
              <a:rPr lang="ja-JP" altLang="en-US" b="1" dirty="0" smtClean="0">
                <a:solidFill>
                  <a:srgbClr val="FF0000"/>
                </a:solidFill>
                <a:ea typeface="ＭＳ Ｐゴシック" pitchFamily="50" charset="-128"/>
              </a:rPr>
              <a:t>資金が海外へ流出している</a:t>
            </a:r>
            <a:r>
              <a:rPr lang="ja-JP" altLang="en-US" dirty="0" smtClean="0">
                <a:solidFill>
                  <a:schemeClr val="tx2"/>
                </a:solidFill>
                <a:ea typeface="ＭＳ Ｐゴシック" pitchFamily="50" charset="-128"/>
              </a:rPr>
              <a:t>ことを意味する。</a:t>
            </a:r>
            <a:endParaRPr kumimoji="1" lang="ja-JP" altLang="en-US" dirty="0"/>
          </a:p>
        </p:txBody>
      </p:sp>
      <p:sp>
        <p:nvSpPr>
          <p:cNvPr id="89" name="角丸四角形 88"/>
          <p:cNvSpPr/>
          <p:nvPr/>
        </p:nvSpPr>
        <p:spPr>
          <a:xfrm>
            <a:off x="1285852" y="6286520"/>
            <a:ext cx="4214842"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ボックス 89"/>
          <p:cNvSpPr txBox="1"/>
          <p:nvPr/>
        </p:nvSpPr>
        <p:spPr>
          <a:xfrm>
            <a:off x="1357290" y="6286520"/>
            <a:ext cx="4071966" cy="338554"/>
          </a:xfrm>
          <a:prstGeom prst="rect">
            <a:avLst/>
          </a:prstGeom>
          <a:noFill/>
        </p:spPr>
        <p:txBody>
          <a:bodyPr wrap="square" rtlCol="0">
            <a:spAutoFit/>
          </a:bodyPr>
          <a:lstStyle/>
          <a:p>
            <a:r>
              <a:rPr kumimoji="1" lang="ja-JP" altLang="en-US" dirty="0" smtClean="0"/>
              <a:t>これは何を意味するのか？</a:t>
            </a:r>
            <a:endParaRPr kumimoji="1" lang="ja-JP" altLang="en-US" dirty="0"/>
          </a:p>
        </p:txBody>
      </p:sp>
      <p:sp>
        <p:nvSpPr>
          <p:cNvPr id="91" name="右矢印 90"/>
          <p:cNvSpPr/>
          <p:nvPr/>
        </p:nvSpPr>
        <p:spPr>
          <a:xfrm>
            <a:off x="5643570" y="6143644"/>
            <a:ext cx="21431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0-#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0-#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0-#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0-#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0-#ppt_w/2"/>
                                          </p:val>
                                        </p:tav>
                                        <p:tav tm="100000">
                                          <p:val>
                                            <p:strVal val="#ppt_x"/>
                                          </p:val>
                                        </p:tav>
                                      </p:tavLst>
                                    </p:anim>
                                    <p:anim calcmode="lin" valueType="num">
                                      <p:cBhvr additive="base">
                                        <p:cTn id="58"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2000"/>
                                        <p:tgtEl>
                                          <p:spTgt spid="3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2000"/>
                                        <p:tgtEl>
                                          <p:spTgt spid="3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2000"/>
                                        <p:tgtEl>
                                          <p:spTgt spid="3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2000"/>
                                        <p:tgtEl>
                                          <p:spTgt spid="3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2000"/>
                                        <p:tgtEl>
                                          <p:spTgt spid="3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20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2000"/>
                                        <p:tgtEl>
                                          <p:spTgt spid="3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2000"/>
                                        <p:tgtEl>
                                          <p:spTgt spid="3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2000"/>
                                        <p:tgtEl>
                                          <p:spTgt spid="3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fade">
                                      <p:cBhvr>
                                        <p:cTn id="90" dur="2000"/>
                                        <p:tgtEl>
                                          <p:spTgt spid="4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2000"/>
                                        <p:tgtEl>
                                          <p:spTgt spid="4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2000"/>
                                        <p:tgtEl>
                                          <p:spTgt spid="4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20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2000"/>
                                        <p:tgtEl>
                                          <p:spTgt spid="4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2000"/>
                                        <p:tgtEl>
                                          <p:spTgt spid="45"/>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2000"/>
                                        <p:tgtEl>
                                          <p:spTgt spid="4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fade">
                                      <p:cBhvr>
                                        <p:cTn id="111" dur="2000"/>
                                        <p:tgtEl>
                                          <p:spTgt spid="49"/>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71"/>
                                        </p:tgtEl>
                                        <p:attrNameLst>
                                          <p:attrName>style.visibility</p:attrName>
                                        </p:attrNameLst>
                                      </p:cBhvr>
                                      <p:to>
                                        <p:strVal val="visible"/>
                                      </p:to>
                                    </p:set>
                                    <p:animEffect transition="in" filter="fade">
                                      <p:cBhvr>
                                        <p:cTn id="116" dur="1000"/>
                                        <p:tgtEl>
                                          <p:spTgt spid="71"/>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59"/>
                                        </p:tgtEl>
                                        <p:attrNameLst>
                                          <p:attrName>style.visibility</p:attrName>
                                        </p:attrNameLst>
                                      </p:cBhvr>
                                      <p:to>
                                        <p:strVal val="visible"/>
                                      </p:to>
                                    </p:set>
                                    <p:animEffect transition="in" filter="fade">
                                      <p:cBhvr>
                                        <p:cTn id="121" dur="1000"/>
                                        <p:tgtEl>
                                          <p:spTgt spid="59"/>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fade">
                                      <p:cBhvr>
                                        <p:cTn id="124" dur="1000"/>
                                        <p:tgtEl>
                                          <p:spTgt spid="60"/>
                                        </p:tgtEl>
                                      </p:cBhvr>
                                    </p:animEffect>
                                  </p:childTnLst>
                                </p:cTn>
                              </p:par>
                            </p:childTnLst>
                          </p:cTn>
                        </p:par>
                      </p:childTnLst>
                    </p:cTn>
                  </p:par>
                  <p:par>
                    <p:cTn id="125" fill="hold">
                      <p:stCondLst>
                        <p:cond delay="indefinite"/>
                      </p:stCondLst>
                      <p:childTnLst>
                        <p:par>
                          <p:cTn id="126" fill="hold">
                            <p:stCondLst>
                              <p:cond delay="0"/>
                            </p:stCondLst>
                            <p:childTnLst>
                              <p:par>
                                <p:cTn id="127" presetID="4" presetClass="entr" presetSubtype="16" fill="hold" grpId="0" nodeType="click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box(in)">
                                      <p:cBhvr>
                                        <p:cTn id="129" dur="500"/>
                                        <p:tgtEl>
                                          <p:spTgt spid="83"/>
                                        </p:tgtEl>
                                      </p:cBhvr>
                                    </p:animEffect>
                                  </p:childTnLst>
                                </p:cTn>
                              </p:par>
                            </p:childTnLst>
                          </p:cTn>
                        </p:par>
                      </p:childTnLst>
                    </p:cTn>
                  </p:par>
                  <p:par>
                    <p:cTn id="130" fill="hold">
                      <p:stCondLst>
                        <p:cond delay="indefinite"/>
                      </p:stCondLst>
                      <p:childTnLst>
                        <p:par>
                          <p:cTn id="131" fill="hold">
                            <p:stCondLst>
                              <p:cond delay="0"/>
                            </p:stCondLst>
                            <p:childTnLst>
                              <p:par>
                                <p:cTn id="132" presetID="4" presetClass="entr" presetSubtype="16" fill="hold" grpId="0" nodeType="clickEffect">
                                  <p:stCondLst>
                                    <p:cond delay="0"/>
                                  </p:stCondLst>
                                  <p:childTnLst>
                                    <p:set>
                                      <p:cBhvr>
                                        <p:cTn id="133" dur="1" fill="hold">
                                          <p:stCondLst>
                                            <p:cond delay="0"/>
                                          </p:stCondLst>
                                        </p:cTn>
                                        <p:tgtEl>
                                          <p:spTgt spid="75"/>
                                        </p:tgtEl>
                                        <p:attrNameLst>
                                          <p:attrName>style.visibility</p:attrName>
                                        </p:attrNameLst>
                                      </p:cBhvr>
                                      <p:to>
                                        <p:strVal val="visible"/>
                                      </p:to>
                                    </p:set>
                                    <p:animEffect transition="in" filter="box(in)">
                                      <p:cBhvr>
                                        <p:cTn id="134" dur="500"/>
                                        <p:tgtEl>
                                          <p:spTgt spid="75"/>
                                        </p:tgtEl>
                                      </p:cBhvr>
                                    </p:animEffect>
                                  </p:childTnLst>
                                </p:cTn>
                              </p:par>
                            </p:childTnLst>
                          </p:cTn>
                        </p:par>
                      </p:childTnLst>
                    </p:cTn>
                  </p:par>
                  <p:par>
                    <p:cTn id="135" fill="hold">
                      <p:stCondLst>
                        <p:cond delay="indefinite"/>
                      </p:stCondLst>
                      <p:childTnLst>
                        <p:par>
                          <p:cTn id="136" fill="hold">
                            <p:stCondLst>
                              <p:cond delay="0"/>
                            </p:stCondLst>
                            <p:childTnLst>
                              <p:par>
                                <p:cTn id="137" presetID="4" presetClass="entr" presetSubtype="16" fill="hold" grpId="0" nodeType="clickEffect">
                                  <p:stCondLst>
                                    <p:cond delay="0"/>
                                  </p:stCondLst>
                                  <p:childTnLst>
                                    <p:set>
                                      <p:cBhvr>
                                        <p:cTn id="138" dur="1" fill="hold">
                                          <p:stCondLst>
                                            <p:cond delay="0"/>
                                          </p:stCondLst>
                                        </p:cTn>
                                        <p:tgtEl>
                                          <p:spTgt spid="84"/>
                                        </p:tgtEl>
                                        <p:attrNameLst>
                                          <p:attrName>style.visibility</p:attrName>
                                        </p:attrNameLst>
                                      </p:cBhvr>
                                      <p:to>
                                        <p:strVal val="visible"/>
                                      </p:to>
                                    </p:set>
                                    <p:animEffect transition="in" filter="box(in)">
                                      <p:cBhvr>
                                        <p:cTn id="139" dur="500"/>
                                        <p:tgtEl>
                                          <p:spTgt spid="84"/>
                                        </p:tgtEl>
                                      </p:cBhvr>
                                    </p:animEffect>
                                  </p:childTnLst>
                                </p:cTn>
                              </p:par>
                            </p:childTnLst>
                          </p:cTn>
                        </p:par>
                      </p:childTnLst>
                    </p:cTn>
                  </p:par>
                  <p:par>
                    <p:cTn id="140" fill="hold">
                      <p:stCondLst>
                        <p:cond delay="indefinite"/>
                      </p:stCondLst>
                      <p:childTnLst>
                        <p:par>
                          <p:cTn id="141" fill="hold">
                            <p:stCondLst>
                              <p:cond delay="0"/>
                            </p:stCondLst>
                            <p:childTnLst>
                              <p:par>
                                <p:cTn id="142" presetID="4" presetClass="entr" presetSubtype="16" fill="hold" grpId="0" nodeType="clickEffect">
                                  <p:stCondLst>
                                    <p:cond delay="0"/>
                                  </p:stCondLst>
                                  <p:childTnLst>
                                    <p:set>
                                      <p:cBhvr>
                                        <p:cTn id="143" dur="1" fill="hold">
                                          <p:stCondLst>
                                            <p:cond delay="0"/>
                                          </p:stCondLst>
                                        </p:cTn>
                                        <p:tgtEl>
                                          <p:spTgt spid="76"/>
                                        </p:tgtEl>
                                        <p:attrNameLst>
                                          <p:attrName>style.visibility</p:attrName>
                                        </p:attrNameLst>
                                      </p:cBhvr>
                                      <p:to>
                                        <p:strVal val="visible"/>
                                      </p:to>
                                    </p:set>
                                    <p:animEffect transition="in" filter="box(in)">
                                      <p:cBhvr>
                                        <p:cTn id="144" dur="500"/>
                                        <p:tgtEl>
                                          <p:spTgt spid="76"/>
                                        </p:tgtEl>
                                      </p:cBhvr>
                                    </p:animEffect>
                                  </p:childTnLst>
                                </p:cTn>
                              </p:par>
                            </p:childTnLst>
                          </p:cTn>
                        </p:par>
                      </p:childTnLst>
                    </p:cTn>
                  </p:par>
                  <p:par>
                    <p:cTn id="145" fill="hold">
                      <p:stCondLst>
                        <p:cond delay="indefinite"/>
                      </p:stCondLst>
                      <p:childTnLst>
                        <p:par>
                          <p:cTn id="146" fill="hold">
                            <p:stCondLst>
                              <p:cond delay="0"/>
                            </p:stCondLst>
                            <p:childTnLst>
                              <p:par>
                                <p:cTn id="147" presetID="4" presetClass="entr" presetSubtype="16" fill="hold" grpId="0" nodeType="clickEffect">
                                  <p:stCondLst>
                                    <p:cond delay="0"/>
                                  </p:stCondLst>
                                  <p:childTnLst>
                                    <p:set>
                                      <p:cBhvr>
                                        <p:cTn id="148" dur="1" fill="hold">
                                          <p:stCondLst>
                                            <p:cond delay="0"/>
                                          </p:stCondLst>
                                        </p:cTn>
                                        <p:tgtEl>
                                          <p:spTgt spid="85"/>
                                        </p:tgtEl>
                                        <p:attrNameLst>
                                          <p:attrName>style.visibility</p:attrName>
                                        </p:attrNameLst>
                                      </p:cBhvr>
                                      <p:to>
                                        <p:strVal val="visible"/>
                                      </p:to>
                                    </p:set>
                                    <p:animEffect transition="in" filter="box(in)">
                                      <p:cBhvr>
                                        <p:cTn id="149" dur="500"/>
                                        <p:tgtEl>
                                          <p:spTgt spid="85"/>
                                        </p:tgtEl>
                                      </p:cBhvr>
                                    </p:animEffect>
                                  </p:childTnLst>
                                </p:cTn>
                              </p:par>
                            </p:childTnLst>
                          </p:cTn>
                        </p:par>
                      </p:childTnLst>
                    </p:cTn>
                  </p:par>
                  <p:par>
                    <p:cTn id="150" fill="hold">
                      <p:stCondLst>
                        <p:cond delay="indefinite"/>
                      </p:stCondLst>
                      <p:childTnLst>
                        <p:par>
                          <p:cTn id="151" fill="hold">
                            <p:stCondLst>
                              <p:cond delay="0"/>
                            </p:stCondLst>
                            <p:childTnLst>
                              <p:par>
                                <p:cTn id="152" presetID="4" presetClass="entr" presetSubtype="16" fill="hold" grpId="0" nodeType="clickEffect">
                                  <p:stCondLst>
                                    <p:cond delay="0"/>
                                  </p:stCondLst>
                                  <p:childTnLst>
                                    <p:set>
                                      <p:cBhvr>
                                        <p:cTn id="153" dur="1" fill="hold">
                                          <p:stCondLst>
                                            <p:cond delay="0"/>
                                          </p:stCondLst>
                                        </p:cTn>
                                        <p:tgtEl>
                                          <p:spTgt spid="81"/>
                                        </p:tgtEl>
                                        <p:attrNameLst>
                                          <p:attrName>style.visibility</p:attrName>
                                        </p:attrNameLst>
                                      </p:cBhvr>
                                      <p:to>
                                        <p:strVal val="visible"/>
                                      </p:to>
                                    </p:set>
                                    <p:animEffect transition="in" filter="box(in)">
                                      <p:cBhvr>
                                        <p:cTn id="154" dur="500"/>
                                        <p:tgtEl>
                                          <p:spTgt spid="81"/>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4581"/>
                                        </p:tgtEl>
                                        <p:attrNameLst>
                                          <p:attrName>style.visibility</p:attrName>
                                        </p:attrNameLst>
                                      </p:cBhvr>
                                      <p:to>
                                        <p:strVal val="visible"/>
                                      </p:to>
                                    </p:set>
                                    <p:animEffect transition="in" filter="fade">
                                      <p:cBhvr>
                                        <p:cTn id="159" dur="2000"/>
                                        <p:tgtEl>
                                          <p:spTgt spid="24581"/>
                                        </p:tgtEl>
                                      </p:cBhvr>
                                    </p:animEffect>
                                  </p:childTnLst>
                                </p:cTn>
                              </p:par>
                            </p:childTnLst>
                          </p:cTn>
                        </p:par>
                      </p:childTnLst>
                    </p:cTn>
                  </p:par>
                  <p:par>
                    <p:cTn id="160" fill="hold">
                      <p:stCondLst>
                        <p:cond delay="indefinite"/>
                      </p:stCondLst>
                      <p:childTnLst>
                        <p:par>
                          <p:cTn id="161" fill="hold">
                            <p:stCondLst>
                              <p:cond delay="0"/>
                            </p:stCondLst>
                            <p:childTnLst>
                              <p:par>
                                <p:cTn id="162" presetID="3" presetClass="entr" presetSubtype="10" fill="hold" grpId="0" nodeType="clickEffect">
                                  <p:stCondLst>
                                    <p:cond delay="0"/>
                                  </p:stCondLst>
                                  <p:childTnLst>
                                    <p:set>
                                      <p:cBhvr>
                                        <p:cTn id="163" dur="1" fill="hold">
                                          <p:stCondLst>
                                            <p:cond delay="0"/>
                                          </p:stCondLst>
                                        </p:cTn>
                                        <p:tgtEl>
                                          <p:spTgt spid="90"/>
                                        </p:tgtEl>
                                        <p:attrNameLst>
                                          <p:attrName>style.visibility</p:attrName>
                                        </p:attrNameLst>
                                      </p:cBhvr>
                                      <p:to>
                                        <p:strVal val="visible"/>
                                      </p:to>
                                    </p:set>
                                    <p:animEffect transition="in" filter="blinds(horizontal)">
                                      <p:cBhvr>
                                        <p:cTn id="16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15" grpId="0"/>
      <p:bldP spid="16" grpId="0"/>
      <p:bldP spid="17" grpId="0"/>
      <p:bldP spid="18" grpId="0"/>
      <p:bldP spid="19" grpId="0"/>
      <p:bldP spid="20" grpId="0"/>
      <p:bldP spid="21" grpId="0"/>
      <p:bldP spid="22" grpId="0"/>
      <p:bldP spid="23" grpId="0"/>
      <p:bldP spid="26" grpId="0"/>
      <p:bldP spid="27" grpId="0"/>
      <p:bldP spid="31" grpId="0"/>
      <p:bldP spid="32" grpId="0"/>
      <p:bldP spid="33" grpId="0"/>
      <p:bldP spid="34" grpId="0"/>
      <p:bldP spid="35" grpId="0" animBg="1"/>
      <p:bldP spid="36" grpId="0"/>
      <p:bldP spid="37" grpId="0"/>
      <p:bldP spid="38" grpId="0"/>
      <p:bldP spid="39" grpId="0"/>
      <p:bldP spid="40" grpId="0" animBg="1"/>
      <p:bldP spid="41" grpId="0"/>
      <p:bldP spid="42" grpId="0"/>
      <p:bldP spid="43" grpId="0"/>
      <p:bldP spid="44" grpId="0"/>
      <p:bldP spid="45" grpId="0"/>
      <p:bldP spid="48" grpId="0"/>
      <p:bldP spid="49" grpId="0"/>
      <p:bldP spid="59" grpId="0"/>
      <p:bldP spid="60" grpId="0"/>
      <p:bldP spid="75" grpId="0" animBg="1"/>
      <p:bldP spid="76" grpId="0" animBg="1"/>
      <p:bldP spid="81" grpId="0" animBg="1"/>
      <p:bldP spid="83" grpId="0" animBg="1"/>
      <p:bldP spid="84" grpId="0" animBg="1"/>
      <p:bldP spid="85" grpId="0" animBg="1"/>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Text Box 5"/>
          <p:cNvSpPr txBox="1">
            <a:spLocks noChangeArrowheads="1"/>
          </p:cNvSpPr>
          <p:nvPr/>
        </p:nvSpPr>
        <p:spPr bwMode="auto">
          <a:xfrm>
            <a:off x="1500166" y="642918"/>
            <a:ext cx="6121400" cy="3943350"/>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pitchFamily="50" charset="-128"/>
              </a:rPr>
              <a:t>しかし</a:t>
            </a:r>
            <a:r>
              <a:rPr lang="ja-JP" altLang="en-US" sz="1800" dirty="0">
                <a:ea typeface="ＭＳ Ｐゴシック" pitchFamily="50" charset="-128"/>
              </a:rPr>
              <a:t>、</a:t>
            </a:r>
          </a:p>
          <a:p>
            <a:pPr>
              <a:spcBef>
                <a:spcPct val="50000"/>
              </a:spcBef>
            </a:pPr>
            <a:r>
              <a:rPr lang="ja-JP" altLang="en-US" sz="1800" dirty="0">
                <a:ea typeface="ＭＳ Ｐゴシック" pitchFamily="50" charset="-128"/>
              </a:rPr>
              <a:t>民間部門も公的部門も資金に余剰がないため、</a:t>
            </a:r>
          </a:p>
          <a:p>
            <a:pPr>
              <a:spcBef>
                <a:spcPct val="50000"/>
              </a:spcBef>
            </a:pPr>
            <a:r>
              <a:rPr lang="ja-JP" altLang="en-US" sz="1800" dirty="0">
                <a:ea typeface="ＭＳ Ｐゴシック" pitchFamily="50" charset="-128"/>
              </a:rPr>
              <a:t>輸出を超えて輸入をするための資金は持っていない！</a:t>
            </a:r>
          </a:p>
          <a:p>
            <a:pPr>
              <a:spcBef>
                <a:spcPct val="50000"/>
              </a:spcBef>
            </a:pPr>
            <a:r>
              <a:rPr lang="ja-JP" altLang="en-US" sz="1800" dirty="0">
                <a:ea typeface="ＭＳ Ｐゴシック" pitchFamily="50" charset="-128"/>
              </a:rPr>
              <a:t>誰がこの海外への資金流出の資金を手に入れているのか？</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「海外から借りている」</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輸入が輸出を上回っている経済は経済全体での消費が多く、</a:t>
            </a:r>
          </a:p>
          <a:p>
            <a:pPr>
              <a:spcBef>
                <a:spcPct val="50000"/>
              </a:spcBef>
            </a:pPr>
            <a:r>
              <a:rPr lang="ja-JP" altLang="en-US" sz="1800" dirty="0">
                <a:ea typeface="ＭＳ Ｐゴシック" pitchFamily="50" charset="-128"/>
              </a:rPr>
              <a:t>貯蓄は少なく、また経済全体での投資も大きいので海外から必要な資金を借りてきて、現在の消費や投資を行う。</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extLst>
              <p:ext uri="{D42A27DB-BD31-4B8C-83A1-F6EECF244321}">
                <p14:modId xmlns:p14="http://schemas.microsoft.com/office/powerpoint/2010/main" val="4281240451"/>
              </p:ext>
            </p:extLst>
          </p:nvPr>
        </p:nvGraphicFramePr>
        <p:xfrm>
          <a:off x="1285852" y="214290"/>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7" name="Rectangle 3"/>
          <p:cNvSpPr>
            <a:spLocks noGrp="1" noChangeArrowheads="1"/>
          </p:cNvSpPr>
          <p:nvPr>
            <p:ph idx="1"/>
          </p:nvPr>
        </p:nvSpPr>
        <p:spPr>
          <a:xfrm>
            <a:off x="1493807" y="1571612"/>
            <a:ext cx="7398673" cy="1500198"/>
          </a:xfrm>
        </p:spPr>
        <p:txBody>
          <a:bodyPr>
            <a:normAutofit fontScale="92500" lnSpcReduction="20000"/>
          </a:bodyPr>
          <a:lstStyle/>
          <a:p>
            <a:pPr>
              <a:buFontTx/>
              <a:buNone/>
            </a:pPr>
            <a:r>
              <a:rPr lang="ja-JP" altLang="en-US" sz="1900" dirty="0"/>
              <a:t>簡単化のためにひとつの金融市場、資金市場というものしか存在し</a:t>
            </a:r>
          </a:p>
          <a:p>
            <a:pPr>
              <a:buFontTx/>
              <a:buNone/>
            </a:pPr>
            <a:r>
              <a:rPr lang="ja-JP" altLang="en-US" sz="1900" dirty="0"/>
              <a:t>ないとする。この市場では次の需要と供給が軸になる。</a:t>
            </a:r>
          </a:p>
          <a:p>
            <a:pPr>
              <a:buFontTx/>
              <a:buNone/>
            </a:pPr>
            <a:endParaRPr lang="en-US" altLang="ja-JP" sz="1800" dirty="0" smtClean="0"/>
          </a:p>
          <a:p>
            <a:pPr>
              <a:buFont typeface="Wingdings" pitchFamily="2" charset="2"/>
              <a:buChar char="l"/>
            </a:pPr>
            <a:r>
              <a:rPr lang="ja-JP" altLang="en-US" sz="1900" dirty="0" smtClean="0"/>
              <a:t>資金</a:t>
            </a:r>
            <a:r>
              <a:rPr lang="ja-JP" altLang="en-US" sz="1900" dirty="0"/>
              <a:t>の供給＝貯蓄超過主体の資金余剰（貯蓄）</a:t>
            </a:r>
          </a:p>
          <a:p>
            <a:pPr>
              <a:buFont typeface="Wingdings" pitchFamily="2" charset="2"/>
              <a:buChar char="l"/>
            </a:pPr>
            <a:r>
              <a:rPr lang="ja-JP" altLang="en-US" sz="1900" dirty="0"/>
              <a:t>資金の需要＝投資超過主体の資金不足（投資</a:t>
            </a:r>
            <a:r>
              <a:rPr lang="ja-JP" altLang="en-US" sz="1900" dirty="0" smtClean="0"/>
              <a:t>）</a:t>
            </a:r>
            <a:endParaRPr lang="ja-JP" altLang="en-US" sz="1900" dirty="0"/>
          </a:p>
        </p:txBody>
      </p:sp>
      <p:sp>
        <p:nvSpPr>
          <p:cNvPr id="26631" name="Text Box 7"/>
          <p:cNvSpPr txBox="1">
            <a:spLocks noChangeArrowheads="1"/>
          </p:cNvSpPr>
          <p:nvPr/>
        </p:nvSpPr>
        <p:spPr bwMode="auto">
          <a:xfrm>
            <a:off x="6072198" y="3714752"/>
            <a:ext cx="1439863" cy="338554"/>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a:spAutoFit/>
          </a:bodyPr>
          <a:lstStyle/>
          <a:p>
            <a:pPr>
              <a:spcBef>
                <a:spcPct val="50000"/>
              </a:spcBef>
            </a:pPr>
            <a:r>
              <a:rPr lang="ja-JP" altLang="en-US" dirty="0">
                <a:ea typeface="ＭＳ Ｐゴシック" pitchFamily="50" charset="-128"/>
              </a:rPr>
              <a:t>資金</a:t>
            </a:r>
            <a:r>
              <a:rPr lang="ja-JP" altLang="en-US" dirty="0" smtClean="0">
                <a:ea typeface="ＭＳ Ｐゴシック" pitchFamily="50" charset="-128"/>
              </a:rPr>
              <a:t>の需要</a:t>
            </a:r>
            <a:endParaRPr lang="ja-JP" altLang="en-US" dirty="0">
              <a:ea typeface="ＭＳ Ｐゴシック" pitchFamily="50" charset="-128"/>
            </a:endParaRPr>
          </a:p>
        </p:txBody>
      </p:sp>
      <p:sp>
        <p:nvSpPr>
          <p:cNvPr id="26632" name="Text Box 8"/>
          <p:cNvSpPr txBox="1">
            <a:spLocks noChangeArrowheads="1"/>
          </p:cNvSpPr>
          <p:nvPr/>
        </p:nvSpPr>
        <p:spPr bwMode="auto">
          <a:xfrm>
            <a:off x="3643306" y="3714752"/>
            <a:ext cx="1368425" cy="338554"/>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pPr>
            <a:r>
              <a:rPr lang="ja-JP" altLang="en-US" dirty="0">
                <a:ea typeface="ＭＳ Ｐゴシック" pitchFamily="50" charset="-128"/>
              </a:rPr>
              <a:t>資金</a:t>
            </a:r>
            <a:r>
              <a:rPr lang="ja-JP" altLang="en-US" dirty="0" smtClean="0">
                <a:ea typeface="ＭＳ Ｐゴシック" pitchFamily="50" charset="-128"/>
              </a:rPr>
              <a:t>の供給</a:t>
            </a:r>
            <a:endParaRPr lang="ja-JP" altLang="en-US" dirty="0">
              <a:ea typeface="ＭＳ Ｐゴシック" pitchFamily="50" charset="-128"/>
            </a:endParaRPr>
          </a:p>
        </p:txBody>
      </p:sp>
      <p:sp>
        <p:nvSpPr>
          <p:cNvPr id="26633" name="Text Box 9"/>
          <p:cNvSpPr txBox="1">
            <a:spLocks noChangeArrowheads="1"/>
          </p:cNvSpPr>
          <p:nvPr/>
        </p:nvSpPr>
        <p:spPr bwMode="auto">
          <a:xfrm>
            <a:off x="1928794" y="4214818"/>
            <a:ext cx="6072198" cy="36933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ここでは閉鎖経済を仮定し、これを次のように書くことに</a:t>
            </a:r>
            <a:r>
              <a:rPr lang="ja-JP" altLang="en-US" sz="1800" dirty="0" smtClean="0">
                <a:ea typeface="ＭＳ Ｐゴシック" pitchFamily="50" charset="-128"/>
              </a:rPr>
              <a:t>する。</a:t>
            </a:r>
            <a:endParaRPr lang="ja-JP" altLang="en-US" sz="1800" dirty="0">
              <a:ea typeface="ＭＳ Ｐゴシック" pitchFamily="50" charset="-128"/>
            </a:endParaRPr>
          </a:p>
        </p:txBody>
      </p:sp>
      <p:sp>
        <p:nvSpPr>
          <p:cNvPr id="9" name="テキスト ボックス 8"/>
          <p:cNvSpPr txBox="1"/>
          <p:nvPr/>
        </p:nvSpPr>
        <p:spPr>
          <a:xfrm>
            <a:off x="2357422" y="3143248"/>
            <a:ext cx="4643470" cy="707886"/>
          </a:xfrm>
          <a:prstGeom prst="rect">
            <a:avLst/>
          </a:prstGeom>
          <a:noFill/>
        </p:spPr>
        <p:txBody>
          <a:bodyPr wrap="square" rtlCol="0">
            <a:spAutoFit/>
          </a:bodyPr>
          <a:lstStyle/>
          <a:p>
            <a:r>
              <a:rPr lang="ja-JP" altLang="en-US" sz="2400" b="1" i="1" dirty="0" smtClean="0">
                <a:latin typeface="Century" pitchFamily="18" charset="0"/>
              </a:rPr>
              <a:t>（</a:t>
            </a:r>
            <a:r>
              <a:rPr lang="en-US" altLang="ja-JP" sz="2400" b="1" i="1" dirty="0" smtClean="0">
                <a:latin typeface="Century" pitchFamily="18" charset="0"/>
              </a:rPr>
              <a:t>Y</a:t>
            </a:r>
            <a:r>
              <a:rPr lang="ja-JP" altLang="en-US" sz="2400" b="1" i="1" dirty="0" smtClean="0">
                <a:latin typeface="Century" pitchFamily="18" charset="0"/>
              </a:rPr>
              <a:t>－</a:t>
            </a:r>
            <a:r>
              <a:rPr lang="en-US" altLang="ja-JP" sz="2400" b="1" i="1" dirty="0" smtClean="0">
                <a:latin typeface="Century" pitchFamily="18" charset="0"/>
              </a:rPr>
              <a:t>T</a:t>
            </a:r>
            <a:r>
              <a:rPr lang="ja-JP" altLang="en-US" sz="2400" b="1" i="1" dirty="0">
                <a:latin typeface="Century" pitchFamily="18" charset="0"/>
              </a:rPr>
              <a:t> －</a:t>
            </a:r>
            <a:r>
              <a:rPr lang="en-US" altLang="ja-JP" sz="2400" b="1" i="1" dirty="0">
                <a:latin typeface="Century" pitchFamily="18" charset="0"/>
              </a:rPr>
              <a:t>C)</a:t>
            </a:r>
            <a:r>
              <a:rPr lang="ja-JP" altLang="en-US" sz="2400" b="1" i="1" dirty="0" smtClean="0">
                <a:latin typeface="Century" pitchFamily="18" charset="0"/>
              </a:rPr>
              <a:t>＋（</a:t>
            </a:r>
            <a:r>
              <a:rPr lang="en-US" altLang="ja-JP" sz="2400" b="1" i="1" dirty="0" smtClean="0">
                <a:latin typeface="Century" pitchFamily="18" charset="0"/>
              </a:rPr>
              <a:t>T</a:t>
            </a:r>
            <a:r>
              <a:rPr lang="ja-JP" altLang="en-US" sz="2400" b="1" i="1" dirty="0" smtClean="0">
                <a:latin typeface="Century" pitchFamily="18" charset="0"/>
              </a:rPr>
              <a:t>－</a:t>
            </a:r>
            <a:r>
              <a:rPr lang="en-US" altLang="ja-JP" sz="2400" b="1" i="1" dirty="0" smtClean="0">
                <a:latin typeface="Century" pitchFamily="18" charset="0"/>
              </a:rPr>
              <a:t>G</a:t>
            </a:r>
            <a:r>
              <a:rPr lang="ja-JP" altLang="en-US" sz="2400" b="1" i="1" dirty="0" smtClean="0">
                <a:latin typeface="Century" pitchFamily="18" charset="0"/>
              </a:rPr>
              <a:t>）＝</a:t>
            </a:r>
            <a:r>
              <a:rPr lang="en-US" altLang="ja-JP" sz="2400" b="1" i="1" dirty="0" smtClean="0">
                <a:latin typeface="Century" pitchFamily="18" charset="0"/>
              </a:rPr>
              <a:t>I</a:t>
            </a:r>
            <a:endParaRPr lang="ja-JP" altLang="en-US" sz="2400" b="1" i="1" dirty="0" smtClean="0">
              <a:latin typeface="Century" pitchFamily="18" charset="0"/>
            </a:endParaRPr>
          </a:p>
          <a:p>
            <a:endParaRPr kumimoji="1" lang="ja-JP" altLang="en-US" dirty="0"/>
          </a:p>
        </p:txBody>
      </p:sp>
      <p:cxnSp>
        <p:nvCxnSpPr>
          <p:cNvPr id="11" name="直線コネクタ 10"/>
          <p:cNvCxnSpPr/>
          <p:nvPr/>
        </p:nvCxnSpPr>
        <p:spPr>
          <a:xfrm>
            <a:off x="2786050" y="3643314"/>
            <a:ext cx="2857520"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直線コネクタ 12"/>
          <p:cNvCxnSpPr/>
          <p:nvPr/>
        </p:nvCxnSpPr>
        <p:spPr>
          <a:xfrm>
            <a:off x="6143636" y="3643314"/>
            <a:ext cx="357190" cy="1588"/>
          </a:xfrm>
          <a:prstGeom prst="line">
            <a:avLst/>
          </a:prstGeom>
        </p:spPr>
        <p:style>
          <a:lnRef idx="3">
            <a:schemeClr val="accent1"/>
          </a:lnRef>
          <a:fillRef idx="0">
            <a:schemeClr val="accent1"/>
          </a:fillRef>
          <a:effectRef idx="2">
            <a:schemeClr val="accent1"/>
          </a:effectRef>
          <a:fontRef idx="minor">
            <a:schemeClr val="tx1"/>
          </a:fontRef>
        </p:style>
      </p:cxnSp>
      <p:sp>
        <p:nvSpPr>
          <p:cNvPr id="16" name="テキスト ボックス 15"/>
          <p:cNvSpPr txBox="1"/>
          <p:nvPr/>
        </p:nvSpPr>
        <p:spPr>
          <a:xfrm>
            <a:off x="1500166" y="5286388"/>
            <a:ext cx="6858048" cy="1308050"/>
          </a:xfrm>
          <a:prstGeom prst="rect">
            <a:avLst/>
          </a:prstGeom>
          <a:noFill/>
        </p:spPr>
        <p:txBody>
          <a:bodyPr wrap="square" rtlCol="0">
            <a:spAutoFit/>
          </a:bodyPr>
          <a:lstStyle/>
          <a:p>
            <a:pPr>
              <a:spcBef>
                <a:spcPct val="50000"/>
              </a:spcBef>
            </a:pPr>
            <a:r>
              <a:rPr lang="ja-JP" altLang="en-US" sz="1800" dirty="0" smtClean="0">
                <a:latin typeface="Century" pitchFamily="18" charset="0"/>
                <a:ea typeface="ＭＳ Ｐゴシック" pitchFamily="50" charset="-128"/>
              </a:rPr>
              <a:t>貯蓄を決定する主体（主に家計）と投資をする主体（主に企業）は異なるから、いつも左辺と右辺が等しくなるとは限らない。</a:t>
            </a:r>
          </a:p>
          <a:p>
            <a:pPr>
              <a:spcBef>
                <a:spcPct val="50000"/>
              </a:spcBef>
            </a:pPr>
            <a:r>
              <a:rPr lang="ja-JP" altLang="en-US" sz="1800" dirty="0" smtClean="0">
                <a:latin typeface="Century" pitchFamily="18" charset="0"/>
                <a:ea typeface="ＭＳ Ｐゴシック" pitchFamily="50" charset="-128"/>
              </a:rPr>
              <a:t>貯蓄と投資の決定のあり方を考えよう。</a:t>
            </a:r>
          </a:p>
          <a:p>
            <a:endParaRPr kumimoji="1" lang="ja-JP" altLang="en-US" dirty="0"/>
          </a:p>
        </p:txBody>
      </p:sp>
      <p:sp>
        <p:nvSpPr>
          <p:cNvPr id="17" name="テキスト ボックス 16"/>
          <p:cNvSpPr txBox="1"/>
          <p:nvPr/>
        </p:nvSpPr>
        <p:spPr>
          <a:xfrm>
            <a:off x="2857488" y="4500570"/>
            <a:ext cx="3000396" cy="707886"/>
          </a:xfrm>
          <a:prstGeom prst="rect">
            <a:avLst/>
          </a:prstGeom>
          <a:noFill/>
        </p:spPr>
        <p:txBody>
          <a:bodyPr wrap="square" rtlCol="0">
            <a:spAutoFit/>
          </a:bodyPr>
          <a:lstStyle/>
          <a:p>
            <a:r>
              <a:rPr lang="ja-JP" altLang="en-US" sz="2400" b="1" i="1" dirty="0" smtClean="0">
                <a:latin typeface="Century" pitchFamily="18" charset="0"/>
                <a:ea typeface="ＭＳ Ｐゴシック" pitchFamily="50" charset="-128"/>
              </a:rPr>
              <a:t>Ｓｐ＋（Ｔ－Ｇ）＝Ｉ</a:t>
            </a:r>
          </a:p>
          <a:p>
            <a:endParaRPr kumimoji="1" lang="ja-JP" altLang="en-US" dirty="0"/>
          </a:p>
        </p:txBody>
      </p:sp>
      <p:sp>
        <p:nvSpPr>
          <p:cNvPr id="18" name="テキスト ボックス 17"/>
          <p:cNvSpPr txBox="1"/>
          <p:nvPr/>
        </p:nvSpPr>
        <p:spPr>
          <a:xfrm>
            <a:off x="2357422" y="4929198"/>
            <a:ext cx="1143008" cy="338554"/>
          </a:xfrm>
          <a:prstGeom prst="rect">
            <a:avLst/>
          </a:prstGeom>
          <a:noFill/>
        </p:spPr>
        <p:txBody>
          <a:bodyPr wrap="square" rtlCol="0">
            <a:spAutoFit/>
          </a:bodyPr>
          <a:lstStyle/>
          <a:p>
            <a:r>
              <a:rPr kumimoji="1" lang="ja-JP" altLang="en-US" dirty="0" smtClean="0">
                <a:solidFill>
                  <a:srgbClr val="FF0000"/>
                </a:solidFill>
              </a:rPr>
              <a:t>民間貯蓄</a:t>
            </a:r>
            <a:endParaRPr kumimoji="1" lang="ja-JP" altLang="en-US" dirty="0">
              <a:solidFill>
                <a:srgbClr val="FF0000"/>
              </a:solidFill>
            </a:endParaRPr>
          </a:p>
        </p:txBody>
      </p:sp>
      <p:cxnSp>
        <p:nvCxnSpPr>
          <p:cNvPr id="20" name="直線コネクタ 19"/>
          <p:cNvCxnSpPr>
            <a:stCxn id="18" idx="0"/>
          </p:cNvCxnSpPr>
          <p:nvPr/>
        </p:nvCxnSpPr>
        <p:spPr>
          <a:xfrm rot="5400000" flipH="1" flipV="1">
            <a:off x="3178959" y="4679165"/>
            <a:ext cx="1588" cy="500066"/>
          </a:xfrm>
          <a:prstGeom prst="line">
            <a:avLst/>
          </a:prstGeom>
        </p:spPr>
        <p:style>
          <a:lnRef idx="2">
            <a:schemeClr val="accent3"/>
          </a:lnRef>
          <a:fillRef idx="0">
            <a:schemeClr val="accent3"/>
          </a:fillRef>
          <a:effectRef idx="1">
            <a:schemeClr val="accent3"/>
          </a:effectRef>
          <a:fontRef idx="minor">
            <a:schemeClr val="tx1"/>
          </a:fontRef>
        </p:style>
      </p:cxnSp>
      <p:sp>
        <p:nvSpPr>
          <p:cNvPr id="14" name="右カーブ矢印 13"/>
          <p:cNvSpPr/>
          <p:nvPr/>
        </p:nvSpPr>
        <p:spPr>
          <a:xfrm>
            <a:off x="1142976" y="3429000"/>
            <a:ext cx="714380" cy="150019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31"/>
                                        </p:tgtEl>
                                        <p:attrNameLst>
                                          <p:attrName>style.visibility</p:attrName>
                                        </p:attrNameLst>
                                      </p:cBhvr>
                                      <p:to>
                                        <p:strVal val="visible"/>
                                      </p:to>
                                    </p:set>
                                    <p:anim calcmode="lin" valueType="num">
                                      <p:cBhvr additive="base">
                                        <p:cTn id="7" dur="500" fill="hold"/>
                                        <p:tgtEl>
                                          <p:spTgt spid="26631"/>
                                        </p:tgtEl>
                                        <p:attrNameLst>
                                          <p:attrName>ppt_x</p:attrName>
                                        </p:attrNameLst>
                                      </p:cBhvr>
                                      <p:tavLst>
                                        <p:tav tm="0">
                                          <p:val>
                                            <p:strVal val="#ppt_x"/>
                                          </p:val>
                                        </p:tav>
                                        <p:tav tm="100000">
                                          <p:val>
                                            <p:strVal val="#ppt_x"/>
                                          </p:val>
                                        </p:tav>
                                      </p:tavLst>
                                    </p:anim>
                                    <p:anim calcmode="lin" valueType="num">
                                      <p:cBhvr additive="base">
                                        <p:cTn id="8" dur="500" fill="hold"/>
                                        <p:tgtEl>
                                          <p:spTgt spid="266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32"/>
                                        </p:tgtEl>
                                        <p:attrNameLst>
                                          <p:attrName>style.visibility</p:attrName>
                                        </p:attrNameLst>
                                      </p:cBhvr>
                                      <p:to>
                                        <p:strVal val="visible"/>
                                      </p:to>
                                    </p:set>
                                    <p:anim calcmode="lin" valueType="num">
                                      <p:cBhvr additive="base">
                                        <p:cTn id="13" dur="500" fill="hold"/>
                                        <p:tgtEl>
                                          <p:spTgt spid="26632"/>
                                        </p:tgtEl>
                                        <p:attrNameLst>
                                          <p:attrName>ppt_x</p:attrName>
                                        </p:attrNameLst>
                                      </p:cBhvr>
                                      <p:tavLst>
                                        <p:tav tm="0">
                                          <p:val>
                                            <p:strVal val="#ppt_x"/>
                                          </p:val>
                                        </p:tav>
                                        <p:tav tm="100000">
                                          <p:val>
                                            <p:strVal val="#ppt_x"/>
                                          </p:val>
                                        </p:tav>
                                      </p:tavLst>
                                    </p:anim>
                                    <p:anim calcmode="lin" valueType="num">
                                      <p:cBhvr additive="base">
                                        <p:cTn id="14" dur="500" fill="hold"/>
                                        <p:tgtEl>
                                          <p:spTgt spid="266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nimBg="1"/>
      <p:bldP spid="266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90290037"/>
              </p:ext>
            </p:extLst>
          </p:nvPr>
        </p:nvGraphicFramePr>
        <p:xfrm>
          <a:off x="1214414" y="285728"/>
          <a:ext cx="7086600"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1" name="Rectangle 3"/>
          <p:cNvSpPr>
            <a:spLocks noGrp="1" noChangeArrowheads="1"/>
          </p:cNvSpPr>
          <p:nvPr>
            <p:ph idx="1"/>
          </p:nvPr>
        </p:nvSpPr>
        <p:spPr>
          <a:xfrm>
            <a:off x="1279525" y="1268413"/>
            <a:ext cx="7253288" cy="1803397"/>
          </a:xfrm>
        </p:spPr>
        <p:txBody>
          <a:bodyPr/>
          <a:lstStyle/>
          <a:p>
            <a:pPr>
              <a:buFont typeface="Wingdings" pitchFamily="2" charset="2"/>
              <a:buChar char="p"/>
            </a:pPr>
            <a:r>
              <a:rPr lang="ja-JP" altLang="en-US" sz="1800" dirty="0"/>
              <a:t>家計は次のことを守らなければならない。</a:t>
            </a:r>
          </a:p>
          <a:p>
            <a:pPr>
              <a:buFontTx/>
              <a:buNone/>
            </a:pPr>
            <a:endParaRPr lang="ja-JP" altLang="en-US" sz="1800" dirty="0"/>
          </a:p>
          <a:p>
            <a:pPr>
              <a:buFontTx/>
              <a:buNone/>
            </a:pPr>
            <a:endParaRPr lang="ja-JP" altLang="en-US" sz="1800" dirty="0"/>
          </a:p>
          <a:p>
            <a:pPr>
              <a:buFontTx/>
              <a:buNone/>
            </a:pPr>
            <a:endParaRPr lang="en-US" altLang="ja-JP" sz="1800" dirty="0" smtClean="0"/>
          </a:p>
          <a:p>
            <a:pPr>
              <a:buFont typeface="Wingdings" pitchFamily="2" charset="2"/>
              <a:buChar char="p"/>
            </a:pPr>
            <a:r>
              <a:rPr lang="ja-JP" altLang="en-US" sz="1800" dirty="0" smtClean="0"/>
              <a:t>以下</a:t>
            </a:r>
            <a:r>
              <a:rPr lang="ja-JP" altLang="en-US" sz="1800" dirty="0"/>
              <a:t>、次の仮定を置く。</a:t>
            </a:r>
          </a:p>
          <a:p>
            <a:pPr>
              <a:buFontTx/>
              <a:buNone/>
            </a:pPr>
            <a:endParaRPr lang="ja-JP" altLang="en-US" sz="1800" dirty="0">
              <a:latin typeface="Century" pitchFamily="18" charset="0"/>
            </a:endParaRPr>
          </a:p>
          <a:p>
            <a:pPr>
              <a:buFontTx/>
              <a:buNone/>
            </a:pPr>
            <a:endParaRPr lang="ja-JP" altLang="en-US" sz="1800" dirty="0"/>
          </a:p>
        </p:txBody>
      </p:sp>
      <p:sp>
        <p:nvSpPr>
          <p:cNvPr id="4" name="テキスト ボックス 3"/>
          <p:cNvSpPr txBox="1"/>
          <p:nvPr/>
        </p:nvSpPr>
        <p:spPr>
          <a:xfrm>
            <a:off x="2143108" y="1785926"/>
            <a:ext cx="6000792"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nchor="ctr">
            <a:spAutoFit/>
          </a:bodyPr>
          <a:lstStyle/>
          <a:p>
            <a:pPr algn="ctr"/>
            <a:r>
              <a:rPr lang="ja-JP" altLang="en-US" sz="2400" b="1" dirty="0" smtClean="0"/>
              <a:t>「予算を超えて消費してはならない」</a:t>
            </a:r>
          </a:p>
          <a:p>
            <a:endParaRPr kumimoji="1" lang="ja-JP" altLang="en-US" dirty="0"/>
          </a:p>
        </p:txBody>
      </p:sp>
      <p:sp>
        <p:nvSpPr>
          <p:cNvPr id="5" name="テキスト ボックス 4"/>
          <p:cNvSpPr txBox="1"/>
          <p:nvPr/>
        </p:nvSpPr>
        <p:spPr>
          <a:xfrm>
            <a:off x="1357290" y="3286124"/>
            <a:ext cx="7358114"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425196" indent="-342900">
              <a:buFont typeface="+mj-lt"/>
              <a:buAutoNum type="arabicPeriod"/>
            </a:pPr>
            <a:r>
              <a:rPr lang="ja-JP" altLang="en-US" sz="2400" dirty="0" smtClean="0"/>
              <a:t>財は</a:t>
            </a:r>
            <a:r>
              <a:rPr lang="en-US" altLang="ja-JP" sz="2400" dirty="0" smtClean="0">
                <a:latin typeface="Century" pitchFamily="18" charset="0"/>
              </a:rPr>
              <a:t>1</a:t>
            </a:r>
            <a:r>
              <a:rPr lang="ja-JP" altLang="en-US" sz="2400" dirty="0" smtClean="0">
                <a:latin typeface="Century" pitchFamily="18" charset="0"/>
              </a:rPr>
              <a:t>種類。</a:t>
            </a:r>
          </a:p>
          <a:p>
            <a:pPr marL="425196" indent="-342900">
              <a:buFont typeface="+mj-lt"/>
              <a:buAutoNum type="arabicPeriod"/>
            </a:pPr>
            <a:r>
              <a:rPr lang="ja-JP" altLang="en-US" sz="2400" dirty="0" smtClean="0">
                <a:latin typeface="Century" pitchFamily="18" charset="0"/>
              </a:rPr>
              <a:t>家計は</a:t>
            </a:r>
            <a:r>
              <a:rPr lang="en-US" altLang="ja-JP" sz="2400" dirty="0" smtClean="0">
                <a:latin typeface="Century" pitchFamily="18" charset="0"/>
              </a:rPr>
              <a:t>2</a:t>
            </a:r>
            <a:r>
              <a:rPr lang="ja-JP" altLang="en-US" sz="2400" dirty="0" smtClean="0">
                <a:latin typeface="Century" pitchFamily="18" charset="0"/>
              </a:rPr>
              <a:t>期間のみ生き、家計は資産を次の世代に残さない。</a:t>
            </a:r>
          </a:p>
          <a:p>
            <a:pPr marL="425196" indent="-342900">
              <a:buFont typeface="+mj-lt"/>
              <a:buAutoNum type="arabicPeriod"/>
            </a:pPr>
            <a:r>
              <a:rPr lang="ja-JP" altLang="en-US" sz="2400" dirty="0" smtClean="0">
                <a:latin typeface="Century" pitchFamily="18" charset="0"/>
              </a:rPr>
              <a:t>貯蓄をするとその貯蓄に一定の利子がつく。このとき借金をしても同じ利子率が適用される。</a:t>
            </a:r>
            <a:endParaRPr lang="ja-JP" altLang="en-US" sz="2400" dirty="0">
              <a:latin typeface="Century"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p:cNvSpPr/>
          <p:nvPr/>
        </p:nvSpPr>
        <p:spPr>
          <a:xfrm>
            <a:off x="1142976" y="642918"/>
            <a:ext cx="7286676" cy="135732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2" name="角丸四角形 61"/>
          <p:cNvSpPr/>
          <p:nvPr/>
        </p:nvSpPr>
        <p:spPr>
          <a:xfrm>
            <a:off x="1285852" y="2143116"/>
            <a:ext cx="6715172" cy="164307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8676" name="Text Box 4"/>
          <p:cNvSpPr txBox="1">
            <a:spLocks noChangeArrowheads="1"/>
          </p:cNvSpPr>
          <p:nvPr/>
        </p:nvSpPr>
        <p:spPr bwMode="auto">
          <a:xfrm>
            <a:off x="1295400" y="214290"/>
            <a:ext cx="7848600" cy="369332"/>
          </a:xfrm>
          <a:prstGeom prst="rect">
            <a:avLst/>
          </a:prstGeom>
          <a:noFill/>
          <a:ln w="9525">
            <a:noFill/>
            <a:miter lim="800000"/>
            <a:headEnd/>
            <a:tailEnd/>
          </a:ln>
          <a:effectLst/>
        </p:spPr>
        <p:txBody>
          <a:bodyPr>
            <a:spAutoFit/>
          </a:bodyPr>
          <a:lstStyle/>
          <a:p>
            <a:r>
              <a:rPr lang="ja-JP" altLang="en-US" sz="1800" dirty="0">
                <a:ea typeface="ＭＳ Ｐゴシック" pitchFamily="50" charset="-128"/>
              </a:rPr>
              <a:t>このとき家計は次の制約式を守らなければならない</a:t>
            </a:r>
            <a:r>
              <a:rPr lang="ja-JP" altLang="en-US" sz="1800" dirty="0" smtClean="0">
                <a:ea typeface="ＭＳ Ｐゴシック" pitchFamily="50" charset="-128"/>
              </a:rPr>
              <a:t>。</a:t>
            </a:r>
            <a:endParaRPr lang="ja-JP" altLang="en-US" sz="1800" dirty="0">
              <a:ea typeface="ＭＳ Ｐゴシック" pitchFamily="50" charset="-128"/>
            </a:endParaRPr>
          </a:p>
        </p:txBody>
      </p:sp>
      <p:graphicFrame>
        <p:nvGraphicFramePr>
          <p:cNvPr id="28677" name="Object 5"/>
          <p:cNvGraphicFramePr>
            <a:graphicFrameLocks noChangeAspect="1"/>
          </p:cNvGraphicFramePr>
          <p:nvPr/>
        </p:nvGraphicFramePr>
        <p:xfrm>
          <a:off x="2214546" y="668336"/>
          <a:ext cx="3405522" cy="546086"/>
        </p:xfrm>
        <a:graphic>
          <a:graphicData uri="http://schemas.openxmlformats.org/presentationml/2006/ole">
            <mc:AlternateContent xmlns:mc="http://schemas.openxmlformats.org/markup-compatibility/2006">
              <mc:Choice xmlns:v="urn:schemas-microsoft-com:vml" Requires="v">
                <p:oleObj spid="_x0000_s28825" name="数式" r:id="rId3" imgW="761760" imgH="215640" progId="Equation.3">
                  <p:embed/>
                </p:oleObj>
              </mc:Choice>
              <mc:Fallback>
                <p:oleObj name="数式" r:id="rId3" imgW="761760" imgH="2156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4546" y="668336"/>
                        <a:ext cx="3405522" cy="5460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 name="Object 6"/>
          <p:cNvGraphicFramePr>
            <a:graphicFrameLocks noChangeAspect="1"/>
          </p:cNvGraphicFramePr>
          <p:nvPr/>
        </p:nvGraphicFramePr>
        <p:xfrm>
          <a:off x="6072198" y="571480"/>
          <a:ext cx="1428760" cy="642428"/>
        </p:xfrm>
        <a:graphic>
          <a:graphicData uri="http://schemas.openxmlformats.org/presentationml/2006/ole">
            <mc:AlternateContent xmlns:mc="http://schemas.openxmlformats.org/markup-compatibility/2006">
              <mc:Choice xmlns:v="urn:schemas-microsoft-com:vml" Requires="v">
                <p:oleObj spid="_x0000_s28826" name="数式" r:id="rId5" imgW="761760" imgH="342720" progId="Equation.3">
                  <p:embed/>
                </p:oleObj>
              </mc:Choice>
              <mc:Fallback>
                <p:oleObj name="数式" r:id="rId5" imgW="761760" imgH="34272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72198" y="571480"/>
                        <a:ext cx="1428760" cy="6424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0" name="Object 8"/>
          <p:cNvGraphicFramePr>
            <a:graphicFrameLocks noChangeAspect="1"/>
          </p:cNvGraphicFramePr>
          <p:nvPr/>
        </p:nvGraphicFramePr>
        <p:xfrm>
          <a:off x="2285984" y="1285860"/>
          <a:ext cx="3176592" cy="534649"/>
        </p:xfrm>
        <a:graphic>
          <a:graphicData uri="http://schemas.openxmlformats.org/presentationml/2006/ole">
            <mc:AlternateContent xmlns:mc="http://schemas.openxmlformats.org/markup-compatibility/2006">
              <mc:Choice xmlns:v="urn:schemas-microsoft-com:vml" Requires="v">
                <p:oleObj spid="_x0000_s28827" name="数式" r:id="rId7" imgW="1282680" imgH="215640" progId="Equation.3">
                  <p:embed/>
                </p:oleObj>
              </mc:Choice>
              <mc:Fallback>
                <p:oleObj name="数式" r:id="rId7" imgW="1282680" imgH="21564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5984" y="1285860"/>
                        <a:ext cx="3176592" cy="5346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98" name="Text Box 26"/>
          <p:cNvSpPr txBox="1">
            <a:spLocks noChangeArrowheads="1"/>
          </p:cNvSpPr>
          <p:nvPr/>
        </p:nvSpPr>
        <p:spPr bwMode="auto">
          <a:xfrm>
            <a:off x="1500166" y="4572008"/>
            <a:ext cx="6072230" cy="20313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spcBef>
                <a:spcPct val="50000"/>
              </a:spcBef>
              <a:buFont typeface="Wingdings" pitchFamily="2" charset="2"/>
              <a:buChar char="u"/>
            </a:pPr>
            <a:r>
              <a:rPr lang="ja-JP" altLang="en-US" sz="1800" dirty="0">
                <a:ea typeface="ＭＳ Ｐゴシック" pitchFamily="50" charset="-128"/>
              </a:rPr>
              <a:t>第</a:t>
            </a:r>
            <a:r>
              <a:rPr lang="en-US" altLang="ja-JP" sz="1800" dirty="0">
                <a:ea typeface="ＭＳ Ｐゴシック" pitchFamily="50" charset="-128"/>
              </a:rPr>
              <a:t>1</a:t>
            </a:r>
            <a:r>
              <a:rPr lang="ja-JP" altLang="en-US" sz="1800" dirty="0">
                <a:ea typeface="ＭＳ Ｐゴシック" pitchFamily="50" charset="-128"/>
              </a:rPr>
              <a:t>期には家計</a:t>
            </a:r>
            <a:r>
              <a:rPr lang="ja-JP" altLang="en-US" sz="1800" dirty="0" smtClean="0">
                <a:ea typeface="ＭＳ Ｐゴシック" pitchFamily="50" charset="-128"/>
              </a:rPr>
              <a:t>は所得</a:t>
            </a:r>
            <a:r>
              <a:rPr lang="ja-JP" altLang="en-US" sz="1800" dirty="0">
                <a:ea typeface="ＭＳ Ｐゴシック" pitchFamily="50" charset="-128"/>
              </a:rPr>
              <a:t>を財の購入と貯蓄の</a:t>
            </a:r>
            <a:r>
              <a:rPr lang="en-US" altLang="ja-JP" sz="1800" dirty="0">
                <a:ea typeface="ＭＳ Ｐゴシック" pitchFamily="50" charset="-128"/>
              </a:rPr>
              <a:t>2</a:t>
            </a:r>
            <a:r>
              <a:rPr lang="ja-JP" altLang="en-US" sz="1800" dirty="0" err="1">
                <a:ea typeface="ＭＳ Ｐゴシック" pitchFamily="50" charset="-128"/>
              </a:rPr>
              <a:t>つに</a:t>
            </a:r>
            <a:r>
              <a:rPr lang="ja-JP" altLang="en-US" sz="1800" dirty="0">
                <a:ea typeface="ＭＳ Ｐゴシック" pitchFamily="50" charset="-128"/>
              </a:rPr>
              <a:t>振り分けることを示す。貯蓄</a:t>
            </a:r>
            <a:r>
              <a:rPr lang="en-US" altLang="ja-JP" sz="1800" dirty="0">
                <a:ea typeface="ＭＳ Ｐゴシック" pitchFamily="50" charset="-128"/>
              </a:rPr>
              <a:t>s</a:t>
            </a:r>
            <a:r>
              <a:rPr lang="ja-JP" altLang="en-US" sz="1800" dirty="0">
                <a:ea typeface="ＭＳ Ｐゴシック" pitchFamily="50" charset="-128"/>
              </a:rPr>
              <a:t>は資産を　</a:t>
            </a:r>
            <a:r>
              <a:rPr lang="ja-JP" altLang="en-US" sz="1800" dirty="0" smtClean="0">
                <a:ea typeface="ＭＳ Ｐゴシック" pitchFamily="50" charset="-128"/>
              </a:rPr>
              <a:t>　から　　へ</a:t>
            </a:r>
            <a:r>
              <a:rPr lang="ja-JP" altLang="en-US" sz="1800" dirty="0">
                <a:ea typeface="ＭＳ Ｐゴシック" pitchFamily="50" charset="-128"/>
              </a:rPr>
              <a:t>増やす。</a:t>
            </a:r>
          </a:p>
          <a:p>
            <a:pPr>
              <a:spcBef>
                <a:spcPct val="50000"/>
              </a:spcBef>
              <a:buFont typeface="Wingdings" pitchFamily="2" charset="2"/>
              <a:buChar char="u"/>
            </a:pPr>
            <a:r>
              <a:rPr lang="ja-JP" altLang="en-US" sz="1800" dirty="0">
                <a:ea typeface="ＭＳ Ｐゴシック" pitchFamily="50" charset="-128"/>
              </a:rPr>
              <a:t>第</a:t>
            </a:r>
            <a:r>
              <a:rPr lang="en-US" altLang="ja-JP" sz="1800" dirty="0">
                <a:ea typeface="ＭＳ Ｐゴシック" pitchFamily="50" charset="-128"/>
              </a:rPr>
              <a:t>2</a:t>
            </a:r>
            <a:r>
              <a:rPr lang="ja-JP" altLang="en-US" sz="1800" dirty="0">
                <a:ea typeface="ＭＳ Ｐゴシック" pitchFamily="50" charset="-128"/>
              </a:rPr>
              <a:t>期には第</a:t>
            </a:r>
            <a:r>
              <a:rPr lang="en-US" altLang="ja-JP" sz="1800" dirty="0">
                <a:ea typeface="ＭＳ Ｐゴシック" pitchFamily="50" charset="-128"/>
              </a:rPr>
              <a:t>2</a:t>
            </a:r>
            <a:r>
              <a:rPr lang="ja-JP" altLang="en-US" sz="1800" dirty="0">
                <a:ea typeface="ＭＳ Ｐゴシック" pitchFamily="50" charset="-128"/>
              </a:rPr>
              <a:t>期に受け取った所得と第</a:t>
            </a:r>
            <a:r>
              <a:rPr lang="en-US" altLang="ja-JP" sz="1800" dirty="0">
                <a:ea typeface="ＭＳ Ｐゴシック" pitchFamily="50" charset="-128"/>
              </a:rPr>
              <a:t>1</a:t>
            </a:r>
            <a:r>
              <a:rPr lang="ja-JP" altLang="en-US" sz="1800" dirty="0">
                <a:ea typeface="ＭＳ Ｐゴシック" pitchFamily="50" charset="-128"/>
              </a:rPr>
              <a:t>期に貯蓄した資産の利子と資産　</a:t>
            </a:r>
            <a:r>
              <a:rPr lang="ja-JP" altLang="en-US" sz="1800" dirty="0" smtClean="0">
                <a:ea typeface="ＭＳ Ｐゴシック" pitchFamily="50" charset="-128"/>
              </a:rPr>
              <a:t>　　を</a:t>
            </a:r>
            <a:r>
              <a:rPr lang="ja-JP" altLang="en-US" sz="1800" dirty="0">
                <a:ea typeface="ＭＳ Ｐゴシック" pitchFamily="50" charset="-128"/>
              </a:rPr>
              <a:t>取り崩して消費を行う。</a:t>
            </a:r>
          </a:p>
          <a:p>
            <a:pPr>
              <a:spcBef>
                <a:spcPct val="50000"/>
              </a:spcBef>
              <a:buFont typeface="Wingdings" pitchFamily="2" charset="2"/>
              <a:buChar char="u"/>
            </a:pPr>
            <a:r>
              <a:rPr lang="ja-JP" altLang="en-US" sz="1800" dirty="0">
                <a:ea typeface="ＭＳ Ｐゴシック" pitchFamily="50" charset="-128"/>
              </a:rPr>
              <a:t>第</a:t>
            </a:r>
            <a:r>
              <a:rPr lang="en-US" altLang="ja-JP" sz="1800" dirty="0">
                <a:ea typeface="ＭＳ Ｐゴシック" pitchFamily="50" charset="-128"/>
              </a:rPr>
              <a:t>2</a:t>
            </a:r>
            <a:r>
              <a:rPr lang="ja-JP" altLang="en-US" sz="1800" dirty="0">
                <a:ea typeface="ＭＳ Ｐゴシック" pitchFamily="50" charset="-128"/>
              </a:rPr>
              <a:t>期では財を次世代に遺さない仮定だったので、消費のみを行う。</a:t>
            </a:r>
          </a:p>
        </p:txBody>
      </p:sp>
      <p:graphicFrame>
        <p:nvGraphicFramePr>
          <p:cNvPr id="28700" name="Object 28"/>
          <p:cNvGraphicFramePr>
            <a:graphicFrameLocks noChangeAspect="1"/>
          </p:cNvGraphicFramePr>
          <p:nvPr/>
        </p:nvGraphicFramePr>
        <p:xfrm>
          <a:off x="4357686" y="4786322"/>
          <a:ext cx="320597" cy="396876"/>
        </p:xfrm>
        <a:graphic>
          <a:graphicData uri="http://schemas.openxmlformats.org/presentationml/2006/ole">
            <mc:AlternateContent xmlns:mc="http://schemas.openxmlformats.org/markup-compatibility/2006">
              <mc:Choice xmlns:v="urn:schemas-microsoft-com:vml" Requires="v">
                <p:oleObj spid="_x0000_s28828" name="数式" r:id="rId9" imgW="190440" imgH="253800" progId="Equation.3">
                  <p:embed/>
                </p:oleObj>
              </mc:Choice>
              <mc:Fallback>
                <p:oleObj name="数式" r:id="rId9" imgW="190440" imgH="253800" progId="Equation.3">
                  <p:embed/>
                  <p:pic>
                    <p:nvPicPr>
                      <p:cNvPr id="0" name="Picture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57686" y="4786322"/>
                        <a:ext cx="320597" cy="3968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702" name="Text Box 30"/>
          <p:cNvSpPr txBox="1">
            <a:spLocks noChangeArrowheads="1"/>
          </p:cNvSpPr>
          <p:nvPr/>
        </p:nvSpPr>
        <p:spPr bwMode="auto">
          <a:xfrm>
            <a:off x="1214414" y="3929066"/>
            <a:ext cx="4968875" cy="396875"/>
          </a:xfrm>
          <a:prstGeom prst="rect">
            <a:avLst/>
          </a:prstGeom>
          <a:noFill/>
          <a:ln w="9525">
            <a:noFill/>
            <a:miter lim="800000"/>
            <a:headEnd/>
            <a:tailEnd/>
          </a:ln>
          <a:effectLst/>
        </p:spPr>
        <p:txBody>
          <a:bodyPr>
            <a:spAutoFit/>
          </a:bodyPr>
          <a:lstStyle/>
          <a:p>
            <a:pPr>
              <a:spcBef>
                <a:spcPct val="50000"/>
              </a:spcBef>
            </a:pPr>
            <a:r>
              <a:rPr lang="ja-JP" altLang="en-US" sz="2000" dirty="0">
                <a:ea typeface="ＭＳ Ｐゴシック" pitchFamily="50" charset="-128"/>
              </a:rPr>
              <a:t>式の意味を考えよう！</a:t>
            </a:r>
          </a:p>
        </p:txBody>
      </p:sp>
      <p:graphicFrame>
        <p:nvGraphicFramePr>
          <p:cNvPr id="2" name="Object 30"/>
          <p:cNvGraphicFramePr>
            <a:graphicFrameLocks noChangeAspect="1"/>
          </p:cNvGraphicFramePr>
          <p:nvPr/>
        </p:nvGraphicFramePr>
        <p:xfrm>
          <a:off x="2928926" y="5500702"/>
          <a:ext cx="363538" cy="396875"/>
        </p:xfrm>
        <a:graphic>
          <a:graphicData uri="http://schemas.openxmlformats.org/presentationml/2006/ole">
            <mc:AlternateContent xmlns:mc="http://schemas.openxmlformats.org/markup-compatibility/2006">
              <mc:Choice xmlns:v="urn:schemas-microsoft-com:vml" Requires="v">
                <p:oleObj spid="_x0000_s28829" name="数式" r:id="rId11" imgW="215640" imgH="253800" progId="Equation.3">
                  <p:embed/>
                </p:oleObj>
              </mc:Choice>
              <mc:Fallback>
                <p:oleObj name="数式" r:id="rId11" imgW="215640" imgH="253800" progId="Equation.3">
                  <p:embed/>
                  <p:pic>
                    <p:nvPicPr>
                      <p:cNvPr id="0" name="Picture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28926" y="5500702"/>
                        <a:ext cx="363538" cy="39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テキスト ボックス 25"/>
          <p:cNvSpPr txBox="1"/>
          <p:nvPr/>
        </p:nvSpPr>
        <p:spPr>
          <a:xfrm>
            <a:off x="1285852" y="785794"/>
            <a:ext cx="928694" cy="33855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kumimoji="1" lang="ja-JP" altLang="en-US" dirty="0" smtClean="0"/>
              <a:t>第</a:t>
            </a:r>
            <a:r>
              <a:rPr kumimoji="1" lang="en-US" altLang="ja-JP" dirty="0" smtClean="0"/>
              <a:t>1</a:t>
            </a:r>
            <a:r>
              <a:rPr kumimoji="1" lang="ja-JP" altLang="en-US" dirty="0" smtClean="0"/>
              <a:t>期目</a:t>
            </a:r>
            <a:endParaRPr kumimoji="1" lang="ja-JP" altLang="en-US" dirty="0"/>
          </a:p>
        </p:txBody>
      </p:sp>
      <p:sp>
        <p:nvSpPr>
          <p:cNvPr id="27" name="テキスト ボックス 26"/>
          <p:cNvSpPr txBox="1"/>
          <p:nvPr/>
        </p:nvSpPr>
        <p:spPr>
          <a:xfrm>
            <a:off x="1285852" y="1428736"/>
            <a:ext cx="928694" cy="33855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kumimoji="1" lang="ja-JP" altLang="en-US" dirty="0" smtClean="0"/>
              <a:t>第</a:t>
            </a:r>
            <a:r>
              <a:rPr kumimoji="1" lang="en-US" altLang="ja-JP" dirty="0" smtClean="0"/>
              <a:t>2</a:t>
            </a:r>
            <a:r>
              <a:rPr kumimoji="1" lang="ja-JP" altLang="en-US" dirty="0" smtClean="0"/>
              <a:t>期目</a:t>
            </a:r>
            <a:endParaRPr kumimoji="1" lang="ja-JP" altLang="en-US" dirty="0"/>
          </a:p>
        </p:txBody>
      </p:sp>
      <p:graphicFrame>
        <p:nvGraphicFramePr>
          <p:cNvPr id="38" name="Object 30"/>
          <p:cNvGraphicFramePr>
            <a:graphicFrameLocks noChangeAspect="1"/>
          </p:cNvGraphicFramePr>
          <p:nvPr/>
        </p:nvGraphicFramePr>
        <p:xfrm>
          <a:off x="5072066" y="4786322"/>
          <a:ext cx="363538" cy="396875"/>
        </p:xfrm>
        <a:graphic>
          <a:graphicData uri="http://schemas.openxmlformats.org/presentationml/2006/ole">
            <mc:AlternateContent xmlns:mc="http://schemas.openxmlformats.org/markup-compatibility/2006">
              <mc:Choice xmlns:v="urn:schemas-microsoft-com:vml" Requires="v">
                <p:oleObj spid="_x0000_s28830" name="数式" r:id="rId13" imgW="215640" imgH="253800" progId="Equation.3">
                  <p:embed/>
                </p:oleObj>
              </mc:Choice>
              <mc:Fallback>
                <p:oleObj name="数式" r:id="rId13" imgW="215640" imgH="253800" progId="Equation.3">
                  <p:embed/>
                  <p:pic>
                    <p:nvPicPr>
                      <p:cNvPr id="0" name="Object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72066" y="4786322"/>
                        <a:ext cx="363538" cy="39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9" name="Object 2"/>
          <p:cNvPicPr>
            <a:picLocks noChangeAspect="1" noChangeArrowheads="1"/>
          </p:cNvPicPr>
          <p:nvPr/>
        </p:nvPicPr>
        <p:blipFill>
          <a:blip r:embed="rId14"/>
          <a:srcRect/>
          <a:stretch>
            <a:fillRect/>
          </a:stretch>
        </p:blipFill>
        <p:spPr bwMode="auto">
          <a:xfrm>
            <a:off x="1428728" y="2143116"/>
            <a:ext cx="358776" cy="458436"/>
          </a:xfrm>
          <a:prstGeom prst="rect">
            <a:avLst/>
          </a:prstGeom>
          <a:noFill/>
        </p:spPr>
      </p:pic>
      <p:sp>
        <p:nvSpPr>
          <p:cNvPr id="41" name="Text Box 11"/>
          <p:cNvSpPr txBox="1">
            <a:spLocks noChangeArrowheads="1"/>
          </p:cNvSpPr>
          <p:nvPr/>
        </p:nvSpPr>
        <p:spPr bwMode="auto">
          <a:xfrm>
            <a:off x="1643042" y="2285992"/>
            <a:ext cx="2449513" cy="400110"/>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1800" dirty="0">
                <a:ea typeface="ＭＳ Ｐゴシック" pitchFamily="50" charset="-128"/>
              </a:rPr>
              <a:t>：</a:t>
            </a:r>
            <a:r>
              <a:rPr lang="ja-JP" altLang="en-US" sz="2000" dirty="0">
                <a:latin typeface="Century" pitchFamily="18" charset="0"/>
                <a:ea typeface="ＭＳ Ｐゴシック" pitchFamily="50" charset="-128"/>
              </a:rPr>
              <a:t>第１期</a:t>
            </a:r>
            <a:r>
              <a:rPr lang="ja-JP" altLang="en-US" sz="2000" dirty="0">
                <a:ea typeface="ＭＳ Ｐゴシック" pitchFamily="50" charset="-128"/>
              </a:rPr>
              <a:t>の財の価格</a:t>
            </a:r>
          </a:p>
        </p:txBody>
      </p:sp>
      <p:pic>
        <p:nvPicPr>
          <p:cNvPr id="43" name="Object 3"/>
          <p:cNvPicPr>
            <a:picLocks noChangeAspect="1" noChangeArrowheads="1"/>
          </p:cNvPicPr>
          <p:nvPr/>
        </p:nvPicPr>
        <p:blipFill>
          <a:blip r:embed="rId15"/>
          <a:srcRect/>
          <a:stretch>
            <a:fillRect/>
          </a:stretch>
        </p:blipFill>
        <p:spPr bwMode="auto">
          <a:xfrm>
            <a:off x="4857752" y="2143116"/>
            <a:ext cx="330217" cy="399736"/>
          </a:xfrm>
          <a:prstGeom prst="rect">
            <a:avLst/>
          </a:prstGeom>
          <a:noFill/>
        </p:spPr>
      </p:pic>
      <p:sp>
        <p:nvSpPr>
          <p:cNvPr id="44" name="Text Box 13"/>
          <p:cNvSpPr txBox="1">
            <a:spLocks noChangeArrowheads="1"/>
          </p:cNvSpPr>
          <p:nvPr/>
        </p:nvSpPr>
        <p:spPr bwMode="auto">
          <a:xfrm>
            <a:off x="4929190" y="2214554"/>
            <a:ext cx="2879725"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dirty="0" smtClean="0">
                <a:ea typeface="ＭＳ Ｐゴシック" pitchFamily="50" charset="-128"/>
              </a:rPr>
              <a:t>　：</a:t>
            </a:r>
            <a:r>
              <a:rPr lang="ja-JP" altLang="en-US" sz="2000" dirty="0">
                <a:ea typeface="ＭＳ Ｐゴシック" pitchFamily="50" charset="-128"/>
              </a:rPr>
              <a:t>第</a:t>
            </a:r>
            <a:r>
              <a:rPr lang="en-US" altLang="ja-JP" sz="2000" dirty="0">
                <a:latin typeface="Century" pitchFamily="18" charset="0"/>
                <a:ea typeface="ＭＳ Ｐゴシック" pitchFamily="50" charset="-128"/>
              </a:rPr>
              <a:t>2</a:t>
            </a:r>
            <a:r>
              <a:rPr lang="ja-JP" altLang="en-US" sz="2000" dirty="0">
                <a:ea typeface="ＭＳ Ｐゴシック" pitchFamily="50" charset="-128"/>
              </a:rPr>
              <a:t>期の財の価格</a:t>
            </a:r>
          </a:p>
        </p:txBody>
      </p:sp>
      <p:pic>
        <p:nvPicPr>
          <p:cNvPr id="45" name="Object 4"/>
          <p:cNvPicPr>
            <a:picLocks noChangeAspect="1" noChangeArrowheads="1"/>
          </p:cNvPicPr>
          <p:nvPr/>
        </p:nvPicPr>
        <p:blipFill>
          <a:blip r:embed="rId10"/>
          <a:srcRect/>
          <a:stretch>
            <a:fillRect/>
          </a:stretch>
        </p:blipFill>
        <p:spPr bwMode="auto">
          <a:xfrm>
            <a:off x="1394979" y="2469137"/>
            <a:ext cx="339726" cy="452968"/>
          </a:xfrm>
          <a:prstGeom prst="rect">
            <a:avLst/>
          </a:prstGeom>
          <a:noFill/>
        </p:spPr>
      </p:pic>
      <p:sp>
        <p:nvSpPr>
          <p:cNvPr id="46" name="Text Box 16"/>
          <p:cNvSpPr txBox="1">
            <a:spLocks noChangeArrowheads="1"/>
          </p:cNvSpPr>
          <p:nvPr/>
        </p:nvSpPr>
        <p:spPr bwMode="auto">
          <a:xfrm>
            <a:off x="1643042" y="2571744"/>
            <a:ext cx="3240088"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dirty="0">
                <a:ea typeface="ＭＳ Ｐゴシック" pitchFamily="50" charset="-128"/>
              </a:rPr>
              <a:t>：第</a:t>
            </a:r>
            <a:r>
              <a:rPr lang="ja-JP" altLang="en-US" sz="2000" dirty="0">
                <a:latin typeface="Century" pitchFamily="18" charset="0"/>
                <a:ea typeface="ＭＳ Ｐゴシック" pitchFamily="50" charset="-128"/>
              </a:rPr>
              <a:t>１期に持っている資産</a:t>
            </a:r>
            <a:endParaRPr lang="ja-JP" altLang="en-US" sz="2000" dirty="0">
              <a:ea typeface="ＭＳ Ｐゴシック" pitchFamily="50" charset="-128"/>
            </a:endParaRPr>
          </a:p>
        </p:txBody>
      </p:sp>
      <p:pic>
        <p:nvPicPr>
          <p:cNvPr id="47" name="Object 5"/>
          <p:cNvPicPr>
            <a:picLocks noChangeAspect="1" noChangeArrowheads="1"/>
          </p:cNvPicPr>
          <p:nvPr/>
        </p:nvPicPr>
        <p:blipFill>
          <a:blip r:embed="rId16"/>
          <a:srcRect/>
          <a:stretch>
            <a:fillRect/>
          </a:stretch>
        </p:blipFill>
        <p:spPr bwMode="auto">
          <a:xfrm>
            <a:off x="4857752" y="2500306"/>
            <a:ext cx="356234" cy="419098"/>
          </a:xfrm>
          <a:prstGeom prst="rect">
            <a:avLst/>
          </a:prstGeom>
          <a:noFill/>
        </p:spPr>
      </p:pic>
      <p:sp>
        <p:nvSpPr>
          <p:cNvPr id="48" name="Text Box 18"/>
          <p:cNvSpPr txBox="1">
            <a:spLocks noChangeArrowheads="1"/>
          </p:cNvSpPr>
          <p:nvPr/>
        </p:nvSpPr>
        <p:spPr bwMode="auto">
          <a:xfrm>
            <a:off x="5072066" y="2571744"/>
            <a:ext cx="3168650"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dirty="0">
                <a:ea typeface="ＭＳ Ｐゴシック" pitchFamily="50" charset="-128"/>
              </a:rPr>
              <a:t>：第</a:t>
            </a:r>
            <a:r>
              <a:rPr lang="en-US" altLang="ja-JP" sz="2000" dirty="0">
                <a:latin typeface="Century" pitchFamily="18" charset="0"/>
                <a:ea typeface="ＭＳ Ｐゴシック" pitchFamily="50" charset="-128"/>
              </a:rPr>
              <a:t>2</a:t>
            </a:r>
            <a:r>
              <a:rPr lang="ja-JP" altLang="en-US" sz="2000" dirty="0">
                <a:latin typeface="Century" pitchFamily="18" charset="0"/>
                <a:ea typeface="ＭＳ Ｐゴシック" pitchFamily="50" charset="-128"/>
              </a:rPr>
              <a:t>期に持ちこす資産</a:t>
            </a:r>
          </a:p>
        </p:txBody>
      </p:sp>
      <p:pic>
        <p:nvPicPr>
          <p:cNvPr id="50" name="Object 6"/>
          <p:cNvPicPr>
            <a:picLocks noChangeAspect="1" noChangeArrowheads="1"/>
          </p:cNvPicPr>
          <p:nvPr/>
        </p:nvPicPr>
        <p:blipFill>
          <a:blip r:embed="rId17"/>
          <a:srcRect/>
          <a:stretch>
            <a:fillRect/>
          </a:stretch>
        </p:blipFill>
        <p:spPr bwMode="auto">
          <a:xfrm>
            <a:off x="1428728" y="2928934"/>
            <a:ext cx="274638" cy="394792"/>
          </a:xfrm>
          <a:prstGeom prst="rect">
            <a:avLst/>
          </a:prstGeom>
          <a:noFill/>
        </p:spPr>
      </p:pic>
      <p:sp>
        <p:nvSpPr>
          <p:cNvPr id="52" name="Text Box 20"/>
          <p:cNvSpPr txBox="1">
            <a:spLocks noChangeArrowheads="1"/>
          </p:cNvSpPr>
          <p:nvPr/>
        </p:nvSpPr>
        <p:spPr bwMode="auto">
          <a:xfrm>
            <a:off x="1643042" y="2928934"/>
            <a:ext cx="2376488"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a:ea typeface="ＭＳ Ｐゴシック" pitchFamily="50" charset="-128"/>
              </a:rPr>
              <a:t>：第１期の所得</a:t>
            </a:r>
            <a:endParaRPr lang="en-US" altLang="ja-JP" sz="2000">
              <a:ea typeface="ＭＳ Ｐゴシック" pitchFamily="50" charset="-128"/>
            </a:endParaRPr>
          </a:p>
        </p:txBody>
      </p:sp>
      <p:pic>
        <p:nvPicPr>
          <p:cNvPr id="55" name="Object 7"/>
          <p:cNvPicPr>
            <a:picLocks noChangeAspect="1" noChangeArrowheads="1"/>
          </p:cNvPicPr>
          <p:nvPr/>
        </p:nvPicPr>
        <p:blipFill>
          <a:blip r:embed="rId18"/>
          <a:srcRect/>
          <a:stretch>
            <a:fillRect/>
          </a:stretch>
        </p:blipFill>
        <p:spPr bwMode="auto">
          <a:xfrm>
            <a:off x="4857752" y="2857496"/>
            <a:ext cx="341328" cy="436141"/>
          </a:xfrm>
          <a:prstGeom prst="rect">
            <a:avLst/>
          </a:prstGeom>
          <a:noFill/>
        </p:spPr>
      </p:pic>
      <p:sp>
        <p:nvSpPr>
          <p:cNvPr id="58" name="Text Box 22"/>
          <p:cNvSpPr txBox="1">
            <a:spLocks noChangeArrowheads="1"/>
          </p:cNvSpPr>
          <p:nvPr/>
        </p:nvSpPr>
        <p:spPr bwMode="auto">
          <a:xfrm>
            <a:off x="5101940" y="2928934"/>
            <a:ext cx="1728788"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dirty="0">
                <a:ea typeface="ＭＳ Ｐゴシック" pitchFamily="50" charset="-128"/>
              </a:rPr>
              <a:t>：第</a:t>
            </a:r>
            <a:r>
              <a:rPr lang="en-US" altLang="ja-JP" sz="2000" dirty="0">
                <a:latin typeface="Century" pitchFamily="18" charset="0"/>
                <a:ea typeface="ＭＳ Ｐゴシック" pitchFamily="50" charset="-128"/>
              </a:rPr>
              <a:t>2</a:t>
            </a:r>
            <a:r>
              <a:rPr lang="ja-JP" altLang="en-US" sz="2000" dirty="0">
                <a:ea typeface="ＭＳ Ｐゴシック" pitchFamily="50" charset="-128"/>
              </a:rPr>
              <a:t>期の所得</a:t>
            </a:r>
          </a:p>
        </p:txBody>
      </p:sp>
      <p:sp>
        <p:nvSpPr>
          <p:cNvPr id="59" name="Text Box 23"/>
          <p:cNvSpPr txBox="1">
            <a:spLocks noChangeArrowheads="1"/>
          </p:cNvSpPr>
          <p:nvPr/>
        </p:nvSpPr>
        <p:spPr bwMode="auto">
          <a:xfrm>
            <a:off x="1500166" y="3214686"/>
            <a:ext cx="2663825" cy="523220"/>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en-US" altLang="ja-JP" sz="2800" b="1" i="1" dirty="0">
                <a:latin typeface="Times New Roman" pitchFamily="18" charset="0"/>
                <a:ea typeface="ＭＳ Ｐゴシック" pitchFamily="50" charset="-128"/>
                <a:cs typeface="Times New Roman" pitchFamily="18" charset="0"/>
              </a:rPr>
              <a:t>s</a:t>
            </a:r>
            <a:r>
              <a:rPr lang="ja-JP" altLang="en-US" sz="2000" dirty="0">
                <a:ea typeface="ＭＳ Ｐゴシック" pitchFamily="50" charset="-128"/>
              </a:rPr>
              <a:t>：第</a:t>
            </a:r>
            <a:r>
              <a:rPr lang="en-US" altLang="ja-JP" sz="2000" dirty="0">
                <a:latin typeface="Century" pitchFamily="18" charset="0"/>
                <a:ea typeface="ＭＳ Ｐゴシック" pitchFamily="50" charset="-128"/>
              </a:rPr>
              <a:t>1</a:t>
            </a:r>
            <a:r>
              <a:rPr lang="ja-JP" altLang="en-US" sz="2000" dirty="0">
                <a:latin typeface="Century" pitchFamily="18" charset="0"/>
                <a:ea typeface="ＭＳ Ｐゴシック" pitchFamily="50" charset="-128"/>
              </a:rPr>
              <a:t>期目に行う</a:t>
            </a:r>
            <a:r>
              <a:rPr lang="ja-JP" altLang="en-US" sz="2000" dirty="0">
                <a:ea typeface="ＭＳ Ｐゴシック" pitchFamily="50" charset="-128"/>
              </a:rPr>
              <a:t>貯蓄　　</a:t>
            </a:r>
            <a:endParaRPr lang="en-US" altLang="ja-JP" sz="2000" dirty="0">
              <a:latin typeface="JAMES_A" pitchFamily="2" charset="0"/>
              <a:ea typeface="ＭＳ Ｐゴシック" pitchFamily="50" charset="-128"/>
            </a:endParaRPr>
          </a:p>
        </p:txBody>
      </p:sp>
      <p:pic>
        <p:nvPicPr>
          <p:cNvPr id="60" name="Object 8"/>
          <p:cNvPicPr>
            <a:picLocks noChangeAspect="1" noChangeArrowheads="1"/>
          </p:cNvPicPr>
          <p:nvPr/>
        </p:nvPicPr>
        <p:blipFill>
          <a:blip r:embed="rId19"/>
          <a:srcRect/>
          <a:stretch>
            <a:fillRect/>
          </a:stretch>
        </p:blipFill>
        <p:spPr bwMode="auto">
          <a:xfrm>
            <a:off x="4286248" y="3286124"/>
            <a:ext cx="230557" cy="430214"/>
          </a:xfrm>
          <a:prstGeom prst="rect">
            <a:avLst/>
          </a:prstGeom>
          <a:noFill/>
        </p:spPr>
      </p:pic>
      <p:sp>
        <p:nvSpPr>
          <p:cNvPr id="61" name="Text Box 25"/>
          <p:cNvSpPr txBox="1">
            <a:spLocks noChangeArrowheads="1"/>
          </p:cNvSpPr>
          <p:nvPr/>
        </p:nvSpPr>
        <p:spPr bwMode="auto">
          <a:xfrm>
            <a:off x="4500562" y="3286124"/>
            <a:ext cx="1944688" cy="3968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a:lstStyle>
          <a:p>
            <a:pPr>
              <a:spcBef>
                <a:spcPct val="50000"/>
              </a:spcBef>
            </a:pPr>
            <a:r>
              <a:rPr lang="ja-JP" altLang="en-US" sz="2000" dirty="0">
                <a:ea typeface="ＭＳ Ｐゴシック" pitchFamily="50" charset="-128"/>
              </a:rPr>
              <a:t>：名目利子率</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1042988" y="549275"/>
            <a:ext cx="7561262" cy="877163"/>
          </a:xfrm>
          <a:prstGeom prst="rect">
            <a:avLst/>
          </a:prstGeom>
          <a:noFill/>
          <a:ln w="9525">
            <a:noFill/>
            <a:miter lim="800000"/>
            <a:headEnd/>
            <a:tailEnd/>
          </a:ln>
          <a:effectLst/>
        </p:spPr>
        <p:txBody>
          <a:bodyPr>
            <a:spAutoFit/>
          </a:bodyPr>
          <a:lstStyle/>
          <a:p>
            <a:pPr>
              <a:spcBef>
                <a:spcPct val="50000"/>
              </a:spcBef>
            </a:pPr>
            <a:r>
              <a:rPr lang="ja-JP" altLang="en-US" sz="2400" dirty="0">
                <a:ea typeface="ＭＳ Ｐゴシック" pitchFamily="50" charset="-128"/>
              </a:rPr>
              <a:t>先のスライドの</a:t>
            </a:r>
            <a:r>
              <a:rPr lang="en-US" altLang="ja-JP" sz="2400" dirty="0">
                <a:ea typeface="ＭＳ Ｐゴシック" pitchFamily="50" charset="-128"/>
              </a:rPr>
              <a:t>2</a:t>
            </a:r>
            <a:r>
              <a:rPr lang="ja-JP" altLang="en-US" sz="2400" dirty="0">
                <a:ea typeface="ＭＳ Ｐゴシック" pitchFamily="50" charset="-128"/>
              </a:rPr>
              <a:t>式から　　</a:t>
            </a:r>
            <a:r>
              <a:rPr lang="ja-JP" altLang="en-US" sz="2400" dirty="0" smtClean="0">
                <a:ea typeface="ＭＳ Ｐゴシック" pitchFamily="50" charset="-128"/>
              </a:rPr>
              <a:t>　を</a:t>
            </a:r>
            <a:r>
              <a:rPr lang="ja-JP" altLang="en-US" sz="2400" dirty="0">
                <a:ea typeface="ＭＳ Ｐゴシック" pitchFamily="50" charset="-128"/>
              </a:rPr>
              <a:t>消去する。</a:t>
            </a:r>
          </a:p>
          <a:p>
            <a:pPr>
              <a:spcBef>
                <a:spcPct val="50000"/>
              </a:spcBef>
            </a:pPr>
            <a:endParaRPr lang="ja-JP" altLang="en-US" sz="1800" dirty="0">
              <a:ea typeface="ＭＳ Ｐゴシック" pitchFamily="50" charset="-128"/>
            </a:endParaRPr>
          </a:p>
        </p:txBody>
      </p:sp>
      <p:graphicFrame>
        <p:nvGraphicFramePr>
          <p:cNvPr id="29701" name="Object 5"/>
          <p:cNvGraphicFramePr>
            <a:graphicFrameLocks noChangeAspect="1"/>
          </p:cNvGraphicFramePr>
          <p:nvPr/>
        </p:nvGraphicFramePr>
        <p:xfrm>
          <a:off x="4143372" y="571480"/>
          <a:ext cx="365491" cy="430213"/>
        </p:xfrm>
        <a:graphic>
          <a:graphicData uri="http://schemas.openxmlformats.org/presentationml/2006/ole">
            <mc:AlternateContent xmlns:mc="http://schemas.openxmlformats.org/markup-compatibility/2006">
              <mc:Choice xmlns:v="urn:schemas-microsoft-com:vml" Requires="v">
                <p:oleObj spid="_x0000_s29900" name="数式" r:id="rId3" imgW="215640" imgH="253800" progId="Equation.3">
                  <p:embed/>
                </p:oleObj>
              </mc:Choice>
              <mc:Fallback>
                <p:oleObj name="数式" r:id="rId3" imgW="215640" imgH="253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3372" y="571480"/>
                        <a:ext cx="365491" cy="430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テキスト ボックス 4"/>
          <p:cNvSpPr txBox="1"/>
          <p:nvPr/>
        </p:nvSpPr>
        <p:spPr>
          <a:xfrm>
            <a:off x="1500166" y="1357298"/>
            <a:ext cx="1734770" cy="338554"/>
          </a:xfrm>
          <a:prstGeom prst="rect">
            <a:avLst/>
          </a:prstGeom>
          <a:noFill/>
        </p:spPr>
        <p:txBody>
          <a:bodyPr wrap="none" rtlCol="0">
            <a:spAutoFit/>
          </a:bodyPr>
          <a:lstStyle/>
          <a:p>
            <a:r>
              <a:rPr kumimoji="1" lang="ja-JP" altLang="en-US" dirty="0" smtClean="0"/>
              <a:t>第</a:t>
            </a:r>
            <a:r>
              <a:rPr kumimoji="1" lang="en-US" altLang="ja-JP" dirty="0" smtClean="0"/>
              <a:t>2</a:t>
            </a:r>
            <a:r>
              <a:rPr kumimoji="1" lang="ja-JP" altLang="en-US" dirty="0" smtClean="0"/>
              <a:t>期目の両辺を</a:t>
            </a:r>
            <a:endParaRPr kumimoji="1" lang="ja-JP" altLang="en-US" dirty="0"/>
          </a:p>
        </p:txBody>
      </p:sp>
      <p:graphicFrame>
        <p:nvGraphicFramePr>
          <p:cNvPr id="6" name="オブジェクト 5"/>
          <p:cNvGraphicFramePr>
            <a:graphicFrameLocks noChangeAspect="1"/>
          </p:cNvGraphicFramePr>
          <p:nvPr/>
        </p:nvGraphicFramePr>
        <p:xfrm>
          <a:off x="3214678" y="1357298"/>
          <a:ext cx="726285" cy="387352"/>
        </p:xfrm>
        <a:graphic>
          <a:graphicData uri="http://schemas.openxmlformats.org/presentationml/2006/ole">
            <mc:AlternateContent xmlns:mc="http://schemas.openxmlformats.org/markup-compatibility/2006">
              <mc:Choice xmlns:v="urn:schemas-microsoft-com:vml" Requires="v">
                <p:oleObj spid="_x0000_s29901" name="数式" r:id="rId5" imgW="380880" imgH="203040" progId="Equation.3">
                  <p:embed/>
                </p:oleObj>
              </mc:Choice>
              <mc:Fallback>
                <p:oleObj name="数式" r:id="rId5" imgW="380880" imgH="20304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4678" y="1357298"/>
                        <a:ext cx="726285" cy="3873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テキスト ボックス 6"/>
          <p:cNvSpPr txBox="1"/>
          <p:nvPr/>
        </p:nvSpPr>
        <p:spPr>
          <a:xfrm>
            <a:off x="3857620" y="1357298"/>
            <a:ext cx="1005403" cy="338554"/>
          </a:xfrm>
          <a:prstGeom prst="rect">
            <a:avLst/>
          </a:prstGeom>
          <a:noFill/>
        </p:spPr>
        <p:txBody>
          <a:bodyPr wrap="none" rtlCol="0">
            <a:spAutoFit/>
          </a:bodyPr>
          <a:lstStyle/>
          <a:p>
            <a:r>
              <a:rPr kumimoji="1" lang="ja-JP" altLang="en-US" dirty="0" smtClean="0"/>
              <a:t>で割る。</a:t>
            </a:r>
            <a:endParaRPr kumimoji="1" lang="ja-JP" altLang="en-US" dirty="0"/>
          </a:p>
        </p:txBody>
      </p:sp>
      <p:graphicFrame>
        <p:nvGraphicFramePr>
          <p:cNvPr id="8" name="オブジェクト 7"/>
          <p:cNvGraphicFramePr>
            <a:graphicFrameLocks noChangeAspect="1"/>
          </p:cNvGraphicFramePr>
          <p:nvPr/>
        </p:nvGraphicFramePr>
        <p:xfrm>
          <a:off x="4929190" y="1214422"/>
          <a:ext cx="1935162" cy="750887"/>
        </p:xfrm>
        <a:graphic>
          <a:graphicData uri="http://schemas.openxmlformats.org/presentationml/2006/ole">
            <mc:AlternateContent xmlns:mc="http://schemas.openxmlformats.org/markup-compatibility/2006">
              <mc:Choice xmlns:v="urn:schemas-microsoft-com:vml" Requires="v">
                <p:oleObj spid="_x0000_s29902" name="数式" r:id="rId7" imgW="1015920" imgH="393480" progId="Equation.3">
                  <p:embed/>
                </p:oleObj>
              </mc:Choice>
              <mc:Fallback>
                <p:oleObj name="数式" r:id="rId7" imgW="1015920" imgH="39348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29190" y="1214422"/>
                        <a:ext cx="1935162" cy="750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オブジェクト 8"/>
          <p:cNvGraphicFramePr>
            <a:graphicFrameLocks noChangeAspect="1"/>
          </p:cNvGraphicFramePr>
          <p:nvPr/>
        </p:nvGraphicFramePr>
        <p:xfrm>
          <a:off x="1571604" y="2000240"/>
          <a:ext cx="1257300" cy="412750"/>
        </p:xfrm>
        <a:graphic>
          <a:graphicData uri="http://schemas.openxmlformats.org/presentationml/2006/ole">
            <mc:AlternateContent xmlns:mc="http://schemas.openxmlformats.org/markup-compatibility/2006">
              <mc:Choice xmlns:v="urn:schemas-microsoft-com:vml" Requires="v">
                <p:oleObj spid="_x0000_s29903" name="数式" r:id="rId9" imgW="660240" imgH="215640" progId="Equation.3">
                  <p:embed/>
                </p:oleObj>
              </mc:Choice>
              <mc:Fallback>
                <p:oleObj name="数式" r:id="rId9" imgW="660240" imgH="21564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71604" y="2000240"/>
                        <a:ext cx="1257300"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テキスト ボックス 9"/>
          <p:cNvSpPr txBox="1"/>
          <p:nvPr/>
        </p:nvSpPr>
        <p:spPr>
          <a:xfrm>
            <a:off x="2857488" y="2071678"/>
            <a:ext cx="1415772" cy="338554"/>
          </a:xfrm>
          <a:prstGeom prst="rect">
            <a:avLst/>
          </a:prstGeom>
          <a:noFill/>
        </p:spPr>
        <p:txBody>
          <a:bodyPr wrap="none" rtlCol="0">
            <a:spAutoFit/>
          </a:bodyPr>
          <a:lstStyle/>
          <a:p>
            <a:r>
              <a:rPr kumimoji="1" lang="ja-JP" altLang="en-US" dirty="0" smtClean="0"/>
              <a:t>を代入する。</a:t>
            </a:r>
            <a:endParaRPr kumimoji="1" lang="ja-JP" altLang="en-US" dirty="0"/>
          </a:p>
        </p:txBody>
      </p:sp>
      <p:graphicFrame>
        <p:nvGraphicFramePr>
          <p:cNvPr id="11" name="オブジェクト 10"/>
          <p:cNvGraphicFramePr>
            <a:graphicFrameLocks noChangeAspect="1"/>
          </p:cNvGraphicFramePr>
          <p:nvPr/>
        </p:nvGraphicFramePr>
        <p:xfrm>
          <a:off x="4929190" y="2000240"/>
          <a:ext cx="2322512" cy="750887"/>
        </p:xfrm>
        <a:graphic>
          <a:graphicData uri="http://schemas.openxmlformats.org/presentationml/2006/ole">
            <mc:AlternateContent xmlns:mc="http://schemas.openxmlformats.org/markup-compatibility/2006">
              <mc:Choice xmlns:v="urn:schemas-microsoft-com:vml" Requires="v">
                <p:oleObj spid="_x0000_s29904" name="数式" r:id="rId11" imgW="1218960" imgH="393480" progId="Equation.3">
                  <p:embed/>
                </p:oleObj>
              </mc:Choice>
              <mc:Fallback>
                <p:oleObj name="数式" r:id="rId11" imgW="1218960" imgH="393480" progId="Equation.3">
                  <p:embed/>
                  <p:pic>
                    <p:nvPicPr>
                      <p:cNvPr id="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29190" y="2000240"/>
                        <a:ext cx="2322512" cy="750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テキスト ボックス 11"/>
          <p:cNvSpPr txBox="1"/>
          <p:nvPr/>
        </p:nvSpPr>
        <p:spPr>
          <a:xfrm>
            <a:off x="1428728" y="2786058"/>
            <a:ext cx="4607352" cy="338554"/>
          </a:xfrm>
          <a:prstGeom prst="rect">
            <a:avLst/>
          </a:prstGeom>
          <a:noFill/>
        </p:spPr>
        <p:txBody>
          <a:bodyPr wrap="none" rtlCol="0">
            <a:spAutoFit/>
          </a:bodyPr>
          <a:lstStyle/>
          <a:p>
            <a:r>
              <a:rPr kumimoji="1" lang="ja-JP" altLang="en-US" dirty="0" smtClean="0"/>
              <a:t>第</a:t>
            </a:r>
            <a:r>
              <a:rPr kumimoji="1" lang="en-US" altLang="ja-JP" dirty="0" smtClean="0"/>
              <a:t>1</a:t>
            </a:r>
            <a:r>
              <a:rPr kumimoji="1" lang="ja-JP" altLang="en-US" dirty="0" smtClean="0"/>
              <a:t>期の予算制約式を使って　　　を消去する。</a:t>
            </a:r>
            <a:endParaRPr kumimoji="1" lang="ja-JP" altLang="en-US" dirty="0"/>
          </a:p>
        </p:txBody>
      </p:sp>
      <p:graphicFrame>
        <p:nvGraphicFramePr>
          <p:cNvPr id="13" name="Object 5"/>
          <p:cNvGraphicFramePr>
            <a:graphicFrameLocks noChangeAspect="1"/>
          </p:cNvGraphicFramePr>
          <p:nvPr>
            <p:extLst>
              <p:ext uri="{D42A27DB-BD31-4B8C-83A1-F6EECF244321}">
                <p14:modId xmlns:p14="http://schemas.microsoft.com/office/powerpoint/2010/main" val="1217759730"/>
              </p:ext>
            </p:extLst>
          </p:nvPr>
        </p:nvGraphicFramePr>
        <p:xfrm>
          <a:off x="4237887" y="2823083"/>
          <a:ext cx="244867" cy="301529"/>
        </p:xfrm>
        <a:graphic>
          <a:graphicData uri="http://schemas.openxmlformats.org/presentationml/2006/ole">
            <mc:AlternateContent xmlns:mc="http://schemas.openxmlformats.org/markup-compatibility/2006">
              <mc:Choice xmlns:v="urn:schemas-microsoft-com:vml" Requires="v">
                <p:oleObj spid="_x0000_s29905" name="数式" r:id="rId13" imgW="114120" imgH="139680" progId="Equation.3">
                  <p:embed/>
                </p:oleObj>
              </mc:Choice>
              <mc:Fallback>
                <p:oleObj name="数式" r:id="rId13" imgW="114120" imgH="139680" progId="Equation.3">
                  <p:embed/>
                  <p:pic>
                    <p:nvPicPr>
                      <p:cNvPr id="0" name="Object 5"/>
                      <p:cNvPicPr>
                        <a:picLocks noChangeAspect="1" noChangeArrowheads="1"/>
                      </p:cNvPicPr>
                      <p:nvPr/>
                    </p:nvPicPr>
                    <p:blipFill>
                      <a:blip r:embed="rId14"/>
                      <a:srcRect/>
                      <a:stretch>
                        <a:fillRect/>
                      </a:stretch>
                    </p:blipFill>
                    <p:spPr bwMode="auto">
                      <a:xfrm>
                        <a:off x="4237887" y="2823083"/>
                        <a:ext cx="244867" cy="301529"/>
                      </a:xfrm>
                      <a:prstGeom prst="rect">
                        <a:avLst/>
                      </a:prstGeom>
                      <a:noFill/>
                      <a:extLst/>
                    </p:spPr>
                  </p:pic>
                </p:oleObj>
              </mc:Fallback>
            </mc:AlternateContent>
          </a:graphicData>
        </a:graphic>
      </p:graphicFrame>
      <p:graphicFrame>
        <p:nvGraphicFramePr>
          <p:cNvPr id="14" name="オブジェクト 13"/>
          <p:cNvGraphicFramePr>
            <a:graphicFrameLocks noChangeAspect="1"/>
          </p:cNvGraphicFramePr>
          <p:nvPr>
            <p:extLst>
              <p:ext uri="{D42A27DB-BD31-4B8C-83A1-F6EECF244321}">
                <p14:modId xmlns:p14="http://schemas.microsoft.com/office/powerpoint/2010/main" val="171502786"/>
              </p:ext>
            </p:extLst>
          </p:nvPr>
        </p:nvGraphicFramePr>
        <p:xfrm>
          <a:off x="2443261" y="3158356"/>
          <a:ext cx="3508375" cy="1549400"/>
        </p:xfrm>
        <a:graphic>
          <a:graphicData uri="http://schemas.openxmlformats.org/presentationml/2006/ole">
            <mc:AlternateContent xmlns:mc="http://schemas.openxmlformats.org/markup-compatibility/2006">
              <mc:Choice xmlns:v="urn:schemas-microsoft-com:vml" Requires="v">
                <p:oleObj spid="_x0000_s29906" name="数式" r:id="rId15" imgW="1841400" imgH="812520" progId="Equation.3">
                  <p:embed/>
                </p:oleObj>
              </mc:Choice>
              <mc:Fallback>
                <p:oleObj name="数式" r:id="rId15" imgW="1841400" imgH="812520" progId="Equation.3">
                  <p:embed/>
                  <p:pic>
                    <p:nvPicPr>
                      <p:cNvPr id="0" name="Picture 12"/>
                      <p:cNvPicPr>
                        <a:picLocks noChangeAspect="1" noChangeArrowheads="1"/>
                      </p:cNvPicPr>
                      <p:nvPr/>
                    </p:nvPicPr>
                    <p:blipFill>
                      <a:blip r:embed="rId16"/>
                      <a:srcRect/>
                      <a:stretch>
                        <a:fillRect/>
                      </a:stretch>
                    </p:blipFill>
                    <p:spPr bwMode="auto">
                      <a:xfrm>
                        <a:off x="2443261" y="3158356"/>
                        <a:ext cx="3508375" cy="154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テキスト ボックス 14"/>
          <p:cNvSpPr txBox="1"/>
          <p:nvPr/>
        </p:nvSpPr>
        <p:spPr>
          <a:xfrm>
            <a:off x="1643042" y="5000636"/>
            <a:ext cx="800219" cy="338554"/>
          </a:xfrm>
          <a:prstGeom prst="rect">
            <a:avLst/>
          </a:prstGeom>
          <a:noFill/>
        </p:spPr>
        <p:txBody>
          <a:bodyPr wrap="none" rtlCol="0">
            <a:spAutoFit/>
          </a:bodyPr>
          <a:lstStyle/>
          <a:p>
            <a:r>
              <a:rPr kumimoji="1" lang="ja-JP" altLang="en-US" dirty="0" smtClean="0"/>
              <a:t>両辺を</a:t>
            </a:r>
            <a:endParaRPr kumimoji="1" lang="ja-JP" altLang="en-US" dirty="0"/>
          </a:p>
        </p:txBody>
      </p:sp>
      <p:graphicFrame>
        <p:nvGraphicFramePr>
          <p:cNvPr id="16" name="オブジェクト 15"/>
          <p:cNvGraphicFramePr>
            <a:graphicFrameLocks noChangeAspect="1"/>
          </p:cNvGraphicFramePr>
          <p:nvPr/>
        </p:nvGraphicFramePr>
        <p:xfrm>
          <a:off x="2428860" y="4908060"/>
          <a:ext cx="357190" cy="432300"/>
        </p:xfrm>
        <a:graphic>
          <a:graphicData uri="http://schemas.openxmlformats.org/presentationml/2006/ole">
            <mc:AlternateContent xmlns:mc="http://schemas.openxmlformats.org/markup-compatibility/2006">
              <mc:Choice xmlns:v="urn:schemas-microsoft-com:vml" Requires="v">
                <p:oleObj spid="_x0000_s29907" name="数式" r:id="rId17" imgW="177480" imgH="215640" progId="Equation.3">
                  <p:embed/>
                </p:oleObj>
              </mc:Choice>
              <mc:Fallback>
                <p:oleObj name="数式" r:id="rId17" imgW="177480" imgH="215640" progId="Equation.3">
                  <p:embed/>
                  <p:pic>
                    <p:nvPicPr>
                      <p:cNvPr id="0" name="Picture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428860" y="4908060"/>
                        <a:ext cx="357190" cy="43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テキスト ボックス 16"/>
          <p:cNvSpPr txBox="1"/>
          <p:nvPr/>
        </p:nvSpPr>
        <p:spPr>
          <a:xfrm>
            <a:off x="2786050" y="5000636"/>
            <a:ext cx="1005403" cy="338554"/>
          </a:xfrm>
          <a:prstGeom prst="rect">
            <a:avLst/>
          </a:prstGeom>
          <a:noFill/>
        </p:spPr>
        <p:txBody>
          <a:bodyPr wrap="none" rtlCol="0">
            <a:spAutoFit/>
          </a:bodyPr>
          <a:lstStyle/>
          <a:p>
            <a:r>
              <a:rPr kumimoji="1" lang="ja-JP" altLang="en-US" dirty="0" smtClean="0"/>
              <a:t>で割る。</a:t>
            </a:r>
            <a:endParaRPr kumimoji="1" lang="ja-JP" altLang="en-US" dirty="0"/>
          </a:p>
        </p:txBody>
      </p:sp>
      <p:graphicFrame>
        <p:nvGraphicFramePr>
          <p:cNvPr id="18" name="オブジェクト 17"/>
          <p:cNvGraphicFramePr>
            <a:graphicFrameLocks noChangeAspect="1"/>
          </p:cNvGraphicFramePr>
          <p:nvPr>
            <p:extLst>
              <p:ext uri="{D42A27DB-BD31-4B8C-83A1-F6EECF244321}">
                <p14:modId xmlns:p14="http://schemas.microsoft.com/office/powerpoint/2010/main" val="3157072821"/>
              </p:ext>
            </p:extLst>
          </p:nvPr>
        </p:nvGraphicFramePr>
        <p:xfrm>
          <a:off x="2214546" y="5572140"/>
          <a:ext cx="4330700" cy="822325"/>
        </p:xfrm>
        <a:graphic>
          <a:graphicData uri="http://schemas.openxmlformats.org/presentationml/2006/ole">
            <mc:AlternateContent xmlns:mc="http://schemas.openxmlformats.org/markup-compatibility/2006">
              <mc:Choice xmlns:v="urn:schemas-microsoft-com:vml" Requires="v">
                <p:oleObj spid="_x0000_s29908" name="数式" r:id="rId19" imgW="2273040" imgH="431640" progId="Equation.3">
                  <p:embed/>
                </p:oleObj>
              </mc:Choice>
              <mc:Fallback>
                <p:oleObj name="数式" r:id="rId19" imgW="2273040" imgH="431640" progId="Equation.3">
                  <p:embed/>
                  <p:pic>
                    <p:nvPicPr>
                      <p:cNvPr id="0" name="Object 12"/>
                      <p:cNvPicPr>
                        <a:picLocks noChangeAspect="1" noChangeArrowheads="1"/>
                      </p:cNvPicPr>
                      <p:nvPr/>
                    </p:nvPicPr>
                    <p:blipFill>
                      <a:blip r:embed="rId20"/>
                      <a:srcRect/>
                      <a:stretch>
                        <a:fillRect/>
                      </a:stretch>
                    </p:blipFill>
                    <p:spPr bwMode="auto">
                      <a:xfrm>
                        <a:off x="2214546" y="5572140"/>
                        <a:ext cx="4330700" cy="82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円/楕円 1"/>
          <p:cNvSpPr/>
          <p:nvPr/>
        </p:nvSpPr>
        <p:spPr>
          <a:xfrm>
            <a:off x="4572000" y="3284984"/>
            <a:ext cx="100811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1071538" y="5072074"/>
            <a:ext cx="7143800" cy="15716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0724" name="Text Box 4"/>
          <p:cNvSpPr txBox="1">
            <a:spLocks noChangeArrowheads="1"/>
          </p:cNvSpPr>
          <p:nvPr/>
        </p:nvSpPr>
        <p:spPr bwMode="auto">
          <a:xfrm>
            <a:off x="1071538" y="214290"/>
            <a:ext cx="7561262" cy="641350"/>
          </a:xfrm>
          <a:prstGeom prst="rect">
            <a:avLst/>
          </a:prstGeom>
          <a:noFill/>
          <a:ln w="9525">
            <a:noFill/>
            <a:miter lim="800000"/>
            <a:headEnd/>
            <a:tailEnd/>
          </a:ln>
          <a:effectLst/>
        </p:spPr>
        <p:txBody>
          <a:bodyPr>
            <a:spAutoFit/>
          </a:bodyPr>
          <a:lstStyle/>
          <a:p>
            <a:pPr>
              <a:spcBef>
                <a:spcPct val="50000"/>
              </a:spcBef>
            </a:pPr>
            <a:r>
              <a:rPr lang="ja-JP" altLang="en-US" sz="1800" dirty="0">
                <a:latin typeface="+mj-ea"/>
                <a:ea typeface="+mj-ea"/>
              </a:rPr>
              <a:t>議論</a:t>
            </a:r>
            <a:r>
              <a:rPr lang="ja-JP" altLang="en-US" sz="1800" dirty="0" smtClean="0">
                <a:latin typeface="+mj-ea"/>
                <a:ea typeface="+mj-ea"/>
              </a:rPr>
              <a:t>を</a:t>
            </a:r>
            <a:r>
              <a:rPr lang="ja-JP" altLang="en-US" sz="1800" dirty="0">
                <a:latin typeface="+mj-ea"/>
                <a:ea typeface="+mj-ea"/>
              </a:rPr>
              <a:t>簡単にするために、第</a:t>
            </a:r>
            <a:r>
              <a:rPr lang="en-US" altLang="ja-JP" sz="1800" dirty="0">
                <a:latin typeface="+mj-ea"/>
                <a:ea typeface="+mj-ea"/>
              </a:rPr>
              <a:t>1</a:t>
            </a:r>
            <a:r>
              <a:rPr lang="ja-JP" altLang="en-US" sz="1800" dirty="0">
                <a:latin typeface="+mj-ea"/>
                <a:ea typeface="+mj-ea"/>
              </a:rPr>
              <a:t>期に持っている資産と各期の実質所得を一定とする。つまり、</a:t>
            </a:r>
          </a:p>
        </p:txBody>
      </p:sp>
      <p:sp>
        <p:nvSpPr>
          <p:cNvPr id="30728" name="Text Box 8"/>
          <p:cNvSpPr txBox="1">
            <a:spLocks noChangeArrowheads="1"/>
          </p:cNvSpPr>
          <p:nvPr/>
        </p:nvSpPr>
        <p:spPr bwMode="auto">
          <a:xfrm>
            <a:off x="1214414" y="6143644"/>
            <a:ext cx="6500858" cy="400110"/>
          </a:xfrm>
          <a:prstGeom prst="rect">
            <a:avLst/>
          </a:prstGeom>
          <a:noFill/>
          <a:ln w="9525">
            <a:noFill/>
            <a:miter lim="800000"/>
            <a:headEnd/>
            <a:tailEnd/>
          </a:ln>
          <a:effectLst/>
        </p:spPr>
        <p:txBody>
          <a:bodyPr wrap="square">
            <a:spAutoFit/>
          </a:bodyPr>
          <a:lstStyle/>
          <a:p>
            <a:pPr>
              <a:spcBef>
                <a:spcPct val="50000"/>
              </a:spcBef>
            </a:pPr>
            <a:r>
              <a:rPr lang="ja-JP" altLang="en-US" sz="2000" dirty="0">
                <a:latin typeface="HGｺﾞｼｯｸE" pitchFamily="49" charset="-128"/>
                <a:ea typeface="HGｺﾞｼｯｸE" pitchFamily="49" charset="-128"/>
              </a:rPr>
              <a:t>この式を</a:t>
            </a:r>
            <a:r>
              <a:rPr lang="ja-JP" altLang="en-US" sz="2000" dirty="0">
                <a:solidFill>
                  <a:srgbClr val="FF0000"/>
                </a:solidFill>
                <a:latin typeface="HGｺﾞｼｯｸE" pitchFamily="49" charset="-128"/>
                <a:ea typeface="HGｺﾞｼｯｸE" pitchFamily="49" charset="-128"/>
              </a:rPr>
              <a:t>家計の異時点間の予算制約式</a:t>
            </a:r>
            <a:r>
              <a:rPr lang="ja-JP" altLang="en-US" sz="2000" dirty="0">
                <a:latin typeface="HGｺﾞｼｯｸE" pitchFamily="49" charset="-128"/>
                <a:ea typeface="HGｺﾞｼｯｸE" pitchFamily="49" charset="-128"/>
              </a:rPr>
              <a:t>と呼ぶ。</a:t>
            </a:r>
          </a:p>
        </p:txBody>
      </p:sp>
      <p:graphicFrame>
        <p:nvGraphicFramePr>
          <p:cNvPr id="6" name="オブジェクト 5"/>
          <p:cNvGraphicFramePr>
            <a:graphicFrameLocks noChangeAspect="1"/>
          </p:cNvGraphicFramePr>
          <p:nvPr/>
        </p:nvGraphicFramePr>
        <p:xfrm>
          <a:off x="2357422" y="785794"/>
          <a:ext cx="928694" cy="853707"/>
        </p:xfrm>
        <a:graphic>
          <a:graphicData uri="http://schemas.openxmlformats.org/presentationml/2006/ole">
            <mc:AlternateContent xmlns:mc="http://schemas.openxmlformats.org/markup-compatibility/2006">
              <mc:Choice xmlns:v="urn:schemas-microsoft-com:vml" Requires="v">
                <p:oleObj spid="_x0000_s30860" name="数式" r:id="rId3" imgW="469800" imgH="431640" progId="Equation.3">
                  <p:embed/>
                </p:oleObj>
              </mc:Choice>
              <mc:Fallback>
                <p:oleObj name="数式" r:id="rId3" imgW="469800" imgH="43164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7422" y="785794"/>
                        <a:ext cx="928694" cy="8537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オブジェクト 8"/>
          <p:cNvGraphicFramePr>
            <a:graphicFrameLocks noChangeAspect="1"/>
          </p:cNvGraphicFramePr>
          <p:nvPr/>
        </p:nvGraphicFramePr>
        <p:xfrm>
          <a:off x="3643306" y="785794"/>
          <a:ext cx="954087" cy="854075"/>
        </p:xfrm>
        <a:graphic>
          <a:graphicData uri="http://schemas.openxmlformats.org/presentationml/2006/ole">
            <mc:AlternateContent xmlns:mc="http://schemas.openxmlformats.org/markup-compatibility/2006">
              <mc:Choice xmlns:v="urn:schemas-microsoft-com:vml" Requires="v">
                <p:oleObj spid="_x0000_s30861" name="数式" r:id="rId5" imgW="482400" imgH="431640" progId="Equation.3">
                  <p:embed/>
                </p:oleObj>
              </mc:Choice>
              <mc:Fallback>
                <p:oleObj name="数式" r:id="rId5" imgW="482400" imgH="43164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3306" y="785794"/>
                        <a:ext cx="954087"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オブジェクト 9"/>
          <p:cNvGraphicFramePr>
            <a:graphicFrameLocks noChangeAspect="1"/>
          </p:cNvGraphicFramePr>
          <p:nvPr/>
        </p:nvGraphicFramePr>
        <p:xfrm>
          <a:off x="4857752" y="785794"/>
          <a:ext cx="1030288" cy="854075"/>
        </p:xfrm>
        <a:graphic>
          <a:graphicData uri="http://schemas.openxmlformats.org/presentationml/2006/ole">
            <mc:AlternateContent xmlns:mc="http://schemas.openxmlformats.org/markup-compatibility/2006">
              <mc:Choice xmlns:v="urn:schemas-microsoft-com:vml" Requires="v">
                <p:oleObj spid="_x0000_s30862" name="数式" r:id="rId7" imgW="520560" imgH="431640" progId="Equation.3">
                  <p:embed/>
                </p:oleObj>
              </mc:Choice>
              <mc:Fallback>
                <p:oleObj name="数式" r:id="rId7" imgW="520560" imgH="431640"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7752" y="785794"/>
                        <a:ext cx="1030288"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テキスト ボックス 10"/>
          <p:cNvSpPr txBox="1"/>
          <p:nvPr/>
        </p:nvSpPr>
        <p:spPr>
          <a:xfrm>
            <a:off x="6072198" y="1000108"/>
            <a:ext cx="1620957" cy="338554"/>
          </a:xfrm>
          <a:prstGeom prst="rect">
            <a:avLst/>
          </a:prstGeom>
          <a:noFill/>
        </p:spPr>
        <p:txBody>
          <a:bodyPr wrap="none" rtlCol="0">
            <a:spAutoFit/>
          </a:bodyPr>
          <a:lstStyle/>
          <a:p>
            <a:r>
              <a:rPr kumimoji="1" lang="ja-JP" altLang="en-US" dirty="0" smtClean="0"/>
              <a:t>→これらが一定</a:t>
            </a:r>
            <a:endParaRPr kumimoji="1" lang="ja-JP" altLang="en-US" dirty="0"/>
          </a:p>
        </p:txBody>
      </p:sp>
      <p:sp>
        <p:nvSpPr>
          <p:cNvPr id="12" name="テキスト ボックス 11"/>
          <p:cNvSpPr txBox="1"/>
          <p:nvPr/>
        </p:nvSpPr>
        <p:spPr>
          <a:xfrm>
            <a:off x="1071538" y="1785926"/>
            <a:ext cx="3518912" cy="400110"/>
          </a:xfrm>
          <a:prstGeom prst="rect">
            <a:avLst/>
          </a:prstGeom>
          <a:noFill/>
        </p:spPr>
        <p:txBody>
          <a:bodyPr wrap="none" rtlCol="0">
            <a:spAutoFit/>
          </a:bodyPr>
          <a:lstStyle/>
          <a:p>
            <a:r>
              <a:rPr kumimoji="1" lang="ja-JP" altLang="en-US" sz="2000" dirty="0" smtClean="0"/>
              <a:t>所得を実質額に変更すると、</a:t>
            </a:r>
            <a:endParaRPr kumimoji="1" lang="ja-JP" altLang="en-US" sz="2000" dirty="0"/>
          </a:p>
        </p:txBody>
      </p:sp>
      <p:graphicFrame>
        <p:nvGraphicFramePr>
          <p:cNvPr id="13" name="オブジェクト 12"/>
          <p:cNvGraphicFramePr>
            <a:graphicFrameLocks noChangeAspect="1"/>
          </p:cNvGraphicFramePr>
          <p:nvPr/>
        </p:nvGraphicFramePr>
        <p:xfrm>
          <a:off x="2214546" y="2214554"/>
          <a:ext cx="4016375" cy="854075"/>
        </p:xfrm>
        <a:graphic>
          <a:graphicData uri="http://schemas.openxmlformats.org/presentationml/2006/ole">
            <mc:AlternateContent xmlns:mc="http://schemas.openxmlformats.org/markup-compatibility/2006">
              <mc:Choice xmlns:v="urn:schemas-microsoft-com:vml" Requires="v">
                <p:oleObj spid="_x0000_s30863" name="数式" r:id="rId9" imgW="2031840" imgH="431640" progId="Equation.3">
                  <p:embed/>
                </p:oleObj>
              </mc:Choice>
              <mc:Fallback>
                <p:oleObj name="数式" r:id="rId9" imgW="2031840" imgH="431640" progId="Equation.3">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14546" y="2214554"/>
                        <a:ext cx="4016375"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テキスト ボックス 13"/>
          <p:cNvSpPr txBox="1"/>
          <p:nvPr/>
        </p:nvSpPr>
        <p:spPr>
          <a:xfrm>
            <a:off x="1142976" y="3286124"/>
            <a:ext cx="5343129" cy="400110"/>
          </a:xfrm>
          <a:prstGeom prst="rect">
            <a:avLst/>
          </a:prstGeom>
          <a:noFill/>
        </p:spPr>
        <p:txBody>
          <a:bodyPr wrap="none" rtlCol="0">
            <a:spAutoFit/>
          </a:bodyPr>
          <a:lstStyle/>
          <a:p>
            <a:r>
              <a:rPr kumimoji="1" lang="en-US" altLang="ja-JP" sz="2000" dirty="0" smtClean="0"/>
              <a:t>3</a:t>
            </a:r>
            <a:r>
              <a:rPr kumimoji="1" lang="ja-JP" altLang="en-US" sz="2000" dirty="0" err="1" smtClean="0"/>
              <a:t>。</a:t>
            </a:r>
            <a:r>
              <a:rPr kumimoji="1" lang="en-US" altLang="ja-JP" sz="2000" dirty="0" smtClean="0"/>
              <a:t>6</a:t>
            </a:r>
            <a:r>
              <a:rPr kumimoji="1" lang="ja-JP" altLang="en-US" sz="2000" dirty="0" smtClean="0"/>
              <a:t>節のフィッシャー方程式を思い出そう。</a:t>
            </a:r>
            <a:endParaRPr kumimoji="1" lang="ja-JP" altLang="en-US" sz="2000" dirty="0"/>
          </a:p>
        </p:txBody>
      </p:sp>
      <p:graphicFrame>
        <p:nvGraphicFramePr>
          <p:cNvPr id="15" name="オブジェクト 14"/>
          <p:cNvGraphicFramePr>
            <a:graphicFrameLocks noChangeAspect="1"/>
          </p:cNvGraphicFramePr>
          <p:nvPr/>
        </p:nvGraphicFramePr>
        <p:xfrm>
          <a:off x="2357422" y="3714752"/>
          <a:ext cx="2836863" cy="854075"/>
        </p:xfrm>
        <a:graphic>
          <a:graphicData uri="http://schemas.openxmlformats.org/presentationml/2006/ole">
            <mc:AlternateContent xmlns:mc="http://schemas.openxmlformats.org/markup-compatibility/2006">
              <mc:Choice xmlns:v="urn:schemas-microsoft-com:vml" Requires="v">
                <p:oleObj spid="_x0000_s30864" name="数式" r:id="rId11" imgW="1434960" imgH="431640" progId="Equation.3">
                  <p:embed/>
                </p:oleObj>
              </mc:Choice>
              <mc:Fallback>
                <p:oleObj name="数式" r:id="rId11" imgW="1434960" imgH="431640" progId="Equation.3">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57422" y="3714752"/>
                        <a:ext cx="2836863"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オブジェクト 15"/>
          <p:cNvGraphicFramePr>
            <a:graphicFrameLocks noChangeAspect="1"/>
          </p:cNvGraphicFramePr>
          <p:nvPr/>
        </p:nvGraphicFramePr>
        <p:xfrm>
          <a:off x="2357422" y="5143512"/>
          <a:ext cx="3438525" cy="830263"/>
        </p:xfrm>
        <a:graphic>
          <a:graphicData uri="http://schemas.openxmlformats.org/presentationml/2006/ole">
            <mc:AlternateContent xmlns:mc="http://schemas.openxmlformats.org/markup-compatibility/2006">
              <mc:Choice xmlns:v="urn:schemas-microsoft-com:vml" Requires="v">
                <p:oleObj spid="_x0000_s30865" name="数式" r:id="rId13" imgW="1739880" imgH="419040" progId="Equation.3">
                  <p:embed/>
                </p:oleObj>
              </mc:Choice>
              <mc:Fallback>
                <p:oleObj name="数式" r:id="rId13" imgW="1739880" imgH="419040" progId="Equation.3">
                  <p:embed/>
                  <p:pic>
                    <p:nvPicPr>
                      <p:cNvPr id="0" name="Picture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57422" y="5143512"/>
                        <a:ext cx="3438525" cy="830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テキスト ボックス 16"/>
          <p:cNvSpPr txBox="1"/>
          <p:nvPr/>
        </p:nvSpPr>
        <p:spPr>
          <a:xfrm>
            <a:off x="1214414" y="4643446"/>
            <a:ext cx="6083717" cy="400110"/>
          </a:xfrm>
          <a:prstGeom prst="rect">
            <a:avLst/>
          </a:prstGeom>
          <a:noFill/>
        </p:spPr>
        <p:txBody>
          <a:bodyPr wrap="none" rtlCol="0">
            <a:spAutoFit/>
          </a:bodyPr>
          <a:lstStyle/>
          <a:p>
            <a:r>
              <a:rPr kumimoji="1" lang="ja-JP" altLang="en-US" sz="2000" dirty="0" err="1" smtClean="0"/>
              <a:t>ｒ</a:t>
            </a:r>
            <a:r>
              <a:rPr kumimoji="1" lang="ja-JP" altLang="en-US" sz="2000" dirty="0" smtClean="0"/>
              <a:t>が利子率だった。ゆえに実質額で制約式を書くと</a:t>
            </a:r>
            <a:endParaRPr kumimoji="1" lang="ja-JP" alt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643042" y="285728"/>
            <a:ext cx="5214974" cy="11430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1748" name="Text Box 4"/>
          <p:cNvSpPr txBox="1">
            <a:spLocks noChangeArrowheads="1"/>
          </p:cNvSpPr>
          <p:nvPr/>
        </p:nvSpPr>
        <p:spPr bwMode="auto">
          <a:xfrm>
            <a:off x="1439862" y="1643051"/>
            <a:ext cx="7704138" cy="313932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この式から次のことがわかる</a:t>
            </a:r>
            <a:r>
              <a:rPr lang="ja-JP" altLang="en-US" sz="1800" dirty="0" smtClean="0">
                <a:ea typeface="ＭＳ Ｐゴシック" pitchFamily="50" charset="-128"/>
              </a:rPr>
              <a:t>。消費者</a:t>
            </a:r>
            <a:r>
              <a:rPr lang="ja-JP" altLang="en-US" sz="1800" dirty="0">
                <a:ea typeface="ＭＳ Ｐゴシック" pitchFamily="50" charset="-128"/>
              </a:rPr>
              <a:t>にとって大切なのは、</a:t>
            </a:r>
          </a:p>
          <a:p>
            <a:pPr>
              <a:spcBef>
                <a:spcPct val="50000"/>
              </a:spcBef>
              <a:buFont typeface="Wingdings" pitchFamily="2" charset="2"/>
              <a:buChar char="n"/>
            </a:pPr>
            <a:r>
              <a:rPr lang="ja-JP" altLang="en-US" sz="2800" b="1" dirty="0">
                <a:solidFill>
                  <a:srgbClr val="FF0000"/>
                </a:solidFill>
                <a:ea typeface="ＭＳ Ｐゴシック" pitchFamily="50" charset="-128"/>
              </a:rPr>
              <a:t>初期の実質</a:t>
            </a:r>
            <a:r>
              <a:rPr lang="ja-JP" altLang="en-US" sz="2800" b="1" dirty="0" smtClean="0">
                <a:solidFill>
                  <a:srgbClr val="FF0000"/>
                </a:solidFill>
                <a:ea typeface="ＭＳ Ｐゴシック" pitchFamily="50" charset="-128"/>
              </a:rPr>
              <a:t>資産</a:t>
            </a:r>
            <a:endParaRPr lang="en-US" altLang="ja-JP" sz="2800" b="1" dirty="0" smtClean="0">
              <a:solidFill>
                <a:srgbClr val="FF0000"/>
              </a:solidFill>
              <a:ea typeface="ＭＳ Ｐゴシック" pitchFamily="50" charset="-128"/>
            </a:endParaRPr>
          </a:p>
          <a:p>
            <a:pPr>
              <a:spcBef>
                <a:spcPct val="50000"/>
              </a:spcBef>
              <a:buFont typeface="Wingdings" pitchFamily="2" charset="2"/>
              <a:buChar char="n"/>
            </a:pPr>
            <a:r>
              <a:rPr lang="ja-JP" altLang="en-US" sz="2800" b="1" dirty="0" smtClean="0">
                <a:solidFill>
                  <a:srgbClr val="FF0000"/>
                </a:solidFill>
                <a:ea typeface="ＭＳ Ｐゴシック" pitchFamily="50" charset="-128"/>
              </a:rPr>
              <a:t>実質利子率</a:t>
            </a:r>
            <a:endParaRPr lang="en-US" altLang="ja-JP" sz="2800" b="1" dirty="0" smtClean="0">
              <a:solidFill>
                <a:srgbClr val="FF0000"/>
              </a:solidFill>
              <a:ea typeface="ＭＳ Ｐゴシック" pitchFamily="50" charset="-128"/>
            </a:endParaRPr>
          </a:p>
          <a:p>
            <a:pPr>
              <a:spcBef>
                <a:spcPct val="50000"/>
              </a:spcBef>
              <a:buFont typeface="Wingdings" pitchFamily="2" charset="2"/>
              <a:buChar char="n"/>
            </a:pPr>
            <a:r>
              <a:rPr lang="ja-JP" altLang="en-US" sz="2800" b="1" dirty="0" smtClean="0">
                <a:solidFill>
                  <a:srgbClr val="FF0000"/>
                </a:solidFill>
                <a:ea typeface="ＭＳ Ｐゴシック" pitchFamily="50" charset="-128"/>
              </a:rPr>
              <a:t>生涯</a:t>
            </a:r>
            <a:r>
              <a:rPr lang="ja-JP" altLang="en-US" sz="2800" b="1" dirty="0">
                <a:solidFill>
                  <a:srgbClr val="FF0000"/>
                </a:solidFill>
                <a:ea typeface="ＭＳ Ｐゴシック" pitchFamily="50" charset="-128"/>
              </a:rPr>
              <a:t>に得られる実質所得</a:t>
            </a:r>
            <a:endParaRPr lang="ja-JP" altLang="en-US" sz="2800" dirty="0">
              <a:solidFill>
                <a:srgbClr val="FF0000"/>
              </a:solidFill>
              <a:ea typeface="ＭＳ Ｐゴシック" pitchFamily="50" charset="-128"/>
            </a:endParaRPr>
          </a:p>
          <a:p>
            <a:pPr>
              <a:spcBef>
                <a:spcPct val="50000"/>
              </a:spcBef>
            </a:pPr>
            <a:r>
              <a:rPr lang="ja-JP" altLang="en-US" sz="1800" dirty="0">
                <a:ea typeface="ＭＳ Ｐゴシック" pitchFamily="50" charset="-128"/>
              </a:rPr>
              <a:t>という物価の変動を除去したもの。</a:t>
            </a:r>
          </a:p>
          <a:p>
            <a:pPr>
              <a:spcBef>
                <a:spcPct val="50000"/>
              </a:spcBef>
            </a:pPr>
            <a:endParaRPr lang="ja-JP" altLang="en-US" sz="1800" dirty="0">
              <a:ea typeface="ＭＳ Ｐゴシック" pitchFamily="50" charset="-128"/>
            </a:endParaRPr>
          </a:p>
        </p:txBody>
      </p:sp>
      <p:sp>
        <p:nvSpPr>
          <p:cNvPr id="9" name="テキスト ボックス 8"/>
          <p:cNvSpPr txBox="1"/>
          <p:nvPr/>
        </p:nvSpPr>
        <p:spPr>
          <a:xfrm>
            <a:off x="857224" y="4572008"/>
            <a:ext cx="8072462"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ja-JP" altLang="en-US" sz="2800" dirty="0" smtClean="0">
                <a:ea typeface="ＭＳ Ｐゴシック" pitchFamily="50" charset="-128"/>
              </a:rPr>
              <a:t>（</a:t>
            </a:r>
            <a:r>
              <a:rPr lang="en-US" altLang="ja-JP" sz="2800" dirty="0" smtClean="0">
                <a:ea typeface="ＭＳ Ｐゴシック" pitchFamily="50" charset="-128"/>
              </a:rPr>
              <a:t>5</a:t>
            </a:r>
            <a:r>
              <a:rPr lang="en-US" altLang="ja-JP" sz="2800" dirty="0">
                <a:ea typeface="ＭＳ Ｐゴシック" pitchFamily="50" charset="-128"/>
              </a:rPr>
              <a:t>.</a:t>
            </a:r>
            <a:r>
              <a:rPr lang="en-US" altLang="ja-JP" sz="2800" dirty="0" smtClean="0">
                <a:ea typeface="ＭＳ Ｐゴシック" pitchFamily="50" charset="-128"/>
              </a:rPr>
              <a:t>6</a:t>
            </a:r>
            <a:r>
              <a:rPr lang="ja-JP" altLang="en-US" sz="2800" dirty="0" smtClean="0">
                <a:ea typeface="ＭＳ Ｐゴシック" pitchFamily="50" charset="-128"/>
              </a:rPr>
              <a:t>）式の両辺に</a:t>
            </a:r>
            <a:r>
              <a:rPr lang="en-US" altLang="ja-JP" sz="2800" dirty="0" smtClean="0">
                <a:ea typeface="ＭＳ Ｐゴシック" pitchFamily="50" charset="-128"/>
              </a:rPr>
              <a:t>1</a:t>
            </a:r>
            <a:r>
              <a:rPr lang="ja-JP" altLang="en-US" sz="2800" dirty="0" smtClean="0">
                <a:ea typeface="ＭＳ Ｐゴシック" pitchFamily="50" charset="-128"/>
              </a:rPr>
              <a:t>＋</a:t>
            </a:r>
            <a:r>
              <a:rPr lang="en-US" altLang="ja-JP" sz="2800" i="1" dirty="0" smtClean="0">
                <a:ea typeface="ＭＳ Ｐゴシック" pitchFamily="50" charset="-128"/>
              </a:rPr>
              <a:t>r</a:t>
            </a:r>
            <a:r>
              <a:rPr lang="ja-JP" altLang="en-US" sz="2800" i="1" dirty="0" smtClean="0">
                <a:ea typeface="ＭＳ Ｐゴシック" pitchFamily="50" charset="-128"/>
              </a:rPr>
              <a:t>　</a:t>
            </a:r>
            <a:r>
              <a:rPr lang="ja-JP" altLang="en-US" sz="2800" dirty="0" smtClean="0">
                <a:ea typeface="ＭＳ Ｐゴシック" pitchFamily="50" charset="-128"/>
              </a:rPr>
              <a:t>をかけて　　　について解くと、</a:t>
            </a:r>
          </a:p>
          <a:p>
            <a:endParaRPr kumimoji="1" lang="ja-JP" altLang="en-US" dirty="0"/>
          </a:p>
        </p:txBody>
      </p:sp>
      <p:graphicFrame>
        <p:nvGraphicFramePr>
          <p:cNvPr id="31749" name="Object 5"/>
          <p:cNvGraphicFramePr>
            <a:graphicFrameLocks noChangeAspect="1"/>
          </p:cNvGraphicFramePr>
          <p:nvPr/>
        </p:nvGraphicFramePr>
        <p:xfrm>
          <a:off x="5786446" y="4500570"/>
          <a:ext cx="428628" cy="523178"/>
        </p:xfrm>
        <a:graphic>
          <a:graphicData uri="http://schemas.openxmlformats.org/presentationml/2006/ole">
            <mc:AlternateContent xmlns:mc="http://schemas.openxmlformats.org/markup-compatibility/2006">
              <mc:Choice xmlns:v="urn:schemas-microsoft-com:vml" Requires="v">
                <p:oleObj spid="_x0000_s31817" name="数式" r:id="rId3" imgW="190440" imgH="253800" progId="Equation.3">
                  <p:embed/>
                </p:oleObj>
              </mc:Choice>
              <mc:Fallback>
                <p:oleObj name="数式" r:id="rId3" imgW="190440" imgH="253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6446" y="4500570"/>
                        <a:ext cx="428628" cy="5231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52" name="Object 8"/>
          <p:cNvGraphicFramePr>
            <a:graphicFrameLocks noChangeAspect="1"/>
          </p:cNvGraphicFramePr>
          <p:nvPr/>
        </p:nvGraphicFramePr>
        <p:xfrm>
          <a:off x="2428860" y="428604"/>
          <a:ext cx="3438525" cy="830263"/>
        </p:xfrm>
        <a:graphic>
          <a:graphicData uri="http://schemas.openxmlformats.org/presentationml/2006/ole">
            <mc:AlternateContent xmlns:mc="http://schemas.openxmlformats.org/markup-compatibility/2006">
              <mc:Choice xmlns:v="urn:schemas-microsoft-com:vml" Requires="v">
                <p:oleObj spid="_x0000_s31818" name="数式" r:id="rId5" imgW="1739880" imgH="419040" progId="Equation.3">
                  <p:embed/>
                </p:oleObj>
              </mc:Choice>
              <mc:Fallback>
                <p:oleObj name="数式" r:id="rId5" imgW="1739880" imgH="41904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60" y="428604"/>
                        <a:ext cx="3438525" cy="830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8"/>
          <p:cNvGraphicFramePr>
            <a:graphicFrameLocks noChangeAspect="1"/>
          </p:cNvGraphicFramePr>
          <p:nvPr/>
        </p:nvGraphicFramePr>
        <p:xfrm>
          <a:off x="1984375" y="5786438"/>
          <a:ext cx="4241800" cy="428625"/>
        </p:xfrm>
        <a:graphic>
          <a:graphicData uri="http://schemas.openxmlformats.org/presentationml/2006/ole">
            <mc:AlternateContent xmlns:mc="http://schemas.openxmlformats.org/markup-compatibility/2006">
              <mc:Choice xmlns:v="urn:schemas-microsoft-com:vml" Requires="v">
                <p:oleObj spid="_x0000_s31819" name="数式" r:id="rId7" imgW="2145960" imgH="215640" progId="Equation.3">
                  <p:embed/>
                </p:oleObj>
              </mc:Choice>
              <mc:Fallback>
                <p:oleObj name="数式" r:id="rId7" imgW="2145960" imgH="21564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4375" y="5786438"/>
                        <a:ext cx="424180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p:cNvSpPr/>
          <p:nvPr/>
        </p:nvSpPr>
        <p:spPr>
          <a:xfrm>
            <a:off x="1142976" y="500042"/>
            <a:ext cx="6215106" cy="107157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8" name="正方形/長方形 57"/>
          <p:cNvSpPr/>
          <p:nvPr/>
        </p:nvSpPr>
        <p:spPr>
          <a:xfrm>
            <a:off x="5286380" y="3857628"/>
            <a:ext cx="3857620" cy="271464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29" name="正方形/長方形 28"/>
          <p:cNvSpPr/>
          <p:nvPr/>
        </p:nvSpPr>
        <p:spPr>
          <a:xfrm>
            <a:off x="500034" y="1714488"/>
            <a:ext cx="4714908" cy="485778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2775" name="Text Box 7"/>
          <p:cNvSpPr txBox="1">
            <a:spLocks noChangeArrowheads="1"/>
          </p:cNvSpPr>
          <p:nvPr/>
        </p:nvSpPr>
        <p:spPr bwMode="auto">
          <a:xfrm>
            <a:off x="2611434" y="3865554"/>
            <a:ext cx="184150" cy="701675"/>
          </a:xfrm>
          <a:prstGeom prst="rect">
            <a:avLst/>
          </a:prstGeom>
          <a:noFill/>
          <a:ln w="9525">
            <a:noFill/>
            <a:miter lim="800000"/>
            <a:headEnd/>
            <a:tailEnd/>
          </a:ln>
          <a:effectLst/>
        </p:spPr>
        <p:txBody>
          <a:bodyPr wrap="none">
            <a:spAutoFit/>
          </a:bodyPr>
          <a:lstStyle/>
          <a:p>
            <a:endParaRPr lang="ja-JP" altLang="en-US" sz="2000">
              <a:ea typeface="ＭＳ Ｐゴシック" pitchFamily="50" charset="-128"/>
            </a:endParaRPr>
          </a:p>
          <a:p>
            <a:endParaRPr lang="ja-JP" altLang="en-US" sz="2000">
              <a:ea typeface="ＭＳ Ｐゴシック" pitchFamily="50" charset="-128"/>
            </a:endParaRPr>
          </a:p>
        </p:txBody>
      </p:sp>
      <p:graphicFrame>
        <p:nvGraphicFramePr>
          <p:cNvPr id="32777" name="Object 9"/>
          <p:cNvGraphicFramePr>
            <a:graphicFrameLocks noChangeAspect="1"/>
          </p:cNvGraphicFramePr>
          <p:nvPr/>
        </p:nvGraphicFramePr>
        <p:xfrm>
          <a:off x="500034" y="1785926"/>
          <a:ext cx="365122" cy="444077"/>
        </p:xfrm>
        <a:graphic>
          <a:graphicData uri="http://schemas.openxmlformats.org/presentationml/2006/ole">
            <mc:AlternateContent xmlns:mc="http://schemas.openxmlformats.org/markup-compatibility/2006">
              <mc:Choice xmlns:v="urn:schemas-microsoft-com:vml" Requires="v">
                <p:oleObj spid="_x0000_s33042" name="数式" r:id="rId3" imgW="190440" imgH="253800" progId="Equation.3">
                  <p:embed/>
                </p:oleObj>
              </mc:Choice>
              <mc:Fallback>
                <p:oleObj name="数式" r:id="rId3" imgW="190440" imgH="253800" progId="Equation.3">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34" y="1785926"/>
                        <a:ext cx="365122" cy="4440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8" name="Object 10"/>
          <p:cNvGraphicFramePr>
            <a:graphicFrameLocks noChangeAspect="1"/>
          </p:cNvGraphicFramePr>
          <p:nvPr/>
        </p:nvGraphicFramePr>
        <p:xfrm>
          <a:off x="4786314" y="5715016"/>
          <a:ext cx="285752" cy="407253"/>
        </p:xfrm>
        <a:graphic>
          <a:graphicData uri="http://schemas.openxmlformats.org/presentationml/2006/ole">
            <mc:AlternateContent xmlns:mc="http://schemas.openxmlformats.org/markup-compatibility/2006">
              <mc:Choice xmlns:v="urn:schemas-microsoft-com:vml" Requires="v">
                <p:oleObj spid="_x0000_s33043" name="数式" r:id="rId5" imgW="177480" imgH="253800" progId="Equation.3">
                  <p:embed/>
                </p:oleObj>
              </mc:Choice>
              <mc:Fallback>
                <p:oleObj name="数式" r:id="rId5" imgW="177480" imgH="253800"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6314" y="5715016"/>
                        <a:ext cx="285752" cy="4072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1" name="Object 13"/>
          <p:cNvGraphicFramePr>
            <a:graphicFrameLocks noChangeAspect="1"/>
          </p:cNvGraphicFramePr>
          <p:nvPr/>
        </p:nvGraphicFramePr>
        <p:xfrm>
          <a:off x="500034" y="3143248"/>
          <a:ext cx="363534" cy="428627"/>
        </p:xfrm>
        <a:graphic>
          <a:graphicData uri="http://schemas.openxmlformats.org/presentationml/2006/ole">
            <mc:AlternateContent xmlns:mc="http://schemas.openxmlformats.org/markup-compatibility/2006">
              <mc:Choice xmlns:v="urn:schemas-microsoft-com:vml" Requires="v">
                <p:oleObj spid="_x0000_s33044" name="数式" r:id="rId7" imgW="190440" imgH="279360" progId="Equation.3">
                  <p:embed/>
                </p:oleObj>
              </mc:Choice>
              <mc:Fallback>
                <p:oleObj name="数式" r:id="rId7" imgW="190440" imgH="279360" progId="Equation.3">
                  <p:embed/>
                  <p:pic>
                    <p:nvPicPr>
                      <p:cNvPr id="0"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034" y="3143248"/>
                        <a:ext cx="363534" cy="4286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2" name="Object 14"/>
          <p:cNvGraphicFramePr>
            <a:graphicFrameLocks noChangeAspect="1"/>
          </p:cNvGraphicFramePr>
          <p:nvPr/>
        </p:nvGraphicFramePr>
        <p:xfrm>
          <a:off x="1571604" y="5929330"/>
          <a:ext cx="360361" cy="458789"/>
        </p:xfrm>
        <a:graphic>
          <a:graphicData uri="http://schemas.openxmlformats.org/presentationml/2006/ole">
            <mc:AlternateContent xmlns:mc="http://schemas.openxmlformats.org/markup-compatibility/2006">
              <mc:Choice xmlns:v="urn:schemas-microsoft-com:vml" Requires="v">
                <p:oleObj spid="_x0000_s33045" name="数式" r:id="rId9" imgW="190440" imgH="279360" progId="Equation.3">
                  <p:embed/>
                </p:oleObj>
              </mc:Choice>
              <mc:Fallback>
                <p:oleObj name="数式" r:id="rId9" imgW="190440" imgH="279360" progId="Equation.3">
                  <p:embed/>
                  <p:pic>
                    <p:nvPicPr>
                      <p:cNvPr id="0"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71604" y="5929330"/>
                        <a:ext cx="360361" cy="4587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5" name="Object 17"/>
          <p:cNvGraphicFramePr>
            <a:graphicFrameLocks noChangeAspect="1"/>
          </p:cNvGraphicFramePr>
          <p:nvPr/>
        </p:nvGraphicFramePr>
        <p:xfrm>
          <a:off x="500034" y="3929066"/>
          <a:ext cx="384171" cy="500066"/>
        </p:xfrm>
        <a:graphic>
          <a:graphicData uri="http://schemas.openxmlformats.org/presentationml/2006/ole">
            <mc:AlternateContent xmlns:mc="http://schemas.openxmlformats.org/markup-compatibility/2006">
              <mc:Choice xmlns:v="urn:schemas-microsoft-com:vml" Requires="v">
                <p:oleObj spid="_x0000_s33046" name="数式" r:id="rId11" imgW="228600" imgH="279360" progId="Equation.3">
                  <p:embed/>
                </p:oleObj>
              </mc:Choice>
              <mc:Fallback>
                <p:oleObj name="数式" r:id="rId11" imgW="228600" imgH="279360" progId="Equation.3">
                  <p:embed/>
                  <p:pic>
                    <p:nvPicPr>
                      <p:cNvPr id="0" name="Picture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0034" y="3929066"/>
                        <a:ext cx="384171" cy="5000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6" name="Object 18"/>
          <p:cNvGraphicFramePr>
            <a:graphicFrameLocks noChangeAspect="1"/>
          </p:cNvGraphicFramePr>
          <p:nvPr/>
        </p:nvGraphicFramePr>
        <p:xfrm>
          <a:off x="2143108" y="5929330"/>
          <a:ext cx="379413" cy="458789"/>
        </p:xfrm>
        <a:graphic>
          <a:graphicData uri="http://schemas.openxmlformats.org/presentationml/2006/ole">
            <mc:AlternateContent xmlns:mc="http://schemas.openxmlformats.org/markup-compatibility/2006">
              <mc:Choice xmlns:v="urn:schemas-microsoft-com:vml" Requires="v">
                <p:oleObj spid="_x0000_s33047" name="数式" r:id="rId13" imgW="228600" imgH="279360" progId="Equation.3">
                  <p:embed/>
                </p:oleObj>
              </mc:Choice>
              <mc:Fallback>
                <p:oleObj name="数式" r:id="rId13" imgW="228600" imgH="279360" progId="Equation.3">
                  <p:embed/>
                  <p:pic>
                    <p:nvPicPr>
                      <p:cNvPr id="0" name="Picture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43108" y="5929330"/>
                        <a:ext cx="379413" cy="4587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9" name="Object 21"/>
          <p:cNvGraphicFramePr>
            <a:graphicFrameLocks noChangeAspect="1"/>
          </p:cNvGraphicFramePr>
          <p:nvPr/>
        </p:nvGraphicFramePr>
        <p:xfrm>
          <a:off x="2714612" y="6000768"/>
          <a:ext cx="560387" cy="373063"/>
        </p:xfrm>
        <a:graphic>
          <a:graphicData uri="http://schemas.openxmlformats.org/presentationml/2006/ole">
            <mc:AlternateContent xmlns:mc="http://schemas.openxmlformats.org/markup-compatibility/2006">
              <mc:Choice xmlns:v="urn:schemas-microsoft-com:vml" Requires="v">
                <p:oleObj spid="_x0000_s33048" name="数式" r:id="rId15" imgW="495000" imgH="330120" progId="Equation.3">
                  <p:embed/>
                </p:oleObj>
              </mc:Choice>
              <mc:Fallback>
                <p:oleObj name="数式" r:id="rId15" imgW="495000" imgH="330120" progId="Equation.3">
                  <p:embed/>
                  <p:pic>
                    <p:nvPicPr>
                      <p:cNvPr id="0" name="Picture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14612" y="6000768"/>
                        <a:ext cx="560387" cy="3730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90" name="Object 22"/>
          <p:cNvGraphicFramePr>
            <a:graphicFrameLocks noChangeAspect="1"/>
          </p:cNvGraphicFramePr>
          <p:nvPr/>
        </p:nvGraphicFramePr>
        <p:xfrm>
          <a:off x="571472" y="4500570"/>
          <a:ext cx="258762" cy="401637"/>
        </p:xfrm>
        <a:graphic>
          <a:graphicData uri="http://schemas.openxmlformats.org/presentationml/2006/ole">
            <mc:AlternateContent xmlns:mc="http://schemas.openxmlformats.org/markup-compatibility/2006">
              <mc:Choice xmlns:v="urn:schemas-microsoft-com:vml" Requires="v">
                <p:oleObj spid="_x0000_s33049" name="数式" r:id="rId17" imgW="228600" imgH="355320" progId="Equation.3">
                  <p:embed/>
                </p:oleObj>
              </mc:Choice>
              <mc:Fallback>
                <p:oleObj name="数式" r:id="rId17" imgW="228600" imgH="355320" progId="Equation.3">
                  <p:embed/>
                  <p:pic>
                    <p:nvPicPr>
                      <p:cNvPr id="0" name="Picture 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472" y="4500570"/>
                        <a:ext cx="258762" cy="4016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96" name="Text Box 28"/>
          <p:cNvSpPr txBox="1">
            <a:spLocks noChangeArrowheads="1"/>
          </p:cNvSpPr>
          <p:nvPr/>
        </p:nvSpPr>
        <p:spPr bwMode="auto">
          <a:xfrm>
            <a:off x="5286380" y="4143380"/>
            <a:ext cx="3428992" cy="1892826"/>
          </a:xfrm>
          <a:prstGeom prst="rect">
            <a:avLst/>
          </a:prstGeom>
          <a:noFill/>
          <a:ln w="9525">
            <a:noFill/>
            <a:miter lim="800000"/>
            <a:headEnd/>
            <a:tailEnd/>
          </a:ln>
          <a:effectLst/>
        </p:spPr>
        <p:txBody>
          <a:bodyPr wrap="square">
            <a:spAutoFit/>
          </a:bodyPr>
          <a:lstStyle/>
          <a:p>
            <a:pPr>
              <a:spcBef>
                <a:spcPct val="50000"/>
              </a:spcBef>
              <a:buFont typeface="Wingdings" pitchFamily="2" charset="2"/>
              <a:buChar char="l"/>
            </a:pPr>
            <a:r>
              <a:rPr lang="ja-JP" altLang="en-US" sz="1800" dirty="0">
                <a:ea typeface="ＭＳ Ｐゴシック" pitchFamily="50" charset="-128"/>
              </a:rPr>
              <a:t>直線の</a:t>
            </a:r>
            <a:r>
              <a:rPr lang="ja-JP" altLang="en-US" sz="1800" dirty="0" smtClean="0">
                <a:ea typeface="ＭＳ Ｐゴシック" pitchFamily="50" charset="-128"/>
              </a:rPr>
              <a:t>傾き；－</a:t>
            </a:r>
            <a:r>
              <a:rPr lang="en-US" altLang="ja-JP" sz="1800" dirty="0">
                <a:ea typeface="ＭＳ Ｐゴシック" pitchFamily="50" charset="-128"/>
              </a:rPr>
              <a:t>(1+</a:t>
            </a:r>
            <a:r>
              <a:rPr lang="en-US" altLang="ja-JP" sz="1800" i="1" dirty="0">
                <a:ea typeface="ＭＳ Ｐゴシック" pitchFamily="50" charset="-128"/>
              </a:rPr>
              <a:t>r</a:t>
            </a:r>
            <a:r>
              <a:rPr lang="en-US" altLang="ja-JP" sz="1800" dirty="0">
                <a:ea typeface="ＭＳ Ｐゴシック" pitchFamily="50" charset="-128"/>
              </a:rPr>
              <a:t>)</a:t>
            </a:r>
          </a:p>
          <a:p>
            <a:pPr>
              <a:spcBef>
                <a:spcPct val="50000"/>
              </a:spcBef>
              <a:buFont typeface="Wingdings" pitchFamily="2" charset="2"/>
              <a:buChar char="l"/>
            </a:pPr>
            <a:r>
              <a:rPr lang="ja-JP" altLang="en-US" sz="1800" dirty="0">
                <a:ea typeface="ＭＳ Ｐゴシック" pitchFamily="50" charset="-128"/>
              </a:rPr>
              <a:t>縦軸との</a:t>
            </a:r>
            <a:r>
              <a:rPr lang="ja-JP" altLang="en-US" sz="1800" dirty="0" smtClean="0">
                <a:ea typeface="ＭＳ Ｐゴシック" pitchFamily="50" charset="-128"/>
              </a:rPr>
              <a:t>交点；</a:t>
            </a:r>
            <a:endParaRPr lang="ja-JP" altLang="en-US" sz="1800" dirty="0">
              <a:ea typeface="ＭＳ Ｐゴシック" pitchFamily="50" charset="-128"/>
            </a:endParaRPr>
          </a:p>
          <a:p>
            <a:pPr>
              <a:spcBef>
                <a:spcPct val="50000"/>
              </a:spcBef>
              <a:buFont typeface="Wingdings" pitchFamily="2" charset="2"/>
              <a:buChar char="l"/>
            </a:pPr>
            <a:r>
              <a:rPr lang="ja-JP" altLang="en-US" sz="1800" dirty="0">
                <a:ea typeface="ＭＳ Ｐゴシック" pitchFamily="50" charset="-128"/>
              </a:rPr>
              <a:t>さらに特徴的なのは、この直線</a:t>
            </a:r>
            <a:r>
              <a:rPr lang="ja-JP" altLang="en-US" sz="1800" dirty="0" smtClean="0">
                <a:ea typeface="ＭＳ Ｐゴシック" pitchFamily="50" charset="-128"/>
              </a:rPr>
              <a:t>が必ず</a:t>
            </a:r>
            <a:r>
              <a:rPr lang="ja-JP" altLang="en-US" sz="1800" dirty="0">
                <a:ea typeface="ＭＳ Ｐゴシック" pitchFamily="50" charset="-128"/>
              </a:rPr>
              <a:t>点</a:t>
            </a:r>
            <a:r>
              <a:rPr lang="en-US" altLang="ja-JP" sz="1800" dirty="0">
                <a:ea typeface="ＭＳ Ｐゴシック" pitchFamily="50" charset="-128"/>
              </a:rPr>
              <a:t>X</a:t>
            </a:r>
          </a:p>
          <a:p>
            <a:pPr>
              <a:spcBef>
                <a:spcPct val="50000"/>
              </a:spcBef>
            </a:pPr>
            <a:r>
              <a:rPr lang="ja-JP" altLang="en-US" sz="1800" dirty="0">
                <a:ea typeface="ＭＳ Ｐゴシック" pitchFamily="50" charset="-128"/>
              </a:rPr>
              <a:t>を通ること。</a:t>
            </a:r>
          </a:p>
        </p:txBody>
      </p:sp>
      <p:graphicFrame>
        <p:nvGraphicFramePr>
          <p:cNvPr id="32797" name="Object 29"/>
          <p:cNvGraphicFramePr>
            <a:graphicFrameLocks noChangeAspect="1"/>
          </p:cNvGraphicFramePr>
          <p:nvPr/>
        </p:nvGraphicFramePr>
        <p:xfrm>
          <a:off x="1142976" y="2143116"/>
          <a:ext cx="2428892" cy="485776"/>
        </p:xfrm>
        <a:graphic>
          <a:graphicData uri="http://schemas.openxmlformats.org/presentationml/2006/ole">
            <mc:AlternateContent xmlns:mc="http://schemas.openxmlformats.org/markup-compatibility/2006">
              <mc:Choice xmlns:v="urn:schemas-microsoft-com:vml" Requires="v">
                <p:oleObj spid="_x0000_s33050" name="数式" r:id="rId19" imgW="1295280" imgH="342720" progId="Equation.3">
                  <p:embed/>
                </p:oleObj>
              </mc:Choice>
              <mc:Fallback>
                <p:oleObj name="数式" r:id="rId19" imgW="1295280" imgH="342720" progId="Equation.3">
                  <p:embed/>
                  <p:pic>
                    <p:nvPicPr>
                      <p:cNvPr id="0" name="Picture 2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42976" y="2143116"/>
                        <a:ext cx="2428892" cy="485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98" name="Object 30"/>
          <p:cNvGraphicFramePr>
            <a:graphicFrameLocks noChangeAspect="1"/>
          </p:cNvGraphicFramePr>
          <p:nvPr/>
        </p:nvGraphicFramePr>
        <p:xfrm>
          <a:off x="6429388" y="5286388"/>
          <a:ext cx="1128713" cy="330200"/>
        </p:xfrm>
        <a:graphic>
          <a:graphicData uri="http://schemas.openxmlformats.org/presentationml/2006/ole">
            <mc:AlternateContent xmlns:mc="http://schemas.openxmlformats.org/markup-compatibility/2006">
              <mc:Choice xmlns:v="urn:schemas-microsoft-com:vml" Requires="v">
                <p:oleObj spid="_x0000_s33051" name="数式" r:id="rId21" imgW="850680" imgH="330120" progId="Equation.3">
                  <p:embed/>
                </p:oleObj>
              </mc:Choice>
              <mc:Fallback>
                <p:oleObj name="数式" r:id="rId21" imgW="850680" imgH="330120" progId="Equation.3">
                  <p:embed/>
                  <p:pic>
                    <p:nvPicPr>
                      <p:cNvPr id="0" name="Picture 3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429388" y="5286388"/>
                        <a:ext cx="1128713"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 name="Text Box 7"/>
          <p:cNvSpPr txBox="1">
            <a:spLocks noChangeArrowheads="1"/>
          </p:cNvSpPr>
          <p:nvPr/>
        </p:nvSpPr>
        <p:spPr bwMode="auto">
          <a:xfrm>
            <a:off x="5268602" y="1740463"/>
            <a:ext cx="3786214" cy="2077492"/>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spcBef>
                <a:spcPct val="50000"/>
              </a:spcBef>
            </a:pPr>
            <a:r>
              <a:rPr lang="ja-JP" altLang="en-US" sz="1800" b="1" dirty="0" smtClean="0">
                <a:ea typeface="ＭＳ Ｐゴシック" pitchFamily="50" charset="-128"/>
              </a:rPr>
              <a:t>家計</a:t>
            </a:r>
            <a:r>
              <a:rPr lang="ja-JP" altLang="en-US" sz="1800" b="1" dirty="0">
                <a:ea typeface="ＭＳ Ｐゴシック" pitchFamily="50" charset="-128"/>
              </a:rPr>
              <a:t>が決定</a:t>
            </a:r>
            <a:r>
              <a:rPr lang="ja-JP" altLang="en-US" sz="1800" b="1" dirty="0" smtClean="0">
                <a:ea typeface="ＭＳ Ｐゴシック" pitchFamily="50" charset="-128"/>
              </a:rPr>
              <a:t>する（家計が選ぶ</a:t>
            </a:r>
            <a:r>
              <a:rPr lang="ja-JP" altLang="en-US" sz="1800" b="1" dirty="0" smtClean="0">
                <a:solidFill>
                  <a:srgbClr val="FF0000"/>
                </a:solidFill>
                <a:ea typeface="ＭＳ Ｐゴシック" pitchFamily="50" charset="-128"/>
              </a:rPr>
              <a:t>変数</a:t>
            </a:r>
            <a:r>
              <a:rPr lang="ja-JP" altLang="en-US" sz="1800" b="1" dirty="0" smtClean="0">
                <a:solidFill>
                  <a:srgbClr val="FF00FF"/>
                </a:solidFill>
                <a:ea typeface="ＭＳ Ｐゴシック" pitchFamily="50" charset="-128"/>
              </a:rPr>
              <a:t>）</a:t>
            </a:r>
            <a:endParaRPr lang="ja-JP" altLang="en-US" sz="1800" b="1" dirty="0" smtClean="0">
              <a:ea typeface="ＭＳ Ｐゴシック" pitchFamily="50" charset="-128"/>
            </a:endParaRPr>
          </a:p>
          <a:p>
            <a:pPr>
              <a:spcBef>
                <a:spcPct val="50000"/>
              </a:spcBef>
            </a:pPr>
            <a:r>
              <a:rPr lang="ja-JP" altLang="en-US" sz="1800" b="1" dirty="0" smtClean="0">
                <a:ea typeface="ＭＳ Ｐゴシック" pitchFamily="50" charset="-128"/>
              </a:rPr>
              <a:t>のは、</a:t>
            </a:r>
            <a:endParaRPr lang="en-US" altLang="ja-JP" sz="1800" b="1" dirty="0" smtClean="0">
              <a:ea typeface="ＭＳ Ｐゴシック" pitchFamily="50" charset="-128"/>
            </a:endParaRPr>
          </a:p>
          <a:p>
            <a:pPr>
              <a:spcBef>
                <a:spcPct val="50000"/>
              </a:spcBef>
            </a:pPr>
            <a:r>
              <a:rPr lang="ja-JP" altLang="en-US" sz="2000" dirty="0" smtClean="0">
                <a:solidFill>
                  <a:srgbClr val="FF0000"/>
                </a:solidFill>
              </a:rPr>
              <a:t>第</a:t>
            </a:r>
            <a:r>
              <a:rPr lang="en-US" altLang="ja-JP" sz="2000" dirty="0" smtClean="0">
                <a:solidFill>
                  <a:srgbClr val="FF0000"/>
                </a:solidFill>
              </a:rPr>
              <a:t>1</a:t>
            </a:r>
            <a:r>
              <a:rPr lang="ja-JP" altLang="en-US" sz="2000" dirty="0" smtClean="0">
                <a:solidFill>
                  <a:srgbClr val="FF0000"/>
                </a:solidFill>
              </a:rPr>
              <a:t>期の消費</a:t>
            </a:r>
            <a:r>
              <a:rPr lang="ja-JP" altLang="en-US" sz="2000" b="1" dirty="0" smtClean="0">
                <a:solidFill>
                  <a:schemeClr val="tx1"/>
                </a:solidFill>
                <a:ea typeface="ＭＳ Ｐゴシック" pitchFamily="50" charset="-128"/>
              </a:rPr>
              <a:t>と</a:t>
            </a:r>
            <a:r>
              <a:rPr lang="ja-JP" altLang="en-US" sz="2000" b="1" dirty="0" smtClean="0">
                <a:solidFill>
                  <a:srgbClr val="FF0000"/>
                </a:solidFill>
                <a:ea typeface="ＭＳ Ｐゴシック" pitchFamily="50" charset="-128"/>
              </a:rPr>
              <a:t>第</a:t>
            </a:r>
            <a:r>
              <a:rPr lang="en-US" altLang="ja-JP" sz="2000" b="1" dirty="0" smtClean="0">
                <a:solidFill>
                  <a:srgbClr val="FF0000"/>
                </a:solidFill>
                <a:ea typeface="ＭＳ Ｐゴシック" pitchFamily="50" charset="-128"/>
              </a:rPr>
              <a:t>2</a:t>
            </a:r>
            <a:r>
              <a:rPr lang="ja-JP" altLang="en-US" sz="2000" b="1" dirty="0">
                <a:solidFill>
                  <a:srgbClr val="FF0000"/>
                </a:solidFill>
                <a:ea typeface="ＭＳ Ｐゴシック" pitchFamily="50" charset="-128"/>
              </a:rPr>
              <a:t>期の</a:t>
            </a:r>
            <a:r>
              <a:rPr lang="ja-JP" altLang="en-US" sz="2000" b="1" dirty="0" smtClean="0">
                <a:solidFill>
                  <a:srgbClr val="FF0000"/>
                </a:solidFill>
                <a:ea typeface="ＭＳ Ｐゴシック" pitchFamily="50" charset="-128"/>
              </a:rPr>
              <a:t>消費</a:t>
            </a:r>
            <a:r>
              <a:rPr lang="ja-JP" altLang="en-US" sz="1800" b="1" dirty="0" smtClean="0">
                <a:ea typeface="ＭＳ Ｐゴシック" pitchFamily="50" charset="-128"/>
              </a:rPr>
              <a:t>。</a:t>
            </a:r>
            <a:endParaRPr lang="en-US" altLang="ja-JP" sz="1800" b="1" dirty="0" smtClean="0">
              <a:ea typeface="ＭＳ Ｐゴシック" pitchFamily="50" charset="-128"/>
            </a:endParaRPr>
          </a:p>
          <a:p>
            <a:pPr>
              <a:spcBef>
                <a:spcPct val="50000"/>
              </a:spcBef>
            </a:pPr>
            <a:r>
              <a:rPr lang="ja-JP" altLang="en-US" sz="1800" b="1" dirty="0" smtClean="0">
                <a:solidFill>
                  <a:schemeClr val="tx1"/>
                </a:solidFill>
                <a:ea typeface="ＭＳ Ｐゴシック" pitchFamily="50" charset="-128"/>
              </a:rPr>
              <a:t>利子率は所与。</a:t>
            </a:r>
            <a:endParaRPr lang="ja-JP" altLang="en-US" sz="1800" b="1" dirty="0">
              <a:solidFill>
                <a:schemeClr val="tx1"/>
              </a:solidFill>
              <a:ea typeface="ＭＳ Ｐゴシック" pitchFamily="50" charset="-128"/>
            </a:endParaRPr>
          </a:p>
          <a:p>
            <a:pPr>
              <a:spcBef>
                <a:spcPct val="50000"/>
              </a:spcBef>
            </a:pPr>
            <a:r>
              <a:rPr lang="ja-JP" altLang="en-US" sz="1800" b="1" dirty="0">
                <a:solidFill>
                  <a:schemeClr val="tx1"/>
                </a:solidFill>
                <a:ea typeface="ＭＳ Ｐゴシック" pitchFamily="50" charset="-128"/>
              </a:rPr>
              <a:t>所得は簡単化のために一定とする。</a:t>
            </a:r>
          </a:p>
        </p:txBody>
      </p:sp>
      <p:cxnSp>
        <p:nvCxnSpPr>
          <p:cNvPr id="31" name="直線矢印コネクタ 30"/>
          <p:cNvCxnSpPr/>
          <p:nvPr/>
        </p:nvCxnSpPr>
        <p:spPr>
          <a:xfrm>
            <a:off x="928662" y="5929330"/>
            <a:ext cx="371477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rot="5400000" flipH="1" flipV="1">
            <a:off x="-963651" y="4035429"/>
            <a:ext cx="37862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16200000" flipH="1">
            <a:off x="785786" y="2643182"/>
            <a:ext cx="3429024" cy="3143272"/>
          </a:xfrm>
          <a:prstGeom prst="line">
            <a:avLst/>
          </a:prstGeom>
        </p:spPr>
        <p:style>
          <a:lnRef idx="3">
            <a:schemeClr val="accent6"/>
          </a:lnRef>
          <a:fillRef idx="0">
            <a:schemeClr val="accent6"/>
          </a:fillRef>
          <a:effectRef idx="2">
            <a:schemeClr val="accent6"/>
          </a:effectRef>
          <a:fontRef idx="minor">
            <a:schemeClr val="tx1"/>
          </a:fontRef>
        </p:style>
      </p:cxnSp>
      <p:sp>
        <p:nvSpPr>
          <p:cNvPr id="36" name="円弧 35"/>
          <p:cNvSpPr/>
          <p:nvPr/>
        </p:nvSpPr>
        <p:spPr>
          <a:xfrm rot="16200000">
            <a:off x="3518290" y="5697156"/>
            <a:ext cx="535785" cy="428628"/>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2857488" y="5429264"/>
            <a:ext cx="928694" cy="400110"/>
          </a:xfrm>
          <a:prstGeom prst="rect">
            <a:avLst/>
          </a:prstGeom>
          <a:noFill/>
        </p:spPr>
        <p:txBody>
          <a:bodyPr wrap="square" rtlCol="0">
            <a:spAutoFit/>
          </a:bodyPr>
          <a:lstStyle/>
          <a:p>
            <a:r>
              <a:rPr kumimoji="1" lang="en-US" altLang="ja-JP" sz="2000" dirty="0" smtClean="0"/>
              <a:t>-(1+r)</a:t>
            </a:r>
            <a:endParaRPr kumimoji="1" lang="ja-JP" altLang="en-US" sz="2000" dirty="0"/>
          </a:p>
        </p:txBody>
      </p:sp>
      <p:sp>
        <p:nvSpPr>
          <p:cNvPr id="40" name="フローチャート : 結合子 39"/>
          <p:cNvSpPr/>
          <p:nvPr/>
        </p:nvSpPr>
        <p:spPr>
          <a:xfrm>
            <a:off x="857224" y="2428868"/>
            <a:ext cx="142876" cy="142876"/>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ja-JP" altLang="en-US"/>
          </a:p>
        </p:txBody>
      </p:sp>
      <p:cxnSp>
        <p:nvCxnSpPr>
          <p:cNvPr id="42" name="直線コネクタ 41"/>
          <p:cNvCxnSpPr/>
          <p:nvPr/>
        </p:nvCxnSpPr>
        <p:spPr>
          <a:xfrm rot="5400000" flipH="1" flipV="1">
            <a:off x="2321703" y="5322107"/>
            <a:ext cx="1214446"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10800000" flipV="1">
            <a:off x="928664" y="4714883"/>
            <a:ext cx="2000263" cy="477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フローチャート : 結合子 50"/>
          <p:cNvSpPr/>
          <p:nvPr/>
        </p:nvSpPr>
        <p:spPr>
          <a:xfrm>
            <a:off x="2857488" y="4643446"/>
            <a:ext cx="142876" cy="142876"/>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52" name="フローチャート : 結合子 51"/>
          <p:cNvSpPr/>
          <p:nvPr/>
        </p:nvSpPr>
        <p:spPr>
          <a:xfrm>
            <a:off x="1643042" y="3286124"/>
            <a:ext cx="142876" cy="142876"/>
          </a:xfrm>
          <a:prstGeom prst="flowChartConnector">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kumimoji="1" lang="ja-JP" altLang="en-US"/>
          </a:p>
        </p:txBody>
      </p:sp>
      <p:cxnSp>
        <p:nvCxnSpPr>
          <p:cNvPr id="54" name="直線コネクタ 53"/>
          <p:cNvCxnSpPr>
            <a:endCxn id="52" idx="2"/>
          </p:cNvCxnSpPr>
          <p:nvPr/>
        </p:nvCxnSpPr>
        <p:spPr>
          <a:xfrm>
            <a:off x="928662" y="3357562"/>
            <a:ext cx="71438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stCxn id="52" idx="4"/>
          </p:cNvCxnSpPr>
          <p:nvPr/>
        </p:nvCxnSpPr>
        <p:spPr>
          <a:xfrm rot="5400000">
            <a:off x="464315" y="4679165"/>
            <a:ext cx="250033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928662" y="4214818"/>
            <a:ext cx="1571636"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5400000">
            <a:off x="1643042" y="5072074"/>
            <a:ext cx="1714512"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0" name="フローチャート : 結合子 49"/>
          <p:cNvSpPr/>
          <p:nvPr/>
        </p:nvSpPr>
        <p:spPr>
          <a:xfrm>
            <a:off x="2428860" y="4143380"/>
            <a:ext cx="142876" cy="142876"/>
          </a:xfrm>
          <a:prstGeom prst="flowChartConnector">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3071802" y="4429132"/>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X</a:t>
            </a:r>
            <a:endParaRPr kumimoji="1" lang="ja-JP" altLang="en-US" dirty="0"/>
          </a:p>
        </p:txBody>
      </p:sp>
      <p:sp>
        <p:nvSpPr>
          <p:cNvPr id="55" name="テキスト ボックス 54"/>
          <p:cNvSpPr txBox="1"/>
          <p:nvPr/>
        </p:nvSpPr>
        <p:spPr>
          <a:xfrm>
            <a:off x="1857356" y="3071810"/>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A</a:t>
            </a:r>
            <a:endParaRPr kumimoji="1" lang="ja-JP" altLang="en-US" dirty="0"/>
          </a:p>
        </p:txBody>
      </p:sp>
      <p:sp>
        <p:nvSpPr>
          <p:cNvPr id="56" name="テキスト ボックス 55"/>
          <p:cNvSpPr txBox="1"/>
          <p:nvPr/>
        </p:nvSpPr>
        <p:spPr>
          <a:xfrm>
            <a:off x="2643174" y="3929066"/>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B</a:t>
            </a:r>
            <a:endParaRPr kumimoji="1" lang="ja-JP" altLang="en-US" dirty="0"/>
          </a:p>
        </p:txBody>
      </p:sp>
      <p:graphicFrame>
        <p:nvGraphicFramePr>
          <p:cNvPr id="57" name="Object 29"/>
          <p:cNvGraphicFramePr>
            <a:graphicFrameLocks noChangeAspect="1"/>
          </p:cNvGraphicFramePr>
          <p:nvPr/>
        </p:nvGraphicFramePr>
        <p:xfrm>
          <a:off x="7000892" y="4500570"/>
          <a:ext cx="1857388" cy="414338"/>
        </p:xfrm>
        <a:graphic>
          <a:graphicData uri="http://schemas.openxmlformats.org/presentationml/2006/ole">
            <mc:AlternateContent xmlns:mc="http://schemas.openxmlformats.org/markup-compatibility/2006">
              <mc:Choice xmlns:v="urn:schemas-microsoft-com:vml" Requires="v">
                <p:oleObj spid="_x0000_s33052" name="数式" r:id="rId23" imgW="1295280" imgH="342720" progId="Equation.3">
                  <p:embed/>
                </p:oleObj>
              </mc:Choice>
              <mc:Fallback>
                <p:oleObj name="数式" r:id="rId23" imgW="1295280" imgH="342720" progId="Equation.3">
                  <p:embed/>
                  <p:pic>
                    <p:nvPicPr>
                      <p:cNvPr id="0" name="Object 2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00892" y="4500570"/>
                        <a:ext cx="1857388" cy="41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9" name="テキスト ボックス 58"/>
          <p:cNvSpPr txBox="1"/>
          <p:nvPr/>
        </p:nvSpPr>
        <p:spPr>
          <a:xfrm>
            <a:off x="3143240" y="3929066"/>
            <a:ext cx="1357322" cy="338554"/>
          </a:xfrm>
          <a:prstGeom prst="rect">
            <a:avLst/>
          </a:prstGeom>
          <a:noFill/>
        </p:spPr>
        <p:txBody>
          <a:bodyPr wrap="square" rtlCol="0">
            <a:spAutoFit/>
          </a:bodyPr>
          <a:lstStyle/>
          <a:p>
            <a:r>
              <a:rPr kumimoji="1" lang="ja-JP" altLang="en-US" dirty="0" smtClean="0"/>
              <a:t>浪費家</a:t>
            </a:r>
            <a:endParaRPr kumimoji="1" lang="ja-JP" altLang="en-US" dirty="0"/>
          </a:p>
        </p:txBody>
      </p:sp>
      <p:sp>
        <p:nvSpPr>
          <p:cNvPr id="60" name="テキスト ボックス 59"/>
          <p:cNvSpPr txBox="1"/>
          <p:nvPr/>
        </p:nvSpPr>
        <p:spPr>
          <a:xfrm>
            <a:off x="714348" y="6000768"/>
            <a:ext cx="428628" cy="338554"/>
          </a:xfrm>
          <a:prstGeom prst="rect">
            <a:avLst/>
          </a:prstGeom>
          <a:noFill/>
        </p:spPr>
        <p:txBody>
          <a:bodyPr wrap="square" rtlCol="0">
            <a:spAutoFit/>
          </a:bodyPr>
          <a:lstStyle/>
          <a:p>
            <a:r>
              <a:rPr kumimoji="1" lang="ja-JP" altLang="en-US" dirty="0" smtClean="0"/>
              <a:t>０</a:t>
            </a:r>
            <a:endParaRPr kumimoji="1" lang="ja-JP" altLang="en-US" dirty="0"/>
          </a:p>
        </p:txBody>
      </p:sp>
      <p:graphicFrame>
        <p:nvGraphicFramePr>
          <p:cNvPr id="32801" name="Object 8"/>
          <p:cNvGraphicFramePr>
            <a:graphicFrameLocks noChangeAspect="1"/>
          </p:cNvGraphicFramePr>
          <p:nvPr/>
        </p:nvGraphicFramePr>
        <p:xfrm>
          <a:off x="1827213" y="785813"/>
          <a:ext cx="4948237" cy="500062"/>
        </p:xfrm>
        <a:graphic>
          <a:graphicData uri="http://schemas.openxmlformats.org/presentationml/2006/ole">
            <mc:AlternateContent xmlns:mc="http://schemas.openxmlformats.org/markup-compatibility/2006">
              <mc:Choice xmlns:v="urn:schemas-microsoft-com:vml" Requires="v">
                <p:oleObj spid="_x0000_s33053" name="数式" r:id="rId24" imgW="2145960" imgH="215640" progId="Equation.3">
                  <p:embed/>
                </p:oleObj>
              </mc:Choice>
              <mc:Fallback>
                <p:oleObj name="数式" r:id="rId24" imgW="2145960" imgH="215640" progId="Equation.3">
                  <p:embed/>
                  <p:pic>
                    <p:nvPicPr>
                      <p:cNvPr id="0" name="Object 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27213" y="785813"/>
                        <a:ext cx="4948237"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1439862" y="500042"/>
            <a:ext cx="7704138" cy="5524589"/>
          </a:xfrm>
          <a:prstGeom prst="rect">
            <a:avLst/>
          </a:prstGeom>
          <a:noFill/>
          <a:ln w="9525">
            <a:noFill/>
            <a:miter lim="800000"/>
            <a:headEnd/>
            <a:tailEnd/>
          </a:ln>
          <a:effectLst/>
        </p:spPr>
        <p:txBody>
          <a:bodyPr>
            <a:spAutoFit/>
          </a:bodyPr>
          <a:lstStyle/>
          <a:p>
            <a:pPr>
              <a:spcBef>
                <a:spcPct val="50000"/>
              </a:spcBef>
            </a:pPr>
            <a:r>
              <a:rPr lang="ja-JP" altLang="en-US" sz="2800" dirty="0">
                <a:solidFill>
                  <a:srgbClr val="FF0000"/>
                </a:solidFill>
                <a:ea typeface="ＭＳ Ｐゴシック" pitchFamily="50" charset="-128"/>
              </a:rPr>
              <a:t>家計は予算制約の中で最も満足の得られる消費パターンを選択する。</a:t>
            </a:r>
          </a:p>
          <a:p>
            <a:pPr>
              <a:spcBef>
                <a:spcPct val="50000"/>
              </a:spcBef>
              <a:buFont typeface="Wingdings" pitchFamily="2" charset="2"/>
              <a:buChar char="p"/>
            </a:pPr>
            <a:r>
              <a:rPr lang="ja-JP" altLang="en-US" sz="1800" dirty="0" smtClean="0">
                <a:ea typeface="ＭＳ Ｐゴシック" pitchFamily="50" charset="-128"/>
              </a:rPr>
              <a:t>例えば点　　　のプラン</a:t>
            </a:r>
            <a:endParaRPr lang="ja-JP" altLang="en-US" sz="1800" dirty="0">
              <a:ea typeface="ＭＳ Ｐゴシック" pitchFamily="50" charset="-128"/>
            </a:endParaRPr>
          </a:p>
          <a:p>
            <a:pPr>
              <a:spcBef>
                <a:spcPct val="50000"/>
              </a:spcBef>
            </a:pPr>
            <a:endParaRPr lang="en-US" altLang="ja-JP" sz="1800" dirty="0" smtClean="0">
              <a:ea typeface="ＭＳ Ｐゴシック" pitchFamily="50" charset="-128"/>
            </a:endParaRPr>
          </a:p>
          <a:p>
            <a:pPr>
              <a:spcBef>
                <a:spcPct val="50000"/>
              </a:spcBef>
              <a:buFont typeface="Wingdings" pitchFamily="2" charset="2"/>
              <a:buChar char="p"/>
            </a:pPr>
            <a:r>
              <a:rPr lang="ja-JP" altLang="en-US" sz="1800" dirty="0" smtClean="0">
                <a:ea typeface="ＭＳ Ｐゴシック" pitchFamily="50" charset="-128"/>
              </a:rPr>
              <a:t>同じ</a:t>
            </a:r>
            <a:r>
              <a:rPr lang="ja-JP" altLang="en-US" sz="1800" dirty="0">
                <a:ea typeface="ＭＳ Ｐゴシック" pitchFamily="50" charset="-128"/>
              </a:rPr>
              <a:t>所得をもつ浪費家ならば、</a:t>
            </a:r>
            <a:r>
              <a:rPr lang="ja-JP" altLang="en-US" sz="1800" dirty="0" smtClean="0">
                <a:ea typeface="ＭＳ Ｐゴシック" pitchFamily="50" charset="-128"/>
              </a:rPr>
              <a:t>点　　　の</a:t>
            </a:r>
            <a:r>
              <a:rPr lang="ja-JP" altLang="en-US" sz="1800" dirty="0">
                <a:ea typeface="ＭＳ Ｐゴシック" pitchFamily="50" charset="-128"/>
              </a:rPr>
              <a:t>プランを選ぶ。</a:t>
            </a:r>
          </a:p>
          <a:p>
            <a:pPr>
              <a:spcBef>
                <a:spcPct val="50000"/>
              </a:spcBef>
            </a:pPr>
            <a:r>
              <a:rPr lang="ja-JP" altLang="en-US" sz="1800" dirty="0">
                <a:ea typeface="ＭＳ Ｐゴシック" pitchFamily="50" charset="-128"/>
              </a:rPr>
              <a:t>浪費家は第</a:t>
            </a:r>
            <a:r>
              <a:rPr lang="en-US" altLang="ja-JP" sz="1800" dirty="0">
                <a:ea typeface="ＭＳ Ｐゴシック" pitchFamily="50" charset="-128"/>
              </a:rPr>
              <a:t>1</a:t>
            </a:r>
            <a:r>
              <a:rPr lang="ja-JP" altLang="en-US" sz="1800" dirty="0">
                <a:ea typeface="ＭＳ Ｐゴシック" pitchFamily="50" charset="-128"/>
              </a:rPr>
              <a:t>期により多くの消費を行うが、第</a:t>
            </a:r>
            <a:r>
              <a:rPr lang="en-US" altLang="ja-JP" sz="1800" dirty="0">
                <a:ea typeface="ＭＳ Ｐゴシック" pitchFamily="50" charset="-128"/>
              </a:rPr>
              <a:t>2</a:t>
            </a:r>
            <a:r>
              <a:rPr lang="ja-JP" altLang="en-US" sz="1800" dirty="0">
                <a:ea typeface="ＭＳ Ｐゴシック" pitchFamily="50" charset="-128"/>
              </a:rPr>
              <a:t>期に</a:t>
            </a:r>
            <a:r>
              <a:rPr lang="ja-JP" altLang="en-US" sz="1800" dirty="0" smtClean="0">
                <a:ea typeface="ＭＳ Ｐゴシック" pitchFamily="50" charset="-128"/>
              </a:rPr>
              <a:t>は</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より</a:t>
            </a:r>
            <a:r>
              <a:rPr lang="ja-JP" altLang="en-US" sz="1800" dirty="0">
                <a:ea typeface="ＭＳ Ｐゴシック" pitchFamily="50" charset="-128"/>
              </a:rPr>
              <a:t>少ない消費しかできない。</a:t>
            </a: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さて</a:t>
            </a:r>
            <a:r>
              <a:rPr lang="ja-JP" altLang="en-US" sz="1800" dirty="0">
                <a:ea typeface="ＭＳ Ｐゴシック" pitchFamily="50" charset="-128"/>
              </a:rPr>
              <a:t>、点</a:t>
            </a:r>
            <a:r>
              <a:rPr lang="en-US" altLang="ja-JP" sz="1800" dirty="0">
                <a:ea typeface="ＭＳ Ｐゴシック" pitchFamily="50" charset="-128"/>
              </a:rPr>
              <a:t>A</a:t>
            </a:r>
            <a:r>
              <a:rPr lang="ja-JP" altLang="en-US" sz="1800" dirty="0">
                <a:ea typeface="ＭＳ Ｐゴシック" pitchFamily="50" charset="-128"/>
              </a:rPr>
              <a:t>のプランで消費を行うと、貯蓄はどう表せるだろうか。</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ということになる。</a:t>
            </a:r>
          </a:p>
          <a:p>
            <a:pPr>
              <a:spcBef>
                <a:spcPct val="50000"/>
              </a:spcBef>
            </a:pPr>
            <a:r>
              <a:rPr lang="ja-JP" altLang="en-US" sz="1800" dirty="0">
                <a:ea typeface="ＭＳ Ｐゴシック" pitchFamily="50" charset="-128"/>
              </a:rPr>
              <a:t>したがって浪費家の場合は少ない貯蓄しか出来ない。</a:t>
            </a:r>
          </a:p>
          <a:p>
            <a:pPr>
              <a:spcBef>
                <a:spcPct val="50000"/>
              </a:spcBef>
            </a:pPr>
            <a:endParaRPr lang="ja-JP" altLang="en-US" sz="1800" dirty="0">
              <a:ea typeface="ＭＳ Ｐゴシック" pitchFamily="50" charset="-128"/>
            </a:endParaRPr>
          </a:p>
        </p:txBody>
      </p:sp>
      <p:graphicFrame>
        <p:nvGraphicFramePr>
          <p:cNvPr id="33797" name="Object 5"/>
          <p:cNvGraphicFramePr>
            <a:graphicFrameLocks noChangeAspect="1"/>
          </p:cNvGraphicFramePr>
          <p:nvPr/>
        </p:nvGraphicFramePr>
        <p:xfrm>
          <a:off x="3940192" y="4429132"/>
          <a:ext cx="1285884" cy="421203"/>
        </p:xfrm>
        <a:graphic>
          <a:graphicData uri="http://schemas.openxmlformats.org/presentationml/2006/ole">
            <mc:AlternateContent xmlns:mc="http://schemas.openxmlformats.org/markup-compatibility/2006">
              <mc:Choice xmlns:v="urn:schemas-microsoft-com:vml" Requires="v">
                <p:oleObj spid="_x0000_s33818" name="数式" r:id="rId3" imgW="482400" imgH="330120" progId="Equation.3">
                  <p:embed/>
                </p:oleObj>
              </mc:Choice>
              <mc:Fallback>
                <p:oleObj name="数式" r:id="rId3" imgW="482400" imgH="33012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192" y="4429132"/>
                        <a:ext cx="1285884" cy="421203"/>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テキスト ボックス 3"/>
          <p:cNvSpPr txBox="1"/>
          <p:nvPr/>
        </p:nvSpPr>
        <p:spPr>
          <a:xfrm>
            <a:off x="1225548" y="2571744"/>
            <a:ext cx="571504" cy="923330"/>
          </a:xfrm>
          <a:prstGeom prst="rect">
            <a:avLst/>
          </a:prstGeom>
          <a:noFill/>
        </p:spPr>
        <p:txBody>
          <a:bodyPr wrap="square" rtlCol="0">
            <a:spAutoFit/>
          </a:bodyPr>
          <a:lstStyle/>
          <a:p>
            <a:r>
              <a:rPr kumimoji="1" lang="en-US" altLang="ja-JP" sz="5400" dirty="0" smtClean="0"/>
              <a:t>(</a:t>
            </a:r>
            <a:endParaRPr kumimoji="1" lang="ja-JP" altLang="en-US" sz="5400" dirty="0"/>
          </a:p>
        </p:txBody>
      </p:sp>
      <p:sp>
        <p:nvSpPr>
          <p:cNvPr id="5" name="テキスト ボックス 4"/>
          <p:cNvSpPr txBox="1"/>
          <p:nvPr/>
        </p:nvSpPr>
        <p:spPr>
          <a:xfrm>
            <a:off x="6583398" y="2571744"/>
            <a:ext cx="571504" cy="923330"/>
          </a:xfrm>
          <a:prstGeom prst="rect">
            <a:avLst/>
          </a:prstGeom>
          <a:noFill/>
        </p:spPr>
        <p:txBody>
          <a:bodyPr wrap="square" rtlCol="0">
            <a:spAutoFit/>
          </a:bodyPr>
          <a:lstStyle/>
          <a:p>
            <a:r>
              <a:rPr kumimoji="1" lang="en-US" altLang="ja-JP" sz="5400" dirty="0" smtClean="0"/>
              <a:t>)</a:t>
            </a:r>
            <a:endParaRPr kumimoji="1" lang="ja-JP" altLang="en-US" sz="5400" dirty="0"/>
          </a:p>
        </p:txBody>
      </p:sp>
      <p:sp>
        <p:nvSpPr>
          <p:cNvPr id="6" name="テキスト ボックス 5"/>
          <p:cNvSpPr txBox="1"/>
          <p:nvPr/>
        </p:nvSpPr>
        <p:spPr>
          <a:xfrm>
            <a:off x="2663848" y="1521835"/>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A</a:t>
            </a:r>
            <a:endParaRPr kumimoji="1" lang="ja-JP" altLang="en-US" dirty="0"/>
          </a:p>
        </p:txBody>
      </p:sp>
      <p:sp>
        <p:nvSpPr>
          <p:cNvPr id="7" name="テキスト ボックス 6"/>
          <p:cNvSpPr txBox="1"/>
          <p:nvPr/>
        </p:nvSpPr>
        <p:spPr>
          <a:xfrm>
            <a:off x="4943352" y="2321068"/>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B</a:t>
            </a:r>
            <a:endParaRPr kumimoji="1"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図表 26"/>
          <p:cNvGraphicFramePr/>
          <p:nvPr>
            <p:extLst>
              <p:ext uri="{D42A27DB-BD31-4B8C-83A1-F6EECF244321}">
                <p14:modId xmlns:p14="http://schemas.microsoft.com/office/powerpoint/2010/main" val="2306796331"/>
              </p:ext>
            </p:extLst>
          </p:nvPr>
        </p:nvGraphicFramePr>
        <p:xfrm>
          <a:off x="1279525" y="214291"/>
          <a:ext cx="7086600"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195" name="Rectangle 3"/>
          <p:cNvSpPr>
            <a:spLocks noGrp="1" noChangeArrowheads="1"/>
          </p:cNvSpPr>
          <p:nvPr>
            <p:ph idx="1"/>
          </p:nvPr>
        </p:nvSpPr>
        <p:spPr>
          <a:xfrm>
            <a:off x="1279525" y="1600200"/>
            <a:ext cx="7108825" cy="4525963"/>
          </a:xfrm>
        </p:spPr>
        <p:txBody>
          <a:bodyPr/>
          <a:lstStyle/>
          <a:p>
            <a:pPr>
              <a:buFontTx/>
              <a:buNone/>
            </a:pPr>
            <a:endParaRPr lang="ja-JP" altLang="en-US" sz="2000" dirty="0"/>
          </a:p>
        </p:txBody>
      </p:sp>
      <p:pic>
        <p:nvPicPr>
          <p:cNvPr id="8196" name="Picture 4" descr="MIXHU141"/>
          <p:cNvPicPr>
            <a:picLocks noChangeAspect="1" noChangeArrowheads="1"/>
          </p:cNvPicPr>
          <p:nvPr/>
        </p:nvPicPr>
        <p:blipFill>
          <a:blip r:embed="rId7"/>
          <a:srcRect/>
          <a:stretch>
            <a:fillRect/>
          </a:stretch>
        </p:blipFill>
        <p:spPr bwMode="auto">
          <a:xfrm>
            <a:off x="1571604" y="2357430"/>
            <a:ext cx="855662" cy="1223963"/>
          </a:xfrm>
          <a:prstGeom prst="rect">
            <a:avLst/>
          </a:prstGeom>
          <a:noFill/>
        </p:spPr>
      </p:pic>
      <p:sp>
        <p:nvSpPr>
          <p:cNvPr id="8197" name="Text Box 5"/>
          <p:cNvSpPr txBox="1">
            <a:spLocks noChangeArrowheads="1"/>
          </p:cNvSpPr>
          <p:nvPr/>
        </p:nvSpPr>
        <p:spPr bwMode="auto">
          <a:xfrm>
            <a:off x="1571604" y="3643314"/>
            <a:ext cx="1081088" cy="336550"/>
          </a:xfrm>
          <a:prstGeom prst="rect">
            <a:avLst/>
          </a:prstGeom>
          <a:noFill/>
          <a:ln w="9525">
            <a:noFill/>
            <a:miter lim="800000"/>
            <a:headEnd/>
            <a:tailEnd/>
          </a:ln>
          <a:effectLst/>
        </p:spPr>
        <p:txBody>
          <a:bodyPr>
            <a:spAutoFit/>
          </a:bodyPr>
          <a:lstStyle/>
          <a:p>
            <a:pPr>
              <a:spcBef>
                <a:spcPct val="50000"/>
              </a:spcBef>
            </a:pPr>
            <a:r>
              <a:rPr lang="ja-JP" altLang="en-US" dirty="0">
                <a:ea typeface="ＭＳ Ｐゴシック" pitchFamily="50" charset="-128"/>
              </a:rPr>
              <a:t>　　</a:t>
            </a:r>
            <a:r>
              <a:rPr lang="en-US" altLang="ja-JP" dirty="0">
                <a:ea typeface="ＭＳ Ｐゴシック" pitchFamily="50" charset="-128"/>
              </a:rPr>
              <a:t>A</a:t>
            </a:r>
            <a:r>
              <a:rPr lang="ja-JP" altLang="en-US" dirty="0" err="1">
                <a:ea typeface="ＭＳ Ｐゴシック" pitchFamily="50" charset="-128"/>
              </a:rPr>
              <a:t>さん</a:t>
            </a:r>
            <a:endParaRPr lang="ja-JP" altLang="en-US" dirty="0">
              <a:ea typeface="ＭＳ Ｐゴシック" pitchFamily="50" charset="-128"/>
            </a:endParaRPr>
          </a:p>
        </p:txBody>
      </p:sp>
      <p:pic>
        <p:nvPicPr>
          <p:cNvPr id="8199" name="Picture 7" descr="MIXHU137"/>
          <p:cNvPicPr>
            <a:picLocks noChangeAspect="1" noChangeArrowheads="1"/>
          </p:cNvPicPr>
          <p:nvPr/>
        </p:nvPicPr>
        <p:blipFill>
          <a:blip r:embed="rId8"/>
          <a:srcRect/>
          <a:stretch>
            <a:fillRect/>
          </a:stretch>
        </p:blipFill>
        <p:spPr bwMode="auto">
          <a:xfrm>
            <a:off x="1500166" y="5021252"/>
            <a:ext cx="719138" cy="1368425"/>
          </a:xfrm>
          <a:prstGeom prst="rect">
            <a:avLst/>
          </a:prstGeom>
          <a:noFill/>
        </p:spPr>
      </p:pic>
      <p:sp>
        <p:nvSpPr>
          <p:cNvPr id="8200" name="Text Box 8"/>
          <p:cNvSpPr txBox="1">
            <a:spLocks noChangeArrowheads="1"/>
          </p:cNvSpPr>
          <p:nvPr/>
        </p:nvSpPr>
        <p:spPr bwMode="auto">
          <a:xfrm>
            <a:off x="1500166" y="6357958"/>
            <a:ext cx="865188" cy="336550"/>
          </a:xfrm>
          <a:prstGeom prst="rect">
            <a:avLst/>
          </a:prstGeom>
          <a:noFill/>
          <a:ln w="9525">
            <a:noFill/>
            <a:miter lim="800000"/>
            <a:headEnd/>
            <a:tailEnd/>
          </a:ln>
          <a:effectLst/>
        </p:spPr>
        <p:txBody>
          <a:bodyPr>
            <a:spAutoFit/>
          </a:bodyPr>
          <a:lstStyle/>
          <a:p>
            <a:pPr>
              <a:spcBef>
                <a:spcPct val="50000"/>
              </a:spcBef>
            </a:pPr>
            <a:r>
              <a:rPr lang="ja-JP" altLang="en-US" dirty="0">
                <a:ea typeface="ＭＳ Ｐゴシック" pitchFamily="50" charset="-128"/>
              </a:rPr>
              <a:t>　</a:t>
            </a:r>
            <a:r>
              <a:rPr lang="en-US" altLang="ja-JP" dirty="0">
                <a:ea typeface="ＭＳ Ｐゴシック" pitchFamily="50" charset="-128"/>
              </a:rPr>
              <a:t>B</a:t>
            </a:r>
            <a:r>
              <a:rPr lang="ja-JP" altLang="en-US" dirty="0" err="1">
                <a:ea typeface="ＭＳ Ｐゴシック" pitchFamily="50" charset="-128"/>
              </a:rPr>
              <a:t>さん</a:t>
            </a:r>
            <a:endParaRPr lang="ja-JP" altLang="en-US" dirty="0">
              <a:ea typeface="ＭＳ Ｐゴシック" pitchFamily="50" charset="-128"/>
            </a:endParaRPr>
          </a:p>
        </p:txBody>
      </p:sp>
      <p:sp>
        <p:nvSpPr>
          <p:cNvPr id="8201" name="Text Box 9"/>
          <p:cNvSpPr txBox="1">
            <a:spLocks noChangeArrowheads="1"/>
          </p:cNvSpPr>
          <p:nvPr/>
        </p:nvSpPr>
        <p:spPr bwMode="auto">
          <a:xfrm>
            <a:off x="3071802" y="5500702"/>
            <a:ext cx="2143140" cy="369332"/>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spcBef>
                <a:spcPct val="50000"/>
              </a:spcBef>
            </a:pPr>
            <a:r>
              <a:rPr lang="ja-JP" altLang="en-US" sz="1800" b="1" dirty="0" smtClean="0">
                <a:ea typeface="ＭＳ Ｐゴシック" pitchFamily="50" charset="-128"/>
              </a:rPr>
              <a:t>１年間の所得</a:t>
            </a:r>
            <a:endParaRPr lang="ja-JP" altLang="en-US" sz="1800" b="1" dirty="0">
              <a:solidFill>
                <a:schemeClr val="accent2"/>
              </a:solidFill>
              <a:ea typeface="ＭＳ Ｐゴシック" pitchFamily="50" charset="-128"/>
            </a:endParaRPr>
          </a:p>
        </p:txBody>
      </p:sp>
      <p:sp>
        <p:nvSpPr>
          <p:cNvPr id="8203" name="Text Box 11"/>
          <p:cNvSpPr txBox="1">
            <a:spLocks noChangeArrowheads="1"/>
          </p:cNvSpPr>
          <p:nvPr/>
        </p:nvSpPr>
        <p:spPr bwMode="auto">
          <a:xfrm>
            <a:off x="2857488" y="3429000"/>
            <a:ext cx="2879725" cy="77946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この両者を仲介するのが、</a:t>
            </a:r>
          </a:p>
          <a:p>
            <a:pPr>
              <a:spcBef>
                <a:spcPct val="50000"/>
              </a:spcBef>
            </a:pPr>
            <a:r>
              <a:rPr lang="ja-JP" altLang="en-US" sz="1800" u="sng" dirty="0">
                <a:ea typeface="ＭＳ Ｐゴシック" pitchFamily="50" charset="-128"/>
              </a:rPr>
              <a:t>金融市場</a:t>
            </a:r>
            <a:r>
              <a:rPr lang="ja-JP" altLang="en-US" sz="1800" dirty="0">
                <a:ea typeface="ＭＳ Ｐゴシック" pitchFamily="50" charset="-128"/>
              </a:rPr>
              <a:t>なのだ！！</a:t>
            </a:r>
          </a:p>
        </p:txBody>
      </p:sp>
      <p:sp>
        <p:nvSpPr>
          <p:cNvPr id="12" name="テキスト ボックス 11"/>
          <p:cNvSpPr txBox="1"/>
          <p:nvPr/>
        </p:nvSpPr>
        <p:spPr>
          <a:xfrm>
            <a:off x="3071802" y="2143116"/>
            <a:ext cx="1500198"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貯蓄超過主体</a:t>
            </a:r>
            <a:endParaRPr kumimoji="1" lang="ja-JP" altLang="en-US" dirty="0"/>
          </a:p>
        </p:txBody>
      </p:sp>
      <p:sp>
        <p:nvSpPr>
          <p:cNvPr id="13" name="角丸四角形吹き出し 12"/>
          <p:cNvSpPr/>
          <p:nvPr/>
        </p:nvSpPr>
        <p:spPr>
          <a:xfrm>
            <a:off x="2214546" y="4286256"/>
            <a:ext cx="1571636" cy="785818"/>
          </a:xfrm>
          <a:prstGeom prst="wedgeRoundRectCallout">
            <a:avLst>
              <a:gd name="adj1" fmla="val -46129"/>
              <a:gd name="adj2" fmla="val 1077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357422" y="4429132"/>
            <a:ext cx="1500198" cy="584775"/>
          </a:xfrm>
          <a:prstGeom prst="rect">
            <a:avLst/>
          </a:prstGeom>
          <a:noFill/>
        </p:spPr>
        <p:txBody>
          <a:bodyPr wrap="square" rtlCol="0">
            <a:spAutoFit/>
          </a:bodyPr>
          <a:lstStyle/>
          <a:p>
            <a:r>
              <a:rPr kumimoji="1" lang="ja-JP" altLang="en-US" dirty="0" smtClean="0"/>
              <a:t>マイホームがほしい。</a:t>
            </a:r>
            <a:endParaRPr kumimoji="1" lang="ja-JP" altLang="en-US" dirty="0"/>
          </a:p>
        </p:txBody>
      </p:sp>
      <p:sp>
        <p:nvSpPr>
          <p:cNvPr id="15" name="テキスト ボックス 14"/>
          <p:cNvSpPr txBox="1"/>
          <p:nvPr/>
        </p:nvSpPr>
        <p:spPr>
          <a:xfrm>
            <a:off x="3071802" y="2500306"/>
            <a:ext cx="4572032"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kumimoji="1" lang="en-US" altLang="ja-JP" dirty="0" smtClean="0"/>
              <a:t>1</a:t>
            </a:r>
            <a:r>
              <a:rPr kumimoji="1" lang="ja-JP" altLang="en-US" dirty="0" smtClean="0"/>
              <a:t>年間の所得</a:t>
            </a:r>
            <a:endParaRPr kumimoji="1" lang="ja-JP" altLang="en-US" dirty="0"/>
          </a:p>
        </p:txBody>
      </p:sp>
      <p:sp>
        <p:nvSpPr>
          <p:cNvPr id="16" name="テキスト ボックス 15"/>
          <p:cNvSpPr txBox="1"/>
          <p:nvPr/>
        </p:nvSpPr>
        <p:spPr>
          <a:xfrm>
            <a:off x="3071802" y="2857496"/>
            <a:ext cx="2071702" cy="338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kumimoji="1" lang="en-US" altLang="ja-JP" dirty="0" smtClean="0"/>
              <a:t>1</a:t>
            </a:r>
            <a:r>
              <a:rPr kumimoji="1" lang="ja-JP" altLang="en-US" dirty="0" smtClean="0"/>
              <a:t>年間の消費</a:t>
            </a:r>
            <a:endParaRPr kumimoji="1" lang="ja-JP" altLang="en-US" dirty="0"/>
          </a:p>
        </p:txBody>
      </p:sp>
      <p:sp>
        <p:nvSpPr>
          <p:cNvPr id="17" name="テキスト ボックス 16"/>
          <p:cNvSpPr txBox="1"/>
          <p:nvPr/>
        </p:nvSpPr>
        <p:spPr>
          <a:xfrm>
            <a:off x="5143504" y="2857496"/>
            <a:ext cx="2500330"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dirty="0" smtClean="0"/>
              <a:t>貯蓄（余っている資金）</a:t>
            </a:r>
            <a:endParaRPr kumimoji="1" lang="ja-JP" altLang="en-US" dirty="0"/>
          </a:p>
        </p:txBody>
      </p:sp>
      <p:sp>
        <p:nvSpPr>
          <p:cNvPr id="19" name="テキスト ボックス 18"/>
          <p:cNvSpPr txBox="1"/>
          <p:nvPr/>
        </p:nvSpPr>
        <p:spPr>
          <a:xfrm>
            <a:off x="3071802" y="5857892"/>
            <a:ext cx="4786346" cy="33855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kumimoji="1" lang="ja-JP" altLang="en-US" dirty="0" smtClean="0"/>
              <a:t>マイホームを建てるのに必要な資金</a:t>
            </a:r>
            <a:endParaRPr kumimoji="1" lang="ja-JP" altLang="en-US" dirty="0"/>
          </a:p>
        </p:txBody>
      </p:sp>
      <p:sp>
        <p:nvSpPr>
          <p:cNvPr id="20" name="テキスト ボックス 19"/>
          <p:cNvSpPr txBox="1"/>
          <p:nvPr/>
        </p:nvSpPr>
        <p:spPr>
          <a:xfrm>
            <a:off x="5214942" y="5500702"/>
            <a:ext cx="2643206" cy="338554"/>
          </a:xfrm>
          <a:prstGeom prst="rect">
            <a:avLst/>
          </a:prstGeom>
          <a:noFill/>
          <a:ln w="28575">
            <a:solidFill>
              <a:srgbClr val="C00000"/>
            </a:solidFill>
            <a:prstDash val="dash"/>
          </a:ln>
        </p:spPr>
        <p:txBody>
          <a:bodyPr wrap="square" rtlCol="0">
            <a:spAutoFit/>
          </a:bodyPr>
          <a:lstStyle/>
          <a:p>
            <a:pPr algn="ctr"/>
            <a:r>
              <a:rPr kumimoji="1" lang="ja-JP" altLang="en-US" dirty="0" smtClean="0"/>
              <a:t>足りない資金</a:t>
            </a:r>
            <a:endParaRPr kumimoji="1" lang="ja-JP" altLang="en-US" dirty="0"/>
          </a:p>
        </p:txBody>
      </p:sp>
      <p:sp>
        <p:nvSpPr>
          <p:cNvPr id="21" name="テキスト ボックス 20"/>
          <p:cNvSpPr txBox="1"/>
          <p:nvPr/>
        </p:nvSpPr>
        <p:spPr>
          <a:xfrm>
            <a:off x="5715008" y="3929066"/>
            <a:ext cx="1571636" cy="33855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kumimoji="1" lang="ja-JP" altLang="en-US" dirty="0" smtClean="0"/>
              <a:t>金融仲介機関</a:t>
            </a:r>
            <a:endParaRPr kumimoji="1" lang="ja-JP" altLang="en-US" dirty="0"/>
          </a:p>
        </p:txBody>
      </p:sp>
      <p:sp>
        <p:nvSpPr>
          <p:cNvPr id="22" name="テキスト ボックス 21"/>
          <p:cNvSpPr txBox="1"/>
          <p:nvPr/>
        </p:nvSpPr>
        <p:spPr>
          <a:xfrm>
            <a:off x="5715008" y="4286256"/>
            <a:ext cx="1571636" cy="338554"/>
          </a:xfrm>
          <a:prstGeom prst="rect">
            <a:avLst/>
          </a:prstGeom>
          <a:noFill/>
          <a:ln>
            <a:solidFill>
              <a:schemeClr val="tx1"/>
            </a:solidFill>
          </a:ln>
        </p:spPr>
        <p:txBody>
          <a:bodyPr wrap="square" rtlCol="0">
            <a:spAutoFit/>
          </a:bodyPr>
          <a:lstStyle/>
          <a:p>
            <a:r>
              <a:rPr kumimoji="1" lang="ja-JP" altLang="en-US" dirty="0" smtClean="0"/>
              <a:t>銀行など</a:t>
            </a:r>
            <a:endParaRPr kumimoji="1" lang="ja-JP" altLang="en-US" dirty="0"/>
          </a:p>
        </p:txBody>
      </p:sp>
      <p:sp>
        <p:nvSpPr>
          <p:cNvPr id="23" name="下矢印 22"/>
          <p:cNvSpPr/>
          <p:nvPr/>
        </p:nvSpPr>
        <p:spPr>
          <a:xfrm>
            <a:off x="6286512" y="328612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6286512" y="471488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6929454" y="3429000"/>
            <a:ext cx="714380" cy="338554"/>
          </a:xfrm>
          <a:prstGeom prst="rect">
            <a:avLst/>
          </a:prstGeom>
          <a:noFill/>
        </p:spPr>
        <p:txBody>
          <a:bodyPr wrap="square" rtlCol="0">
            <a:spAutoFit/>
          </a:bodyPr>
          <a:lstStyle/>
          <a:p>
            <a:r>
              <a:rPr kumimoji="1" lang="ja-JP" altLang="en-US" dirty="0" smtClean="0"/>
              <a:t>貯金</a:t>
            </a:r>
            <a:endParaRPr kumimoji="1" lang="ja-JP" altLang="en-US" dirty="0"/>
          </a:p>
        </p:txBody>
      </p:sp>
      <p:sp>
        <p:nvSpPr>
          <p:cNvPr id="26" name="テキスト ボックス 25"/>
          <p:cNvSpPr txBox="1"/>
          <p:nvPr/>
        </p:nvSpPr>
        <p:spPr>
          <a:xfrm>
            <a:off x="6929454" y="4857760"/>
            <a:ext cx="857256" cy="338554"/>
          </a:xfrm>
          <a:prstGeom prst="rect">
            <a:avLst/>
          </a:prstGeom>
          <a:noFill/>
        </p:spPr>
        <p:txBody>
          <a:bodyPr wrap="square" rtlCol="0">
            <a:spAutoFit/>
          </a:bodyPr>
          <a:lstStyle/>
          <a:p>
            <a:r>
              <a:rPr kumimoji="1" lang="ja-JP" altLang="en-US" dirty="0" smtClean="0"/>
              <a:t>融資</a:t>
            </a:r>
            <a:endParaRPr kumimoji="1" lang="ja-JP" altLang="en-US" dirty="0"/>
          </a:p>
        </p:txBody>
      </p:sp>
      <p:sp>
        <p:nvSpPr>
          <p:cNvPr id="28" name="左中かっこ 27"/>
          <p:cNvSpPr/>
          <p:nvPr/>
        </p:nvSpPr>
        <p:spPr>
          <a:xfrm>
            <a:off x="5214942" y="3286124"/>
            <a:ext cx="357190" cy="200026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29" name="テキスト ボックス 28"/>
          <p:cNvSpPr txBox="1"/>
          <p:nvPr/>
        </p:nvSpPr>
        <p:spPr>
          <a:xfrm>
            <a:off x="3071802" y="5143512"/>
            <a:ext cx="1571636"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投資超過主体</a:t>
            </a:r>
            <a:endParaRPr kumimoji="1" lang="ja-JP" altLang="en-US" dirty="0"/>
          </a:p>
        </p:txBody>
      </p:sp>
      <p:graphicFrame>
        <p:nvGraphicFramePr>
          <p:cNvPr id="31" name="図表 30"/>
          <p:cNvGraphicFramePr/>
          <p:nvPr>
            <p:extLst>
              <p:ext uri="{D42A27DB-BD31-4B8C-83A1-F6EECF244321}">
                <p14:modId xmlns:p14="http://schemas.microsoft.com/office/powerpoint/2010/main" val="3688950493"/>
              </p:ext>
            </p:extLst>
          </p:nvPr>
        </p:nvGraphicFramePr>
        <p:xfrm>
          <a:off x="1214414" y="1214422"/>
          <a:ext cx="7572428" cy="92869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203"/>
                                        </p:tgtEl>
                                        <p:attrNameLst>
                                          <p:attrName>style.visibility</p:attrName>
                                        </p:attrNameLst>
                                      </p:cBhvr>
                                      <p:to>
                                        <p:strVal val="visible"/>
                                      </p:to>
                                    </p:set>
                                    <p:anim calcmode="lin" valueType="num">
                                      <p:cBhvr additive="base">
                                        <p:cTn id="7" dur="500" fill="hold"/>
                                        <p:tgtEl>
                                          <p:spTgt spid="8203"/>
                                        </p:tgtEl>
                                        <p:attrNameLst>
                                          <p:attrName>ppt_x</p:attrName>
                                        </p:attrNameLst>
                                      </p:cBhvr>
                                      <p:tavLst>
                                        <p:tav tm="0">
                                          <p:val>
                                            <p:strVal val="#ppt_x"/>
                                          </p:val>
                                        </p:tav>
                                        <p:tav tm="100000">
                                          <p:val>
                                            <p:strVal val="#ppt_x"/>
                                          </p:val>
                                        </p:tav>
                                      </p:tavLst>
                                    </p:anim>
                                    <p:anim calcmode="lin" valueType="num">
                                      <p:cBhvr additive="base">
                                        <p:cTn id="8" dur="500" fill="hold"/>
                                        <p:tgtEl>
                                          <p:spTgt spid="8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285852" y="1571612"/>
            <a:ext cx="3643338" cy="38576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5845" name="Text Box 5"/>
          <p:cNvSpPr txBox="1">
            <a:spLocks noChangeArrowheads="1"/>
          </p:cNvSpPr>
          <p:nvPr/>
        </p:nvSpPr>
        <p:spPr bwMode="auto">
          <a:xfrm>
            <a:off x="3111500" y="5080000"/>
            <a:ext cx="184150" cy="701675"/>
          </a:xfrm>
          <a:prstGeom prst="rect">
            <a:avLst/>
          </a:prstGeom>
          <a:noFill/>
          <a:ln w="9525">
            <a:noFill/>
            <a:miter lim="800000"/>
            <a:headEnd/>
            <a:tailEnd/>
          </a:ln>
          <a:effectLst/>
        </p:spPr>
        <p:txBody>
          <a:bodyPr wrap="none">
            <a:spAutoFit/>
          </a:bodyPr>
          <a:lstStyle/>
          <a:p>
            <a:endParaRPr lang="ja-JP" altLang="en-US" sz="2000">
              <a:ea typeface="ＭＳ Ｐゴシック" pitchFamily="50" charset="-128"/>
            </a:endParaRPr>
          </a:p>
          <a:p>
            <a:endParaRPr lang="ja-JP" altLang="en-US" sz="2000">
              <a:ea typeface="ＭＳ Ｐゴシック" pitchFamily="50" charset="-128"/>
            </a:endParaRPr>
          </a:p>
        </p:txBody>
      </p:sp>
      <p:graphicFrame>
        <p:nvGraphicFramePr>
          <p:cNvPr id="35846" name="Object 6"/>
          <p:cNvGraphicFramePr>
            <a:graphicFrameLocks noChangeAspect="1"/>
          </p:cNvGraphicFramePr>
          <p:nvPr/>
        </p:nvGraphicFramePr>
        <p:xfrm>
          <a:off x="1425554" y="1643050"/>
          <a:ext cx="288925" cy="428628"/>
        </p:xfrm>
        <a:graphic>
          <a:graphicData uri="http://schemas.openxmlformats.org/presentationml/2006/ole">
            <mc:AlternateContent xmlns:mc="http://schemas.openxmlformats.org/markup-compatibility/2006">
              <mc:Choice xmlns:v="urn:schemas-microsoft-com:vml" Requires="v">
                <p:oleObj spid="_x0000_s35890" name="数式" r:id="rId3" imgW="190440" imgH="253800" progId="Equation.3">
                  <p:embed/>
                </p:oleObj>
              </mc:Choice>
              <mc:Fallback>
                <p:oleObj name="数式" r:id="rId3" imgW="190440" imgH="253800"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554" y="1643050"/>
                        <a:ext cx="288925" cy="4286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7" name="Object 7"/>
          <p:cNvGraphicFramePr>
            <a:graphicFrameLocks noChangeAspect="1"/>
          </p:cNvGraphicFramePr>
          <p:nvPr/>
        </p:nvGraphicFramePr>
        <p:xfrm>
          <a:off x="4643438" y="4929198"/>
          <a:ext cx="331806" cy="449246"/>
        </p:xfrm>
        <a:graphic>
          <a:graphicData uri="http://schemas.openxmlformats.org/presentationml/2006/ole">
            <mc:AlternateContent xmlns:mc="http://schemas.openxmlformats.org/markup-compatibility/2006">
              <mc:Choice xmlns:v="urn:schemas-microsoft-com:vml" Requires="v">
                <p:oleObj spid="_x0000_s35891" name="数式" r:id="rId5" imgW="177480" imgH="253800" progId="Equation.3">
                  <p:embed/>
                </p:oleObj>
              </mc:Choice>
              <mc:Fallback>
                <p:oleObj name="数式" r:id="rId5" imgW="177480" imgH="2538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3438" y="4929198"/>
                        <a:ext cx="331806" cy="44924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69" name="Text Box 29"/>
          <p:cNvSpPr txBox="1">
            <a:spLocks noChangeArrowheads="1"/>
          </p:cNvSpPr>
          <p:nvPr/>
        </p:nvSpPr>
        <p:spPr bwMode="auto">
          <a:xfrm>
            <a:off x="971550" y="3716338"/>
            <a:ext cx="4537075" cy="366712"/>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sp>
        <p:nvSpPr>
          <p:cNvPr id="35870" name="Text Box 30"/>
          <p:cNvSpPr txBox="1">
            <a:spLocks noChangeArrowheads="1"/>
          </p:cNvSpPr>
          <p:nvPr/>
        </p:nvSpPr>
        <p:spPr bwMode="auto">
          <a:xfrm>
            <a:off x="5072066" y="1785926"/>
            <a:ext cx="3857652" cy="27238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spcBef>
                <a:spcPct val="50000"/>
              </a:spcBef>
            </a:pPr>
            <a:r>
              <a:rPr lang="ja-JP" altLang="en-US" sz="1800" dirty="0" smtClean="0">
                <a:ea typeface="ＭＳ Ｐゴシック" pitchFamily="50" charset="-128"/>
              </a:rPr>
              <a:t>傾き</a:t>
            </a:r>
            <a:r>
              <a:rPr lang="ja-JP" altLang="en-US" sz="1800" dirty="0">
                <a:ea typeface="ＭＳ Ｐゴシック" pitchFamily="50" charset="-128"/>
              </a:rPr>
              <a:t>（１＋ｒ）が</a:t>
            </a:r>
            <a:r>
              <a:rPr lang="ja-JP" altLang="en-US" sz="1800" dirty="0" smtClean="0">
                <a:ea typeface="ＭＳ Ｐゴシック" pitchFamily="50" charset="-128"/>
              </a:rPr>
              <a:t>上昇するので、点</a:t>
            </a:r>
            <a:r>
              <a:rPr lang="en-US" altLang="ja-JP" sz="1800" dirty="0" smtClean="0">
                <a:ea typeface="ＭＳ Ｐゴシック" pitchFamily="50" charset="-128"/>
              </a:rPr>
              <a:t>X</a:t>
            </a:r>
            <a:r>
              <a:rPr lang="ja-JP" altLang="en-US" sz="1800" dirty="0" smtClean="0">
                <a:ea typeface="ＭＳ Ｐゴシック" pitchFamily="50" charset="-128"/>
              </a:rPr>
              <a:t>を軸に時計回りに回転する。</a:t>
            </a: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ある家計が貯蓄している場合、両方の期で消費できる量は増加する。</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また、実質利子率は貯蓄することの利益を意味しており、実質利子率の上昇は貯蓄を増やす誘引を持つ。</a:t>
            </a:r>
          </a:p>
        </p:txBody>
      </p:sp>
      <p:sp>
        <p:nvSpPr>
          <p:cNvPr id="16" name="タイトル 15"/>
          <p:cNvSpPr>
            <a:spLocks noGrp="1"/>
          </p:cNvSpPr>
          <p:nvPr>
            <p:ph type="title"/>
          </p:nvPr>
        </p:nvSpPr>
        <p:spPr>
          <a:xfrm>
            <a:off x="1357290" y="571480"/>
            <a:ext cx="7498080" cy="1143000"/>
          </a:xfrm>
        </p:spPr>
        <p:txBody>
          <a:bodyPr>
            <a:normAutofit fontScale="90000"/>
          </a:bodyPr>
          <a:lstStyle/>
          <a:p>
            <a:pPr>
              <a:spcBef>
                <a:spcPct val="50000"/>
              </a:spcBef>
            </a:pPr>
            <a:r>
              <a:rPr lang="ja-JP" altLang="en-US" sz="3100" dirty="0" smtClean="0">
                <a:ea typeface="ＭＳ Ｐゴシック" pitchFamily="50" charset="-128"/>
              </a:rPr>
              <a:t>利子率が上がったときに消費パターンはどう変化するだろう？？</a:t>
            </a:r>
            <a:r>
              <a:rPr lang="ja-JP" altLang="en-US" sz="4400" dirty="0" smtClean="0">
                <a:ea typeface="ＭＳ Ｐゴシック" pitchFamily="50" charset="-128"/>
              </a:rPr>
              <a:t/>
            </a:r>
            <a:br>
              <a:rPr lang="ja-JP" altLang="en-US" sz="4400" dirty="0" smtClean="0">
                <a:ea typeface="ＭＳ Ｐゴシック" pitchFamily="50" charset="-128"/>
              </a:rPr>
            </a:br>
            <a:endParaRPr kumimoji="1" lang="ja-JP" altLang="en-US" dirty="0"/>
          </a:p>
        </p:txBody>
      </p:sp>
      <p:cxnSp>
        <p:nvCxnSpPr>
          <p:cNvPr id="20" name="直線矢印コネクタ 19"/>
          <p:cNvCxnSpPr/>
          <p:nvPr/>
        </p:nvCxnSpPr>
        <p:spPr>
          <a:xfrm>
            <a:off x="1500166" y="5072074"/>
            <a:ext cx="307183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rot="5400000" flipH="1" flipV="1">
            <a:off x="762" y="3571876"/>
            <a:ext cx="299960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6200000" flipH="1">
            <a:off x="928661" y="3000371"/>
            <a:ext cx="2643208" cy="1500201"/>
          </a:xfrm>
          <a:prstGeom prst="line">
            <a:avLst/>
          </a:prstGeom>
        </p:spPr>
        <p:style>
          <a:lnRef idx="3">
            <a:schemeClr val="accent6"/>
          </a:lnRef>
          <a:fillRef idx="0">
            <a:schemeClr val="accent6"/>
          </a:fillRef>
          <a:effectRef idx="2">
            <a:schemeClr val="accent6"/>
          </a:effectRef>
          <a:fontRef idx="minor">
            <a:schemeClr val="tx1"/>
          </a:fontRef>
        </p:style>
      </p:cxnSp>
      <p:cxnSp>
        <p:nvCxnSpPr>
          <p:cNvPr id="27" name="直線コネクタ 26"/>
          <p:cNvCxnSpPr/>
          <p:nvPr/>
        </p:nvCxnSpPr>
        <p:spPr>
          <a:xfrm rot="16200000" flipH="1">
            <a:off x="1428728" y="3143248"/>
            <a:ext cx="2000264" cy="1857388"/>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rot="5400000">
            <a:off x="2035951" y="4607727"/>
            <a:ext cx="92869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10800000">
            <a:off x="1500166" y="4143380"/>
            <a:ext cx="1000132"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フローチャート : 結合子 28"/>
          <p:cNvSpPr/>
          <p:nvPr/>
        </p:nvSpPr>
        <p:spPr>
          <a:xfrm>
            <a:off x="2428860" y="4071942"/>
            <a:ext cx="142876" cy="142876"/>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2643174" y="3857628"/>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X</a:t>
            </a:r>
            <a:endParaRPr kumimoji="1" lang="ja-JP" altLang="en-US" dirty="0"/>
          </a:p>
        </p:txBody>
      </p:sp>
      <p:sp>
        <p:nvSpPr>
          <p:cNvPr id="37" name="右矢印 36"/>
          <p:cNvSpPr/>
          <p:nvPr/>
        </p:nvSpPr>
        <p:spPr>
          <a:xfrm rot="19306199">
            <a:off x="1440492" y="2891020"/>
            <a:ext cx="400520" cy="176829"/>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ox(in)">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Text Box 6"/>
          <p:cNvSpPr txBox="1">
            <a:spLocks noChangeArrowheads="1"/>
          </p:cNvSpPr>
          <p:nvPr/>
        </p:nvSpPr>
        <p:spPr bwMode="auto">
          <a:xfrm>
            <a:off x="1185864" y="1122363"/>
            <a:ext cx="7632700" cy="366713"/>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pic>
        <p:nvPicPr>
          <p:cNvPr id="34823" name="Picture 7" descr="MIXHU142"/>
          <p:cNvPicPr>
            <a:picLocks noChangeAspect="1" noChangeArrowheads="1"/>
          </p:cNvPicPr>
          <p:nvPr/>
        </p:nvPicPr>
        <p:blipFill>
          <a:blip r:embed="rId2"/>
          <a:srcRect/>
          <a:stretch>
            <a:fillRect/>
          </a:stretch>
        </p:blipFill>
        <p:spPr bwMode="auto">
          <a:xfrm>
            <a:off x="1257302" y="1122363"/>
            <a:ext cx="701675" cy="1296988"/>
          </a:xfrm>
          <a:prstGeom prst="rect">
            <a:avLst/>
          </a:prstGeom>
          <a:noFill/>
        </p:spPr>
      </p:pic>
      <p:sp>
        <p:nvSpPr>
          <p:cNvPr id="34824" name="Text Box 8"/>
          <p:cNvSpPr txBox="1">
            <a:spLocks noChangeArrowheads="1"/>
          </p:cNvSpPr>
          <p:nvPr/>
        </p:nvSpPr>
        <p:spPr bwMode="auto">
          <a:xfrm>
            <a:off x="1142976" y="2500306"/>
            <a:ext cx="1223963" cy="336550"/>
          </a:xfrm>
          <a:prstGeom prst="rect">
            <a:avLst/>
          </a:prstGeom>
          <a:noFill/>
          <a:ln w="9525">
            <a:noFill/>
            <a:miter lim="800000"/>
            <a:headEnd/>
            <a:tailEnd/>
          </a:ln>
          <a:effectLst/>
        </p:spPr>
        <p:txBody>
          <a:bodyPr>
            <a:spAutoFit/>
          </a:bodyPr>
          <a:lstStyle/>
          <a:p>
            <a:pPr>
              <a:spcBef>
                <a:spcPct val="50000"/>
              </a:spcBef>
            </a:pPr>
            <a:r>
              <a:rPr lang="en-US" altLang="ja-JP">
                <a:ea typeface="ＭＳ Ｐゴシック" pitchFamily="50" charset="-128"/>
              </a:rPr>
              <a:t>F</a:t>
            </a:r>
            <a:r>
              <a:rPr lang="ja-JP" altLang="en-US">
                <a:ea typeface="ＭＳ Ｐゴシック" pitchFamily="50" charset="-128"/>
              </a:rPr>
              <a:t>氏の構想</a:t>
            </a:r>
          </a:p>
        </p:txBody>
      </p:sp>
      <p:sp>
        <p:nvSpPr>
          <p:cNvPr id="34825" name="Text Box 9"/>
          <p:cNvSpPr txBox="1">
            <a:spLocks noChangeArrowheads="1"/>
          </p:cNvSpPr>
          <p:nvPr/>
        </p:nvSpPr>
        <p:spPr bwMode="auto">
          <a:xfrm>
            <a:off x="1978027" y="1135064"/>
            <a:ext cx="6624637" cy="1615827"/>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・来年（第</a:t>
            </a:r>
            <a:r>
              <a:rPr lang="en-US" altLang="ja-JP" sz="1800" dirty="0">
                <a:ea typeface="ＭＳ Ｐゴシック" pitchFamily="50" charset="-128"/>
              </a:rPr>
              <a:t>1</a:t>
            </a:r>
            <a:r>
              <a:rPr lang="ja-JP" altLang="en-US" sz="1800" dirty="0">
                <a:ea typeface="ＭＳ Ｐゴシック" pitchFamily="50" charset="-128"/>
              </a:rPr>
              <a:t>年）と再来年（第</a:t>
            </a:r>
            <a:r>
              <a:rPr lang="en-US" altLang="ja-JP" sz="1800" dirty="0">
                <a:ea typeface="ＭＳ Ｐゴシック" pitchFamily="50" charset="-128"/>
              </a:rPr>
              <a:t>2</a:t>
            </a:r>
            <a:r>
              <a:rPr lang="ja-JP" altLang="en-US" sz="1800" dirty="0">
                <a:ea typeface="ＭＳ Ｐゴシック" pitchFamily="50" charset="-128"/>
              </a:rPr>
              <a:t>年）の</a:t>
            </a:r>
            <a:r>
              <a:rPr lang="en-US" altLang="ja-JP" sz="1800" dirty="0">
                <a:ea typeface="ＭＳ Ｐゴシック" pitchFamily="50" charset="-128"/>
              </a:rPr>
              <a:t>2</a:t>
            </a:r>
            <a:r>
              <a:rPr lang="ja-JP" altLang="en-US" sz="1800" dirty="0">
                <a:ea typeface="ＭＳ Ｐゴシック" pitchFamily="50" charset="-128"/>
              </a:rPr>
              <a:t>年間にわたる事業の開始</a:t>
            </a:r>
          </a:p>
          <a:p>
            <a:pPr>
              <a:spcBef>
                <a:spcPct val="50000"/>
              </a:spcBef>
            </a:pPr>
            <a:r>
              <a:rPr lang="ja-JP" altLang="en-US" sz="1800" dirty="0">
                <a:ea typeface="ＭＳ Ｐゴシック" pitchFamily="50" charset="-128"/>
              </a:rPr>
              <a:t>　第</a:t>
            </a:r>
            <a:r>
              <a:rPr lang="en-US" altLang="ja-JP" sz="1800" dirty="0">
                <a:ea typeface="ＭＳ Ｐゴシック" pitchFamily="50" charset="-128"/>
              </a:rPr>
              <a:t>2</a:t>
            </a:r>
            <a:r>
              <a:rPr lang="ja-JP" altLang="en-US" sz="1800" dirty="0">
                <a:ea typeface="ＭＳ Ｐゴシック" pitchFamily="50" charset="-128"/>
              </a:rPr>
              <a:t>年が終了すると事業も解散し、何の残存価値も残さない。</a:t>
            </a:r>
          </a:p>
          <a:p>
            <a:pPr>
              <a:spcBef>
                <a:spcPct val="50000"/>
              </a:spcBef>
            </a:pPr>
            <a:r>
              <a:rPr lang="ja-JP" altLang="en-US" sz="1800" dirty="0">
                <a:ea typeface="ＭＳ Ｐゴシック" pitchFamily="50" charset="-128"/>
              </a:rPr>
              <a:t>・このために、今年（第</a:t>
            </a:r>
            <a:r>
              <a:rPr lang="en-US" altLang="ja-JP" sz="1800" dirty="0">
                <a:ea typeface="ＭＳ Ｐゴシック" pitchFamily="50" charset="-128"/>
              </a:rPr>
              <a:t>0</a:t>
            </a:r>
            <a:r>
              <a:rPr lang="ja-JP" altLang="en-US" sz="1800" dirty="0">
                <a:ea typeface="ＭＳ Ｐゴシック" pitchFamily="50" charset="-128"/>
              </a:rPr>
              <a:t>年）に株式を発行して資金集めを開始。</a:t>
            </a:r>
          </a:p>
          <a:p>
            <a:pPr>
              <a:spcBef>
                <a:spcPct val="50000"/>
              </a:spcBef>
            </a:pPr>
            <a:r>
              <a:rPr lang="ja-JP" altLang="en-US" sz="1800" dirty="0">
                <a:ea typeface="ＭＳ Ｐゴシック" pitchFamily="50" charset="-128"/>
              </a:rPr>
              <a:t>　</a:t>
            </a:r>
          </a:p>
        </p:txBody>
      </p:sp>
      <p:sp>
        <p:nvSpPr>
          <p:cNvPr id="34826" name="Text Box 10"/>
          <p:cNvSpPr txBox="1">
            <a:spLocks noChangeArrowheads="1"/>
          </p:cNvSpPr>
          <p:nvPr/>
        </p:nvSpPr>
        <p:spPr bwMode="auto">
          <a:xfrm>
            <a:off x="1214414" y="4214818"/>
            <a:ext cx="7489825" cy="784830"/>
          </a:xfrm>
          <a:prstGeom prst="rect">
            <a:avLst/>
          </a:prstGeom>
          <a:noFill/>
          <a:ln w="9525">
            <a:solidFill>
              <a:srgbClr val="00B0F0"/>
            </a:solidFill>
            <a:miter lim="800000"/>
            <a:headEnd/>
            <a:tailEnd/>
          </a:ln>
          <a:effectLst/>
        </p:spPr>
        <p:txBody>
          <a:bodyPr wrap="square">
            <a:spAutoFit/>
          </a:bodyPr>
          <a:lstStyle/>
          <a:p>
            <a:pPr>
              <a:spcBef>
                <a:spcPct val="50000"/>
              </a:spcBef>
            </a:pPr>
            <a:r>
              <a:rPr lang="ja-JP" altLang="en-US" sz="1800" dirty="0" smtClean="0">
                <a:ea typeface="ＭＳ Ｐゴシック" pitchFamily="50" charset="-128"/>
              </a:rPr>
              <a:t>何</a:t>
            </a:r>
            <a:r>
              <a:rPr lang="ja-JP" altLang="en-US" sz="1800" dirty="0">
                <a:ea typeface="ＭＳ Ｐゴシック" pitchFamily="50" charset="-128"/>
              </a:rPr>
              <a:t>はともあれ、いくつかのお金儲けの手段の中から</a:t>
            </a:r>
          </a:p>
          <a:p>
            <a:pPr>
              <a:spcBef>
                <a:spcPct val="50000"/>
              </a:spcBef>
            </a:pPr>
            <a:r>
              <a:rPr lang="en-US" altLang="ja-JP" sz="1800" dirty="0">
                <a:ea typeface="ＭＳ Ｐゴシック" pitchFamily="50" charset="-128"/>
              </a:rPr>
              <a:t>1</a:t>
            </a:r>
            <a:r>
              <a:rPr lang="ja-JP" altLang="en-US" sz="1800" dirty="0">
                <a:ea typeface="ＭＳ Ｐゴシック" pitchFamily="50" charset="-128"/>
              </a:rPr>
              <a:t>番儲かるものを選ぶべきですよね</a:t>
            </a:r>
            <a:r>
              <a:rPr lang="ja-JP" altLang="en-US" sz="1800" dirty="0" smtClean="0">
                <a:ea typeface="ＭＳ Ｐゴシック" pitchFamily="50" charset="-128"/>
              </a:rPr>
              <a:t>。</a:t>
            </a:r>
            <a:endParaRPr lang="ja-JP" altLang="en-US" sz="1800" dirty="0">
              <a:ea typeface="ＭＳ Ｐゴシック" pitchFamily="50" charset="-128"/>
            </a:endParaRPr>
          </a:p>
        </p:txBody>
      </p:sp>
      <p:graphicFrame>
        <p:nvGraphicFramePr>
          <p:cNvPr id="16" name="図表 15"/>
          <p:cNvGraphicFramePr/>
          <p:nvPr>
            <p:extLst>
              <p:ext uri="{D42A27DB-BD31-4B8C-83A1-F6EECF244321}">
                <p14:modId xmlns:p14="http://schemas.microsoft.com/office/powerpoint/2010/main" val="3543081450"/>
              </p:ext>
            </p:extLst>
          </p:nvPr>
        </p:nvGraphicFramePr>
        <p:xfrm>
          <a:off x="1285852" y="214290"/>
          <a:ext cx="7498080" cy="796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テキスト ボックス 11"/>
          <p:cNvSpPr txBox="1"/>
          <p:nvPr/>
        </p:nvSpPr>
        <p:spPr>
          <a:xfrm>
            <a:off x="2857488" y="2357430"/>
            <a:ext cx="4000496"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spcBef>
                <a:spcPct val="50000"/>
              </a:spcBef>
            </a:pPr>
            <a:r>
              <a:rPr lang="ja-JP" altLang="en-US" sz="2000" dirty="0" smtClean="0">
                <a:ea typeface="ＭＳ Ｐゴシック" pitchFamily="50" charset="-128"/>
              </a:rPr>
              <a:t>株主への配当計画</a:t>
            </a:r>
          </a:p>
          <a:p>
            <a:pPr>
              <a:spcBef>
                <a:spcPct val="50000"/>
              </a:spcBef>
            </a:pPr>
            <a:r>
              <a:rPr lang="ja-JP" altLang="en-US" dirty="0" smtClean="0">
                <a:ea typeface="ＭＳ Ｐゴシック" pitchFamily="50" charset="-128"/>
              </a:rPr>
              <a:t>　</a:t>
            </a:r>
            <a:r>
              <a:rPr lang="ja-JP" altLang="en-US" sz="2000" dirty="0" smtClean="0">
                <a:ea typeface="ＭＳ Ｐゴシック" pitchFamily="50" charset="-128"/>
              </a:rPr>
              <a:t>第</a:t>
            </a:r>
            <a:r>
              <a:rPr lang="en-US" altLang="ja-JP" sz="2000" dirty="0" smtClean="0">
                <a:ea typeface="ＭＳ Ｐゴシック" pitchFamily="50" charset="-128"/>
              </a:rPr>
              <a:t>1</a:t>
            </a:r>
            <a:r>
              <a:rPr lang="ja-JP" altLang="en-US" sz="2000" dirty="0" smtClean="0">
                <a:ea typeface="ＭＳ Ｐゴシック" pitchFamily="50" charset="-128"/>
              </a:rPr>
              <a:t>年＝　</a:t>
            </a:r>
            <a:r>
              <a:rPr lang="en-US" altLang="ja-JP" sz="3200" dirty="0" smtClean="0">
                <a:ea typeface="ＭＳ Ｐゴシック" pitchFamily="50" charset="-128"/>
              </a:rPr>
              <a:t>d</a:t>
            </a:r>
            <a:r>
              <a:rPr lang="en-US" altLang="ja-JP" sz="3200" baseline="-25000" dirty="0" smtClean="0">
                <a:ea typeface="ＭＳ Ｐゴシック" pitchFamily="50" charset="-128"/>
              </a:rPr>
              <a:t>1</a:t>
            </a:r>
            <a:r>
              <a:rPr lang="ja-JP" altLang="en-US" sz="2000" dirty="0" smtClean="0">
                <a:ea typeface="ＭＳ Ｐゴシック" pitchFamily="50" charset="-128"/>
              </a:rPr>
              <a:t>円、　第</a:t>
            </a:r>
            <a:r>
              <a:rPr lang="en-US" altLang="ja-JP" sz="2000" dirty="0" smtClean="0">
                <a:ea typeface="ＭＳ Ｐゴシック" pitchFamily="50" charset="-128"/>
              </a:rPr>
              <a:t>2</a:t>
            </a:r>
            <a:r>
              <a:rPr lang="ja-JP" altLang="en-US" sz="2000" dirty="0" smtClean="0">
                <a:ea typeface="ＭＳ Ｐゴシック" pitchFamily="50" charset="-128"/>
              </a:rPr>
              <a:t>年＝</a:t>
            </a:r>
            <a:r>
              <a:rPr lang="en-US" altLang="ja-JP" sz="2000" dirty="0" smtClean="0">
                <a:ea typeface="ＭＳ Ｐゴシック" pitchFamily="50" charset="-128"/>
              </a:rPr>
              <a:t> </a:t>
            </a:r>
            <a:r>
              <a:rPr lang="en-US" altLang="ja-JP" sz="3200" dirty="0" smtClean="0">
                <a:ea typeface="ＭＳ Ｐゴシック" pitchFamily="50" charset="-128"/>
              </a:rPr>
              <a:t>d</a:t>
            </a:r>
            <a:r>
              <a:rPr lang="en-US" altLang="ja-JP" sz="3200" baseline="-25000" dirty="0" smtClean="0">
                <a:ea typeface="ＭＳ Ｐゴシック" pitchFamily="50" charset="-128"/>
              </a:rPr>
              <a:t>2</a:t>
            </a:r>
            <a:r>
              <a:rPr lang="ja-JP" altLang="en-US" sz="2000" dirty="0" smtClean="0">
                <a:ea typeface="ＭＳ Ｐゴシック" pitchFamily="50" charset="-128"/>
              </a:rPr>
              <a:t>円</a:t>
            </a:r>
          </a:p>
          <a:p>
            <a:endParaRPr kumimoji="1" lang="ja-JP" altLang="en-US" dirty="0"/>
          </a:p>
        </p:txBody>
      </p:sp>
      <p:sp>
        <p:nvSpPr>
          <p:cNvPr id="13" name="テキスト ボックス 12"/>
          <p:cNvSpPr txBox="1"/>
          <p:nvPr/>
        </p:nvSpPr>
        <p:spPr>
          <a:xfrm>
            <a:off x="1214414" y="3786190"/>
            <a:ext cx="5000660" cy="584775"/>
          </a:xfrm>
          <a:prstGeom prst="rect">
            <a:avLst/>
          </a:prstGeom>
          <a:noFill/>
        </p:spPr>
        <p:txBody>
          <a:bodyPr wrap="square" rtlCol="0">
            <a:spAutoFit/>
          </a:bodyPr>
          <a:lstStyle/>
          <a:p>
            <a:r>
              <a:rPr lang="en-US" altLang="ja-JP" dirty="0" smtClean="0">
                <a:ea typeface="ＭＳ Ｐゴシック" pitchFamily="50" charset="-128"/>
              </a:rPr>
              <a:t>Q</a:t>
            </a:r>
            <a:r>
              <a:rPr lang="ja-JP" altLang="en-US" dirty="0" smtClean="0">
                <a:ea typeface="ＭＳ Ｐゴシック" pitchFamily="50" charset="-128"/>
              </a:rPr>
              <a:t>；あなたは、この株式をいくらまで購入しますか？？</a:t>
            </a:r>
          </a:p>
          <a:p>
            <a:endParaRPr kumimoji="1" lang="ja-JP" altLang="en-US" dirty="0"/>
          </a:p>
        </p:txBody>
      </p:sp>
      <p:sp>
        <p:nvSpPr>
          <p:cNvPr id="14" name="テキスト ボックス 13"/>
          <p:cNvSpPr txBox="1"/>
          <p:nvPr/>
        </p:nvSpPr>
        <p:spPr>
          <a:xfrm>
            <a:off x="1500166" y="5143512"/>
            <a:ext cx="928694" cy="338554"/>
          </a:xfrm>
          <a:prstGeom prst="rect">
            <a:avLst/>
          </a:prstGeom>
          <a:noFill/>
        </p:spPr>
        <p:txBody>
          <a:bodyPr wrap="square" rtlCol="0">
            <a:spAutoFit/>
          </a:bodyPr>
          <a:lstStyle/>
          <a:p>
            <a:r>
              <a:rPr kumimoji="1" lang="ja-JP" altLang="en-US" dirty="0" smtClean="0"/>
              <a:t>手段</a:t>
            </a:r>
            <a:endParaRPr kumimoji="1" lang="ja-JP" altLang="en-US" dirty="0"/>
          </a:p>
        </p:txBody>
      </p:sp>
      <p:sp>
        <p:nvSpPr>
          <p:cNvPr id="15" name="テキスト ボックス 14"/>
          <p:cNvSpPr txBox="1"/>
          <p:nvPr/>
        </p:nvSpPr>
        <p:spPr>
          <a:xfrm>
            <a:off x="2357422" y="5214950"/>
            <a:ext cx="5500726" cy="1477328"/>
          </a:xfrm>
          <a:prstGeom prst="rect">
            <a:avLst/>
          </a:prstGeom>
          <a:noFill/>
          <a:ln>
            <a:noFill/>
            <a:prstDash val="dash"/>
          </a:ln>
        </p:spPr>
        <p:txBody>
          <a:bodyPr wrap="square" rtlCol="0">
            <a:spAutoFit/>
          </a:bodyPr>
          <a:lstStyle/>
          <a:p>
            <a:pPr>
              <a:spcBef>
                <a:spcPct val="50000"/>
              </a:spcBef>
            </a:pPr>
            <a:r>
              <a:rPr lang="ja-JP" altLang="en-US" sz="2000" dirty="0" smtClean="0">
                <a:ea typeface="ＭＳ Ｐゴシック" pitchFamily="50" charset="-128"/>
              </a:rPr>
              <a:t>（</a:t>
            </a:r>
            <a:r>
              <a:rPr lang="en-US" altLang="ja-JP" sz="2000" dirty="0" smtClean="0">
                <a:ea typeface="ＭＳ Ｐゴシック" pitchFamily="50" charset="-128"/>
              </a:rPr>
              <a:t>1</a:t>
            </a:r>
            <a:r>
              <a:rPr lang="ja-JP" altLang="en-US" sz="2000" dirty="0" smtClean="0">
                <a:ea typeface="ＭＳ Ｐゴシック" pitchFamily="50" charset="-128"/>
              </a:rPr>
              <a:t>）</a:t>
            </a:r>
            <a:r>
              <a:rPr lang="en-US" altLang="ja-JP" sz="2000" dirty="0" smtClean="0">
                <a:ea typeface="ＭＳ Ｐゴシック" pitchFamily="50" charset="-128"/>
              </a:rPr>
              <a:t>F</a:t>
            </a:r>
            <a:r>
              <a:rPr lang="ja-JP" altLang="en-US" sz="2000" dirty="0" smtClean="0">
                <a:ea typeface="ＭＳ Ｐゴシック" pitchFamily="50" charset="-128"/>
              </a:rPr>
              <a:t>氏から株を購入する</a:t>
            </a:r>
          </a:p>
          <a:p>
            <a:pPr>
              <a:spcBef>
                <a:spcPct val="50000"/>
              </a:spcBef>
            </a:pPr>
            <a:r>
              <a:rPr lang="ja-JP" altLang="en-US" dirty="0" smtClean="0">
                <a:ea typeface="ＭＳ Ｐゴシック" pitchFamily="50" charset="-128"/>
              </a:rPr>
              <a:t>　　　　　　　</a:t>
            </a:r>
            <a:r>
              <a:rPr lang="en-US" altLang="ja-JP" dirty="0" smtClean="0">
                <a:ea typeface="ＭＳ Ｐゴシック" pitchFamily="50" charset="-128"/>
              </a:rPr>
              <a:t>or</a:t>
            </a:r>
          </a:p>
          <a:p>
            <a:pPr>
              <a:spcBef>
                <a:spcPct val="50000"/>
              </a:spcBef>
            </a:pPr>
            <a:r>
              <a:rPr lang="ja-JP" altLang="en-US" sz="2000" dirty="0" smtClean="0">
                <a:ea typeface="ＭＳ Ｐゴシック" pitchFamily="50" charset="-128"/>
              </a:rPr>
              <a:t>（</a:t>
            </a:r>
            <a:r>
              <a:rPr lang="en-US" altLang="ja-JP" sz="2000" dirty="0" smtClean="0">
                <a:ea typeface="ＭＳ Ｐゴシック" pitchFamily="50" charset="-128"/>
              </a:rPr>
              <a:t>2</a:t>
            </a:r>
            <a:r>
              <a:rPr lang="ja-JP" altLang="en-US" sz="2000" dirty="0" smtClean="0">
                <a:ea typeface="ＭＳ Ｐゴシック" pitchFamily="50" charset="-128"/>
              </a:rPr>
              <a:t>）持っている資金を銀行に預金する</a:t>
            </a:r>
          </a:p>
          <a:p>
            <a:endParaRPr kumimoji="1" lang="ja-JP"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1500134" y="1857364"/>
            <a:ext cx="5572164" cy="171451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3357522" y="2000240"/>
            <a:ext cx="142876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868" name="Text Box 4"/>
          <p:cNvSpPr txBox="1">
            <a:spLocks noChangeArrowheads="1"/>
          </p:cNvSpPr>
          <p:nvPr/>
        </p:nvSpPr>
        <p:spPr bwMode="auto">
          <a:xfrm>
            <a:off x="1257270" y="549275"/>
            <a:ext cx="7632700" cy="784830"/>
          </a:xfrm>
          <a:prstGeom prst="rect">
            <a:avLst/>
          </a:prstGeom>
          <a:noFill/>
          <a:ln w="9525">
            <a:noFill/>
            <a:miter lim="800000"/>
            <a:headEnd/>
            <a:tailEnd/>
          </a:ln>
          <a:effectLst/>
        </p:spPr>
        <p:txBody>
          <a:bodyPr>
            <a:spAutoFit/>
          </a:bodyPr>
          <a:lstStyle/>
          <a:p>
            <a:pPr marL="342900" indent="-342900">
              <a:spcBef>
                <a:spcPct val="50000"/>
              </a:spcBef>
              <a:buFontTx/>
              <a:buAutoNum type="arabicParenBoth"/>
            </a:pPr>
            <a:r>
              <a:rPr lang="ja-JP" altLang="en-US" sz="1800" dirty="0">
                <a:ea typeface="ＭＳ Ｐゴシック" pitchFamily="50" charset="-128"/>
              </a:rPr>
              <a:t>株の購入</a:t>
            </a:r>
          </a:p>
          <a:p>
            <a:pPr marL="342900" indent="-342900">
              <a:spcBef>
                <a:spcPct val="50000"/>
              </a:spcBef>
            </a:pPr>
            <a:r>
              <a:rPr lang="ja-JP" altLang="en-US" sz="1800" dirty="0">
                <a:ea typeface="ＭＳ Ｐゴシック" pitchFamily="50" charset="-128"/>
              </a:rPr>
              <a:t>株式を購入して得る額は・・</a:t>
            </a:r>
            <a:r>
              <a:rPr lang="ja-JP" altLang="en-US" sz="1800" dirty="0" smtClean="0">
                <a:ea typeface="ＭＳ Ｐゴシック" pitchFamily="50" charset="-128"/>
              </a:rPr>
              <a:t>・　　</a:t>
            </a:r>
            <a:r>
              <a:rPr lang="ja-JP" altLang="en-US" sz="1800" dirty="0">
                <a:ea typeface="ＭＳ Ｐゴシック" pitchFamily="50" charset="-128"/>
              </a:rPr>
              <a:t>　</a:t>
            </a:r>
            <a:r>
              <a:rPr lang="en-US" altLang="ja-JP" sz="1800" dirty="0">
                <a:ea typeface="ＭＳ Ｐゴシック" pitchFamily="50" charset="-128"/>
              </a:rPr>
              <a:t>+</a:t>
            </a:r>
            <a:r>
              <a:rPr lang="ja-JP" altLang="en-US" sz="1800" dirty="0">
                <a:ea typeface="ＭＳ Ｐゴシック" pitchFamily="50" charset="-128"/>
              </a:rPr>
              <a:t>　</a:t>
            </a:r>
            <a:r>
              <a:rPr lang="ja-JP" altLang="en-US" sz="1800" dirty="0" smtClean="0">
                <a:ea typeface="ＭＳ Ｐゴシック" pitchFamily="50" charset="-128"/>
              </a:rPr>
              <a:t>　円</a:t>
            </a:r>
            <a:endParaRPr lang="ja-JP" altLang="en-US" sz="1800" dirty="0">
              <a:ea typeface="ＭＳ Ｐゴシック" pitchFamily="50" charset="-128"/>
            </a:endParaRPr>
          </a:p>
        </p:txBody>
      </p:sp>
      <p:sp>
        <p:nvSpPr>
          <p:cNvPr id="36869" name="Line 5"/>
          <p:cNvSpPr>
            <a:spLocks noChangeShapeType="1"/>
          </p:cNvSpPr>
          <p:nvPr/>
        </p:nvSpPr>
        <p:spPr bwMode="auto">
          <a:xfrm>
            <a:off x="4136995" y="981075"/>
            <a:ext cx="792163" cy="360363"/>
          </a:xfrm>
          <a:prstGeom prst="line">
            <a:avLst/>
          </a:prstGeom>
          <a:noFill/>
          <a:ln w="25400">
            <a:solidFill>
              <a:srgbClr val="FF0000"/>
            </a:solidFill>
            <a:round/>
            <a:headEnd/>
            <a:tailEnd/>
          </a:ln>
          <a:effectLst/>
        </p:spPr>
        <p:txBody>
          <a:bodyPr/>
          <a:lstStyle/>
          <a:p>
            <a:endParaRPr lang="ja-JP" altLang="en-US"/>
          </a:p>
        </p:txBody>
      </p:sp>
      <p:sp>
        <p:nvSpPr>
          <p:cNvPr id="36870" name="Line 6"/>
          <p:cNvSpPr>
            <a:spLocks noChangeShapeType="1"/>
          </p:cNvSpPr>
          <p:nvPr/>
        </p:nvSpPr>
        <p:spPr bwMode="auto">
          <a:xfrm flipV="1">
            <a:off x="4136994" y="928670"/>
            <a:ext cx="792163" cy="412768"/>
          </a:xfrm>
          <a:prstGeom prst="line">
            <a:avLst/>
          </a:prstGeom>
          <a:noFill/>
          <a:ln w="25400">
            <a:solidFill>
              <a:srgbClr val="FF0000"/>
            </a:solidFill>
            <a:round/>
            <a:headEnd/>
            <a:tailEnd/>
          </a:ln>
          <a:effectLst/>
        </p:spPr>
        <p:txBody>
          <a:bodyPr/>
          <a:lstStyle/>
          <a:p>
            <a:endParaRPr lang="ja-JP" altLang="en-US"/>
          </a:p>
        </p:txBody>
      </p:sp>
      <p:sp>
        <p:nvSpPr>
          <p:cNvPr id="36871" name="Line 7"/>
          <p:cNvSpPr>
            <a:spLocks noChangeShapeType="1"/>
          </p:cNvSpPr>
          <p:nvPr/>
        </p:nvSpPr>
        <p:spPr bwMode="auto">
          <a:xfrm>
            <a:off x="2714580" y="3071810"/>
            <a:ext cx="576263" cy="0"/>
          </a:xfrm>
          <a:prstGeom prst="line">
            <a:avLst/>
          </a:prstGeom>
          <a:noFill/>
          <a:ln w="9525">
            <a:solidFill>
              <a:schemeClr val="tx1"/>
            </a:solidFill>
            <a:round/>
            <a:headEnd/>
            <a:tailEnd type="triangle" w="med" len="med"/>
          </a:ln>
          <a:effectLst/>
        </p:spPr>
        <p:txBody>
          <a:bodyPr/>
          <a:lstStyle/>
          <a:p>
            <a:endParaRPr lang="ja-JP" altLang="en-US"/>
          </a:p>
        </p:txBody>
      </p:sp>
      <p:sp>
        <p:nvSpPr>
          <p:cNvPr id="36872" name="Line 8"/>
          <p:cNvSpPr>
            <a:spLocks noChangeShapeType="1"/>
          </p:cNvSpPr>
          <p:nvPr/>
        </p:nvSpPr>
        <p:spPr bwMode="auto">
          <a:xfrm>
            <a:off x="4786282" y="3071810"/>
            <a:ext cx="792163" cy="0"/>
          </a:xfrm>
          <a:prstGeom prst="line">
            <a:avLst/>
          </a:prstGeom>
          <a:noFill/>
          <a:ln w="9525">
            <a:solidFill>
              <a:schemeClr val="tx1"/>
            </a:solidFill>
            <a:round/>
            <a:headEnd/>
            <a:tailEnd type="triangle" w="med" len="med"/>
          </a:ln>
          <a:effectLst/>
        </p:spPr>
        <p:txBody>
          <a:bodyPr/>
          <a:lstStyle/>
          <a:p>
            <a:endParaRPr lang="ja-JP" altLang="en-US"/>
          </a:p>
        </p:txBody>
      </p:sp>
      <p:sp>
        <p:nvSpPr>
          <p:cNvPr id="36874" name="Line 10"/>
          <p:cNvSpPr>
            <a:spLocks noChangeShapeType="1"/>
          </p:cNvSpPr>
          <p:nvPr/>
        </p:nvSpPr>
        <p:spPr bwMode="auto">
          <a:xfrm>
            <a:off x="2643142" y="6143644"/>
            <a:ext cx="576263" cy="0"/>
          </a:xfrm>
          <a:prstGeom prst="line">
            <a:avLst/>
          </a:prstGeom>
          <a:noFill/>
          <a:ln w="9525">
            <a:solidFill>
              <a:schemeClr val="tx1"/>
            </a:solidFill>
            <a:round/>
            <a:headEnd/>
            <a:tailEnd type="triangle" w="med" len="med"/>
          </a:ln>
          <a:effectLst/>
        </p:spPr>
        <p:txBody>
          <a:bodyPr/>
          <a:lstStyle/>
          <a:p>
            <a:endParaRPr lang="ja-JP" altLang="en-US"/>
          </a:p>
        </p:txBody>
      </p:sp>
      <p:sp>
        <p:nvSpPr>
          <p:cNvPr id="36875" name="Line 11"/>
          <p:cNvSpPr>
            <a:spLocks noChangeShapeType="1"/>
          </p:cNvSpPr>
          <p:nvPr/>
        </p:nvSpPr>
        <p:spPr bwMode="auto">
          <a:xfrm>
            <a:off x="4714844" y="6143644"/>
            <a:ext cx="720725" cy="0"/>
          </a:xfrm>
          <a:prstGeom prst="line">
            <a:avLst/>
          </a:prstGeom>
          <a:noFill/>
          <a:ln w="9525">
            <a:solidFill>
              <a:schemeClr val="tx1"/>
            </a:solidFill>
            <a:round/>
            <a:headEnd/>
            <a:tailEnd type="triangle" w="med" len="med"/>
          </a:ln>
          <a:effectLst/>
        </p:spPr>
        <p:txBody>
          <a:bodyPr/>
          <a:lstStyle/>
          <a:p>
            <a:endParaRPr lang="ja-JP" altLang="en-US"/>
          </a:p>
        </p:txBody>
      </p:sp>
      <p:graphicFrame>
        <p:nvGraphicFramePr>
          <p:cNvPr id="36876" name="Object 12"/>
          <p:cNvGraphicFramePr>
            <a:graphicFrameLocks noChangeAspect="1"/>
          </p:cNvGraphicFramePr>
          <p:nvPr/>
        </p:nvGraphicFramePr>
        <p:xfrm>
          <a:off x="5714976" y="6000768"/>
          <a:ext cx="1008062" cy="339725"/>
        </p:xfrm>
        <a:graphic>
          <a:graphicData uri="http://schemas.openxmlformats.org/presentationml/2006/ole">
            <mc:AlternateContent xmlns:mc="http://schemas.openxmlformats.org/markup-compatibility/2006">
              <mc:Choice xmlns:v="urn:schemas-microsoft-com:vml" Requires="v">
                <p:oleObj spid="_x0000_s37067" name="数式" r:id="rId3" imgW="533160" imgH="228600" progId="Equation.3">
                  <p:embed/>
                </p:oleObj>
              </mc:Choice>
              <mc:Fallback>
                <p:oleObj name="数式" r:id="rId3" imgW="533160" imgH="228600" progId="Equation.3">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976" y="6000768"/>
                        <a:ext cx="1008062" cy="3397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77" name="Object 13"/>
          <p:cNvGraphicFramePr>
            <a:graphicFrameLocks noChangeAspect="1"/>
          </p:cNvGraphicFramePr>
          <p:nvPr/>
        </p:nvGraphicFramePr>
        <p:xfrm>
          <a:off x="4143340" y="1000108"/>
          <a:ext cx="274638" cy="358775"/>
        </p:xfrm>
        <a:graphic>
          <a:graphicData uri="http://schemas.openxmlformats.org/presentationml/2006/ole">
            <mc:AlternateContent xmlns:mc="http://schemas.openxmlformats.org/markup-compatibility/2006">
              <mc:Choice xmlns:v="urn:schemas-microsoft-com:vml" Requires="v">
                <p:oleObj spid="_x0000_s37068" name="数式" r:id="rId5" imgW="164880" imgH="215640" progId="Equation.3">
                  <p:embed/>
                </p:oleObj>
              </mc:Choice>
              <mc:Fallback>
                <p:oleObj name="数式" r:id="rId5" imgW="164880" imgH="215640" progId="Equation.3">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340" y="1000108"/>
                        <a:ext cx="274638"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78" name="Object 14"/>
          <p:cNvGraphicFramePr>
            <a:graphicFrameLocks noChangeAspect="1"/>
          </p:cNvGraphicFramePr>
          <p:nvPr/>
        </p:nvGraphicFramePr>
        <p:xfrm>
          <a:off x="4643406" y="1000108"/>
          <a:ext cx="317500" cy="358775"/>
        </p:xfrm>
        <a:graphic>
          <a:graphicData uri="http://schemas.openxmlformats.org/presentationml/2006/ole">
            <mc:AlternateContent xmlns:mc="http://schemas.openxmlformats.org/markup-compatibility/2006">
              <mc:Choice xmlns:v="urn:schemas-microsoft-com:vml" Requires="v">
                <p:oleObj spid="_x0000_s37069" name="数式" r:id="rId7" imgW="190440" imgH="215640" progId="Equation.3">
                  <p:embed/>
                </p:oleObj>
              </mc:Choice>
              <mc:Fallback>
                <p:oleObj name="数式" r:id="rId7" imgW="190440" imgH="215640" progId="Equation.3">
                  <p:embed/>
                  <p:pic>
                    <p:nvPicPr>
                      <p:cNvPr id="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3406" y="1000108"/>
                        <a:ext cx="317500" cy="358775"/>
                      </a:xfrm>
                      <a:prstGeom prst="rect">
                        <a:avLst/>
                      </a:prstGeom>
                      <a:noFill/>
                      <a:extLst/>
                    </p:spPr>
                  </p:pic>
                </p:oleObj>
              </mc:Fallback>
            </mc:AlternateContent>
          </a:graphicData>
        </a:graphic>
      </p:graphicFrame>
      <p:graphicFrame>
        <p:nvGraphicFramePr>
          <p:cNvPr id="36879" name="Object 15"/>
          <p:cNvGraphicFramePr>
            <a:graphicFrameLocks noChangeAspect="1"/>
          </p:cNvGraphicFramePr>
          <p:nvPr/>
        </p:nvGraphicFramePr>
        <p:xfrm>
          <a:off x="4571968" y="3786190"/>
          <a:ext cx="317500" cy="358775"/>
        </p:xfrm>
        <a:graphic>
          <a:graphicData uri="http://schemas.openxmlformats.org/presentationml/2006/ole">
            <mc:AlternateContent xmlns:mc="http://schemas.openxmlformats.org/markup-compatibility/2006">
              <mc:Choice xmlns:v="urn:schemas-microsoft-com:vml" Requires="v">
                <p:oleObj spid="_x0000_s37070" name="数式" r:id="rId9" imgW="190440" imgH="215640" progId="Equation.3">
                  <p:embed/>
                </p:oleObj>
              </mc:Choice>
              <mc:Fallback>
                <p:oleObj name="数式" r:id="rId9" imgW="190440" imgH="215640" progId="Equation.3">
                  <p:embed/>
                  <p:pic>
                    <p:nvPicPr>
                      <p:cNvPr id="0"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1968" y="3786190"/>
                        <a:ext cx="317500" cy="3587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80" name="Object 16"/>
          <p:cNvGraphicFramePr>
            <a:graphicFrameLocks noChangeAspect="1"/>
          </p:cNvGraphicFramePr>
          <p:nvPr/>
        </p:nvGraphicFramePr>
        <p:xfrm>
          <a:off x="2071638" y="2928934"/>
          <a:ext cx="274638" cy="358775"/>
        </p:xfrm>
        <a:graphic>
          <a:graphicData uri="http://schemas.openxmlformats.org/presentationml/2006/ole">
            <mc:AlternateContent xmlns:mc="http://schemas.openxmlformats.org/markup-compatibility/2006">
              <mc:Choice xmlns:v="urn:schemas-microsoft-com:vml" Requires="v">
                <p:oleObj spid="_x0000_s37071" name="数式" r:id="rId10" imgW="164880" imgH="215640" progId="Equation.3">
                  <p:embed/>
                </p:oleObj>
              </mc:Choice>
              <mc:Fallback>
                <p:oleObj name="数式" r:id="rId10" imgW="164880" imgH="215640" progId="Equation.3">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1638" y="2928934"/>
                        <a:ext cx="274638"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83" name="Object 19"/>
          <p:cNvGraphicFramePr>
            <a:graphicFrameLocks noChangeAspect="1"/>
          </p:cNvGraphicFramePr>
          <p:nvPr/>
        </p:nvGraphicFramePr>
        <p:xfrm>
          <a:off x="3428960" y="3786190"/>
          <a:ext cx="887412" cy="358775"/>
        </p:xfrm>
        <a:graphic>
          <a:graphicData uri="http://schemas.openxmlformats.org/presentationml/2006/ole">
            <mc:AlternateContent xmlns:mc="http://schemas.openxmlformats.org/markup-compatibility/2006">
              <mc:Choice xmlns:v="urn:schemas-microsoft-com:vml" Requires="v">
                <p:oleObj spid="_x0000_s37072" name="数式" r:id="rId11" imgW="533160" imgH="215640" progId="Equation.3">
                  <p:embed/>
                </p:oleObj>
              </mc:Choice>
              <mc:Fallback>
                <p:oleObj name="数式" r:id="rId11" imgW="533160" imgH="215640" progId="Equation.3">
                  <p:embed/>
                  <p:pic>
                    <p:nvPicPr>
                      <p:cNvPr id="0" name="Picture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8960" y="3786190"/>
                        <a:ext cx="887412" cy="3587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84" name="Object 20"/>
          <p:cNvGraphicFramePr>
            <a:graphicFrameLocks noChangeAspect="1"/>
          </p:cNvGraphicFramePr>
          <p:nvPr/>
        </p:nvGraphicFramePr>
        <p:xfrm>
          <a:off x="5643538" y="2857496"/>
          <a:ext cx="887412" cy="358775"/>
        </p:xfrm>
        <a:graphic>
          <a:graphicData uri="http://schemas.openxmlformats.org/presentationml/2006/ole">
            <mc:AlternateContent xmlns:mc="http://schemas.openxmlformats.org/markup-compatibility/2006">
              <mc:Choice xmlns:v="urn:schemas-microsoft-com:vml" Requires="v">
                <p:oleObj spid="_x0000_s37073" name="数式" r:id="rId13" imgW="533160" imgH="215640" progId="Equation.3">
                  <p:embed/>
                </p:oleObj>
              </mc:Choice>
              <mc:Fallback>
                <p:oleObj name="数式" r:id="rId13" imgW="533160" imgH="215640" progId="Equation.3">
                  <p:embed/>
                  <p:pic>
                    <p:nvPicPr>
                      <p:cNvPr id="0"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43538" y="2857496"/>
                        <a:ext cx="887412"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85" name="Object 21"/>
          <p:cNvGraphicFramePr>
            <a:graphicFrameLocks noChangeAspect="1"/>
          </p:cNvGraphicFramePr>
          <p:nvPr/>
        </p:nvGraphicFramePr>
        <p:xfrm>
          <a:off x="2000200" y="6000768"/>
          <a:ext cx="230187" cy="298450"/>
        </p:xfrm>
        <a:graphic>
          <a:graphicData uri="http://schemas.openxmlformats.org/presentationml/2006/ole">
            <mc:AlternateContent xmlns:mc="http://schemas.openxmlformats.org/markup-compatibility/2006">
              <mc:Choice xmlns:v="urn:schemas-microsoft-com:vml" Requires="v">
                <p:oleObj spid="_x0000_s37074" name="数式" r:id="rId15" imgW="126720" imgH="164880" progId="Equation.3">
                  <p:embed/>
                </p:oleObj>
              </mc:Choice>
              <mc:Fallback>
                <p:oleObj name="数式" r:id="rId15" imgW="126720" imgH="164880" progId="Equation.3">
                  <p:embed/>
                  <p:pic>
                    <p:nvPicPr>
                      <p:cNvPr id="0" name="Picture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00200" y="6000768"/>
                        <a:ext cx="230187" cy="29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86" name="Object 22"/>
          <p:cNvGraphicFramePr>
            <a:graphicFrameLocks noChangeAspect="1"/>
          </p:cNvGraphicFramePr>
          <p:nvPr/>
        </p:nvGraphicFramePr>
        <p:xfrm>
          <a:off x="3643274" y="6000768"/>
          <a:ext cx="792162" cy="342900"/>
        </p:xfrm>
        <a:graphic>
          <a:graphicData uri="http://schemas.openxmlformats.org/presentationml/2006/ole">
            <mc:AlternateContent xmlns:mc="http://schemas.openxmlformats.org/markup-compatibility/2006">
              <mc:Choice xmlns:v="urn:schemas-microsoft-com:vml" Requires="v">
                <p:oleObj spid="_x0000_s37075" name="数式" r:id="rId17" imgW="469800" imgH="203040" progId="Equation.3">
                  <p:embed/>
                </p:oleObj>
              </mc:Choice>
              <mc:Fallback>
                <p:oleObj name="数式" r:id="rId17" imgW="469800" imgH="203040" progId="Equation.3">
                  <p:embed/>
                  <p:pic>
                    <p:nvPicPr>
                      <p:cNvPr id="0" name="Picture 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43274" y="6000768"/>
                        <a:ext cx="792162"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テキスト ボックス 19"/>
          <p:cNvSpPr txBox="1"/>
          <p:nvPr/>
        </p:nvSpPr>
        <p:spPr>
          <a:xfrm>
            <a:off x="3571836" y="2857496"/>
            <a:ext cx="1071570"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dirty="0" smtClean="0">
                <a:ea typeface="ＭＳ Ｐゴシック" pitchFamily="50" charset="-128"/>
              </a:rPr>
              <a:t>利子率</a:t>
            </a:r>
            <a:r>
              <a:rPr lang="en-US" altLang="ja-JP" sz="2400" i="1" dirty="0" err="1" smtClean="0">
                <a:latin typeface="Times New Roman" pitchFamily="18" charset="0"/>
                <a:ea typeface="ＭＳ Ｐゴシック" pitchFamily="50" charset="-128"/>
                <a:cs typeface="Times New Roman" pitchFamily="18" charset="0"/>
              </a:rPr>
              <a:t>i</a:t>
            </a:r>
            <a:r>
              <a:rPr lang="ja-JP" altLang="en-US" dirty="0" smtClean="0">
                <a:latin typeface="Century" pitchFamily="18" charset="0"/>
                <a:ea typeface="ＭＳ Ｐゴシック" pitchFamily="50" charset="-128"/>
              </a:rPr>
              <a:t>　</a:t>
            </a:r>
            <a:endParaRPr kumimoji="1" lang="ja-JP" altLang="en-US" dirty="0"/>
          </a:p>
        </p:txBody>
      </p:sp>
      <p:sp>
        <p:nvSpPr>
          <p:cNvPr id="21" name="テキスト ボックス 20"/>
          <p:cNvSpPr txBox="1"/>
          <p:nvPr/>
        </p:nvSpPr>
        <p:spPr>
          <a:xfrm>
            <a:off x="1285820" y="1428736"/>
            <a:ext cx="6143668" cy="615553"/>
          </a:xfrm>
          <a:prstGeom prst="rect">
            <a:avLst/>
          </a:prstGeom>
          <a:noFill/>
        </p:spPr>
        <p:txBody>
          <a:bodyPr wrap="square" rtlCol="0">
            <a:spAutoFit/>
          </a:bodyPr>
          <a:lstStyle/>
          <a:p>
            <a:pPr>
              <a:buFont typeface="Wingdings" pitchFamily="2" charset="2"/>
              <a:buChar char="p"/>
            </a:pPr>
            <a:r>
              <a:rPr lang="ja-JP" altLang="en-US" dirty="0" smtClean="0">
                <a:ea typeface="ＭＳ Ｐゴシック" pitchFamily="50" charset="-128"/>
              </a:rPr>
              <a:t>第</a:t>
            </a:r>
            <a:r>
              <a:rPr lang="en-US" altLang="ja-JP" dirty="0" smtClean="0">
                <a:ea typeface="ＭＳ Ｐゴシック" pitchFamily="50" charset="-128"/>
              </a:rPr>
              <a:t>1</a:t>
            </a:r>
            <a:r>
              <a:rPr lang="ja-JP" altLang="en-US" dirty="0" smtClean="0">
                <a:ea typeface="ＭＳ Ｐゴシック" pitchFamily="50" charset="-128"/>
              </a:rPr>
              <a:t>年目に獲得した　</a:t>
            </a:r>
            <a:r>
              <a:rPr lang="en-US" altLang="ja-JP" dirty="0" smtClean="0">
                <a:ea typeface="ＭＳ Ｐゴシック" pitchFamily="50" charset="-128"/>
              </a:rPr>
              <a:t> </a:t>
            </a:r>
            <a:r>
              <a:rPr lang="en-US" altLang="ja-JP" sz="1800" dirty="0" smtClean="0">
                <a:ea typeface="ＭＳ Ｐゴシック" pitchFamily="50" charset="-128"/>
              </a:rPr>
              <a:t>d</a:t>
            </a:r>
            <a:r>
              <a:rPr lang="en-US" altLang="ja-JP" sz="1800" baseline="-25000" dirty="0" smtClean="0">
                <a:ea typeface="ＭＳ Ｐゴシック" pitchFamily="50" charset="-128"/>
              </a:rPr>
              <a:t>1</a:t>
            </a:r>
            <a:r>
              <a:rPr lang="en-US" altLang="ja-JP" baseline="-25000" dirty="0" smtClean="0">
                <a:ea typeface="ＭＳ Ｐゴシック" pitchFamily="50" charset="-128"/>
              </a:rPr>
              <a:t> </a:t>
            </a:r>
            <a:r>
              <a:rPr lang="ja-JP" altLang="en-US" dirty="0" smtClean="0">
                <a:ea typeface="ＭＳ Ｐゴシック" pitchFamily="50" charset="-128"/>
              </a:rPr>
              <a:t>円を銀行に預金すると、以下のようになる。</a:t>
            </a:r>
          </a:p>
          <a:p>
            <a:endParaRPr kumimoji="1" lang="ja-JP" altLang="en-US" dirty="0"/>
          </a:p>
        </p:txBody>
      </p:sp>
      <p:sp>
        <p:nvSpPr>
          <p:cNvPr id="22" name="テキスト ボックス 21"/>
          <p:cNvSpPr txBox="1"/>
          <p:nvPr/>
        </p:nvSpPr>
        <p:spPr>
          <a:xfrm>
            <a:off x="1714448" y="2000240"/>
            <a:ext cx="1000132"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dirty="0" smtClean="0">
                <a:ea typeface="ＭＳ Ｐゴシック" pitchFamily="50" charset="-128"/>
              </a:rPr>
              <a:t>第</a:t>
            </a:r>
            <a:r>
              <a:rPr lang="en-US" altLang="ja-JP" dirty="0" smtClean="0">
                <a:ea typeface="ＭＳ Ｐゴシック" pitchFamily="50" charset="-128"/>
              </a:rPr>
              <a:t>1</a:t>
            </a:r>
            <a:r>
              <a:rPr lang="ja-JP" altLang="en-US" dirty="0" smtClean="0">
                <a:ea typeface="ＭＳ Ｐゴシック" pitchFamily="50" charset="-128"/>
              </a:rPr>
              <a:t>年目</a:t>
            </a:r>
            <a:endParaRPr kumimoji="1" lang="ja-JP" altLang="en-US" dirty="0"/>
          </a:p>
        </p:txBody>
      </p:sp>
      <p:sp>
        <p:nvSpPr>
          <p:cNvPr id="23" name="テキスト ボックス 22"/>
          <p:cNvSpPr txBox="1"/>
          <p:nvPr/>
        </p:nvSpPr>
        <p:spPr>
          <a:xfrm>
            <a:off x="1785886" y="2500306"/>
            <a:ext cx="928694"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配当金</a:t>
            </a:r>
            <a:endParaRPr kumimoji="1" lang="ja-JP" altLang="en-US" dirty="0"/>
          </a:p>
        </p:txBody>
      </p:sp>
      <p:sp>
        <p:nvSpPr>
          <p:cNvPr id="24" name="テキスト ボックス 23"/>
          <p:cNvSpPr txBox="1"/>
          <p:nvPr/>
        </p:nvSpPr>
        <p:spPr>
          <a:xfrm>
            <a:off x="1500134" y="3786190"/>
            <a:ext cx="4929222" cy="584775"/>
          </a:xfrm>
          <a:prstGeom prst="rect">
            <a:avLst/>
          </a:prstGeom>
          <a:noFill/>
        </p:spPr>
        <p:txBody>
          <a:bodyPr wrap="square" rtlCol="0">
            <a:spAutoFit/>
          </a:bodyPr>
          <a:lstStyle/>
          <a:p>
            <a:pPr marL="342900" indent="-342900">
              <a:spcBef>
                <a:spcPct val="50000"/>
              </a:spcBef>
            </a:pPr>
            <a:r>
              <a:rPr lang="ja-JP" altLang="en-US" dirty="0" smtClean="0">
                <a:latin typeface="Century" pitchFamily="18" charset="0"/>
                <a:ea typeface="ＭＳ Ｐゴシック" pitchFamily="50" charset="-128"/>
              </a:rPr>
              <a:t>よって、第</a:t>
            </a:r>
            <a:r>
              <a:rPr lang="en-US" altLang="ja-JP" dirty="0" smtClean="0">
                <a:latin typeface="+mj-lt"/>
                <a:ea typeface="ＭＳ Ｐゴシック" pitchFamily="50" charset="-128"/>
              </a:rPr>
              <a:t>2</a:t>
            </a:r>
            <a:r>
              <a:rPr lang="ja-JP" altLang="en-US" dirty="0" smtClean="0">
                <a:latin typeface="Century" pitchFamily="18" charset="0"/>
                <a:ea typeface="ＭＳ Ｐゴシック" pitchFamily="50" charset="-128"/>
              </a:rPr>
              <a:t>年には、　　　　　　　　＋　　　円を獲得できる。</a:t>
            </a:r>
          </a:p>
          <a:p>
            <a:endParaRPr kumimoji="1" lang="ja-JP" altLang="en-US" dirty="0"/>
          </a:p>
        </p:txBody>
      </p:sp>
      <p:sp>
        <p:nvSpPr>
          <p:cNvPr id="25" name="テキスト ボックス 24"/>
          <p:cNvSpPr txBox="1"/>
          <p:nvPr/>
        </p:nvSpPr>
        <p:spPr>
          <a:xfrm>
            <a:off x="1428696" y="4429132"/>
            <a:ext cx="7715304" cy="1015663"/>
          </a:xfrm>
          <a:prstGeom prst="rect">
            <a:avLst/>
          </a:prstGeom>
          <a:noFill/>
        </p:spPr>
        <p:txBody>
          <a:bodyPr wrap="square" rtlCol="0">
            <a:spAutoFit/>
          </a:bodyPr>
          <a:lstStyle/>
          <a:p>
            <a:pPr marL="342900" indent="-342900">
              <a:spcBef>
                <a:spcPct val="50000"/>
              </a:spcBef>
            </a:pPr>
            <a:r>
              <a:rPr lang="en-US" altLang="ja-JP" sz="2000" dirty="0" smtClean="0">
                <a:ea typeface="ＭＳ Ｐゴシック" pitchFamily="50" charset="-128"/>
              </a:rPr>
              <a:t>(2)</a:t>
            </a:r>
            <a:r>
              <a:rPr lang="ja-JP" altLang="en-US" sz="2000" dirty="0" smtClean="0">
                <a:ea typeface="ＭＳ Ｐゴシック" pitchFamily="50" charset="-128"/>
              </a:rPr>
              <a:t>銀行預金</a:t>
            </a:r>
          </a:p>
          <a:p>
            <a:pPr marL="342900" indent="-342900">
              <a:spcBef>
                <a:spcPct val="50000"/>
              </a:spcBef>
            </a:pPr>
            <a:r>
              <a:rPr lang="ja-JP" altLang="en-US" dirty="0" smtClean="0">
                <a:ea typeface="ＭＳ Ｐゴシック" pitchFamily="50" charset="-128"/>
              </a:rPr>
              <a:t>株式を買うときに支払う株式購入代金</a:t>
            </a:r>
            <a:r>
              <a:rPr lang="en-US" altLang="ja-JP" dirty="0" smtClean="0">
                <a:ea typeface="ＭＳ Ｐゴシック" pitchFamily="50" charset="-128"/>
              </a:rPr>
              <a:t>q</a:t>
            </a:r>
            <a:r>
              <a:rPr lang="ja-JP" altLang="en-US" dirty="0" smtClean="0">
                <a:ea typeface="ＭＳ Ｐゴシック" pitchFamily="50" charset="-128"/>
              </a:rPr>
              <a:t>円を、第</a:t>
            </a:r>
            <a:r>
              <a:rPr lang="en-US" altLang="ja-JP" dirty="0" smtClean="0">
                <a:ea typeface="ＭＳ Ｐゴシック" pitchFamily="50" charset="-128"/>
              </a:rPr>
              <a:t>0</a:t>
            </a:r>
            <a:r>
              <a:rPr lang="ja-JP" altLang="en-US" dirty="0" smtClean="0">
                <a:ea typeface="ＭＳ Ｐゴシック" pitchFamily="50" charset="-128"/>
              </a:rPr>
              <a:t>年に利子率を</a:t>
            </a:r>
            <a:r>
              <a:rPr lang="en-US" altLang="ja-JP" dirty="0" err="1" smtClean="0">
                <a:latin typeface="Century" pitchFamily="18" charset="0"/>
                <a:ea typeface="ＭＳ Ｐゴシック" pitchFamily="50" charset="-128"/>
              </a:rPr>
              <a:t>i</a:t>
            </a:r>
            <a:r>
              <a:rPr lang="ja-JP" altLang="en-US" dirty="0" smtClean="0">
                <a:ea typeface="ＭＳ Ｐゴシック" pitchFamily="50" charset="-128"/>
              </a:rPr>
              <a:t>とし、銀行に預金すると、</a:t>
            </a:r>
          </a:p>
          <a:p>
            <a:endParaRPr kumimoji="1" lang="ja-JP" altLang="en-US" dirty="0"/>
          </a:p>
        </p:txBody>
      </p:sp>
      <p:sp>
        <p:nvSpPr>
          <p:cNvPr id="26" name="テキスト ボックス 25"/>
          <p:cNvSpPr txBox="1"/>
          <p:nvPr/>
        </p:nvSpPr>
        <p:spPr>
          <a:xfrm>
            <a:off x="3571836" y="2143116"/>
            <a:ext cx="1000132" cy="461665"/>
          </a:xfrm>
          <a:prstGeom prst="rect">
            <a:avLst/>
          </a:prstGeom>
          <a:noFill/>
        </p:spPr>
        <p:txBody>
          <a:bodyPr wrap="square" rtlCol="0">
            <a:spAutoFit/>
          </a:bodyPr>
          <a:lstStyle/>
          <a:p>
            <a:r>
              <a:rPr kumimoji="1" lang="ja-JP" altLang="en-US" sz="2400" dirty="0" smtClean="0"/>
              <a:t>銀行</a:t>
            </a:r>
            <a:endParaRPr kumimoji="1" lang="ja-JP" altLang="en-US" sz="2400" dirty="0"/>
          </a:p>
        </p:txBody>
      </p:sp>
      <p:sp>
        <p:nvSpPr>
          <p:cNvPr id="30" name="テキスト ボックス 29"/>
          <p:cNvSpPr txBox="1"/>
          <p:nvPr/>
        </p:nvSpPr>
        <p:spPr>
          <a:xfrm>
            <a:off x="5643538" y="2000240"/>
            <a:ext cx="1000132"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dirty="0" smtClean="0">
                <a:ea typeface="ＭＳ Ｐゴシック" pitchFamily="50" charset="-128"/>
              </a:rPr>
              <a:t>第</a:t>
            </a:r>
            <a:r>
              <a:rPr lang="en-US" altLang="ja-JP" dirty="0" smtClean="0">
                <a:ea typeface="ＭＳ Ｐゴシック" pitchFamily="50" charset="-128"/>
              </a:rPr>
              <a:t>2</a:t>
            </a:r>
            <a:r>
              <a:rPr lang="ja-JP" altLang="en-US" dirty="0" smtClean="0">
                <a:ea typeface="ＭＳ Ｐゴシック" pitchFamily="50" charset="-128"/>
              </a:rPr>
              <a:t>年目</a:t>
            </a:r>
            <a:endParaRPr kumimoji="1" lang="ja-JP" altLang="en-US" dirty="0"/>
          </a:p>
        </p:txBody>
      </p:sp>
      <p:sp>
        <p:nvSpPr>
          <p:cNvPr id="32" name="テキスト ボックス 31"/>
          <p:cNvSpPr txBox="1"/>
          <p:nvPr/>
        </p:nvSpPr>
        <p:spPr>
          <a:xfrm>
            <a:off x="3643274" y="5500702"/>
            <a:ext cx="85725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1</a:t>
            </a:r>
            <a:r>
              <a:rPr kumimoji="1" lang="ja-JP" altLang="en-US" dirty="0" smtClean="0"/>
              <a:t>年後</a:t>
            </a:r>
            <a:endParaRPr kumimoji="1" lang="ja-JP" altLang="en-US" dirty="0"/>
          </a:p>
        </p:txBody>
      </p:sp>
      <p:sp>
        <p:nvSpPr>
          <p:cNvPr id="33" name="テキスト ボックス 32"/>
          <p:cNvSpPr txBox="1"/>
          <p:nvPr/>
        </p:nvSpPr>
        <p:spPr>
          <a:xfrm>
            <a:off x="5786414" y="5500702"/>
            <a:ext cx="85725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2</a:t>
            </a:r>
            <a:r>
              <a:rPr kumimoji="1" lang="ja-JP" altLang="en-US" dirty="0" smtClean="0"/>
              <a:t>年後</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9"/>
                                        </p:tgtEl>
                                        <p:attrNameLst>
                                          <p:attrName>style.visibility</p:attrName>
                                        </p:attrNameLst>
                                      </p:cBhvr>
                                      <p:to>
                                        <p:strVal val="visible"/>
                                      </p:to>
                                    </p:set>
                                    <p:anim calcmode="lin" valueType="num">
                                      <p:cBhvr additive="base">
                                        <p:cTn id="7" dur="500" fill="hold"/>
                                        <p:tgtEl>
                                          <p:spTgt spid="36869"/>
                                        </p:tgtEl>
                                        <p:attrNameLst>
                                          <p:attrName>ppt_x</p:attrName>
                                        </p:attrNameLst>
                                      </p:cBhvr>
                                      <p:tavLst>
                                        <p:tav tm="0">
                                          <p:val>
                                            <p:strVal val="#ppt_x"/>
                                          </p:val>
                                        </p:tav>
                                        <p:tav tm="100000">
                                          <p:val>
                                            <p:strVal val="#ppt_x"/>
                                          </p:val>
                                        </p:tav>
                                      </p:tavLst>
                                    </p:anim>
                                    <p:anim calcmode="lin" valueType="num">
                                      <p:cBhvr additive="base">
                                        <p:cTn id="8" dur="500" fill="hold"/>
                                        <p:tgtEl>
                                          <p:spTgt spid="36869"/>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6870"/>
                                        </p:tgtEl>
                                        <p:attrNameLst>
                                          <p:attrName>style.visibility</p:attrName>
                                        </p:attrNameLst>
                                      </p:cBhvr>
                                      <p:to>
                                        <p:strVal val="visible"/>
                                      </p:to>
                                    </p:set>
                                    <p:anim calcmode="lin" valueType="num">
                                      <p:cBhvr additive="base">
                                        <p:cTn id="11" dur="500" fill="hold"/>
                                        <p:tgtEl>
                                          <p:spTgt spid="36870"/>
                                        </p:tgtEl>
                                        <p:attrNameLst>
                                          <p:attrName>ppt_x</p:attrName>
                                        </p:attrNameLst>
                                      </p:cBhvr>
                                      <p:tavLst>
                                        <p:tav tm="0">
                                          <p:val>
                                            <p:strVal val="#ppt_x"/>
                                          </p:val>
                                        </p:tav>
                                        <p:tav tm="100000">
                                          <p:val>
                                            <p:strVal val="#ppt_x"/>
                                          </p:val>
                                        </p:tav>
                                      </p:tavLst>
                                    </p:anim>
                                    <p:anim calcmode="lin" valueType="num">
                                      <p:cBhvr additive="base">
                                        <p:cTn id="12" dur="500" fill="hold"/>
                                        <p:tgtEl>
                                          <p:spTgt spid="368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P spid="368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428696" y="879437"/>
            <a:ext cx="5357850" cy="114300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892" name="Text Box 4"/>
          <p:cNvSpPr txBox="1">
            <a:spLocks noChangeArrowheads="1"/>
          </p:cNvSpPr>
          <p:nvPr/>
        </p:nvSpPr>
        <p:spPr bwMode="auto">
          <a:xfrm>
            <a:off x="1328708" y="500042"/>
            <a:ext cx="7815292" cy="286232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この（</a:t>
            </a:r>
            <a:r>
              <a:rPr lang="en-US" altLang="ja-JP" sz="1800" dirty="0">
                <a:ea typeface="ＭＳ Ｐゴシック" pitchFamily="50" charset="-128"/>
              </a:rPr>
              <a:t>1</a:t>
            </a:r>
            <a:r>
              <a:rPr lang="ja-JP" altLang="en-US" sz="1800" dirty="0">
                <a:ea typeface="ＭＳ Ｐゴシック" pitchFamily="50" charset="-128"/>
              </a:rPr>
              <a:t>）と（２）の方法のうち、より大きな金額を得る方を選ぶべき</a:t>
            </a:r>
          </a:p>
          <a:p>
            <a:pPr>
              <a:spcBef>
                <a:spcPct val="50000"/>
              </a:spcBef>
            </a:pPr>
            <a:r>
              <a:rPr lang="ja-JP" altLang="en-US" sz="1800" dirty="0">
                <a:ea typeface="ＭＳ Ｐゴシック" pitchFamily="50" charset="-128"/>
              </a:rPr>
              <a:t>                                                 </a:t>
            </a:r>
          </a:p>
          <a:p>
            <a:pPr>
              <a:spcBef>
                <a:spcPct val="50000"/>
              </a:spcBef>
            </a:pPr>
            <a:r>
              <a:rPr lang="ja-JP" altLang="en-US" sz="1800" dirty="0">
                <a:ea typeface="ＭＳ Ｐゴシック" pitchFamily="50" charset="-128"/>
              </a:rPr>
              <a:t>　　　　　　　　　　　　　　　　　　　　</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したがって、最大いくらまでの株式価格までであれば購入していいのかと</a:t>
            </a:r>
            <a:r>
              <a:rPr lang="ja-JP" altLang="en-US" sz="1800" dirty="0" smtClean="0">
                <a:ea typeface="ＭＳ Ｐゴシック" pitchFamily="50" charset="-128"/>
              </a:rPr>
              <a:t>いうと　　　　　　　　　　　　　　　　　</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　　　　　　　　　　　　　　　　　　　　　　となるまでである。</a:t>
            </a:r>
            <a:r>
              <a:rPr lang="ja-JP" altLang="en-US" sz="1800" dirty="0">
                <a:ea typeface="ＭＳ Ｐゴシック" pitchFamily="50" charset="-128"/>
              </a:rPr>
              <a:t>　　　　　　　　　　　　　　　　　　　　　　　　</a:t>
            </a:r>
          </a:p>
          <a:p>
            <a:pPr>
              <a:spcBef>
                <a:spcPct val="50000"/>
              </a:spcBef>
            </a:pPr>
            <a:endParaRPr lang="ja-JP" altLang="en-US" sz="1800" dirty="0">
              <a:ea typeface="ＭＳ Ｐゴシック" pitchFamily="50" charset="-128"/>
            </a:endParaRPr>
          </a:p>
        </p:txBody>
      </p:sp>
      <p:graphicFrame>
        <p:nvGraphicFramePr>
          <p:cNvPr id="37893" name="Object 5"/>
          <p:cNvGraphicFramePr>
            <a:graphicFrameLocks noChangeAspect="1"/>
          </p:cNvGraphicFramePr>
          <p:nvPr/>
        </p:nvGraphicFramePr>
        <p:xfrm>
          <a:off x="1449358" y="931842"/>
          <a:ext cx="3073400" cy="984250"/>
        </p:xfrm>
        <a:graphic>
          <a:graphicData uri="http://schemas.openxmlformats.org/presentationml/2006/ole">
            <mc:AlternateContent xmlns:mc="http://schemas.openxmlformats.org/markup-compatibility/2006">
              <mc:Choice xmlns:v="urn:schemas-microsoft-com:vml" Requires="v">
                <p:oleObj spid="_x0000_s38029" name="数式" r:id="rId3" imgW="1587240" imgH="507960" progId="Equation.3">
                  <p:embed/>
                </p:oleObj>
              </mc:Choice>
              <mc:Fallback>
                <p:oleObj name="数式" r:id="rId3" imgW="1587240" imgH="50796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358" y="931842"/>
                        <a:ext cx="3073400" cy="984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4" name="Text Box 6"/>
          <p:cNvSpPr txBox="1">
            <a:spLocks noChangeArrowheads="1"/>
          </p:cNvSpPr>
          <p:nvPr/>
        </p:nvSpPr>
        <p:spPr bwMode="auto">
          <a:xfrm>
            <a:off x="4425920" y="1004867"/>
            <a:ext cx="1727200" cy="36671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株式を購入</a:t>
            </a:r>
          </a:p>
        </p:txBody>
      </p:sp>
      <p:sp>
        <p:nvSpPr>
          <p:cNvPr id="37895" name="Text Box 7"/>
          <p:cNvSpPr txBox="1">
            <a:spLocks noChangeArrowheads="1"/>
          </p:cNvSpPr>
          <p:nvPr/>
        </p:nvSpPr>
        <p:spPr bwMode="auto">
          <a:xfrm>
            <a:off x="4352895" y="1508104"/>
            <a:ext cx="2160588"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株式を購入しない</a:t>
            </a:r>
          </a:p>
        </p:txBody>
      </p:sp>
      <p:graphicFrame>
        <p:nvGraphicFramePr>
          <p:cNvPr id="37896" name="Object 8"/>
          <p:cNvGraphicFramePr>
            <a:graphicFrameLocks noChangeAspect="1"/>
          </p:cNvGraphicFramePr>
          <p:nvPr/>
        </p:nvGraphicFramePr>
        <p:xfrm>
          <a:off x="1500134" y="2522511"/>
          <a:ext cx="2857521" cy="471096"/>
        </p:xfrm>
        <a:graphic>
          <a:graphicData uri="http://schemas.openxmlformats.org/presentationml/2006/ole">
            <mc:AlternateContent xmlns:mc="http://schemas.openxmlformats.org/markup-compatibility/2006">
              <mc:Choice xmlns:v="urn:schemas-microsoft-com:vml" Requires="v">
                <p:oleObj spid="_x0000_s38030" name="数式" r:id="rId5" imgW="1460160" imgH="241200" progId="Equation.3">
                  <p:embed/>
                </p:oleObj>
              </mc:Choice>
              <mc:Fallback>
                <p:oleObj name="数式" r:id="rId5" imgW="1460160" imgH="24120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134" y="2522511"/>
                        <a:ext cx="2857521" cy="471096"/>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897" name="Object 9"/>
          <p:cNvGraphicFramePr>
            <a:graphicFrameLocks noChangeAspect="1"/>
          </p:cNvGraphicFramePr>
          <p:nvPr/>
        </p:nvGraphicFramePr>
        <p:xfrm>
          <a:off x="1428696" y="3808395"/>
          <a:ext cx="2705100" cy="466725"/>
        </p:xfrm>
        <a:graphic>
          <a:graphicData uri="http://schemas.openxmlformats.org/presentationml/2006/ole">
            <mc:AlternateContent xmlns:mc="http://schemas.openxmlformats.org/markup-compatibility/2006">
              <mc:Choice xmlns:v="urn:schemas-microsoft-com:vml" Requires="v">
                <p:oleObj spid="_x0000_s38031" name="数式" r:id="rId7" imgW="1396800" imgH="241200" progId="Equation.3">
                  <p:embed/>
                </p:oleObj>
              </mc:Choice>
              <mc:Fallback>
                <p:oleObj name="数式" r:id="rId7" imgW="1396800" imgH="2412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28696" y="3808395"/>
                        <a:ext cx="2705100" cy="466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898" name="Text Box 10"/>
          <p:cNvSpPr txBox="1">
            <a:spLocks noChangeArrowheads="1"/>
          </p:cNvSpPr>
          <p:nvPr/>
        </p:nvSpPr>
        <p:spPr bwMode="auto">
          <a:xfrm>
            <a:off x="4571968" y="3879833"/>
            <a:ext cx="1871663" cy="36671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のとき、</a:t>
            </a:r>
          </a:p>
        </p:txBody>
      </p:sp>
      <p:sp>
        <p:nvSpPr>
          <p:cNvPr id="37899" name="Text Box 11"/>
          <p:cNvSpPr txBox="1">
            <a:spLocks noChangeArrowheads="1"/>
          </p:cNvSpPr>
          <p:nvPr/>
        </p:nvSpPr>
        <p:spPr bwMode="auto">
          <a:xfrm>
            <a:off x="1428696" y="4379899"/>
            <a:ext cx="5429288" cy="2154238"/>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株を買いたい人たちで競争が起き</a:t>
            </a:r>
            <a:r>
              <a:rPr lang="ja-JP" altLang="en-US" sz="1800" dirty="0" smtClean="0">
                <a:ea typeface="ＭＳ Ｐゴシック" pitchFamily="50" charset="-128"/>
              </a:rPr>
              <a:t>、上の等式</a:t>
            </a:r>
            <a:r>
              <a:rPr lang="ja-JP" altLang="en-US" sz="1800" dirty="0">
                <a:ea typeface="ＭＳ Ｐゴシック" pitchFamily="50" charset="-128"/>
              </a:rPr>
              <a:t>が成立</a:t>
            </a:r>
            <a:r>
              <a:rPr lang="ja-JP" altLang="en-US" sz="1800" dirty="0" smtClean="0">
                <a:ea typeface="ＭＳ Ｐゴシック" pitchFamily="50" charset="-128"/>
              </a:rPr>
              <a:t>する限り、全ての人が株を買いたいと思っている。</a:t>
            </a:r>
            <a:endParaRPr lang="ja-JP" altLang="en-US" sz="1800" dirty="0">
              <a:ea typeface="ＭＳ Ｐゴシック" pitchFamily="50" charset="-128"/>
            </a:endParaRPr>
          </a:p>
          <a:p>
            <a:pPr>
              <a:spcBef>
                <a:spcPct val="50000"/>
              </a:spcBef>
            </a:pPr>
            <a:r>
              <a:rPr lang="en-US" altLang="ja-JP" sz="1800" dirty="0">
                <a:ea typeface="ＭＳ Ｐゴシック" pitchFamily="50" charset="-128"/>
              </a:rPr>
              <a:t>F</a:t>
            </a:r>
            <a:r>
              <a:rPr lang="ja-JP" altLang="en-US" sz="1800" dirty="0">
                <a:ea typeface="ＭＳ Ｐゴシック" pitchFamily="50" charset="-128"/>
              </a:rPr>
              <a:t>氏は</a:t>
            </a:r>
            <a:r>
              <a:rPr lang="en-US" altLang="ja-JP" sz="1800" dirty="0">
                <a:ea typeface="ＭＳ Ｐゴシック" pitchFamily="50" charset="-128"/>
              </a:rPr>
              <a:t>1</a:t>
            </a:r>
            <a:r>
              <a:rPr lang="ja-JP" altLang="en-US" sz="1800" dirty="0">
                <a:ea typeface="ＭＳ Ｐゴシック" pitchFamily="50" charset="-128"/>
              </a:rPr>
              <a:t>番高い値で売るのが良いので、株式は　　</a:t>
            </a:r>
            <a:r>
              <a:rPr lang="ja-JP" altLang="en-US" sz="1800" dirty="0" smtClean="0">
                <a:ea typeface="ＭＳ Ｐゴシック" pitchFamily="50" charset="-128"/>
              </a:rPr>
              <a:t>　まで</a:t>
            </a:r>
            <a:r>
              <a:rPr lang="ja-JP" altLang="en-US" sz="1800" dirty="0">
                <a:ea typeface="ＭＳ Ｐゴシック" pitchFamily="50" charset="-128"/>
              </a:rPr>
              <a:t>上昇する。</a:t>
            </a:r>
          </a:p>
          <a:p>
            <a:pPr>
              <a:spcBef>
                <a:spcPct val="50000"/>
              </a:spcBef>
            </a:pPr>
            <a:r>
              <a:rPr lang="ja-JP" altLang="en-US" sz="1800" dirty="0">
                <a:ea typeface="ＭＳ Ｐゴシック" pitchFamily="50" charset="-128"/>
              </a:rPr>
              <a:t>この最大の価格　　</a:t>
            </a:r>
            <a:r>
              <a:rPr lang="ja-JP" altLang="en-US" sz="1800" dirty="0" smtClean="0">
                <a:ea typeface="ＭＳ Ｐゴシック" pitchFamily="50" charset="-128"/>
              </a:rPr>
              <a:t>　が</a:t>
            </a:r>
            <a:r>
              <a:rPr lang="ja-JP" altLang="en-US" sz="1800" dirty="0">
                <a:ea typeface="ＭＳ Ｐゴシック" pitchFamily="50" charset="-128"/>
              </a:rPr>
              <a:t>企業価値である株価を表す。</a:t>
            </a:r>
          </a:p>
          <a:p>
            <a:pPr>
              <a:spcBef>
                <a:spcPct val="50000"/>
              </a:spcBef>
            </a:pPr>
            <a:r>
              <a:rPr lang="ja-JP" altLang="en-US" sz="1800" dirty="0">
                <a:ea typeface="ＭＳ Ｐゴシック" pitchFamily="50" charset="-128"/>
              </a:rPr>
              <a:t>ゆえに、　　　　　　　　　　　　　　　　が成立する。</a:t>
            </a:r>
          </a:p>
        </p:txBody>
      </p:sp>
      <p:graphicFrame>
        <p:nvGraphicFramePr>
          <p:cNvPr id="37900" name="Object 12"/>
          <p:cNvGraphicFramePr>
            <a:graphicFrameLocks noChangeAspect="1"/>
          </p:cNvGraphicFramePr>
          <p:nvPr/>
        </p:nvGraphicFramePr>
        <p:xfrm>
          <a:off x="3214646" y="5737221"/>
          <a:ext cx="280987" cy="360362"/>
        </p:xfrm>
        <a:graphic>
          <a:graphicData uri="http://schemas.openxmlformats.org/presentationml/2006/ole">
            <mc:AlternateContent xmlns:mc="http://schemas.openxmlformats.org/markup-compatibility/2006">
              <mc:Choice xmlns:v="urn:schemas-microsoft-com:vml" Requires="v">
                <p:oleObj spid="_x0000_s38032" name="数式" r:id="rId9" imgW="177480" imgH="228600" progId="Equation.3">
                  <p:embed/>
                </p:oleObj>
              </mc:Choice>
              <mc:Fallback>
                <p:oleObj name="数式" r:id="rId9" imgW="177480" imgH="228600" progId="Equation.3">
                  <p:embed/>
                  <p:pic>
                    <p:nvPicPr>
                      <p:cNvPr id="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14646" y="5737221"/>
                        <a:ext cx="280987"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901" name="Object 13"/>
          <p:cNvGraphicFramePr>
            <a:graphicFrameLocks noChangeAspect="1"/>
          </p:cNvGraphicFramePr>
          <p:nvPr/>
        </p:nvGraphicFramePr>
        <p:xfrm>
          <a:off x="6072166" y="5022841"/>
          <a:ext cx="280987" cy="360363"/>
        </p:xfrm>
        <a:graphic>
          <a:graphicData uri="http://schemas.openxmlformats.org/presentationml/2006/ole">
            <mc:AlternateContent xmlns:mc="http://schemas.openxmlformats.org/markup-compatibility/2006">
              <mc:Choice xmlns:v="urn:schemas-microsoft-com:vml" Requires="v">
                <p:oleObj spid="_x0000_s38033" name="数式" r:id="rId11" imgW="177480" imgH="228600" progId="Equation.3">
                  <p:embed/>
                </p:oleObj>
              </mc:Choice>
              <mc:Fallback>
                <p:oleObj name="数式" r:id="rId11" imgW="177480" imgH="228600" progId="Equation.3">
                  <p:embed/>
                  <p:pic>
                    <p:nvPicPr>
                      <p:cNvPr id="0"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72166" y="5022841"/>
                        <a:ext cx="280987"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902" name="Object 14"/>
          <p:cNvGraphicFramePr>
            <a:graphicFrameLocks noChangeAspect="1"/>
          </p:cNvGraphicFramePr>
          <p:nvPr/>
        </p:nvGraphicFramePr>
        <p:xfrm>
          <a:off x="2285952" y="6165849"/>
          <a:ext cx="2376488" cy="379412"/>
        </p:xfrm>
        <a:graphic>
          <a:graphicData uri="http://schemas.openxmlformats.org/presentationml/2006/ole">
            <mc:AlternateContent xmlns:mc="http://schemas.openxmlformats.org/markup-compatibility/2006">
              <mc:Choice xmlns:v="urn:schemas-microsoft-com:vml" Requires="v">
                <p:oleObj spid="_x0000_s38034" name="数式" r:id="rId13" imgW="1511280" imgH="241200" progId="Equation.3">
                  <p:embed/>
                </p:oleObj>
              </mc:Choice>
              <mc:Fallback>
                <p:oleObj name="数式" r:id="rId13" imgW="1511280" imgH="241200" progId="Equation.3">
                  <p:embed/>
                  <p:pic>
                    <p:nvPicPr>
                      <p:cNvPr id="0"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85952" y="6165849"/>
                        <a:ext cx="2376488" cy="379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テキスト ボックス 13"/>
          <p:cNvSpPr txBox="1"/>
          <p:nvPr/>
        </p:nvSpPr>
        <p:spPr>
          <a:xfrm>
            <a:off x="1500134" y="3308329"/>
            <a:ext cx="4357686" cy="369332"/>
          </a:xfrm>
          <a:prstGeom prst="rect">
            <a:avLst/>
          </a:prstGeom>
          <a:noFill/>
        </p:spPr>
        <p:txBody>
          <a:bodyPr wrap="square" rtlCol="0">
            <a:spAutoFit/>
          </a:bodyPr>
          <a:lstStyle/>
          <a:p>
            <a:r>
              <a:rPr lang="ja-JP" altLang="en-US" sz="1800" dirty="0" smtClean="0">
                <a:ea typeface="ＭＳ Ｐゴシック" pitchFamily="50" charset="-128"/>
              </a:rPr>
              <a:t>あるいは、次のように考えることもできる。</a:t>
            </a:r>
            <a:endParaRPr kumimoji="1" lang="ja-JP" alt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857356" y="1142984"/>
            <a:ext cx="4286280" cy="114300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916" name="Text Box 4"/>
          <p:cNvSpPr txBox="1">
            <a:spLocks noChangeArrowheads="1"/>
          </p:cNvSpPr>
          <p:nvPr/>
        </p:nvSpPr>
        <p:spPr bwMode="auto">
          <a:xfrm>
            <a:off x="1042988" y="549275"/>
            <a:ext cx="7561262" cy="77946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この式の両辺を　　　　　</a:t>
            </a:r>
            <a:r>
              <a:rPr lang="ja-JP" altLang="en-US" sz="1800" dirty="0" smtClean="0">
                <a:ea typeface="ＭＳ Ｐゴシック" pitchFamily="50" charset="-128"/>
              </a:rPr>
              <a:t>　　　で</a:t>
            </a:r>
            <a:r>
              <a:rPr lang="ja-JP" altLang="en-US" sz="1800" dirty="0">
                <a:ea typeface="ＭＳ Ｐゴシック" pitchFamily="50" charset="-128"/>
              </a:rPr>
              <a:t>割ると、</a:t>
            </a:r>
          </a:p>
          <a:p>
            <a:pPr>
              <a:spcBef>
                <a:spcPct val="50000"/>
              </a:spcBef>
            </a:pPr>
            <a:endParaRPr lang="ja-JP" altLang="en-US" sz="1800" dirty="0">
              <a:ea typeface="ＭＳ Ｐゴシック" pitchFamily="50" charset="-128"/>
            </a:endParaRPr>
          </a:p>
        </p:txBody>
      </p:sp>
      <p:graphicFrame>
        <p:nvGraphicFramePr>
          <p:cNvPr id="38917" name="Object 5"/>
          <p:cNvGraphicFramePr>
            <a:graphicFrameLocks noChangeAspect="1"/>
          </p:cNvGraphicFramePr>
          <p:nvPr/>
        </p:nvGraphicFramePr>
        <p:xfrm>
          <a:off x="2786050" y="469383"/>
          <a:ext cx="928694" cy="441842"/>
        </p:xfrm>
        <a:graphic>
          <a:graphicData uri="http://schemas.openxmlformats.org/presentationml/2006/ole">
            <mc:AlternateContent xmlns:mc="http://schemas.openxmlformats.org/markup-compatibility/2006">
              <mc:Choice xmlns:v="urn:schemas-microsoft-com:vml" Requires="v">
                <p:oleObj spid="_x0000_s39027" name="数式" r:id="rId3" imgW="431640" imgH="241200" progId="Equation.3">
                  <p:embed/>
                </p:oleObj>
              </mc:Choice>
              <mc:Fallback>
                <p:oleObj name="数式" r:id="rId3" imgW="431640" imgH="2412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6050" y="469383"/>
                        <a:ext cx="928694" cy="44184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18" name="Object 6"/>
          <p:cNvGraphicFramePr>
            <a:graphicFrameLocks noChangeAspect="1"/>
          </p:cNvGraphicFramePr>
          <p:nvPr/>
        </p:nvGraphicFramePr>
        <p:xfrm>
          <a:off x="2500298" y="1214422"/>
          <a:ext cx="2928958" cy="886157"/>
        </p:xfrm>
        <a:graphic>
          <a:graphicData uri="http://schemas.openxmlformats.org/presentationml/2006/ole">
            <mc:AlternateContent xmlns:mc="http://schemas.openxmlformats.org/markup-compatibility/2006">
              <mc:Choice xmlns:v="urn:schemas-microsoft-com:vml" Requires="v">
                <p:oleObj spid="_x0000_s39028" name="数式" r:id="rId5" imgW="1193760" imgH="444240" progId="Equation.3">
                  <p:embed/>
                </p:oleObj>
              </mc:Choice>
              <mc:Fallback>
                <p:oleObj name="数式" r:id="rId5" imgW="1193760" imgH="44424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0298" y="1214422"/>
                        <a:ext cx="2928958" cy="886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923" name="Text Box 11"/>
          <p:cNvSpPr txBox="1">
            <a:spLocks noChangeArrowheads="1"/>
          </p:cNvSpPr>
          <p:nvPr/>
        </p:nvSpPr>
        <p:spPr bwMode="auto">
          <a:xfrm>
            <a:off x="1357290" y="3786190"/>
            <a:ext cx="7632700" cy="784830"/>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pitchFamily="50" charset="-128"/>
              </a:rPr>
              <a:t>つまり</a:t>
            </a:r>
            <a:r>
              <a:rPr lang="ja-JP" altLang="en-US" sz="1800" dirty="0">
                <a:ea typeface="ＭＳ Ｐゴシック" pitchFamily="50" charset="-128"/>
              </a:rPr>
              <a:t>、</a:t>
            </a:r>
            <a:r>
              <a:rPr lang="en-US" altLang="ja-JP" sz="1800" dirty="0">
                <a:ea typeface="ＭＳ Ｐゴシック" pitchFamily="50" charset="-128"/>
              </a:rPr>
              <a:t>1</a:t>
            </a:r>
            <a:r>
              <a:rPr lang="ja-JP" altLang="en-US" sz="1800" dirty="0">
                <a:ea typeface="ＭＳ Ｐゴシック" pitchFamily="50" charset="-128"/>
              </a:rPr>
              <a:t>年後の</a:t>
            </a:r>
            <a:r>
              <a:rPr lang="en-US" altLang="ja-JP" sz="1800" dirty="0">
                <a:ea typeface="ＭＳ Ｐゴシック" pitchFamily="50" charset="-128"/>
              </a:rPr>
              <a:t>1</a:t>
            </a:r>
            <a:r>
              <a:rPr lang="ja-JP" altLang="en-US" sz="1800" dirty="0">
                <a:ea typeface="ＭＳ Ｐゴシック" pitchFamily="50" charset="-128"/>
              </a:rPr>
              <a:t>円の価値≠現在の</a:t>
            </a:r>
            <a:r>
              <a:rPr lang="en-US" altLang="ja-JP" sz="1800" dirty="0">
                <a:ea typeface="ＭＳ Ｐゴシック" pitchFamily="50" charset="-128"/>
              </a:rPr>
              <a:t>1</a:t>
            </a:r>
            <a:r>
              <a:rPr lang="ja-JP" altLang="en-US" sz="1800" dirty="0">
                <a:ea typeface="ＭＳ Ｐゴシック" pitchFamily="50" charset="-128"/>
              </a:rPr>
              <a:t>円の価値</a:t>
            </a:r>
          </a:p>
          <a:p>
            <a:pPr>
              <a:spcBef>
                <a:spcPct val="50000"/>
              </a:spcBef>
            </a:pPr>
            <a:r>
              <a:rPr lang="ja-JP" altLang="en-US" sz="1800" dirty="0">
                <a:ea typeface="ＭＳ Ｐゴシック" pitchFamily="50" charset="-128"/>
              </a:rPr>
              <a:t>　　　　　　　　　　　　　　　　　＝　　　　　円の価値</a:t>
            </a:r>
          </a:p>
        </p:txBody>
      </p:sp>
      <p:graphicFrame>
        <p:nvGraphicFramePr>
          <p:cNvPr id="38924" name="Object 12"/>
          <p:cNvGraphicFramePr>
            <a:graphicFrameLocks noChangeAspect="1"/>
          </p:cNvGraphicFramePr>
          <p:nvPr/>
        </p:nvGraphicFramePr>
        <p:xfrm>
          <a:off x="2714612" y="2643182"/>
          <a:ext cx="500062" cy="317500"/>
        </p:xfrm>
        <a:graphic>
          <a:graphicData uri="http://schemas.openxmlformats.org/presentationml/2006/ole">
            <mc:AlternateContent xmlns:mc="http://schemas.openxmlformats.org/markup-compatibility/2006">
              <mc:Choice xmlns:v="urn:schemas-microsoft-com:vml" Requires="v">
                <p:oleObj spid="_x0000_s39029" name="数式" r:id="rId7" imgW="279360" imgH="177480" progId="Equation.3">
                  <p:embed/>
                </p:oleObj>
              </mc:Choice>
              <mc:Fallback>
                <p:oleObj name="数式" r:id="rId7" imgW="279360" imgH="177480" progId="Equation.3">
                  <p:embed/>
                  <p:pic>
                    <p:nvPicPr>
                      <p:cNvPr id="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4612" y="2643182"/>
                        <a:ext cx="500062"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25" name="Object 13"/>
          <p:cNvGraphicFramePr>
            <a:graphicFrameLocks noChangeAspect="1"/>
          </p:cNvGraphicFramePr>
          <p:nvPr/>
        </p:nvGraphicFramePr>
        <p:xfrm>
          <a:off x="4929190" y="2643182"/>
          <a:ext cx="795337" cy="407988"/>
        </p:xfrm>
        <a:graphic>
          <a:graphicData uri="http://schemas.openxmlformats.org/presentationml/2006/ole">
            <mc:AlternateContent xmlns:mc="http://schemas.openxmlformats.org/markup-compatibility/2006">
              <mc:Choice xmlns:v="urn:schemas-microsoft-com:vml" Requires="v">
                <p:oleObj spid="_x0000_s39030" name="数式" r:id="rId9" imgW="444240" imgH="228600" progId="Equation.3">
                  <p:embed/>
                </p:oleObj>
              </mc:Choice>
              <mc:Fallback>
                <p:oleObj name="数式" r:id="rId9" imgW="444240" imgH="228600" progId="Equation.3">
                  <p:embed/>
                  <p:pic>
                    <p:nvPicPr>
                      <p:cNvPr id="0"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9190" y="2643182"/>
                        <a:ext cx="795337"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926" name="Object 14"/>
          <p:cNvGraphicFramePr>
            <a:graphicFrameLocks noChangeAspect="1"/>
          </p:cNvGraphicFramePr>
          <p:nvPr/>
        </p:nvGraphicFramePr>
        <p:xfrm>
          <a:off x="4357686" y="4143380"/>
          <a:ext cx="576262" cy="481012"/>
        </p:xfrm>
        <a:graphic>
          <a:graphicData uri="http://schemas.openxmlformats.org/presentationml/2006/ole">
            <mc:AlternateContent xmlns:mc="http://schemas.openxmlformats.org/markup-compatibility/2006">
              <mc:Choice xmlns:v="urn:schemas-microsoft-com:vml" Requires="v">
                <p:oleObj spid="_x0000_s39031" name="数式" r:id="rId11" imgW="304560" imgH="393480" progId="Equation.3">
                  <p:embed/>
                </p:oleObj>
              </mc:Choice>
              <mc:Fallback>
                <p:oleObj name="数式" r:id="rId11" imgW="304560" imgH="393480" progId="Equation.3">
                  <p:embed/>
                  <p:pic>
                    <p:nvPicPr>
                      <p:cNvPr id="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57686" y="4143380"/>
                        <a:ext cx="576262" cy="4810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927" name="AutoShape 15"/>
          <p:cNvSpPr>
            <a:spLocks noChangeArrowheads="1"/>
          </p:cNvSpPr>
          <p:nvPr/>
        </p:nvSpPr>
        <p:spPr bwMode="auto">
          <a:xfrm>
            <a:off x="3643306" y="4786322"/>
            <a:ext cx="576262" cy="360363"/>
          </a:xfrm>
          <a:prstGeom prst="down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38928" name="Text Box 16"/>
          <p:cNvSpPr txBox="1">
            <a:spLocks noChangeArrowheads="1"/>
          </p:cNvSpPr>
          <p:nvPr/>
        </p:nvSpPr>
        <p:spPr bwMode="auto">
          <a:xfrm>
            <a:off x="1071538" y="5357826"/>
            <a:ext cx="7929618" cy="9541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spcBef>
                <a:spcPct val="50000"/>
              </a:spcBef>
            </a:pPr>
            <a:r>
              <a:rPr lang="ja-JP" altLang="en-US" sz="2800" dirty="0">
                <a:solidFill>
                  <a:srgbClr val="FF0000"/>
                </a:solidFill>
                <a:latin typeface="HGS創英角ｺﾞｼｯｸUB" pitchFamily="50" charset="-128"/>
                <a:ea typeface="HGS創英角ｺﾞｼｯｸUB" pitchFamily="50" charset="-128"/>
              </a:rPr>
              <a:t>株価（企業価値）は配当の割引現在価値の和</a:t>
            </a:r>
            <a:r>
              <a:rPr lang="ja-JP" altLang="en-US" sz="2800" dirty="0">
                <a:ea typeface="ＭＳ Ｐゴシック" pitchFamily="50" charset="-128"/>
              </a:rPr>
              <a:t>で決まる。</a:t>
            </a:r>
          </a:p>
        </p:txBody>
      </p:sp>
      <p:sp>
        <p:nvSpPr>
          <p:cNvPr id="13" name="テキスト ボックス 12"/>
          <p:cNvSpPr txBox="1"/>
          <p:nvPr/>
        </p:nvSpPr>
        <p:spPr>
          <a:xfrm>
            <a:off x="1428728" y="2643182"/>
            <a:ext cx="6858048" cy="707886"/>
          </a:xfrm>
          <a:prstGeom prst="rect">
            <a:avLst/>
          </a:prstGeom>
          <a:noFill/>
          <a:ln cmpd="thickThin">
            <a:solidFill>
              <a:schemeClr val="tx1"/>
            </a:solidFill>
          </a:ln>
        </p:spPr>
        <p:txBody>
          <a:bodyPr wrap="square" rtlCol="0">
            <a:spAutoFit/>
          </a:bodyPr>
          <a:lstStyle/>
          <a:p>
            <a:pPr>
              <a:spcBef>
                <a:spcPct val="50000"/>
              </a:spcBef>
            </a:pPr>
            <a:r>
              <a:rPr lang="ja-JP" altLang="en-US" sz="2000" dirty="0" smtClean="0">
                <a:ea typeface="ＭＳ Ｐゴシック" pitchFamily="50" charset="-128"/>
              </a:rPr>
              <a:t>第１年目を　　　　で、第</a:t>
            </a:r>
            <a:r>
              <a:rPr lang="en-US" altLang="ja-JP" sz="2000" dirty="0" smtClean="0">
                <a:ea typeface="ＭＳ Ｐゴシック" pitchFamily="50" charset="-128"/>
              </a:rPr>
              <a:t>2</a:t>
            </a:r>
            <a:r>
              <a:rPr lang="ja-JP" altLang="en-US" sz="2000" dirty="0" smtClean="0">
                <a:ea typeface="ＭＳ Ｐゴシック" pitchFamily="50" charset="-128"/>
              </a:rPr>
              <a:t>年目を　　　　　　で割る操作を</a:t>
            </a:r>
            <a:r>
              <a:rPr lang="ja-JP" altLang="en-US" sz="2000" b="1" dirty="0" smtClean="0">
                <a:solidFill>
                  <a:srgbClr val="FF0000"/>
                </a:solidFill>
                <a:latin typeface="HGS創英角ｺﾞｼｯｸUB" pitchFamily="50" charset="-128"/>
                <a:ea typeface="HGS創英角ｺﾞｼｯｸUB" pitchFamily="50" charset="-128"/>
              </a:rPr>
              <a:t>利子率で割り引く</a:t>
            </a:r>
            <a:r>
              <a:rPr lang="ja-JP" altLang="en-US" sz="2000" dirty="0" smtClean="0">
                <a:ea typeface="ＭＳ Ｐゴシック" pitchFamily="50" charset="-128"/>
              </a:rPr>
              <a:t>という。</a:t>
            </a:r>
            <a:endParaRPr lang="ja-JP" altLang="en-US" sz="2000" dirty="0">
              <a:ea typeface="ＭＳ Ｐゴシック" pitchFamily="50" charset="-128"/>
            </a:endParaRPr>
          </a:p>
        </p:txBody>
      </p:sp>
      <p:sp>
        <p:nvSpPr>
          <p:cNvPr id="15" name="十角形 14"/>
          <p:cNvSpPr/>
          <p:nvPr/>
        </p:nvSpPr>
        <p:spPr>
          <a:xfrm>
            <a:off x="6500826" y="3857628"/>
            <a:ext cx="1571636" cy="714380"/>
          </a:xfrm>
          <a:prstGeom prst="decag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786578" y="3929066"/>
            <a:ext cx="928694" cy="523220"/>
          </a:xfrm>
          <a:prstGeom prst="rect">
            <a:avLst/>
          </a:prstGeom>
          <a:noFill/>
        </p:spPr>
        <p:txBody>
          <a:bodyPr wrap="square" rtlCol="0">
            <a:spAutoFit/>
          </a:bodyPr>
          <a:lstStyle/>
          <a:p>
            <a:r>
              <a:rPr kumimoji="1" lang="ja-JP" altLang="en-US" sz="2800" b="1" dirty="0" smtClean="0">
                <a:solidFill>
                  <a:schemeClr val="bg1"/>
                </a:solidFill>
              </a:rPr>
              <a:t>重要</a:t>
            </a:r>
            <a:endParaRPr kumimoji="1" lang="ja-JP"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8928">
                                            <p:txEl>
                                              <p:pRg st="0" end="0"/>
                                            </p:txEl>
                                          </p:spTgt>
                                        </p:tgtEl>
                                        <p:attrNameLst>
                                          <p:attrName>style.visibility</p:attrName>
                                        </p:attrNameLst>
                                      </p:cBhvr>
                                      <p:to>
                                        <p:strVal val="visible"/>
                                      </p:to>
                                    </p:set>
                                    <p:animEffect transition="in" filter="diamond(in)">
                                      <p:cBhvr>
                                        <p:cTn id="7" dur="2000"/>
                                        <p:tgtEl>
                                          <p:spTgt spid="389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14414" y="1357298"/>
            <a:ext cx="6357982" cy="528641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39940" name="Text Box 4"/>
          <p:cNvSpPr txBox="1">
            <a:spLocks noChangeArrowheads="1"/>
          </p:cNvSpPr>
          <p:nvPr/>
        </p:nvSpPr>
        <p:spPr bwMode="auto">
          <a:xfrm>
            <a:off x="1214414" y="500042"/>
            <a:ext cx="7777163" cy="1769715"/>
          </a:xfrm>
          <a:prstGeom prst="rect">
            <a:avLst/>
          </a:prstGeom>
          <a:noFill/>
          <a:ln w="9525">
            <a:noFill/>
            <a:miter lim="800000"/>
            <a:headEnd/>
            <a:tailEnd/>
          </a:ln>
          <a:effectLst/>
        </p:spPr>
        <p:txBody>
          <a:bodyPr>
            <a:spAutoFit/>
          </a:bodyPr>
          <a:lstStyle/>
          <a:p>
            <a:pPr>
              <a:spcBef>
                <a:spcPct val="50000"/>
              </a:spcBef>
            </a:pPr>
            <a:r>
              <a:rPr lang="ja-JP" altLang="en-US" sz="2800" dirty="0">
                <a:ea typeface="ＭＳ Ｐゴシック" pitchFamily="50" charset="-128"/>
              </a:rPr>
              <a:t>ここで、企業にとって重要なのは実質値</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財の価格の変化を考慮に入れる必要がある。</a:t>
            </a:r>
          </a:p>
          <a:p>
            <a:pPr>
              <a:spcBef>
                <a:spcPct val="50000"/>
              </a:spcBef>
            </a:pPr>
            <a:endParaRPr lang="ja-JP" altLang="en-US" sz="1800" dirty="0">
              <a:ea typeface="ＭＳ Ｐゴシック" pitchFamily="50" charset="-128"/>
            </a:endParaRPr>
          </a:p>
        </p:txBody>
      </p:sp>
      <p:graphicFrame>
        <p:nvGraphicFramePr>
          <p:cNvPr id="39942" name="Object 6"/>
          <p:cNvGraphicFramePr>
            <a:graphicFrameLocks noChangeAspect="1"/>
          </p:cNvGraphicFramePr>
          <p:nvPr/>
        </p:nvGraphicFramePr>
        <p:xfrm>
          <a:off x="1641475" y="2786063"/>
          <a:ext cx="4646613" cy="1781175"/>
        </p:xfrm>
        <a:graphic>
          <a:graphicData uri="http://schemas.openxmlformats.org/presentationml/2006/ole">
            <mc:AlternateContent xmlns:mc="http://schemas.openxmlformats.org/markup-compatibility/2006">
              <mc:Choice xmlns:v="urn:schemas-microsoft-com:vml" Requires="v">
                <p:oleObj spid="_x0000_s39984" name="数式" r:id="rId3" imgW="1930320" imgH="1346040" progId="Equation.3">
                  <p:embed/>
                </p:oleObj>
              </mc:Choice>
              <mc:Fallback>
                <p:oleObj name="数式" r:id="rId3" imgW="1930320" imgH="1346040"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1475" y="2786063"/>
                        <a:ext cx="4646613" cy="178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943" name="Object 7"/>
          <p:cNvGraphicFramePr>
            <a:graphicFrameLocks noChangeAspect="1"/>
          </p:cNvGraphicFramePr>
          <p:nvPr/>
        </p:nvGraphicFramePr>
        <p:xfrm>
          <a:off x="2001838" y="4587875"/>
          <a:ext cx="4133850" cy="1687513"/>
        </p:xfrm>
        <a:graphic>
          <a:graphicData uri="http://schemas.openxmlformats.org/presentationml/2006/ole">
            <mc:AlternateContent xmlns:mc="http://schemas.openxmlformats.org/markup-compatibility/2006">
              <mc:Choice xmlns:v="urn:schemas-microsoft-com:vml" Requires="v">
                <p:oleObj spid="_x0000_s39985" name="数式" r:id="rId5" imgW="2070000" imgH="1333440" progId="Equation.3">
                  <p:embed/>
                </p:oleObj>
              </mc:Choice>
              <mc:Fallback>
                <p:oleObj name="数式" r:id="rId5" imgW="2070000" imgH="133344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1838" y="4587875"/>
                        <a:ext cx="4133850" cy="1687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テキスト ボックス 5"/>
          <p:cNvSpPr txBox="1"/>
          <p:nvPr/>
        </p:nvSpPr>
        <p:spPr>
          <a:xfrm>
            <a:off x="1550942" y="2000235"/>
            <a:ext cx="6215106" cy="707886"/>
          </a:xfrm>
          <a:prstGeom prst="rect">
            <a:avLst/>
          </a:prstGeom>
          <a:noFill/>
        </p:spPr>
        <p:txBody>
          <a:bodyPr wrap="square" rtlCol="0">
            <a:spAutoFit/>
          </a:bodyPr>
          <a:lstStyle/>
          <a:p>
            <a:pPr>
              <a:spcBef>
                <a:spcPct val="50000"/>
              </a:spcBef>
            </a:pPr>
            <a:r>
              <a:rPr lang="ja-JP" altLang="en-US" dirty="0" smtClean="0">
                <a:ea typeface="ＭＳ Ｐゴシック" pitchFamily="50" charset="-128"/>
              </a:rPr>
              <a:t>つまり、価格の上昇率を</a:t>
            </a:r>
            <a:r>
              <a:rPr lang="en-US" altLang="ja-JP" dirty="0" smtClean="0">
                <a:latin typeface="Times New Roman" pitchFamily="18" charset="0"/>
                <a:ea typeface="ＭＳ Ｐゴシック" pitchFamily="50" charset="-128"/>
                <a:cs typeface="Times New Roman" pitchFamily="18" charset="0"/>
              </a:rPr>
              <a:t>π</a:t>
            </a:r>
            <a:r>
              <a:rPr lang="ja-JP" altLang="en-US" dirty="0" smtClean="0">
                <a:ea typeface="ＭＳ Ｐゴシック" pitchFamily="50" charset="-128"/>
              </a:rPr>
              <a:t>で一定と仮定し、実質値に変換してゆく。</a:t>
            </a:r>
          </a:p>
          <a:p>
            <a:pPr>
              <a:spcBef>
                <a:spcPct val="50000"/>
              </a:spcBef>
            </a:pPr>
            <a:r>
              <a:rPr lang="ja-JP" altLang="en-US" dirty="0" smtClean="0">
                <a:ea typeface="ＭＳ Ｐゴシック" pitchFamily="50" charset="-128"/>
              </a:rPr>
              <a:t>まず、財の価格を考慮した式に変換する。</a:t>
            </a:r>
            <a:endParaRPr lang="ja-JP" altLang="en-US" dirty="0">
              <a:ea typeface="ＭＳ Ｐゴシック" pitchFamily="50"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85852" y="214290"/>
            <a:ext cx="6143668" cy="44291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5" name="正方形/長方形 4"/>
          <p:cNvSpPr/>
          <p:nvPr/>
        </p:nvSpPr>
        <p:spPr>
          <a:xfrm>
            <a:off x="2243096" y="3284515"/>
            <a:ext cx="3071834" cy="121444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964" name="Object 4"/>
          <p:cNvGraphicFramePr>
            <a:graphicFrameLocks noChangeAspect="1"/>
          </p:cNvGraphicFramePr>
          <p:nvPr/>
        </p:nvGraphicFramePr>
        <p:xfrm>
          <a:off x="1662113" y="285750"/>
          <a:ext cx="3917950" cy="4025900"/>
        </p:xfrm>
        <a:graphic>
          <a:graphicData uri="http://schemas.openxmlformats.org/presentationml/2006/ole">
            <mc:AlternateContent xmlns:mc="http://schemas.openxmlformats.org/markup-compatibility/2006">
              <mc:Choice xmlns:v="urn:schemas-microsoft-com:vml" Requires="v">
                <p:oleObj spid="_x0000_s41007" name="数式" r:id="rId3" imgW="2654280" imgH="2869920" progId="Equation.3">
                  <p:embed/>
                </p:oleObj>
              </mc:Choice>
              <mc:Fallback>
                <p:oleObj name="数式" r:id="rId3" imgW="2654280" imgH="286992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2113" y="285750"/>
                        <a:ext cx="3917950" cy="402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65" name="Text Box 5"/>
          <p:cNvSpPr txBox="1">
            <a:spLocks noChangeArrowheads="1"/>
          </p:cNvSpPr>
          <p:nvPr/>
        </p:nvSpPr>
        <p:spPr bwMode="auto">
          <a:xfrm>
            <a:off x="1528716" y="4713275"/>
            <a:ext cx="5327650" cy="1892826"/>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株主にとっても実質額は大切！この式が</a:t>
            </a:r>
            <a:r>
              <a:rPr lang="en-US" altLang="ja-JP" sz="1800" dirty="0">
                <a:ea typeface="ＭＳ Ｐゴシック" pitchFamily="50" charset="-128"/>
              </a:rPr>
              <a:t>1</a:t>
            </a:r>
            <a:r>
              <a:rPr lang="ja-JP" altLang="en-US" sz="1800" dirty="0">
                <a:ea typeface="ＭＳ Ｐゴシック" pitchFamily="50" charset="-128"/>
              </a:rPr>
              <a:t>番重要な</a:t>
            </a:r>
            <a:r>
              <a:rPr lang="ja-JP" altLang="en-US" sz="1800" dirty="0" smtClean="0">
                <a:ea typeface="ＭＳ Ｐゴシック" pitchFamily="50" charset="-128"/>
              </a:rPr>
              <a:t>意</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味</a:t>
            </a:r>
            <a:r>
              <a:rPr lang="ja-JP" altLang="en-US" sz="1800" dirty="0">
                <a:ea typeface="ＭＳ Ｐゴシック" pitchFamily="50" charset="-128"/>
              </a:rPr>
              <a:t>を持つ。つまり、経営者は</a:t>
            </a:r>
            <a:r>
              <a:rPr lang="ja-JP" altLang="en-US" sz="1800" dirty="0">
                <a:solidFill>
                  <a:srgbClr val="FF0000"/>
                </a:solidFill>
                <a:latin typeface="HGS創英角ｺﾞｼｯｸUB" pitchFamily="50" charset="-128"/>
                <a:ea typeface="HGS創英角ｺﾞｼｯｸUB" pitchFamily="50" charset="-128"/>
              </a:rPr>
              <a:t>企業の実質価値</a:t>
            </a:r>
            <a:r>
              <a:rPr lang="ja-JP" altLang="en-US" sz="1800" dirty="0">
                <a:ea typeface="ＭＳ Ｐゴシック" pitchFamily="50" charset="-128"/>
              </a:rPr>
              <a:t>　　</a:t>
            </a:r>
            <a:r>
              <a:rPr lang="ja-JP" altLang="en-US" sz="1800" dirty="0" smtClean="0">
                <a:ea typeface="ＭＳ Ｐゴシック" pitchFamily="50" charset="-128"/>
              </a:rPr>
              <a:t>　　　</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を</a:t>
            </a:r>
            <a:r>
              <a:rPr lang="ja-JP" altLang="en-US" sz="1800" b="1" dirty="0">
                <a:solidFill>
                  <a:srgbClr val="FF0000"/>
                </a:solidFill>
                <a:ea typeface="ＭＳ Ｐゴシック" pitchFamily="50" charset="-128"/>
              </a:rPr>
              <a:t>最大にするように</a:t>
            </a:r>
            <a:r>
              <a:rPr lang="ja-JP" altLang="en-US" sz="1800" dirty="0">
                <a:ea typeface="ＭＳ Ｐゴシック" pitchFamily="50" charset="-128"/>
              </a:rPr>
              <a:t>行動しなければならない。</a:t>
            </a:r>
          </a:p>
          <a:p>
            <a:pPr>
              <a:spcBef>
                <a:spcPct val="50000"/>
              </a:spcBef>
            </a:pPr>
            <a:r>
              <a:rPr lang="ja-JP" altLang="en-US" sz="1800" dirty="0">
                <a:ea typeface="ＭＳ Ｐゴシック" pitchFamily="50" charset="-128"/>
              </a:rPr>
              <a:t>企業の行動は実質利子率によって影響を受けることになるのがわかる。</a:t>
            </a:r>
          </a:p>
        </p:txBody>
      </p:sp>
      <p:graphicFrame>
        <p:nvGraphicFramePr>
          <p:cNvPr id="40966" name="Object 6"/>
          <p:cNvGraphicFramePr>
            <a:graphicFrameLocks noChangeAspect="1"/>
          </p:cNvGraphicFramePr>
          <p:nvPr/>
        </p:nvGraphicFramePr>
        <p:xfrm>
          <a:off x="6029310" y="5070465"/>
          <a:ext cx="563573" cy="703174"/>
        </p:xfrm>
        <a:graphic>
          <a:graphicData uri="http://schemas.openxmlformats.org/presentationml/2006/ole">
            <mc:AlternateContent xmlns:mc="http://schemas.openxmlformats.org/markup-compatibility/2006">
              <mc:Choice xmlns:v="urn:schemas-microsoft-com:vml" Requires="v">
                <p:oleObj spid="_x0000_s41008" name="数式" r:id="rId5" imgW="241200" imgH="457200" progId="Equation.3">
                  <p:embed/>
                </p:oleObj>
              </mc:Choice>
              <mc:Fallback>
                <p:oleObj name="数式" r:id="rId5" imgW="241200" imgH="4572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9310" y="5070465"/>
                        <a:ext cx="563573" cy="703174"/>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5214942" y="2857496"/>
            <a:ext cx="3714776" cy="292895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1988" name="Text Box 4"/>
          <p:cNvSpPr txBox="1">
            <a:spLocks noChangeArrowheads="1"/>
          </p:cNvSpPr>
          <p:nvPr/>
        </p:nvSpPr>
        <p:spPr bwMode="auto">
          <a:xfrm>
            <a:off x="1042988" y="549275"/>
            <a:ext cx="7632700" cy="1200329"/>
          </a:xfrm>
          <a:prstGeom prst="rect">
            <a:avLst/>
          </a:prstGeom>
          <a:noFill/>
          <a:ln w="9525">
            <a:noFill/>
            <a:miter lim="800000"/>
            <a:headEnd/>
            <a:tailEnd/>
          </a:ln>
          <a:effectLst/>
        </p:spPr>
        <p:txBody>
          <a:bodyPr wrap="square">
            <a:spAutoFit/>
          </a:bodyPr>
          <a:lstStyle/>
          <a:p>
            <a:pPr>
              <a:spcBef>
                <a:spcPct val="50000"/>
              </a:spcBef>
            </a:pPr>
            <a:endParaRPr lang="ja-JP" altLang="en-US" sz="1800" dirty="0">
              <a:ea typeface="ＭＳ Ｐゴシック" pitchFamily="50" charset="-128"/>
            </a:endParaRPr>
          </a:p>
          <a:p>
            <a:pPr>
              <a:spcBef>
                <a:spcPct val="50000"/>
              </a:spcBef>
              <a:buFont typeface="Wingdings" pitchFamily="2" charset="2"/>
              <a:buChar char="n"/>
            </a:pPr>
            <a:r>
              <a:rPr lang="ja-JP" altLang="en-US" sz="1800" dirty="0">
                <a:ea typeface="ＭＳ Ｐゴシック" pitchFamily="50" charset="-128"/>
              </a:rPr>
              <a:t>企業の投資に</a:t>
            </a:r>
            <a:r>
              <a:rPr lang="ja-JP" altLang="en-US" sz="1800" dirty="0" smtClean="0">
                <a:ea typeface="ＭＳ Ｐゴシック" pitchFamily="50" charset="-128"/>
              </a:rPr>
              <a:t>は費用が</a:t>
            </a:r>
            <a:r>
              <a:rPr lang="ja-JP" altLang="en-US" sz="1800" dirty="0">
                <a:ea typeface="ＭＳ Ｐゴシック" pitchFamily="50" charset="-128"/>
              </a:rPr>
              <a:t>かかる</a:t>
            </a:r>
            <a:r>
              <a:rPr lang="ja-JP" altLang="en-US" sz="1800" dirty="0" smtClean="0">
                <a:ea typeface="ＭＳ Ｐゴシック" pitchFamily="50" charset="-128"/>
              </a:rPr>
              <a:t>。　</a:t>
            </a:r>
            <a:r>
              <a:rPr lang="en-US" altLang="ja-JP" sz="1800" dirty="0" smtClean="0">
                <a:ea typeface="ＭＳ Ｐゴシック" pitchFamily="50" charset="-128"/>
              </a:rPr>
              <a:t>(Cost)</a:t>
            </a:r>
          </a:p>
          <a:p>
            <a:pPr>
              <a:spcBef>
                <a:spcPct val="50000"/>
              </a:spcBef>
              <a:buFont typeface="Wingdings" pitchFamily="2" charset="2"/>
              <a:buChar char="n"/>
            </a:pPr>
            <a:r>
              <a:rPr lang="ja-JP" altLang="en-US" sz="1800" dirty="0" smtClean="0">
                <a:ea typeface="ＭＳ Ｐゴシック" pitchFamily="50" charset="-128"/>
              </a:rPr>
              <a:t>投資を行うと生産量が増大し、利潤、配当が増える。</a:t>
            </a:r>
            <a:r>
              <a:rPr lang="en-US" altLang="ja-JP" sz="1800" dirty="0" smtClean="0">
                <a:ea typeface="ＭＳ Ｐゴシック" pitchFamily="50" charset="-128"/>
              </a:rPr>
              <a:t>(Benefit)</a:t>
            </a:r>
            <a:r>
              <a:rPr lang="ja-JP" altLang="en-US" sz="1800" dirty="0">
                <a:ea typeface="ＭＳ Ｐゴシック" pitchFamily="50" charset="-128"/>
              </a:rPr>
              <a:t>　　　　</a:t>
            </a:r>
          </a:p>
        </p:txBody>
      </p:sp>
      <p:sp>
        <p:nvSpPr>
          <p:cNvPr id="5" name="タイトル 4"/>
          <p:cNvSpPr>
            <a:spLocks noGrp="1"/>
          </p:cNvSpPr>
          <p:nvPr>
            <p:ph type="title"/>
          </p:nvPr>
        </p:nvSpPr>
        <p:spPr>
          <a:xfrm>
            <a:off x="1078386" y="0"/>
            <a:ext cx="8065614" cy="1143000"/>
          </a:xfrm>
        </p:spPr>
        <p:txBody>
          <a:bodyPr>
            <a:normAutofit/>
          </a:bodyPr>
          <a:lstStyle/>
          <a:p>
            <a:r>
              <a:rPr lang="ja-JP" altLang="en-US" sz="3200" dirty="0" smtClean="0">
                <a:ea typeface="ＭＳ Ｐゴシック" pitchFamily="50" charset="-128"/>
              </a:rPr>
              <a:t>経営者はどのように投資を決定するのか？？</a:t>
            </a:r>
            <a:endParaRPr kumimoji="1" lang="ja-JP" altLang="en-US" sz="3200" dirty="0"/>
          </a:p>
        </p:txBody>
      </p:sp>
      <p:sp>
        <p:nvSpPr>
          <p:cNvPr id="9" name="正方形/長方形 8"/>
          <p:cNvSpPr/>
          <p:nvPr/>
        </p:nvSpPr>
        <p:spPr>
          <a:xfrm>
            <a:off x="1214414" y="2857496"/>
            <a:ext cx="3714776" cy="292895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1357290" y="2428868"/>
            <a:ext cx="3643338" cy="338554"/>
          </a:xfrm>
          <a:prstGeom prst="rect">
            <a:avLst/>
          </a:prstGeom>
          <a:noFill/>
        </p:spPr>
        <p:txBody>
          <a:bodyPr wrap="square" rtlCol="0">
            <a:spAutoFit/>
          </a:bodyPr>
          <a:lstStyle/>
          <a:p>
            <a:r>
              <a:rPr kumimoji="1" lang="ja-JP" altLang="en-US" dirty="0" smtClean="0"/>
              <a:t>ソローモデルを思い出してください。</a:t>
            </a:r>
            <a:endParaRPr kumimoji="1" lang="ja-JP" altLang="en-US" dirty="0"/>
          </a:p>
        </p:txBody>
      </p:sp>
      <p:cxnSp>
        <p:nvCxnSpPr>
          <p:cNvPr id="13" name="直線矢印コネクタ 12"/>
          <p:cNvCxnSpPr/>
          <p:nvPr/>
        </p:nvCxnSpPr>
        <p:spPr>
          <a:xfrm>
            <a:off x="1571604" y="5500702"/>
            <a:ext cx="292895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4286248" y="5500702"/>
            <a:ext cx="785818" cy="338554"/>
          </a:xfrm>
          <a:prstGeom prst="rect">
            <a:avLst/>
          </a:prstGeom>
          <a:noFill/>
        </p:spPr>
        <p:txBody>
          <a:bodyPr wrap="square" rtlCol="0">
            <a:spAutoFit/>
          </a:bodyPr>
          <a:lstStyle/>
          <a:p>
            <a:r>
              <a:rPr kumimoji="1" lang="ja-JP" altLang="en-US" dirty="0" smtClean="0"/>
              <a:t>資本</a:t>
            </a:r>
            <a:endParaRPr kumimoji="1" lang="ja-JP" altLang="en-US" dirty="0"/>
          </a:p>
        </p:txBody>
      </p:sp>
      <p:cxnSp>
        <p:nvCxnSpPr>
          <p:cNvPr id="16" name="直線矢印コネクタ 15"/>
          <p:cNvCxnSpPr/>
          <p:nvPr/>
        </p:nvCxnSpPr>
        <p:spPr>
          <a:xfrm rot="5400000" flipH="1" flipV="1">
            <a:off x="465109" y="4392619"/>
            <a:ext cx="221457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214414" y="2857496"/>
            <a:ext cx="857256" cy="338554"/>
          </a:xfrm>
          <a:prstGeom prst="rect">
            <a:avLst/>
          </a:prstGeom>
          <a:noFill/>
        </p:spPr>
        <p:txBody>
          <a:bodyPr wrap="square" rtlCol="0">
            <a:spAutoFit/>
          </a:bodyPr>
          <a:lstStyle/>
          <a:p>
            <a:r>
              <a:rPr kumimoji="1" lang="ja-JP" altLang="en-US" dirty="0" smtClean="0"/>
              <a:t>生産量</a:t>
            </a:r>
            <a:endParaRPr kumimoji="1" lang="ja-JP" altLang="en-US" dirty="0"/>
          </a:p>
        </p:txBody>
      </p:sp>
      <p:cxnSp>
        <p:nvCxnSpPr>
          <p:cNvPr id="22" name="直線矢印コネクタ 21"/>
          <p:cNvCxnSpPr/>
          <p:nvPr/>
        </p:nvCxnSpPr>
        <p:spPr>
          <a:xfrm>
            <a:off x="1643042" y="5072074"/>
            <a:ext cx="571504"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4" name="直線矢印コネクタ 23"/>
          <p:cNvCxnSpPr/>
          <p:nvPr/>
        </p:nvCxnSpPr>
        <p:spPr>
          <a:xfrm rot="5400000" flipH="1" flipV="1">
            <a:off x="1785124" y="4643446"/>
            <a:ext cx="858050" cy="79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40" name="テキスト ボックス 39"/>
          <p:cNvSpPr txBox="1"/>
          <p:nvPr/>
        </p:nvSpPr>
        <p:spPr>
          <a:xfrm>
            <a:off x="2285984" y="4357694"/>
            <a:ext cx="1214446" cy="58477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dirty="0" smtClean="0"/>
              <a:t>生産の限界的な増加</a:t>
            </a:r>
            <a:endParaRPr kumimoji="1" lang="ja-JP" altLang="en-US" dirty="0"/>
          </a:p>
        </p:txBody>
      </p:sp>
      <p:sp>
        <p:nvSpPr>
          <p:cNvPr id="41" name="テキスト ボックス 40"/>
          <p:cNvSpPr txBox="1"/>
          <p:nvPr/>
        </p:nvSpPr>
        <p:spPr>
          <a:xfrm>
            <a:off x="4857720" y="6000768"/>
            <a:ext cx="428628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spcBef>
                <a:spcPct val="50000"/>
              </a:spcBef>
            </a:pPr>
            <a:r>
              <a:rPr lang="ja-JP" altLang="en-US" dirty="0" smtClean="0">
                <a:ea typeface="ＭＳ Ｐゴシック" pitchFamily="50" charset="-128"/>
              </a:rPr>
              <a:t>投資が増えるにつれ、</a:t>
            </a:r>
            <a:r>
              <a:rPr lang="ja-JP" altLang="en-US" dirty="0" smtClean="0">
                <a:solidFill>
                  <a:srgbClr val="FF0000"/>
                </a:solidFill>
                <a:ea typeface="ＭＳ Ｐゴシック" pitchFamily="50" charset="-128"/>
              </a:rPr>
              <a:t>配当の限界的な増加分は減少する</a:t>
            </a:r>
            <a:r>
              <a:rPr lang="ja-JP" altLang="en-US" dirty="0" smtClean="0">
                <a:ea typeface="ＭＳ Ｐゴシック" pitchFamily="50" charset="-128"/>
              </a:rPr>
              <a:t>。</a:t>
            </a:r>
          </a:p>
        </p:txBody>
      </p:sp>
      <p:sp>
        <p:nvSpPr>
          <p:cNvPr id="42" name="テキスト ボックス 41"/>
          <p:cNvSpPr txBox="1"/>
          <p:nvPr/>
        </p:nvSpPr>
        <p:spPr>
          <a:xfrm>
            <a:off x="5214942" y="2857496"/>
            <a:ext cx="2286016" cy="338554"/>
          </a:xfrm>
          <a:prstGeom prst="rect">
            <a:avLst/>
          </a:prstGeom>
          <a:noFill/>
        </p:spPr>
        <p:txBody>
          <a:bodyPr wrap="square" rtlCol="0">
            <a:spAutoFit/>
          </a:bodyPr>
          <a:lstStyle/>
          <a:p>
            <a:r>
              <a:rPr kumimoji="1" lang="ja-JP" altLang="en-US" dirty="0" smtClean="0"/>
              <a:t>配当の限界的な増加分</a:t>
            </a:r>
            <a:endParaRPr kumimoji="1" lang="ja-JP" altLang="en-US" dirty="0"/>
          </a:p>
        </p:txBody>
      </p:sp>
      <p:cxnSp>
        <p:nvCxnSpPr>
          <p:cNvPr id="45" name="直線矢印コネクタ 44"/>
          <p:cNvCxnSpPr/>
          <p:nvPr/>
        </p:nvCxnSpPr>
        <p:spPr>
          <a:xfrm>
            <a:off x="5429256" y="5500702"/>
            <a:ext cx="30003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rot="5400000" flipH="1" flipV="1">
            <a:off x="4286248" y="4357694"/>
            <a:ext cx="2286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a:off x="2214546" y="4214818"/>
            <a:ext cx="64294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直線矢印コネクタ 50"/>
          <p:cNvCxnSpPr/>
          <p:nvPr/>
        </p:nvCxnSpPr>
        <p:spPr>
          <a:xfrm>
            <a:off x="2857488" y="3786190"/>
            <a:ext cx="642942"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直線矢印コネクタ 52"/>
          <p:cNvCxnSpPr/>
          <p:nvPr/>
        </p:nvCxnSpPr>
        <p:spPr>
          <a:xfrm rot="5400000" flipH="1" flipV="1">
            <a:off x="2643968" y="4000504"/>
            <a:ext cx="427834" cy="7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8" name="フリーフォーム 57"/>
          <p:cNvSpPr/>
          <p:nvPr/>
        </p:nvSpPr>
        <p:spPr>
          <a:xfrm>
            <a:off x="1565564" y="3338945"/>
            <a:ext cx="2854036" cy="2161310"/>
          </a:xfrm>
          <a:custGeom>
            <a:avLst/>
            <a:gdLst>
              <a:gd name="connsiteX0" fmla="*/ 0 w 2854036"/>
              <a:gd name="connsiteY0" fmla="*/ 2161310 h 2161310"/>
              <a:gd name="connsiteX1" fmla="*/ 69272 w 2854036"/>
              <a:gd name="connsiteY1" fmla="*/ 1676400 h 2161310"/>
              <a:gd name="connsiteX2" fmla="*/ 332509 w 2854036"/>
              <a:gd name="connsiteY2" fmla="*/ 1149928 h 2161310"/>
              <a:gd name="connsiteX3" fmla="*/ 1288472 w 2854036"/>
              <a:gd name="connsiteY3" fmla="*/ 415637 h 2161310"/>
              <a:gd name="connsiteX4" fmla="*/ 2854036 w 2854036"/>
              <a:gd name="connsiteY4" fmla="*/ 0 h 216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4036" h="2161310">
                <a:moveTo>
                  <a:pt x="0" y="2161310"/>
                </a:moveTo>
                <a:cubicBezTo>
                  <a:pt x="6927" y="2003137"/>
                  <a:pt x="13854" y="1844964"/>
                  <a:pt x="69272" y="1676400"/>
                </a:cubicBezTo>
                <a:cubicBezTo>
                  <a:pt x="124690" y="1507836"/>
                  <a:pt x="129309" y="1360055"/>
                  <a:pt x="332509" y="1149928"/>
                </a:cubicBezTo>
                <a:cubicBezTo>
                  <a:pt x="535709" y="939801"/>
                  <a:pt x="868218" y="607292"/>
                  <a:pt x="1288472" y="415637"/>
                </a:cubicBezTo>
                <a:cubicBezTo>
                  <a:pt x="1708726" y="223982"/>
                  <a:pt x="2281381" y="111991"/>
                  <a:pt x="2854036" y="0"/>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cxnSp>
        <p:nvCxnSpPr>
          <p:cNvPr id="62" name="直線矢印コネクタ 61"/>
          <p:cNvCxnSpPr/>
          <p:nvPr/>
        </p:nvCxnSpPr>
        <p:spPr>
          <a:xfrm rot="5400000" flipH="1" flipV="1">
            <a:off x="3358348" y="3642520"/>
            <a:ext cx="28575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89" name="テキスト ボックス 88"/>
          <p:cNvSpPr txBox="1"/>
          <p:nvPr/>
        </p:nvSpPr>
        <p:spPr>
          <a:xfrm>
            <a:off x="8501090" y="5429264"/>
            <a:ext cx="785818" cy="338554"/>
          </a:xfrm>
          <a:prstGeom prst="rect">
            <a:avLst/>
          </a:prstGeom>
          <a:noFill/>
        </p:spPr>
        <p:txBody>
          <a:bodyPr wrap="square" rtlCol="0">
            <a:spAutoFit/>
          </a:bodyPr>
          <a:lstStyle/>
          <a:p>
            <a:r>
              <a:rPr kumimoji="1" lang="ja-JP" altLang="en-US" dirty="0" smtClean="0"/>
              <a:t>投資</a:t>
            </a:r>
            <a:endParaRPr kumimoji="1" lang="ja-JP" altLang="en-US" dirty="0"/>
          </a:p>
        </p:txBody>
      </p:sp>
      <p:sp>
        <p:nvSpPr>
          <p:cNvPr id="93" name="テキスト ボックス 92"/>
          <p:cNvSpPr txBox="1"/>
          <p:nvPr/>
        </p:nvSpPr>
        <p:spPr>
          <a:xfrm>
            <a:off x="1714480" y="5072074"/>
            <a:ext cx="1785950" cy="338554"/>
          </a:xfrm>
          <a:prstGeom prst="rect">
            <a:avLst/>
          </a:prstGeom>
          <a:noFill/>
        </p:spPr>
        <p:txBody>
          <a:bodyPr wrap="square" rtlCol="0">
            <a:spAutoFit/>
          </a:bodyPr>
          <a:lstStyle/>
          <a:p>
            <a:r>
              <a:rPr kumimoji="1" lang="ja-JP" altLang="en-US" dirty="0" smtClean="0"/>
              <a:t>資本</a:t>
            </a:r>
            <a:r>
              <a:rPr kumimoji="1" lang="en-US" altLang="ja-JP" dirty="0" smtClean="0"/>
              <a:t>1</a:t>
            </a:r>
            <a:r>
              <a:rPr kumimoji="1" lang="ja-JP" altLang="en-US" dirty="0" smtClean="0"/>
              <a:t>単位の増加</a:t>
            </a:r>
            <a:endParaRPr kumimoji="1" lang="ja-JP" altLang="en-US" dirty="0"/>
          </a:p>
        </p:txBody>
      </p:sp>
      <p:sp>
        <p:nvSpPr>
          <p:cNvPr id="91" name="フリーフォーム 90"/>
          <p:cNvSpPr/>
          <p:nvPr/>
        </p:nvSpPr>
        <p:spPr>
          <a:xfrm>
            <a:off x="5786446" y="3357562"/>
            <a:ext cx="2604655" cy="1787236"/>
          </a:xfrm>
          <a:custGeom>
            <a:avLst/>
            <a:gdLst>
              <a:gd name="connsiteX0" fmla="*/ 0 w 2604655"/>
              <a:gd name="connsiteY0" fmla="*/ 0 h 1787236"/>
              <a:gd name="connsiteX1" fmla="*/ 595746 w 2604655"/>
              <a:gd name="connsiteY1" fmla="*/ 1274618 h 1787236"/>
              <a:gd name="connsiteX2" fmla="*/ 2604655 w 2604655"/>
              <a:gd name="connsiteY2" fmla="*/ 1787236 h 1787236"/>
            </a:gdLst>
            <a:ahLst/>
            <a:cxnLst>
              <a:cxn ang="0">
                <a:pos x="connsiteX0" y="connsiteY0"/>
              </a:cxn>
              <a:cxn ang="0">
                <a:pos x="connsiteX1" y="connsiteY1"/>
              </a:cxn>
              <a:cxn ang="0">
                <a:pos x="connsiteX2" y="connsiteY2"/>
              </a:cxn>
            </a:cxnLst>
            <a:rect l="l" t="t" r="r" b="b"/>
            <a:pathLst>
              <a:path w="2604655" h="1787236">
                <a:moveTo>
                  <a:pt x="0" y="0"/>
                </a:moveTo>
                <a:cubicBezTo>
                  <a:pt x="80818" y="488372"/>
                  <a:pt x="161637" y="976745"/>
                  <a:pt x="595746" y="1274618"/>
                </a:cubicBezTo>
                <a:cubicBezTo>
                  <a:pt x="1029855" y="1572491"/>
                  <a:pt x="1817255" y="1679863"/>
                  <a:pt x="2604655" y="1787236"/>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1500166" y="6000768"/>
            <a:ext cx="2928958"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生産関数の限界生産力の逓減</a:t>
            </a:r>
            <a:endParaRPr kumimoji="1" lang="en-US" altLang="ja-JP" dirty="0" smtClean="0"/>
          </a:p>
          <a:p>
            <a:r>
              <a:rPr kumimoji="1" lang="ja-JP" altLang="en-US" dirty="0" smtClean="0"/>
              <a:t>が原因</a:t>
            </a:r>
            <a:endParaRPr kumimoji="1" lang="ja-JP" altLang="en-US" dirty="0"/>
          </a:p>
        </p:txBody>
      </p:sp>
      <p:sp>
        <p:nvSpPr>
          <p:cNvPr id="38" name="右矢印 37"/>
          <p:cNvSpPr/>
          <p:nvPr/>
        </p:nvSpPr>
        <p:spPr>
          <a:xfrm>
            <a:off x="4500562" y="6143644"/>
            <a:ext cx="28575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643042" y="928670"/>
            <a:ext cx="3643338" cy="30718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4" name="テキスト ボックス 13"/>
          <p:cNvSpPr txBox="1"/>
          <p:nvPr/>
        </p:nvSpPr>
        <p:spPr>
          <a:xfrm>
            <a:off x="1714480" y="1000108"/>
            <a:ext cx="2286016" cy="338554"/>
          </a:xfrm>
          <a:prstGeom prst="rect">
            <a:avLst/>
          </a:prstGeom>
          <a:noFill/>
        </p:spPr>
        <p:txBody>
          <a:bodyPr wrap="square" rtlCol="0">
            <a:spAutoFit/>
          </a:bodyPr>
          <a:lstStyle/>
          <a:p>
            <a:r>
              <a:rPr kumimoji="1" lang="ja-JP" altLang="en-US" dirty="0" smtClean="0"/>
              <a:t>費用の限界的な増加分</a:t>
            </a:r>
            <a:endParaRPr kumimoji="1" lang="ja-JP" altLang="en-US" dirty="0"/>
          </a:p>
        </p:txBody>
      </p:sp>
      <p:cxnSp>
        <p:nvCxnSpPr>
          <p:cNvPr id="31" name="直線矢印コネクタ 30"/>
          <p:cNvCxnSpPr/>
          <p:nvPr/>
        </p:nvCxnSpPr>
        <p:spPr>
          <a:xfrm>
            <a:off x="2000232" y="3643314"/>
            <a:ext cx="307183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rot="5400000" flipH="1" flipV="1">
            <a:off x="822299" y="2463793"/>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フリーフォーム 32"/>
          <p:cNvSpPr/>
          <p:nvPr/>
        </p:nvSpPr>
        <p:spPr>
          <a:xfrm>
            <a:off x="2362176" y="1664711"/>
            <a:ext cx="2105891" cy="1648691"/>
          </a:xfrm>
          <a:custGeom>
            <a:avLst/>
            <a:gdLst>
              <a:gd name="connsiteX0" fmla="*/ 0 w 2105891"/>
              <a:gd name="connsiteY0" fmla="*/ 1648691 h 1648691"/>
              <a:gd name="connsiteX1" fmla="*/ 1136073 w 2105891"/>
              <a:gd name="connsiteY1" fmla="*/ 1330036 h 1648691"/>
              <a:gd name="connsiteX2" fmla="*/ 2105891 w 2105891"/>
              <a:gd name="connsiteY2" fmla="*/ 0 h 1648691"/>
            </a:gdLst>
            <a:ahLst/>
            <a:cxnLst>
              <a:cxn ang="0">
                <a:pos x="connsiteX0" y="connsiteY0"/>
              </a:cxn>
              <a:cxn ang="0">
                <a:pos x="connsiteX1" y="connsiteY1"/>
              </a:cxn>
              <a:cxn ang="0">
                <a:pos x="connsiteX2" y="connsiteY2"/>
              </a:cxn>
            </a:cxnLst>
            <a:rect l="l" t="t" r="r" b="b"/>
            <a:pathLst>
              <a:path w="2105891" h="1648691">
                <a:moveTo>
                  <a:pt x="0" y="1648691"/>
                </a:moveTo>
                <a:cubicBezTo>
                  <a:pt x="392545" y="1626754"/>
                  <a:pt x="785091" y="1604818"/>
                  <a:pt x="1136073" y="1330036"/>
                </a:cubicBezTo>
                <a:cubicBezTo>
                  <a:pt x="1487055" y="1055254"/>
                  <a:pt x="1796473" y="527627"/>
                  <a:pt x="2105891" y="0"/>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39" name="テキスト ボックス 38"/>
          <p:cNvSpPr txBox="1"/>
          <p:nvPr/>
        </p:nvSpPr>
        <p:spPr>
          <a:xfrm>
            <a:off x="4500562" y="3643314"/>
            <a:ext cx="928694" cy="338554"/>
          </a:xfrm>
          <a:prstGeom prst="rect">
            <a:avLst/>
          </a:prstGeom>
          <a:noFill/>
        </p:spPr>
        <p:txBody>
          <a:bodyPr wrap="square" rtlCol="0">
            <a:spAutoFit/>
          </a:bodyPr>
          <a:lstStyle/>
          <a:p>
            <a:r>
              <a:rPr kumimoji="1" lang="ja-JP" altLang="en-US" dirty="0" smtClean="0"/>
              <a:t>投資</a:t>
            </a:r>
            <a:endParaRPr kumimoji="1" lang="ja-JP" altLang="en-US" dirty="0"/>
          </a:p>
        </p:txBody>
      </p:sp>
      <p:sp>
        <p:nvSpPr>
          <p:cNvPr id="40" name="テキスト ボックス 39"/>
          <p:cNvSpPr txBox="1"/>
          <p:nvPr/>
        </p:nvSpPr>
        <p:spPr>
          <a:xfrm>
            <a:off x="1428696" y="4214818"/>
            <a:ext cx="428628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spcBef>
                <a:spcPct val="50000"/>
              </a:spcBef>
            </a:pPr>
            <a:r>
              <a:rPr lang="ja-JP" altLang="en-US" dirty="0" smtClean="0">
                <a:ea typeface="ＭＳ Ｐゴシック" pitchFamily="50" charset="-128"/>
              </a:rPr>
              <a:t>投資が増えるにつれ、費用</a:t>
            </a:r>
            <a:r>
              <a:rPr lang="ja-JP" altLang="en-US" dirty="0" smtClean="0">
                <a:solidFill>
                  <a:srgbClr val="FF0000"/>
                </a:solidFill>
                <a:ea typeface="ＭＳ Ｐゴシック" pitchFamily="50" charset="-128"/>
              </a:rPr>
              <a:t>の限界的な増加分は増加する</a:t>
            </a:r>
            <a:r>
              <a:rPr lang="ja-JP" altLang="en-US" dirty="0" smtClean="0">
                <a:ea typeface="ＭＳ Ｐゴシック" pitchFamily="50" charset="-128"/>
              </a:rPr>
              <a:t>。</a:t>
            </a:r>
          </a:p>
        </p:txBody>
      </p:sp>
      <p:sp>
        <p:nvSpPr>
          <p:cNvPr id="29" name="テキスト ボックス 28"/>
          <p:cNvSpPr txBox="1"/>
          <p:nvPr/>
        </p:nvSpPr>
        <p:spPr>
          <a:xfrm>
            <a:off x="1428728" y="4786322"/>
            <a:ext cx="2031325" cy="646331"/>
          </a:xfrm>
          <a:prstGeom prst="rect">
            <a:avLst/>
          </a:prstGeom>
          <a:noFill/>
        </p:spPr>
        <p:txBody>
          <a:bodyPr wrap="none" rtlCol="0">
            <a:spAutoFit/>
          </a:bodyPr>
          <a:lstStyle/>
          <a:p>
            <a:r>
              <a:rPr kumimoji="1" lang="ja-JP" altLang="en-US" sz="3600" dirty="0" smtClean="0"/>
              <a:t>費用逓増</a:t>
            </a:r>
            <a:endParaRPr kumimoji="1" lang="ja-JP" altLang="en-US" sz="3600" dirty="0"/>
          </a:p>
        </p:txBody>
      </p:sp>
      <p:sp>
        <p:nvSpPr>
          <p:cNvPr id="41" name="テキスト ボックス 40"/>
          <p:cNvSpPr txBox="1"/>
          <p:nvPr/>
        </p:nvSpPr>
        <p:spPr>
          <a:xfrm>
            <a:off x="1285852" y="357166"/>
            <a:ext cx="2339102" cy="461665"/>
          </a:xfrm>
          <a:prstGeom prst="rect">
            <a:avLst/>
          </a:prstGeom>
          <a:noFill/>
        </p:spPr>
        <p:txBody>
          <a:bodyPr wrap="none" rtlCol="0">
            <a:spAutoFit/>
          </a:bodyPr>
          <a:lstStyle/>
          <a:p>
            <a:r>
              <a:rPr kumimoji="1" lang="ja-JP" altLang="en-US" sz="2400" dirty="0" smtClean="0"/>
              <a:t>投資を行う費用</a:t>
            </a:r>
            <a:endParaRPr kumimoji="1" lang="ja-JP" alt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四角形吹き出し 43"/>
          <p:cNvSpPr/>
          <p:nvPr/>
        </p:nvSpPr>
        <p:spPr>
          <a:xfrm>
            <a:off x="5500694" y="2000240"/>
            <a:ext cx="3429024" cy="1571636"/>
          </a:xfrm>
          <a:prstGeom prst="wedgeRectCallout">
            <a:avLst>
              <a:gd name="adj1" fmla="val 5417"/>
              <a:gd name="adj2" fmla="val 11613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0" name="正方形/長方形 39"/>
          <p:cNvSpPr/>
          <p:nvPr/>
        </p:nvSpPr>
        <p:spPr>
          <a:xfrm>
            <a:off x="1071538" y="5857892"/>
            <a:ext cx="8072462" cy="85725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071538" y="-214338"/>
            <a:ext cx="7498080" cy="1143000"/>
          </a:xfrm>
        </p:spPr>
        <p:txBody>
          <a:bodyPr/>
          <a:lstStyle/>
          <a:p>
            <a:r>
              <a:rPr kumimoji="1" lang="ja-JP" altLang="en-US" sz="3600" dirty="0" smtClean="0"/>
              <a:t>どれだけ投資を行うか</a:t>
            </a:r>
            <a:endParaRPr kumimoji="1" lang="ja-JP" altLang="en-US" sz="3600" dirty="0"/>
          </a:p>
        </p:txBody>
      </p:sp>
      <p:sp>
        <p:nvSpPr>
          <p:cNvPr id="4" name="正方形/長方形 3"/>
          <p:cNvSpPr/>
          <p:nvPr/>
        </p:nvSpPr>
        <p:spPr>
          <a:xfrm>
            <a:off x="1357290" y="785794"/>
            <a:ext cx="4000528" cy="378621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6" name="直線矢印コネクタ 5"/>
          <p:cNvCxnSpPr/>
          <p:nvPr/>
        </p:nvCxnSpPr>
        <p:spPr>
          <a:xfrm>
            <a:off x="1643042" y="4143380"/>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285720" y="2786058"/>
            <a:ext cx="271464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285852" y="785794"/>
            <a:ext cx="2286016" cy="338554"/>
          </a:xfrm>
          <a:prstGeom prst="rect">
            <a:avLst/>
          </a:prstGeom>
          <a:noFill/>
        </p:spPr>
        <p:txBody>
          <a:bodyPr wrap="square" rtlCol="0">
            <a:spAutoFit/>
          </a:bodyPr>
          <a:lstStyle/>
          <a:p>
            <a:r>
              <a:rPr kumimoji="1" lang="ja-JP" altLang="en-US" dirty="0" smtClean="0"/>
              <a:t>配当の限界的な増加分</a:t>
            </a:r>
            <a:endParaRPr kumimoji="1" lang="ja-JP" altLang="en-US" dirty="0"/>
          </a:p>
        </p:txBody>
      </p:sp>
      <p:sp>
        <p:nvSpPr>
          <p:cNvPr id="12" name="テキスト ボックス 11"/>
          <p:cNvSpPr txBox="1"/>
          <p:nvPr/>
        </p:nvSpPr>
        <p:spPr>
          <a:xfrm>
            <a:off x="1285852" y="1071546"/>
            <a:ext cx="2286016" cy="338554"/>
          </a:xfrm>
          <a:prstGeom prst="rect">
            <a:avLst/>
          </a:prstGeom>
          <a:noFill/>
        </p:spPr>
        <p:txBody>
          <a:bodyPr wrap="square" rtlCol="0">
            <a:spAutoFit/>
          </a:bodyPr>
          <a:lstStyle/>
          <a:p>
            <a:r>
              <a:rPr kumimoji="1" lang="ja-JP" altLang="en-US" dirty="0" smtClean="0"/>
              <a:t>費用の限界的な増加分</a:t>
            </a:r>
            <a:endParaRPr kumimoji="1" lang="ja-JP" altLang="en-US" dirty="0"/>
          </a:p>
        </p:txBody>
      </p:sp>
      <p:sp>
        <p:nvSpPr>
          <p:cNvPr id="13" name="テキスト ボックス 12"/>
          <p:cNvSpPr txBox="1"/>
          <p:nvPr/>
        </p:nvSpPr>
        <p:spPr>
          <a:xfrm>
            <a:off x="4500562" y="3643314"/>
            <a:ext cx="2286016"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dirty="0" smtClean="0"/>
              <a:t>配当の限界的な増加分</a:t>
            </a:r>
            <a:endParaRPr kumimoji="1" lang="ja-JP" altLang="en-US" dirty="0"/>
          </a:p>
        </p:txBody>
      </p:sp>
      <p:sp>
        <p:nvSpPr>
          <p:cNvPr id="14" name="テキスト ボックス 13"/>
          <p:cNvSpPr txBox="1"/>
          <p:nvPr/>
        </p:nvSpPr>
        <p:spPr>
          <a:xfrm>
            <a:off x="4357686" y="1357298"/>
            <a:ext cx="228601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費用の限界的な増加分</a:t>
            </a:r>
            <a:endParaRPr kumimoji="1" lang="ja-JP" altLang="en-US" dirty="0"/>
          </a:p>
        </p:txBody>
      </p:sp>
      <p:sp>
        <p:nvSpPr>
          <p:cNvPr id="18" name="テキスト ボックス 17"/>
          <p:cNvSpPr txBox="1"/>
          <p:nvPr/>
        </p:nvSpPr>
        <p:spPr>
          <a:xfrm>
            <a:off x="4714876" y="4214818"/>
            <a:ext cx="1143008" cy="338554"/>
          </a:xfrm>
          <a:prstGeom prst="rect">
            <a:avLst/>
          </a:prstGeom>
          <a:noFill/>
        </p:spPr>
        <p:txBody>
          <a:bodyPr wrap="square" rtlCol="0">
            <a:spAutoFit/>
          </a:bodyPr>
          <a:lstStyle/>
          <a:p>
            <a:r>
              <a:rPr kumimoji="1" lang="ja-JP" altLang="en-US" dirty="0" smtClean="0"/>
              <a:t>投資</a:t>
            </a:r>
            <a:endParaRPr kumimoji="1" lang="ja-JP" altLang="en-US" dirty="0"/>
          </a:p>
        </p:txBody>
      </p:sp>
      <p:sp>
        <p:nvSpPr>
          <p:cNvPr id="10" name="フリーフォーム 9"/>
          <p:cNvSpPr/>
          <p:nvPr/>
        </p:nvSpPr>
        <p:spPr>
          <a:xfrm>
            <a:off x="2050473" y="1788099"/>
            <a:ext cx="2784763" cy="1773382"/>
          </a:xfrm>
          <a:custGeom>
            <a:avLst/>
            <a:gdLst>
              <a:gd name="connsiteX0" fmla="*/ 0 w 2784763"/>
              <a:gd name="connsiteY0" fmla="*/ 0 h 1773382"/>
              <a:gd name="connsiteX1" fmla="*/ 983672 w 2784763"/>
              <a:gd name="connsiteY1" fmla="*/ 983673 h 1773382"/>
              <a:gd name="connsiteX2" fmla="*/ 2784763 w 2784763"/>
              <a:gd name="connsiteY2" fmla="*/ 1773382 h 1773382"/>
            </a:gdLst>
            <a:ahLst/>
            <a:cxnLst>
              <a:cxn ang="0">
                <a:pos x="connsiteX0" y="connsiteY0"/>
              </a:cxn>
              <a:cxn ang="0">
                <a:pos x="connsiteX1" y="connsiteY1"/>
              </a:cxn>
              <a:cxn ang="0">
                <a:pos x="connsiteX2" y="connsiteY2"/>
              </a:cxn>
            </a:cxnLst>
            <a:rect l="l" t="t" r="r" b="b"/>
            <a:pathLst>
              <a:path w="2784763" h="1773382">
                <a:moveTo>
                  <a:pt x="0" y="0"/>
                </a:moveTo>
                <a:cubicBezTo>
                  <a:pt x="259772" y="344054"/>
                  <a:pt x="519545" y="688109"/>
                  <a:pt x="983672" y="983673"/>
                </a:cubicBezTo>
                <a:cubicBezTo>
                  <a:pt x="1447799" y="1279237"/>
                  <a:pt x="2116281" y="1526309"/>
                  <a:pt x="2784763" y="1773382"/>
                </a:cubicBezTo>
              </a:path>
            </a:pathLst>
          </a:custGeom>
        </p:spPr>
        <p:style>
          <a:lnRef idx="3">
            <a:schemeClr val="accent3"/>
          </a:lnRef>
          <a:fillRef idx="0">
            <a:schemeClr val="accent3"/>
          </a:fillRef>
          <a:effectRef idx="2">
            <a:schemeClr val="accent3"/>
          </a:effectRef>
          <a:fontRef idx="minor">
            <a:schemeClr val="tx1"/>
          </a:fontRef>
        </p:style>
        <p:txBody>
          <a:bodyPr rtlCol="0" anchor="ctr"/>
          <a:lstStyle/>
          <a:p>
            <a:pPr algn="ctr"/>
            <a:endParaRPr kumimoji="1" lang="ja-JP" altLang="en-US"/>
          </a:p>
        </p:txBody>
      </p:sp>
      <p:sp>
        <p:nvSpPr>
          <p:cNvPr id="9" name="フリーフォーム 8"/>
          <p:cNvSpPr/>
          <p:nvPr/>
        </p:nvSpPr>
        <p:spPr>
          <a:xfrm>
            <a:off x="1981200" y="1815808"/>
            <a:ext cx="2590800" cy="1801091"/>
          </a:xfrm>
          <a:custGeom>
            <a:avLst/>
            <a:gdLst>
              <a:gd name="connsiteX0" fmla="*/ 0 w 2590800"/>
              <a:gd name="connsiteY0" fmla="*/ 1801091 h 1801091"/>
              <a:gd name="connsiteX1" fmla="*/ 1510145 w 2590800"/>
              <a:gd name="connsiteY1" fmla="*/ 1427019 h 1801091"/>
              <a:gd name="connsiteX2" fmla="*/ 2590800 w 2590800"/>
              <a:gd name="connsiteY2" fmla="*/ 0 h 1801091"/>
            </a:gdLst>
            <a:ahLst/>
            <a:cxnLst>
              <a:cxn ang="0">
                <a:pos x="connsiteX0" y="connsiteY0"/>
              </a:cxn>
              <a:cxn ang="0">
                <a:pos x="connsiteX1" y="connsiteY1"/>
              </a:cxn>
              <a:cxn ang="0">
                <a:pos x="connsiteX2" y="connsiteY2"/>
              </a:cxn>
            </a:cxnLst>
            <a:rect l="l" t="t" r="r" b="b"/>
            <a:pathLst>
              <a:path w="2590800" h="1801091">
                <a:moveTo>
                  <a:pt x="0" y="1801091"/>
                </a:moveTo>
                <a:cubicBezTo>
                  <a:pt x="539172" y="1764146"/>
                  <a:pt x="1078345" y="1727201"/>
                  <a:pt x="1510145" y="1427019"/>
                </a:cubicBezTo>
                <a:cubicBezTo>
                  <a:pt x="1941945" y="1126837"/>
                  <a:pt x="2266372" y="563418"/>
                  <a:pt x="2590800" y="0"/>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23" name="テキスト ボックス 22"/>
          <p:cNvSpPr txBox="1"/>
          <p:nvPr/>
        </p:nvSpPr>
        <p:spPr>
          <a:xfrm>
            <a:off x="1857356" y="4357694"/>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A</a:t>
            </a:r>
            <a:endParaRPr kumimoji="1" lang="ja-JP" altLang="en-US" dirty="0"/>
          </a:p>
        </p:txBody>
      </p:sp>
      <p:sp>
        <p:nvSpPr>
          <p:cNvPr id="24" name="テキスト ボックス 23"/>
          <p:cNvSpPr txBox="1"/>
          <p:nvPr/>
        </p:nvSpPr>
        <p:spPr>
          <a:xfrm>
            <a:off x="974450" y="4929198"/>
            <a:ext cx="35719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A</a:t>
            </a:r>
            <a:endParaRPr kumimoji="1" lang="ja-JP" altLang="en-US" dirty="0"/>
          </a:p>
        </p:txBody>
      </p:sp>
      <p:sp>
        <p:nvSpPr>
          <p:cNvPr id="25" name="テキスト ボックス 24"/>
          <p:cNvSpPr txBox="1"/>
          <p:nvPr/>
        </p:nvSpPr>
        <p:spPr>
          <a:xfrm>
            <a:off x="1285852" y="4929198"/>
            <a:ext cx="4071966" cy="338554"/>
          </a:xfrm>
          <a:prstGeom prst="rect">
            <a:avLst/>
          </a:prstGeom>
          <a:noFill/>
        </p:spPr>
        <p:txBody>
          <a:bodyPr wrap="square" rtlCol="0">
            <a:spAutoFit/>
          </a:bodyPr>
          <a:lstStyle/>
          <a:p>
            <a:r>
              <a:rPr kumimoji="1" lang="ja-JP" altLang="en-US" dirty="0" err="1" smtClean="0"/>
              <a:t>だけ</a:t>
            </a:r>
            <a:r>
              <a:rPr kumimoji="1" lang="ja-JP" altLang="en-US" dirty="0" smtClean="0"/>
              <a:t>投資を行ったときは、</a:t>
            </a:r>
            <a:endParaRPr kumimoji="1" lang="ja-JP" altLang="en-US" dirty="0"/>
          </a:p>
        </p:txBody>
      </p:sp>
      <p:sp>
        <p:nvSpPr>
          <p:cNvPr id="26" name="テキスト ボックス 25"/>
          <p:cNvSpPr txBox="1"/>
          <p:nvPr/>
        </p:nvSpPr>
        <p:spPr>
          <a:xfrm>
            <a:off x="3786182" y="4929198"/>
            <a:ext cx="2286016"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dirty="0" smtClean="0"/>
              <a:t>配当の限界的な増加分</a:t>
            </a:r>
            <a:endParaRPr kumimoji="1" lang="ja-JP" altLang="en-US" dirty="0"/>
          </a:p>
        </p:txBody>
      </p:sp>
      <p:sp>
        <p:nvSpPr>
          <p:cNvPr id="27" name="テキスト ボックス 26"/>
          <p:cNvSpPr txBox="1"/>
          <p:nvPr/>
        </p:nvSpPr>
        <p:spPr>
          <a:xfrm>
            <a:off x="6143636" y="4929198"/>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8" name="テキスト ボックス 27"/>
          <p:cNvSpPr txBox="1"/>
          <p:nvPr/>
        </p:nvSpPr>
        <p:spPr>
          <a:xfrm>
            <a:off x="6572264" y="4929198"/>
            <a:ext cx="228601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費用の限界的な増加分</a:t>
            </a:r>
            <a:endParaRPr kumimoji="1" lang="ja-JP" altLang="en-US" dirty="0"/>
          </a:p>
        </p:txBody>
      </p:sp>
      <p:sp>
        <p:nvSpPr>
          <p:cNvPr id="29" name="テキスト ボックス 28"/>
          <p:cNvSpPr txBox="1"/>
          <p:nvPr/>
        </p:nvSpPr>
        <p:spPr>
          <a:xfrm>
            <a:off x="1071538" y="5500702"/>
            <a:ext cx="8072462" cy="338554"/>
          </a:xfrm>
          <a:prstGeom prst="rect">
            <a:avLst/>
          </a:prstGeom>
          <a:noFill/>
        </p:spPr>
        <p:txBody>
          <a:bodyPr wrap="square" rtlCol="0">
            <a:spAutoFit/>
          </a:bodyPr>
          <a:lstStyle/>
          <a:p>
            <a:r>
              <a:rPr kumimoji="1" lang="ja-JP" altLang="en-US" dirty="0" smtClean="0"/>
              <a:t>さらに投資を行うことで、企業は利潤をたくさん得ることができ、配当が増える。</a:t>
            </a:r>
            <a:endParaRPr kumimoji="1" lang="ja-JP" altLang="en-US" dirty="0"/>
          </a:p>
        </p:txBody>
      </p:sp>
      <p:cxnSp>
        <p:nvCxnSpPr>
          <p:cNvPr id="31" name="直線矢印コネクタ 30"/>
          <p:cNvCxnSpPr/>
          <p:nvPr/>
        </p:nvCxnSpPr>
        <p:spPr>
          <a:xfrm>
            <a:off x="2643174" y="4000504"/>
            <a:ext cx="100013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2" name="フローチャート : 結合子 31"/>
          <p:cNvSpPr/>
          <p:nvPr/>
        </p:nvSpPr>
        <p:spPr>
          <a:xfrm>
            <a:off x="3571868" y="3000372"/>
            <a:ext cx="142876" cy="142876"/>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ja-JP" altLang="en-US"/>
          </a:p>
        </p:txBody>
      </p:sp>
      <p:cxnSp>
        <p:nvCxnSpPr>
          <p:cNvPr id="34" name="直線コネクタ 33"/>
          <p:cNvCxnSpPr>
            <a:stCxn id="32" idx="4"/>
          </p:cNvCxnSpPr>
          <p:nvPr/>
        </p:nvCxnSpPr>
        <p:spPr>
          <a:xfrm rot="5400000">
            <a:off x="3143240" y="3643314"/>
            <a:ext cx="100013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2643174" y="3643314"/>
            <a:ext cx="714380" cy="338554"/>
          </a:xfrm>
          <a:prstGeom prst="rect">
            <a:avLst/>
          </a:prstGeom>
          <a:noFill/>
        </p:spPr>
        <p:txBody>
          <a:bodyPr wrap="square" rtlCol="0">
            <a:spAutoFit/>
          </a:bodyPr>
          <a:lstStyle/>
          <a:p>
            <a:r>
              <a:rPr kumimoji="1" lang="ja-JP" altLang="en-US" dirty="0" smtClean="0"/>
              <a:t>投資</a:t>
            </a:r>
            <a:endParaRPr kumimoji="1" lang="ja-JP" altLang="en-US" dirty="0"/>
          </a:p>
        </p:txBody>
      </p:sp>
      <p:sp>
        <p:nvSpPr>
          <p:cNvPr id="36" name="テキスト ボックス 35"/>
          <p:cNvSpPr txBox="1"/>
          <p:nvPr/>
        </p:nvSpPr>
        <p:spPr>
          <a:xfrm>
            <a:off x="1142976" y="6143644"/>
            <a:ext cx="2286016"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dirty="0" smtClean="0"/>
              <a:t>配当の限界的な増加分</a:t>
            </a:r>
            <a:endParaRPr kumimoji="1" lang="ja-JP" altLang="en-US" dirty="0"/>
          </a:p>
        </p:txBody>
      </p:sp>
      <p:sp>
        <p:nvSpPr>
          <p:cNvPr id="37" name="テキスト ボックス 36"/>
          <p:cNvSpPr txBox="1"/>
          <p:nvPr/>
        </p:nvSpPr>
        <p:spPr>
          <a:xfrm>
            <a:off x="3857620" y="6143644"/>
            <a:ext cx="228601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費用の限界的な増加分</a:t>
            </a:r>
            <a:endParaRPr kumimoji="1" lang="ja-JP" altLang="en-US" dirty="0"/>
          </a:p>
        </p:txBody>
      </p:sp>
      <p:sp>
        <p:nvSpPr>
          <p:cNvPr id="38" name="テキスト ボックス 37"/>
          <p:cNvSpPr txBox="1"/>
          <p:nvPr/>
        </p:nvSpPr>
        <p:spPr>
          <a:xfrm>
            <a:off x="3428992" y="614364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9" name="テキスト ボックス 38"/>
          <p:cNvSpPr txBox="1"/>
          <p:nvPr/>
        </p:nvSpPr>
        <p:spPr>
          <a:xfrm>
            <a:off x="6143636" y="6143644"/>
            <a:ext cx="2857488" cy="338554"/>
          </a:xfrm>
          <a:prstGeom prst="rect">
            <a:avLst/>
          </a:prstGeom>
          <a:noFill/>
        </p:spPr>
        <p:txBody>
          <a:bodyPr wrap="square" rtlCol="0">
            <a:spAutoFit/>
          </a:bodyPr>
          <a:lstStyle/>
          <a:p>
            <a:r>
              <a:rPr kumimoji="1" lang="ja-JP" altLang="en-US" dirty="0" smtClean="0"/>
              <a:t>となるところまで投資を行う。</a:t>
            </a:r>
            <a:endParaRPr kumimoji="1" lang="ja-JP" altLang="en-US" dirty="0"/>
          </a:p>
        </p:txBody>
      </p:sp>
      <p:sp>
        <p:nvSpPr>
          <p:cNvPr id="33" name="左中かっこ 32"/>
          <p:cNvSpPr/>
          <p:nvPr/>
        </p:nvSpPr>
        <p:spPr>
          <a:xfrm rot="16200000">
            <a:off x="1964513" y="3821909"/>
            <a:ext cx="214314" cy="857256"/>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cxnSp>
        <p:nvCxnSpPr>
          <p:cNvPr id="42" name="直線矢印コネクタ 41"/>
          <p:cNvCxnSpPr>
            <a:endCxn id="33" idx="2"/>
          </p:cNvCxnSpPr>
          <p:nvPr/>
        </p:nvCxnSpPr>
        <p:spPr>
          <a:xfrm rot="5400000">
            <a:off x="2214546" y="3857628"/>
            <a:ext cx="571504"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46" name="直線矢印コネクタ 45"/>
          <p:cNvCxnSpPr/>
          <p:nvPr/>
        </p:nvCxnSpPr>
        <p:spPr>
          <a:xfrm rot="5400000" flipH="1" flipV="1">
            <a:off x="1679555" y="3249611"/>
            <a:ext cx="1785950"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sp>
        <p:nvSpPr>
          <p:cNvPr id="41" name="テキスト ボックス 40"/>
          <p:cNvSpPr txBox="1"/>
          <p:nvPr/>
        </p:nvSpPr>
        <p:spPr>
          <a:xfrm>
            <a:off x="5715008" y="2214554"/>
            <a:ext cx="320922" cy="338554"/>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dirty="0" smtClean="0"/>
              <a:t>A</a:t>
            </a:r>
            <a:endParaRPr kumimoji="1" lang="ja-JP" altLang="en-US" dirty="0"/>
          </a:p>
        </p:txBody>
      </p:sp>
      <p:sp>
        <p:nvSpPr>
          <p:cNvPr id="43" name="テキスト ボックス 42"/>
          <p:cNvSpPr txBox="1"/>
          <p:nvPr/>
        </p:nvSpPr>
        <p:spPr>
          <a:xfrm>
            <a:off x="6000761" y="2285992"/>
            <a:ext cx="2857519" cy="1077218"/>
          </a:xfrm>
          <a:prstGeom prst="rect">
            <a:avLst/>
          </a:prstGeom>
          <a:noFill/>
        </p:spPr>
        <p:txBody>
          <a:bodyPr wrap="square" rtlCol="0">
            <a:spAutoFit/>
          </a:bodyPr>
          <a:lstStyle/>
          <a:p>
            <a:r>
              <a:rPr kumimoji="1" lang="ja-JP" altLang="en-US" dirty="0" smtClean="0"/>
              <a:t>からさらに</a:t>
            </a:r>
            <a:r>
              <a:rPr kumimoji="1" lang="en-US" altLang="ja-JP" dirty="0" smtClean="0"/>
              <a:t>1</a:t>
            </a:r>
            <a:r>
              <a:rPr kumimoji="1" lang="ja-JP" altLang="en-US" dirty="0" smtClean="0"/>
              <a:t>単位の投資を行うとその</a:t>
            </a:r>
            <a:r>
              <a:rPr kumimoji="1" lang="en-US" altLang="ja-JP" dirty="0" smtClean="0"/>
              <a:t>1</a:t>
            </a:r>
            <a:r>
              <a:rPr kumimoji="1" lang="ja-JP" altLang="en-US" dirty="0" smtClean="0"/>
              <a:t>単位の投資による配当の増加分が費用の増加分を上回ることを意味する。</a:t>
            </a:r>
            <a:endParaRPr kumimoji="1" lang="ja-JP"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1357290" y="1000108"/>
            <a:ext cx="7488238" cy="1200329"/>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pitchFamily="50" charset="-128"/>
              </a:rPr>
              <a:t>重要</a:t>
            </a:r>
            <a:r>
              <a:rPr lang="ja-JP" altLang="en-US" sz="1800" dirty="0">
                <a:ea typeface="ＭＳ Ｐゴシック" pitchFamily="50" charset="-128"/>
              </a:rPr>
              <a:t>な役割を果たすのは、</a:t>
            </a:r>
          </a:p>
          <a:p>
            <a:pPr>
              <a:spcBef>
                <a:spcPct val="50000"/>
              </a:spcBef>
            </a:pPr>
            <a:r>
              <a:rPr lang="ja-JP" altLang="en-US" sz="1800" dirty="0">
                <a:solidFill>
                  <a:srgbClr val="FF0000"/>
                </a:solidFill>
                <a:latin typeface="HGS創英角ｺﾞｼｯｸUB" pitchFamily="50" charset="-128"/>
                <a:ea typeface="HGS創英角ｺﾞｼｯｸUB" pitchFamily="50" charset="-128"/>
              </a:rPr>
              <a:t>金融仲介機関</a:t>
            </a:r>
            <a:r>
              <a:rPr lang="ja-JP" altLang="en-US" sz="1800" dirty="0">
                <a:ea typeface="ＭＳ Ｐゴシック" pitchFamily="50" charset="-128"/>
              </a:rPr>
              <a:t>（代表例は銀行）を介した取引と</a:t>
            </a:r>
            <a:r>
              <a:rPr lang="ja-JP" altLang="en-US" sz="1800" dirty="0">
                <a:solidFill>
                  <a:srgbClr val="FF0000"/>
                </a:solidFill>
                <a:latin typeface="HGS創英角ｺﾞｼｯｸUB" pitchFamily="50" charset="-128"/>
                <a:ea typeface="HGS創英角ｺﾞｼｯｸUB" pitchFamily="50" charset="-128"/>
              </a:rPr>
              <a:t>証券市場</a:t>
            </a:r>
            <a:r>
              <a:rPr lang="ja-JP" altLang="en-US" sz="1800" dirty="0">
                <a:ea typeface="ＭＳ Ｐゴシック" pitchFamily="50" charset="-128"/>
              </a:rPr>
              <a:t>を介した取引の２つ。</a:t>
            </a:r>
          </a:p>
          <a:p>
            <a:pPr>
              <a:spcBef>
                <a:spcPct val="50000"/>
              </a:spcBef>
            </a:pPr>
            <a:r>
              <a:rPr lang="ja-JP" altLang="en-US" sz="1800" dirty="0">
                <a:ea typeface="ＭＳ Ｐゴシック" pitchFamily="50" charset="-128"/>
              </a:rPr>
              <a:t>図をみていこう。</a:t>
            </a:r>
          </a:p>
        </p:txBody>
      </p:sp>
      <p:sp>
        <p:nvSpPr>
          <p:cNvPr id="9222" name="Rectangle 6"/>
          <p:cNvSpPr>
            <a:spLocks noChangeArrowheads="1"/>
          </p:cNvSpPr>
          <p:nvPr/>
        </p:nvSpPr>
        <p:spPr bwMode="auto">
          <a:xfrm>
            <a:off x="1328740" y="2708275"/>
            <a:ext cx="5761038" cy="720725"/>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r>
              <a:rPr lang="ja-JP" altLang="en-US" sz="1800" dirty="0">
                <a:latin typeface="+mj-ea"/>
                <a:ea typeface="+mj-ea"/>
              </a:rPr>
              <a:t>貯蓄超過主体</a:t>
            </a:r>
          </a:p>
        </p:txBody>
      </p:sp>
      <p:sp>
        <p:nvSpPr>
          <p:cNvPr id="9223" name="Rectangle 7"/>
          <p:cNvSpPr>
            <a:spLocks noChangeArrowheads="1"/>
          </p:cNvSpPr>
          <p:nvPr/>
        </p:nvSpPr>
        <p:spPr bwMode="auto">
          <a:xfrm>
            <a:off x="1328740" y="4149725"/>
            <a:ext cx="2879725" cy="719138"/>
          </a:xfrm>
          <a:prstGeom prst="rect">
            <a:avLst/>
          </a:prstGeom>
          <a:solidFill>
            <a:schemeClr val="accent1"/>
          </a:solidFill>
          <a:ln w="9525">
            <a:solidFill>
              <a:schemeClr val="tx1"/>
            </a:solidFill>
            <a:miter lim="800000"/>
            <a:headEnd/>
            <a:tailEnd/>
          </a:ln>
          <a:effectLst/>
        </p:spPr>
        <p:txBody>
          <a:bodyPr wrap="none" anchor="ctr"/>
          <a:lstStyle/>
          <a:p>
            <a:pPr algn="ctr"/>
            <a:r>
              <a:rPr lang="ja-JP" altLang="en-US" sz="1800" dirty="0">
                <a:latin typeface="HGS創英角ｺﾞｼｯｸUB" pitchFamily="50" charset="-128"/>
                <a:ea typeface="HGS創英角ｺﾞｼｯｸUB" pitchFamily="50" charset="-128"/>
              </a:rPr>
              <a:t>金融仲介機関</a:t>
            </a:r>
          </a:p>
        </p:txBody>
      </p:sp>
      <p:sp>
        <p:nvSpPr>
          <p:cNvPr id="9224" name="Rectangle 8"/>
          <p:cNvSpPr>
            <a:spLocks noChangeArrowheads="1"/>
          </p:cNvSpPr>
          <p:nvPr/>
        </p:nvSpPr>
        <p:spPr bwMode="auto">
          <a:xfrm>
            <a:off x="1357290" y="5572140"/>
            <a:ext cx="5688013" cy="719137"/>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r>
              <a:rPr lang="ja-JP" altLang="en-US" sz="1800" dirty="0">
                <a:latin typeface="+mn-ea"/>
              </a:rPr>
              <a:t>投資超過主体</a:t>
            </a:r>
          </a:p>
        </p:txBody>
      </p:sp>
      <p:sp>
        <p:nvSpPr>
          <p:cNvPr id="9225" name="Rectangle 9"/>
          <p:cNvSpPr>
            <a:spLocks noChangeArrowheads="1"/>
          </p:cNvSpPr>
          <p:nvPr/>
        </p:nvSpPr>
        <p:spPr bwMode="auto">
          <a:xfrm>
            <a:off x="4208465" y="4149725"/>
            <a:ext cx="2881313" cy="719138"/>
          </a:xfrm>
          <a:prstGeom prst="rect">
            <a:avLst/>
          </a:prstGeom>
          <a:solidFill>
            <a:srgbClr val="CCFFFF"/>
          </a:solidFill>
          <a:ln w="9525">
            <a:solidFill>
              <a:schemeClr val="tx1"/>
            </a:solidFill>
            <a:miter lim="800000"/>
            <a:headEnd/>
            <a:tailEnd/>
          </a:ln>
          <a:effectLst/>
        </p:spPr>
        <p:txBody>
          <a:bodyPr wrap="none" anchor="ctr"/>
          <a:lstStyle/>
          <a:p>
            <a:pPr algn="ctr"/>
            <a:r>
              <a:rPr lang="ja-JP" altLang="en-US" sz="1800" dirty="0">
                <a:latin typeface="HGS創英角ｺﾞｼｯｸUB" pitchFamily="50" charset="-128"/>
                <a:ea typeface="HGS創英角ｺﾞｼｯｸUB" pitchFamily="50" charset="-128"/>
              </a:rPr>
              <a:t>証券市場</a:t>
            </a:r>
          </a:p>
        </p:txBody>
      </p:sp>
      <p:sp>
        <p:nvSpPr>
          <p:cNvPr id="9226" name="Line 10"/>
          <p:cNvSpPr>
            <a:spLocks noChangeShapeType="1"/>
          </p:cNvSpPr>
          <p:nvPr/>
        </p:nvSpPr>
        <p:spPr bwMode="auto">
          <a:xfrm>
            <a:off x="4208465" y="2205038"/>
            <a:ext cx="0" cy="503237"/>
          </a:xfrm>
          <a:prstGeom prst="line">
            <a:avLst/>
          </a:prstGeom>
          <a:noFill/>
          <a:ln w="9525">
            <a:solidFill>
              <a:schemeClr val="tx1"/>
            </a:solidFill>
            <a:prstDash val="dash"/>
            <a:round/>
            <a:headEnd/>
            <a:tailEnd/>
          </a:ln>
          <a:effectLst/>
        </p:spPr>
        <p:txBody>
          <a:bodyPr/>
          <a:lstStyle/>
          <a:p>
            <a:endParaRPr lang="ja-JP" altLang="en-US"/>
          </a:p>
        </p:txBody>
      </p:sp>
      <p:sp>
        <p:nvSpPr>
          <p:cNvPr id="9227" name="Line 11"/>
          <p:cNvSpPr>
            <a:spLocks noChangeShapeType="1"/>
          </p:cNvSpPr>
          <p:nvPr/>
        </p:nvSpPr>
        <p:spPr bwMode="auto">
          <a:xfrm>
            <a:off x="2192340" y="3429000"/>
            <a:ext cx="0" cy="720725"/>
          </a:xfrm>
          <a:prstGeom prst="line">
            <a:avLst/>
          </a:prstGeom>
          <a:noFill/>
          <a:ln w="9525">
            <a:solidFill>
              <a:schemeClr val="tx1"/>
            </a:solidFill>
            <a:round/>
            <a:headEnd/>
            <a:tailEnd type="triangle" w="med" len="med"/>
          </a:ln>
          <a:effectLst/>
        </p:spPr>
        <p:txBody>
          <a:bodyPr/>
          <a:lstStyle/>
          <a:p>
            <a:endParaRPr lang="ja-JP" altLang="en-US"/>
          </a:p>
        </p:txBody>
      </p:sp>
      <p:sp>
        <p:nvSpPr>
          <p:cNvPr id="9228" name="Line 12"/>
          <p:cNvSpPr>
            <a:spLocks noChangeShapeType="1"/>
          </p:cNvSpPr>
          <p:nvPr/>
        </p:nvSpPr>
        <p:spPr bwMode="auto">
          <a:xfrm>
            <a:off x="2192340" y="4868863"/>
            <a:ext cx="0" cy="720725"/>
          </a:xfrm>
          <a:prstGeom prst="line">
            <a:avLst/>
          </a:prstGeom>
          <a:noFill/>
          <a:ln w="9525">
            <a:solidFill>
              <a:schemeClr val="tx1"/>
            </a:solidFill>
            <a:round/>
            <a:headEnd/>
            <a:tailEnd type="triangle" w="med" len="med"/>
          </a:ln>
          <a:effectLst/>
        </p:spPr>
        <p:txBody>
          <a:bodyPr/>
          <a:lstStyle/>
          <a:p>
            <a:endParaRPr lang="ja-JP" altLang="en-US"/>
          </a:p>
        </p:txBody>
      </p:sp>
      <p:sp>
        <p:nvSpPr>
          <p:cNvPr id="9229" name="Line 13"/>
          <p:cNvSpPr>
            <a:spLocks noChangeShapeType="1"/>
          </p:cNvSpPr>
          <p:nvPr/>
        </p:nvSpPr>
        <p:spPr bwMode="auto">
          <a:xfrm flipV="1">
            <a:off x="2768603" y="3429000"/>
            <a:ext cx="0" cy="720725"/>
          </a:xfrm>
          <a:prstGeom prst="line">
            <a:avLst/>
          </a:prstGeom>
          <a:noFill/>
          <a:ln w="9525">
            <a:solidFill>
              <a:schemeClr val="tx1"/>
            </a:solidFill>
            <a:round/>
            <a:headEnd/>
            <a:tailEnd type="triangle" w="med" len="med"/>
          </a:ln>
          <a:effectLst/>
        </p:spPr>
        <p:txBody>
          <a:bodyPr/>
          <a:lstStyle/>
          <a:p>
            <a:endParaRPr lang="ja-JP" altLang="en-US"/>
          </a:p>
        </p:txBody>
      </p:sp>
      <p:sp>
        <p:nvSpPr>
          <p:cNvPr id="9230" name="Line 14"/>
          <p:cNvSpPr>
            <a:spLocks noChangeShapeType="1"/>
          </p:cNvSpPr>
          <p:nvPr/>
        </p:nvSpPr>
        <p:spPr bwMode="auto">
          <a:xfrm flipV="1">
            <a:off x="2768603" y="4868863"/>
            <a:ext cx="0" cy="720725"/>
          </a:xfrm>
          <a:prstGeom prst="line">
            <a:avLst/>
          </a:prstGeom>
          <a:noFill/>
          <a:ln w="9525">
            <a:solidFill>
              <a:schemeClr val="tx1"/>
            </a:solidFill>
            <a:round/>
            <a:headEnd/>
            <a:tailEnd type="triangle" w="med" len="med"/>
          </a:ln>
          <a:effectLst/>
        </p:spPr>
        <p:txBody>
          <a:bodyPr/>
          <a:lstStyle/>
          <a:p>
            <a:endParaRPr lang="ja-JP" altLang="en-US"/>
          </a:p>
        </p:txBody>
      </p:sp>
      <p:sp>
        <p:nvSpPr>
          <p:cNvPr id="9231" name="Text Box 15"/>
          <p:cNvSpPr txBox="1">
            <a:spLocks noChangeArrowheads="1"/>
          </p:cNvSpPr>
          <p:nvPr/>
        </p:nvSpPr>
        <p:spPr bwMode="auto">
          <a:xfrm>
            <a:off x="1616078" y="3644900"/>
            <a:ext cx="719137"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資金</a:t>
            </a:r>
          </a:p>
        </p:txBody>
      </p:sp>
      <p:sp>
        <p:nvSpPr>
          <p:cNvPr id="9232" name="Text Box 16"/>
          <p:cNvSpPr txBox="1">
            <a:spLocks noChangeArrowheads="1"/>
          </p:cNvSpPr>
          <p:nvPr/>
        </p:nvSpPr>
        <p:spPr bwMode="auto">
          <a:xfrm>
            <a:off x="1616078" y="5157788"/>
            <a:ext cx="576262"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資金</a:t>
            </a:r>
          </a:p>
        </p:txBody>
      </p:sp>
      <p:sp>
        <p:nvSpPr>
          <p:cNvPr id="9233" name="Text Box 17"/>
          <p:cNvSpPr txBox="1">
            <a:spLocks noChangeArrowheads="1"/>
          </p:cNvSpPr>
          <p:nvPr/>
        </p:nvSpPr>
        <p:spPr bwMode="auto">
          <a:xfrm>
            <a:off x="2841628" y="3644900"/>
            <a:ext cx="935037"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間接証券</a:t>
            </a:r>
          </a:p>
        </p:txBody>
      </p:sp>
      <p:sp>
        <p:nvSpPr>
          <p:cNvPr id="9234" name="Text Box 18"/>
          <p:cNvSpPr txBox="1">
            <a:spLocks noChangeArrowheads="1"/>
          </p:cNvSpPr>
          <p:nvPr/>
        </p:nvSpPr>
        <p:spPr bwMode="auto">
          <a:xfrm>
            <a:off x="2841628" y="5157788"/>
            <a:ext cx="1223962"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本源的証券</a:t>
            </a:r>
          </a:p>
        </p:txBody>
      </p:sp>
      <p:sp>
        <p:nvSpPr>
          <p:cNvPr id="9235" name="Line 19"/>
          <p:cNvSpPr>
            <a:spLocks noChangeShapeType="1"/>
          </p:cNvSpPr>
          <p:nvPr/>
        </p:nvSpPr>
        <p:spPr bwMode="auto">
          <a:xfrm>
            <a:off x="5289553" y="3429000"/>
            <a:ext cx="0" cy="2160588"/>
          </a:xfrm>
          <a:prstGeom prst="line">
            <a:avLst/>
          </a:prstGeom>
          <a:noFill/>
          <a:ln w="9525">
            <a:solidFill>
              <a:schemeClr val="tx1"/>
            </a:solidFill>
            <a:round/>
            <a:headEnd/>
            <a:tailEnd type="triangle" w="med" len="med"/>
          </a:ln>
          <a:effectLst/>
        </p:spPr>
        <p:txBody>
          <a:bodyPr/>
          <a:lstStyle/>
          <a:p>
            <a:endParaRPr lang="ja-JP" altLang="en-US"/>
          </a:p>
        </p:txBody>
      </p:sp>
      <p:sp>
        <p:nvSpPr>
          <p:cNvPr id="9236" name="Line 20"/>
          <p:cNvSpPr>
            <a:spLocks noChangeShapeType="1"/>
          </p:cNvSpPr>
          <p:nvPr/>
        </p:nvSpPr>
        <p:spPr bwMode="auto">
          <a:xfrm flipV="1">
            <a:off x="6008690" y="3429000"/>
            <a:ext cx="0" cy="2160588"/>
          </a:xfrm>
          <a:prstGeom prst="line">
            <a:avLst/>
          </a:prstGeom>
          <a:noFill/>
          <a:ln w="9525">
            <a:solidFill>
              <a:schemeClr val="tx1"/>
            </a:solidFill>
            <a:round/>
            <a:headEnd/>
            <a:tailEnd type="triangle" w="med" len="med"/>
          </a:ln>
          <a:effectLst/>
        </p:spPr>
        <p:txBody>
          <a:bodyPr/>
          <a:lstStyle/>
          <a:p>
            <a:endParaRPr lang="ja-JP" altLang="en-US"/>
          </a:p>
        </p:txBody>
      </p:sp>
      <p:sp>
        <p:nvSpPr>
          <p:cNvPr id="9237" name="Text Box 21"/>
          <p:cNvSpPr txBox="1">
            <a:spLocks noChangeArrowheads="1"/>
          </p:cNvSpPr>
          <p:nvPr/>
        </p:nvSpPr>
        <p:spPr bwMode="auto">
          <a:xfrm>
            <a:off x="6008690" y="3644900"/>
            <a:ext cx="1081088"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本源的証券</a:t>
            </a:r>
          </a:p>
        </p:txBody>
      </p:sp>
      <p:sp>
        <p:nvSpPr>
          <p:cNvPr id="9238" name="Text Box 22"/>
          <p:cNvSpPr txBox="1">
            <a:spLocks noChangeArrowheads="1"/>
          </p:cNvSpPr>
          <p:nvPr/>
        </p:nvSpPr>
        <p:spPr bwMode="auto">
          <a:xfrm>
            <a:off x="4784728" y="3644900"/>
            <a:ext cx="649287"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資金</a:t>
            </a:r>
          </a:p>
        </p:txBody>
      </p:sp>
      <p:sp>
        <p:nvSpPr>
          <p:cNvPr id="9239" name="Line 23"/>
          <p:cNvSpPr>
            <a:spLocks noChangeShapeType="1"/>
          </p:cNvSpPr>
          <p:nvPr/>
        </p:nvSpPr>
        <p:spPr bwMode="auto">
          <a:xfrm>
            <a:off x="4208465" y="3429000"/>
            <a:ext cx="0" cy="720725"/>
          </a:xfrm>
          <a:prstGeom prst="line">
            <a:avLst/>
          </a:prstGeom>
          <a:noFill/>
          <a:ln w="9525">
            <a:solidFill>
              <a:schemeClr val="tx1"/>
            </a:solidFill>
            <a:prstDash val="dash"/>
            <a:round/>
            <a:headEnd/>
            <a:tailEnd/>
          </a:ln>
          <a:effectLst/>
        </p:spPr>
        <p:txBody>
          <a:bodyPr/>
          <a:lstStyle/>
          <a:p>
            <a:endParaRPr lang="ja-JP" altLang="en-US"/>
          </a:p>
        </p:txBody>
      </p:sp>
      <p:sp>
        <p:nvSpPr>
          <p:cNvPr id="9240" name="Line 24"/>
          <p:cNvSpPr>
            <a:spLocks noChangeShapeType="1"/>
          </p:cNvSpPr>
          <p:nvPr/>
        </p:nvSpPr>
        <p:spPr bwMode="auto">
          <a:xfrm>
            <a:off x="4208465" y="4868863"/>
            <a:ext cx="0" cy="720725"/>
          </a:xfrm>
          <a:prstGeom prst="line">
            <a:avLst/>
          </a:prstGeom>
          <a:noFill/>
          <a:ln w="9525">
            <a:solidFill>
              <a:schemeClr val="tx1"/>
            </a:solidFill>
            <a:prstDash val="dash"/>
            <a:round/>
            <a:headEnd/>
            <a:tailEnd/>
          </a:ln>
          <a:effectLst/>
        </p:spPr>
        <p:txBody>
          <a:bodyPr/>
          <a:lstStyle/>
          <a:p>
            <a:endParaRPr lang="ja-JP" altLang="en-US"/>
          </a:p>
        </p:txBody>
      </p:sp>
      <p:sp>
        <p:nvSpPr>
          <p:cNvPr id="9241" name="Text Box 25"/>
          <p:cNvSpPr txBox="1">
            <a:spLocks noChangeArrowheads="1"/>
          </p:cNvSpPr>
          <p:nvPr/>
        </p:nvSpPr>
        <p:spPr bwMode="auto">
          <a:xfrm>
            <a:off x="2336803" y="2276475"/>
            <a:ext cx="1871662" cy="336550"/>
          </a:xfrm>
          <a:prstGeom prst="rect">
            <a:avLst/>
          </a:prstGeom>
          <a:noFill/>
          <a:ln w="9525">
            <a:noFill/>
            <a:miter lim="800000"/>
            <a:headEnd/>
            <a:tailEnd/>
          </a:ln>
          <a:effectLst/>
        </p:spPr>
        <p:txBody>
          <a:bodyPr>
            <a:spAutoFit/>
          </a:bodyPr>
          <a:lstStyle/>
          <a:p>
            <a:pPr>
              <a:spcBef>
                <a:spcPct val="50000"/>
              </a:spcBef>
            </a:pPr>
            <a:r>
              <a:rPr lang="ja-JP" altLang="en-US">
                <a:ea typeface="ＭＳ Ｐゴシック" pitchFamily="50" charset="-128"/>
              </a:rPr>
              <a:t>間接金融</a:t>
            </a:r>
          </a:p>
        </p:txBody>
      </p:sp>
      <p:sp>
        <p:nvSpPr>
          <p:cNvPr id="9242" name="Text Box 26"/>
          <p:cNvSpPr txBox="1">
            <a:spLocks noChangeArrowheads="1"/>
          </p:cNvSpPr>
          <p:nvPr/>
        </p:nvSpPr>
        <p:spPr bwMode="auto">
          <a:xfrm>
            <a:off x="5289553" y="2276475"/>
            <a:ext cx="1223962" cy="336550"/>
          </a:xfrm>
          <a:prstGeom prst="rect">
            <a:avLst/>
          </a:prstGeom>
          <a:noFill/>
          <a:ln w="9525">
            <a:noFill/>
            <a:miter lim="800000"/>
            <a:headEnd/>
            <a:tailEnd/>
          </a:ln>
          <a:effectLst/>
        </p:spPr>
        <p:txBody>
          <a:bodyPr>
            <a:spAutoFit/>
          </a:bodyPr>
          <a:lstStyle/>
          <a:p>
            <a:pPr>
              <a:spcBef>
                <a:spcPct val="50000"/>
              </a:spcBef>
            </a:pPr>
            <a:r>
              <a:rPr lang="ja-JP" altLang="en-US">
                <a:ea typeface="ＭＳ Ｐゴシック" pitchFamily="50" charset="-128"/>
              </a:rPr>
              <a:t>直接金融</a:t>
            </a:r>
          </a:p>
        </p:txBody>
      </p:sp>
      <p:sp>
        <p:nvSpPr>
          <p:cNvPr id="24" name="テキスト ボックス 23"/>
          <p:cNvSpPr txBox="1"/>
          <p:nvPr/>
        </p:nvSpPr>
        <p:spPr>
          <a:xfrm>
            <a:off x="1428728" y="285728"/>
            <a:ext cx="3000396" cy="584775"/>
          </a:xfrm>
          <a:prstGeom prst="rect">
            <a:avLst/>
          </a:prstGeom>
          <a:noFill/>
        </p:spPr>
        <p:txBody>
          <a:bodyPr wrap="square" rtlCol="0">
            <a:spAutoFit/>
          </a:bodyPr>
          <a:lstStyle/>
          <a:p>
            <a:r>
              <a:rPr kumimoji="1" lang="ja-JP" altLang="en-US" sz="3200" dirty="0" smtClean="0"/>
              <a:t>金融市場</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223"/>
                                        </p:tgtEl>
                                        <p:attrNameLst>
                                          <p:attrName>ppt_x</p:attrName>
                                          <p:attrName>ppt_y</p:attrName>
                                        </p:attrNameLst>
                                      </p:cBhvr>
                                    </p:animMotion>
                                    <p:animRot by="1500000">
                                      <p:cBhvr>
                                        <p:cTn id="7" dur="125" fill="hold">
                                          <p:stCondLst>
                                            <p:cond delay="0"/>
                                          </p:stCondLst>
                                        </p:cTn>
                                        <p:tgtEl>
                                          <p:spTgt spid="9223"/>
                                        </p:tgtEl>
                                        <p:attrNameLst>
                                          <p:attrName>r</p:attrName>
                                        </p:attrNameLst>
                                      </p:cBhvr>
                                    </p:animRot>
                                    <p:animRot by="-1500000">
                                      <p:cBhvr>
                                        <p:cTn id="8" dur="125" fill="hold">
                                          <p:stCondLst>
                                            <p:cond delay="125"/>
                                          </p:stCondLst>
                                        </p:cTn>
                                        <p:tgtEl>
                                          <p:spTgt spid="9223"/>
                                        </p:tgtEl>
                                        <p:attrNameLst>
                                          <p:attrName>r</p:attrName>
                                        </p:attrNameLst>
                                      </p:cBhvr>
                                    </p:animRot>
                                    <p:animRot by="-1500000">
                                      <p:cBhvr>
                                        <p:cTn id="9" dur="125" fill="hold">
                                          <p:stCondLst>
                                            <p:cond delay="250"/>
                                          </p:stCondLst>
                                        </p:cTn>
                                        <p:tgtEl>
                                          <p:spTgt spid="9223"/>
                                        </p:tgtEl>
                                        <p:attrNameLst>
                                          <p:attrName>r</p:attrName>
                                        </p:attrNameLst>
                                      </p:cBhvr>
                                    </p:animRot>
                                    <p:animRot by="1500000">
                                      <p:cBhvr>
                                        <p:cTn id="10" dur="125" fill="hold">
                                          <p:stCondLst>
                                            <p:cond delay="375"/>
                                          </p:stCondLst>
                                        </p:cTn>
                                        <p:tgtEl>
                                          <p:spTgt spid="922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9225"/>
                                        </p:tgtEl>
                                        <p:attrNameLst>
                                          <p:attrName>ppt_x</p:attrName>
                                          <p:attrName>ppt_y</p:attrName>
                                        </p:attrNameLst>
                                      </p:cBhvr>
                                    </p:animMotion>
                                    <p:animRot by="1500000">
                                      <p:cBhvr>
                                        <p:cTn id="15" dur="125" fill="hold">
                                          <p:stCondLst>
                                            <p:cond delay="0"/>
                                          </p:stCondLst>
                                        </p:cTn>
                                        <p:tgtEl>
                                          <p:spTgt spid="9225"/>
                                        </p:tgtEl>
                                        <p:attrNameLst>
                                          <p:attrName>r</p:attrName>
                                        </p:attrNameLst>
                                      </p:cBhvr>
                                    </p:animRot>
                                    <p:animRot by="-1500000">
                                      <p:cBhvr>
                                        <p:cTn id="16" dur="125" fill="hold">
                                          <p:stCondLst>
                                            <p:cond delay="125"/>
                                          </p:stCondLst>
                                        </p:cTn>
                                        <p:tgtEl>
                                          <p:spTgt spid="9225"/>
                                        </p:tgtEl>
                                        <p:attrNameLst>
                                          <p:attrName>r</p:attrName>
                                        </p:attrNameLst>
                                      </p:cBhvr>
                                    </p:animRot>
                                    <p:animRot by="-1500000">
                                      <p:cBhvr>
                                        <p:cTn id="17" dur="125" fill="hold">
                                          <p:stCondLst>
                                            <p:cond delay="250"/>
                                          </p:stCondLst>
                                        </p:cTn>
                                        <p:tgtEl>
                                          <p:spTgt spid="9225"/>
                                        </p:tgtEl>
                                        <p:attrNameLst>
                                          <p:attrName>r</p:attrName>
                                        </p:attrNameLst>
                                      </p:cBhvr>
                                    </p:animRot>
                                    <p:animRot by="1500000">
                                      <p:cBhvr>
                                        <p:cTn id="18" dur="125" fill="hold">
                                          <p:stCondLst>
                                            <p:cond delay="375"/>
                                          </p:stCondLst>
                                        </p:cTn>
                                        <p:tgtEl>
                                          <p:spTgt spid="92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1171526" y="5365756"/>
            <a:ext cx="6143668" cy="121444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012" name="Text Box 4"/>
          <p:cNvSpPr txBox="1">
            <a:spLocks noChangeArrowheads="1"/>
          </p:cNvSpPr>
          <p:nvPr/>
        </p:nvSpPr>
        <p:spPr bwMode="auto">
          <a:xfrm>
            <a:off x="1242964" y="1008038"/>
            <a:ext cx="6985000" cy="369332"/>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pitchFamily="50" charset="-128"/>
              </a:rPr>
              <a:t>→</a:t>
            </a:r>
            <a:r>
              <a:rPr lang="ja-JP" altLang="en-US" sz="1800" dirty="0">
                <a:ea typeface="ＭＳ Ｐゴシック" pitchFamily="50" charset="-128"/>
              </a:rPr>
              <a:t>高い実質利子率は配当を大きく割り引く。</a:t>
            </a:r>
          </a:p>
        </p:txBody>
      </p:sp>
      <p:graphicFrame>
        <p:nvGraphicFramePr>
          <p:cNvPr id="43013" name="Object 5"/>
          <p:cNvGraphicFramePr>
            <a:graphicFrameLocks noChangeAspect="1"/>
          </p:cNvGraphicFramePr>
          <p:nvPr/>
        </p:nvGraphicFramePr>
        <p:xfrm>
          <a:off x="3119414" y="2901944"/>
          <a:ext cx="147638" cy="276225"/>
        </p:xfrm>
        <a:graphic>
          <a:graphicData uri="http://schemas.openxmlformats.org/presentationml/2006/ole">
            <mc:AlternateContent xmlns:mc="http://schemas.openxmlformats.org/markup-compatibility/2006">
              <mc:Choice xmlns:v="urn:schemas-microsoft-com:vml" Requires="v">
                <p:oleObj spid="_x0000_s43055" name="数式" r:id="rId3" imgW="114120" imgH="215640" progId="Equation.3">
                  <p:embed/>
                </p:oleObj>
              </mc:Choice>
              <mc:Fallback>
                <p:oleObj name="数式" r:id="rId3" imgW="114120" imgH="2156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9414" y="2901944"/>
                        <a:ext cx="147638" cy="27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4" name="Object 6"/>
          <p:cNvGraphicFramePr>
            <a:graphicFrameLocks noChangeAspect="1"/>
          </p:cNvGraphicFramePr>
          <p:nvPr/>
        </p:nvGraphicFramePr>
        <p:xfrm>
          <a:off x="1343025" y="1630363"/>
          <a:ext cx="3344863" cy="909637"/>
        </p:xfrm>
        <a:graphic>
          <a:graphicData uri="http://schemas.openxmlformats.org/presentationml/2006/ole">
            <mc:AlternateContent xmlns:mc="http://schemas.openxmlformats.org/markup-compatibility/2006">
              <mc:Choice xmlns:v="urn:schemas-microsoft-com:vml" Requires="v">
                <p:oleObj spid="_x0000_s43056" name="数式" r:id="rId5" imgW="1257120" imgH="647640" progId="Equation.3">
                  <p:embed/>
                </p:oleObj>
              </mc:Choice>
              <mc:Fallback>
                <p:oleObj name="数式" r:id="rId5" imgW="1257120" imgH="64764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3025" y="1630363"/>
                        <a:ext cx="3344863" cy="909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5" name="Oval 7"/>
          <p:cNvSpPr>
            <a:spLocks noChangeArrowheads="1"/>
          </p:cNvSpPr>
          <p:nvPr/>
        </p:nvSpPr>
        <p:spPr bwMode="auto">
          <a:xfrm>
            <a:off x="2293914" y="2211381"/>
            <a:ext cx="649288" cy="288925"/>
          </a:xfrm>
          <a:prstGeom prst="ellipse">
            <a:avLst/>
          </a:prstGeom>
          <a:noFill/>
          <a:ln w="19050">
            <a:solidFill>
              <a:srgbClr val="FF0000"/>
            </a:solidFill>
            <a:round/>
            <a:headEnd/>
            <a:tailEnd/>
          </a:ln>
          <a:effectLst/>
        </p:spPr>
        <p:txBody>
          <a:bodyPr wrap="none" anchor="ctr"/>
          <a:lstStyle/>
          <a:p>
            <a:endParaRPr lang="ja-JP" altLang="en-US"/>
          </a:p>
        </p:txBody>
      </p:sp>
      <p:sp>
        <p:nvSpPr>
          <p:cNvPr id="43016" name="Oval 8"/>
          <p:cNvSpPr>
            <a:spLocks noChangeArrowheads="1"/>
          </p:cNvSpPr>
          <p:nvPr/>
        </p:nvSpPr>
        <p:spPr bwMode="auto">
          <a:xfrm>
            <a:off x="3375002" y="2211381"/>
            <a:ext cx="1152525" cy="288925"/>
          </a:xfrm>
          <a:prstGeom prst="ellipse">
            <a:avLst/>
          </a:prstGeom>
          <a:noFill/>
          <a:ln w="19050">
            <a:solidFill>
              <a:srgbClr val="FF0000"/>
            </a:solidFill>
            <a:round/>
            <a:headEnd/>
            <a:tailEnd/>
          </a:ln>
          <a:effectLst/>
        </p:spPr>
        <p:txBody>
          <a:bodyPr wrap="none" anchor="ctr"/>
          <a:lstStyle/>
          <a:p>
            <a:endParaRPr lang="ja-JP" altLang="en-US"/>
          </a:p>
        </p:txBody>
      </p:sp>
      <p:sp>
        <p:nvSpPr>
          <p:cNvPr id="43018" name="AutoShape 10"/>
          <p:cNvSpPr>
            <a:spLocks noChangeArrowheads="1"/>
          </p:cNvSpPr>
          <p:nvPr/>
        </p:nvSpPr>
        <p:spPr bwMode="auto">
          <a:xfrm>
            <a:off x="4886302" y="1508104"/>
            <a:ext cx="2233612" cy="1015993"/>
          </a:xfrm>
          <a:prstGeom prst="wedgeEllipseCallout">
            <a:avLst>
              <a:gd name="adj1" fmla="val -58011"/>
              <a:gd name="adj2" fmla="val 4096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a:solidFill>
              <a:schemeClr val="tx1"/>
            </a:solidFill>
            <a:miter lim="800000"/>
            <a:headEnd/>
            <a:tailEnd/>
          </a:ln>
          <a:effectLst/>
        </p:spPr>
        <p:txBody>
          <a:bodyPr/>
          <a:lstStyle/>
          <a:p>
            <a:pPr algn="ctr"/>
            <a:r>
              <a:rPr lang="ja-JP" altLang="en-US" sz="1400" b="1" dirty="0">
                <a:ea typeface="ＭＳ Ｐゴシック" pitchFamily="50" charset="-128"/>
              </a:rPr>
              <a:t>分母の値が大きいので右辺はより小さい値をとる</a:t>
            </a:r>
          </a:p>
        </p:txBody>
      </p:sp>
      <p:sp>
        <p:nvSpPr>
          <p:cNvPr id="43019" name="Text Box 11"/>
          <p:cNvSpPr txBox="1">
            <a:spLocks noChangeArrowheads="1"/>
          </p:cNvSpPr>
          <p:nvPr/>
        </p:nvSpPr>
        <p:spPr bwMode="auto">
          <a:xfrm>
            <a:off x="1214414" y="2571744"/>
            <a:ext cx="5905500" cy="1054100"/>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よって、投資により資本が増加したときも、それによる配当の増加は低く評価される。</a:t>
            </a:r>
          </a:p>
          <a:p>
            <a:pPr>
              <a:spcBef>
                <a:spcPct val="50000"/>
              </a:spcBef>
            </a:pPr>
            <a:endParaRPr lang="ja-JP" altLang="en-US" sz="1800">
              <a:ea typeface="ＭＳ Ｐゴシック" pitchFamily="50" charset="-128"/>
            </a:endParaRPr>
          </a:p>
        </p:txBody>
      </p:sp>
      <p:sp>
        <p:nvSpPr>
          <p:cNvPr id="43020" name="AutoShape 12"/>
          <p:cNvSpPr>
            <a:spLocks noChangeArrowheads="1"/>
          </p:cNvSpPr>
          <p:nvPr/>
        </p:nvSpPr>
        <p:spPr bwMode="auto">
          <a:xfrm>
            <a:off x="2366939" y="3219444"/>
            <a:ext cx="215900" cy="215900"/>
          </a:xfrm>
          <a:prstGeom prst="downArrow">
            <a:avLst>
              <a:gd name="adj1" fmla="val 50000"/>
              <a:gd name="adj2" fmla="val 25000"/>
            </a:avLst>
          </a:prstGeom>
          <a:solidFill>
            <a:srgbClr val="FFFF00"/>
          </a:solidFill>
          <a:ln w="9525">
            <a:solidFill>
              <a:schemeClr val="tx1"/>
            </a:solidFill>
            <a:miter lim="800000"/>
            <a:headEnd/>
            <a:tailEnd/>
          </a:ln>
          <a:effectLst/>
        </p:spPr>
        <p:txBody>
          <a:bodyPr vert="eaVert" wrap="none" anchor="ctr"/>
          <a:lstStyle/>
          <a:p>
            <a:endParaRPr lang="ja-JP" altLang="en-US"/>
          </a:p>
        </p:txBody>
      </p:sp>
      <p:sp>
        <p:nvSpPr>
          <p:cNvPr id="43021" name="Text Box 13"/>
          <p:cNvSpPr txBox="1">
            <a:spLocks noChangeArrowheads="1"/>
          </p:cNvSpPr>
          <p:nvPr/>
        </p:nvSpPr>
        <p:spPr bwMode="auto">
          <a:xfrm>
            <a:off x="1285852" y="3571876"/>
            <a:ext cx="5500726" cy="1615827"/>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利子率の上昇は</a:t>
            </a:r>
          </a:p>
          <a:p>
            <a:pPr>
              <a:spcBef>
                <a:spcPct val="50000"/>
              </a:spcBef>
            </a:pPr>
            <a:r>
              <a:rPr lang="ja-JP" altLang="en-US" sz="1800" dirty="0" smtClean="0">
                <a:ea typeface="ＭＳ Ｐゴシック" pitchFamily="50" charset="-128"/>
              </a:rPr>
              <a:t>（</a:t>
            </a:r>
            <a:r>
              <a:rPr lang="ja-JP" altLang="en-US" sz="1800" dirty="0">
                <a:ea typeface="ＭＳ Ｐゴシック" pitchFamily="50" charset="-128"/>
              </a:rPr>
              <a:t>１</a:t>
            </a:r>
            <a:r>
              <a:rPr lang="ja-JP" altLang="en-US" sz="1800" dirty="0" smtClean="0">
                <a:ea typeface="ＭＳ Ｐゴシック" pitchFamily="50" charset="-128"/>
              </a:rPr>
              <a:t>）</a:t>
            </a:r>
            <a:r>
              <a:rPr lang="ja-JP" altLang="en-US" sz="1800" dirty="0">
                <a:ea typeface="ＭＳ Ｐゴシック" pitchFamily="50" charset="-128"/>
              </a:rPr>
              <a:t>銀行預金の魅力を増す</a:t>
            </a:r>
          </a:p>
          <a:p>
            <a:pPr>
              <a:spcBef>
                <a:spcPct val="50000"/>
              </a:spcBef>
            </a:pPr>
            <a:r>
              <a:rPr lang="ja-JP" altLang="en-US" sz="1800" dirty="0" smtClean="0">
                <a:ea typeface="ＭＳ Ｐゴシック" pitchFamily="50" charset="-128"/>
              </a:rPr>
              <a:t>（</a:t>
            </a:r>
            <a:r>
              <a:rPr lang="ja-JP" altLang="en-US" sz="1800" dirty="0">
                <a:ea typeface="ＭＳ Ｐゴシック" pitchFamily="50" charset="-128"/>
              </a:rPr>
              <a:t>２</a:t>
            </a:r>
            <a:r>
              <a:rPr lang="ja-JP" altLang="en-US" sz="1800" dirty="0" smtClean="0">
                <a:ea typeface="ＭＳ Ｐゴシック" pitchFamily="50" charset="-128"/>
              </a:rPr>
              <a:t>）</a:t>
            </a:r>
            <a:r>
              <a:rPr lang="ja-JP" altLang="en-US" sz="1800" dirty="0">
                <a:ea typeface="ＭＳ Ｐゴシック" pitchFamily="50" charset="-128"/>
              </a:rPr>
              <a:t>株式購入の魅力を</a:t>
            </a:r>
            <a:r>
              <a:rPr lang="ja-JP" altLang="en-US" sz="1800" dirty="0" smtClean="0">
                <a:ea typeface="ＭＳ Ｐゴシック" pitchFamily="50" charset="-128"/>
              </a:rPr>
              <a:t>減らすから</a:t>
            </a:r>
            <a:r>
              <a:rPr lang="ja-JP" altLang="en-US" sz="1800" dirty="0">
                <a:ea typeface="ＭＳ Ｐゴシック" pitchFamily="50" charset="-128"/>
              </a:rPr>
              <a:t>。</a:t>
            </a:r>
          </a:p>
          <a:p>
            <a:pPr>
              <a:spcBef>
                <a:spcPct val="50000"/>
              </a:spcBef>
            </a:pPr>
            <a:endParaRPr lang="ja-JP" altLang="en-US" sz="1800" dirty="0">
              <a:ea typeface="ＭＳ Ｐゴシック" pitchFamily="50" charset="-128"/>
            </a:endParaRPr>
          </a:p>
        </p:txBody>
      </p:sp>
      <p:sp>
        <p:nvSpPr>
          <p:cNvPr id="43022" name="AutoShape 14"/>
          <p:cNvSpPr>
            <a:spLocks noChangeArrowheads="1"/>
          </p:cNvSpPr>
          <p:nvPr/>
        </p:nvSpPr>
        <p:spPr bwMode="auto">
          <a:xfrm>
            <a:off x="2428860" y="4929198"/>
            <a:ext cx="217488" cy="215900"/>
          </a:xfrm>
          <a:prstGeom prst="downArrow">
            <a:avLst>
              <a:gd name="adj1" fmla="val 50000"/>
              <a:gd name="adj2" fmla="val 25000"/>
            </a:avLst>
          </a:prstGeom>
          <a:solidFill>
            <a:srgbClr val="FFFF00"/>
          </a:solidFill>
          <a:ln w="9525">
            <a:solidFill>
              <a:schemeClr val="tx1"/>
            </a:solidFill>
            <a:miter lim="800000"/>
            <a:headEnd/>
            <a:tailEnd/>
          </a:ln>
          <a:effectLst/>
        </p:spPr>
        <p:txBody>
          <a:bodyPr vert="eaVert" wrap="none" anchor="ctr"/>
          <a:lstStyle/>
          <a:p>
            <a:endParaRPr lang="ja-JP" altLang="en-US"/>
          </a:p>
        </p:txBody>
      </p:sp>
      <p:sp>
        <p:nvSpPr>
          <p:cNvPr id="43023" name="Text Box 15"/>
          <p:cNvSpPr txBox="1">
            <a:spLocks noChangeArrowheads="1"/>
          </p:cNvSpPr>
          <p:nvPr/>
        </p:nvSpPr>
        <p:spPr bwMode="auto">
          <a:xfrm>
            <a:off x="1358877" y="5451469"/>
            <a:ext cx="3671887" cy="366712"/>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pitchFamily="50" charset="-128"/>
            </a:endParaRPr>
          </a:p>
        </p:txBody>
      </p:sp>
      <p:sp>
        <p:nvSpPr>
          <p:cNvPr id="43024" name="Text Box 16"/>
          <p:cNvSpPr txBox="1">
            <a:spLocks noChangeArrowheads="1"/>
          </p:cNvSpPr>
          <p:nvPr/>
        </p:nvSpPr>
        <p:spPr bwMode="auto">
          <a:xfrm>
            <a:off x="1285852" y="5380031"/>
            <a:ext cx="5545137" cy="1200329"/>
          </a:xfrm>
          <a:prstGeom prst="rect">
            <a:avLst/>
          </a:prstGeom>
          <a:noFill/>
          <a:ln w="9525">
            <a:noFill/>
            <a:miter lim="800000"/>
            <a:headEnd/>
            <a:tailEnd/>
          </a:ln>
          <a:effectLst/>
        </p:spPr>
        <p:txBody>
          <a:bodyPr>
            <a:spAutoFit/>
          </a:bodyPr>
          <a:lstStyle/>
          <a:p>
            <a:pPr>
              <a:spcBef>
                <a:spcPct val="50000"/>
              </a:spcBef>
            </a:pPr>
            <a:r>
              <a:rPr lang="ja-JP" altLang="en-US" sz="1800" dirty="0">
                <a:solidFill>
                  <a:srgbClr val="FF0000"/>
                </a:solidFill>
                <a:ea typeface="ＭＳ Ｐゴシック" pitchFamily="50" charset="-128"/>
              </a:rPr>
              <a:t>費用</a:t>
            </a:r>
            <a:r>
              <a:rPr lang="ja-JP" altLang="en-US" sz="1800" dirty="0">
                <a:ea typeface="ＭＳ Ｐゴシック" pitchFamily="50" charset="-128"/>
              </a:rPr>
              <a:t>の限界的な増加＝</a:t>
            </a:r>
            <a:r>
              <a:rPr lang="ja-JP" altLang="en-US" sz="1800" dirty="0">
                <a:solidFill>
                  <a:srgbClr val="FF0000"/>
                </a:solidFill>
                <a:ea typeface="ＭＳ Ｐゴシック" pitchFamily="50" charset="-128"/>
              </a:rPr>
              <a:t>配当</a:t>
            </a:r>
            <a:r>
              <a:rPr lang="ja-JP" altLang="en-US" sz="1800" dirty="0">
                <a:ea typeface="ＭＳ Ｐゴシック" pitchFamily="50" charset="-128"/>
              </a:rPr>
              <a:t>の限界的な増加</a:t>
            </a:r>
          </a:p>
          <a:p>
            <a:pPr>
              <a:spcBef>
                <a:spcPct val="50000"/>
              </a:spcBef>
            </a:pPr>
            <a:r>
              <a:rPr lang="ja-JP" altLang="en-US" sz="1800" dirty="0">
                <a:ea typeface="ＭＳ Ｐゴシック" pitchFamily="50" charset="-128"/>
              </a:rPr>
              <a:t>となるポイントがより低い投資の水準となり</a:t>
            </a:r>
            <a:r>
              <a:rPr lang="ja-JP" altLang="en-US" sz="1800" dirty="0" smtClean="0">
                <a:ea typeface="ＭＳ Ｐゴシック" pitchFamily="50" charset="-128"/>
              </a:rPr>
              <a:t>、</a:t>
            </a:r>
            <a:endParaRPr lang="en-US" altLang="ja-JP" sz="1800" dirty="0" smtClean="0">
              <a:ea typeface="ＭＳ Ｐゴシック" pitchFamily="50" charset="-128"/>
            </a:endParaRPr>
          </a:p>
          <a:p>
            <a:pPr>
              <a:spcBef>
                <a:spcPct val="50000"/>
              </a:spcBef>
            </a:pPr>
            <a:r>
              <a:rPr lang="ja-JP" altLang="en-US" sz="1800" b="1" dirty="0" smtClean="0">
                <a:solidFill>
                  <a:srgbClr val="FF0000"/>
                </a:solidFill>
                <a:ea typeface="ＭＳ Ｐゴシック" pitchFamily="50" charset="-128"/>
              </a:rPr>
              <a:t>実質</a:t>
            </a:r>
            <a:r>
              <a:rPr lang="ja-JP" altLang="en-US" sz="1800" b="1" dirty="0">
                <a:solidFill>
                  <a:srgbClr val="FF0000"/>
                </a:solidFill>
                <a:ea typeface="ＭＳ Ｐゴシック" pitchFamily="50" charset="-128"/>
              </a:rPr>
              <a:t>利子率の上昇は企業の投資を減少させる。</a:t>
            </a:r>
          </a:p>
        </p:txBody>
      </p:sp>
      <p:sp>
        <p:nvSpPr>
          <p:cNvPr id="43025" name="AutoShape 17"/>
          <p:cNvSpPr>
            <a:spLocks noChangeArrowheads="1"/>
          </p:cNvSpPr>
          <p:nvPr/>
        </p:nvSpPr>
        <p:spPr bwMode="auto">
          <a:xfrm>
            <a:off x="3028914" y="3222616"/>
            <a:ext cx="1017579" cy="357190"/>
          </a:xfrm>
          <a:prstGeom prst="wedgeEllipseCallout">
            <a:avLst>
              <a:gd name="adj1" fmla="val -43727"/>
              <a:gd name="adj2" fmla="val 4338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w="9525">
            <a:solidFill>
              <a:schemeClr val="tx1"/>
            </a:solidFill>
            <a:miter lim="800000"/>
            <a:headEnd/>
            <a:tailEnd/>
          </a:ln>
          <a:effectLst/>
        </p:spPr>
        <p:txBody>
          <a:bodyPr/>
          <a:lstStyle/>
          <a:p>
            <a:pPr algn="ctr"/>
            <a:r>
              <a:rPr lang="ja-JP" altLang="en-US" sz="1000" b="1" dirty="0" smtClean="0">
                <a:ea typeface="ＭＳ Ｐゴシック" pitchFamily="50" charset="-128"/>
              </a:rPr>
              <a:t>なぜ？</a:t>
            </a:r>
            <a:r>
              <a:rPr lang="ja-JP" altLang="en-US" sz="1000" b="1" dirty="0">
                <a:ea typeface="ＭＳ Ｐゴシック" pitchFamily="50" charset="-128"/>
              </a:rPr>
              <a:t>？</a:t>
            </a:r>
          </a:p>
        </p:txBody>
      </p:sp>
      <p:sp>
        <p:nvSpPr>
          <p:cNvPr id="16" name="タイトル 15"/>
          <p:cNvSpPr>
            <a:spLocks noGrp="1"/>
          </p:cNvSpPr>
          <p:nvPr>
            <p:ph type="title"/>
          </p:nvPr>
        </p:nvSpPr>
        <p:spPr>
          <a:xfrm>
            <a:off x="1314402" y="507972"/>
            <a:ext cx="7498080" cy="725470"/>
          </a:xfrm>
        </p:spPr>
        <p:txBody>
          <a:bodyPr>
            <a:normAutofit fontScale="90000"/>
          </a:bodyPr>
          <a:lstStyle/>
          <a:p>
            <a:r>
              <a:rPr lang="ja-JP" altLang="en-US" sz="2700" b="1" dirty="0" smtClean="0">
                <a:ea typeface="ＭＳ Ｐゴシック" pitchFamily="50" charset="-128"/>
              </a:rPr>
              <a:t>実質利子率の上昇はどのような影響を企業の投資決定に与えるか。</a:t>
            </a:r>
            <a:r>
              <a:rPr lang="ja-JP" altLang="en-US" sz="4400" dirty="0" smtClean="0">
                <a:ea typeface="ＭＳ Ｐゴシック" pitchFamily="50" charset="-128"/>
              </a:rPr>
              <a:t/>
            </a:r>
            <a:br>
              <a:rPr lang="ja-JP" altLang="en-US" sz="4400" dirty="0" smtClean="0">
                <a:ea typeface="ＭＳ Ｐゴシック" pitchFamily="50" charset="-128"/>
              </a:rPr>
            </a:b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5"/>
                                        </p:tgtEl>
                                        <p:attrNameLst>
                                          <p:attrName>style.visibility</p:attrName>
                                        </p:attrNameLst>
                                      </p:cBhvr>
                                      <p:to>
                                        <p:strVal val="visible"/>
                                      </p:to>
                                    </p:set>
                                    <p:anim calcmode="lin" valueType="num">
                                      <p:cBhvr additive="base">
                                        <p:cTn id="7" dur="500" fill="hold"/>
                                        <p:tgtEl>
                                          <p:spTgt spid="43015"/>
                                        </p:tgtEl>
                                        <p:attrNameLst>
                                          <p:attrName>ppt_x</p:attrName>
                                        </p:attrNameLst>
                                      </p:cBhvr>
                                      <p:tavLst>
                                        <p:tav tm="0">
                                          <p:val>
                                            <p:strVal val="#ppt_x"/>
                                          </p:val>
                                        </p:tav>
                                        <p:tav tm="100000">
                                          <p:val>
                                            <p:strVal val="#ppt_x"/>
                                          </p:val>
                                        </p:tav>
                                      </p:tavLst>
                                    </p:anim>
                                    <p:anim calcmode="lin" valueType="num">
                                      <p:cBhvr additive="base">
                                        <p:cTn id="8" dur="500" fill="hold"/>
                                        <p:tgtEl>
                                          <p:spTgt spid="430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6"/>
                                        </p:tgtEl>
                                        <p:attrNameLst>
                                          <p:attrName>style.visibility</p:attrName>
                                        </p:attrNameLst>
                                      </p:cBhvr>
                                      <p:to>
                                        <p:strVal val="visible"/>
                                      </p:to>
                                    </p:set>
                                    <p:anim calcmode="lin" valueType="num">
                                      <p:cBhvr additive="base">
                                        <p:cTn id="13" dur="500" fill="hold"/>
                                        <p:tgtEl>
                                          <p:spTgt spid="43016"/>
                                        </p:tgtEl>
                                        <p:attrNameLst>
                                          <p:attrName>ppt_x</p:attrName>
                                        </p:attrNameLst>
                                      </p:cBhvr>
                                      <p:tavLst>
                                        <p:tav tm="0">
                                          <p:val>
                                            <p:strVal val="#ppt_x"/>
                                          </p:val>
                                        </p:tav>
                                        <p:tav tm="100000">
                                          <p:val>
                                            <p:strVal val="#ppt_x"/>
                                          </p:val>
                                        </p:tav>
                                      </p:tavLst>
                                    </p:anim>
                                    <p:anim calcmode="lin" valueType="num">
                                      <p:cBhvr additive="base">
                                        <p:cTn id="14" dur="500" fill="hold"/>
                                        <p:tgtEl>
                                          <p:spTgt spid="430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43018"/>
                                        </p:tgtEl>
                                        <p:attrNameLst>
                                          <p:attrName>style.visibility</p:attrName>
                                        </p:attrNameLst>
                                      </p:cBhvr>
                                      <p:to>
                                        <p:strVal val="visible"/>
                                      </p:to>
                                    </p:set>
                                    <p:animEffect transition="in" filter="diamond(in)">
                                      <p:cBhvr>
                                        <p:cTn id="19" dur="2000"/>
                                        <p:tgtEl>
                                          <p:spTgt spid="43018"/>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43020"/>
                                        </p:tgtEl>
                                        <p:attrNameLst>
                                          <p:attrName>style.visibility</p:attrName>
                                        </p:attrNameLst>
                                      </p:cBhvr>
                                      <p:to>
                                        <p:strVal val="visible"/>
                                      </p:to>
                                    </p:set>
                                    <p:animEffect transition="in" filter="box(in)">
                                      <p:cBhvr>
                                        <p:cTn id="24" dur="500"/>
                                        <p:tgtEl>
                                          <p:spTgt spid="43020"/>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43025"/>
                                        </p:tgtEl>
                                        <p:attrNameLst>
                                          <p:attrName>style.visibility</p:attrName>
                                        </p:attrNameLst>
                                      </p:cBhvr>
                                      <p:to>
                                        <p:strVal val="visible"/>
                                      </p:to>
                                    </p:set>
                                    <p:animEffect transition="in" filter="box(in)">
                                      <p:cBhvr>
                                        <p:cTn id="27" dur="500"/>
                                        <p:tgtEl>
                                          <p:spTgt spid="43025"/>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3021"/>
                                        </p:tgtEl>
                                        <p:attrNameLst>
                                          <p:attrName>style.visibility</p:attrName>
                                        </p:attrNameLst>
                                      </p:cBhvr>
                                      <p:to>
                                        <p:strVal val="visible"/>
                                      </p:to>
                                    </p:set>
                                    <p:anim calcmode="lin" valueType="num">
                                      <p:cBhvr additive="base">
                                        <p:cTn id="32" dur="500" fill="hold"/>
                                        <p:tgtEl>
                                          <p:spTgt spid="43021"/>
                                        </p:tgtEl>
                                        <p:attrNameLst>
                                          <p:attrName>ppt_x</p:attrName>
                                        </p:attrNameLst>
                                      </p:cBhvr>
                                      <p:tavLst>
                                        <p:tav tm="0">
                                          <p:val>
                                            <p:strVal val="#ppt_x"/>
                                          </p:val>
                                        </p:tav>
                                        <p:tav tm="100000">
                                          <p:val>
                                            <p:strVal val="#ppt_x"/>
                                          </p:val>
                                        </p:tav>
                                      </p:tavLst>
                                    </p:anim>
                                    <p:anim calcmode="lin" valueType="num">
                                      <p:cBhvr additive="base">
                                        <p:cTn id="33" dur="500" fill="hold"/>
                                        <p:tgtEl>
                                          <p:spTgt spid="4302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43022"/>
                                        </p:tgtEl>
                                        <p:attrNameLst>
                                          <p:attrName>style.visibility</p:attrName>
                                        </p:attrNameLst>
                                      </p:cBhvr>
                                      <p:to>
                                        <p:strVal val="visible"/>
                                      </p:to>
                                    </p:set>
                                    <p:animEffect transition="in" filter="box(in)">
                                      <p:cBhvr>
                                        <p:cTn id="38" dur="500"/>
                                        <p:tgtEl>
                                          <p:spTgt spid="4302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3024"/>
                                        </p:tgtEl>
                                        <p:attrNameLst>
                                          <p:attrName>style.visibility</p:attrName>
                                        </p:attrNameLst>
                                      </p:cBhvr>
                                      <p:to>
                                        <p:strVal val="visible"/>
                                      </p:to>
                                    </p:set>
                                    <p:anim calcmode="lin" valueType="num">
                                      <p:cBhvr additive="base">
                                        <p:cTn id="43" dur="500" fill="hold"/>
                                        <p:tgtEl>
                                          <p:spTgt spid="43024"/>
                                        </p:tgtEl>
                                        <p:attrNameLst>
                                          <p:attrName>ppt_x</p:attrName>
                                        </p:attrNameLst>
                                      </p:cBhvr>
                                      <p:tavLst>
                                        <p:tav tm="0">
                                          <p:val>
                                            <p:strVal val="#ppt_x"/>
                                          </p:val>
                                        </p:tav>
                                        <p:tav tm="100000">
                                          <p:val>
                                            <p:strVal val="#ppt_x"/>
                                          </p:val>
                                        </p:tav>
                                      </p:tavLst>
                                    </p:anim>
                                    <p:anim calcmode="lin" valueType="num">
                                      <p:cBhvr additive="base">
                                        <p:cTn id="44" dur="500" fill="hold"/>
                                        <p:tgtEl>
                                          <p:spTgt spid="430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5" grpId="0" animBg="1"/>
      <p:bldP spid="43016" grpId="0" animBg="1"/>
      <p:bldP spid="43018" grpId="0" animBg="1"/>
      <p:bldP spid="43020" grpId="0" animBg="1"/>
      <p:bldP spid="43021" grpId="0"/>
      <p:bldP spid="43022" grpId="0" animBg="1"/>
      <p:bldP spid="43024" grpId="0"/>
      <p:bldP spid="430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正方形/長方形 45"/>
          <p:cNvSpPr/>
          <p:nvPr/>
        </p:nvSpPr>
        <p:spPr>
          <a:xfrm>
            <a:off x="1214382" y="2928934"/>
            <a:ext cx="7929618" cy="271464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4036" name="Text Box 4"/>
          <p:cNvSpPr txBox="1">
            <a:spLocks noChangeArrowheads="1"/>
          </p:cNvSpPr>
          <p:nvPr/>
        </p:nvSpPr>
        <p:spPr bwMode="auto">
          <a:xfrm>
            <a:off x="1285852" y="500042"/>
            <a:ext cx="7704138" cy="2446824"/>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以上見てきた</a:t>
            </a:r>
            <a:r>
              <a:rPr lang="ja-JP" altLang="en-US" sz="1800" dirty="0">
                <a:solidFill>
                  <a:srgbClr val="FF0000"/>
                </a:solidFill>
                <a:latin typeface="+mj-ea"/>
                <a:ea typeface="+mj-ea"/>
              </a:rPr>
              <a:t>家計の貯蓄決定</a:t>
            </a:r>
            <a:r>
              <a:rPr lang="ja-JP" altLang="en-US" sz="1800" dirty="0">
                <a:ea typeface="ＭＳ Ｐゴシック" pitchFamily="50" charset="-128"/>
              </a:rPr>
              <a:t>と</a:t>
            </a:r>
            <a:r>
              <a:rPr lang="ja-JP" altLang="en-US" sz="1800" dirty="0">
                <a:solidFill>
                  <a:schemeClr val="accent6"/>
                </a:solidFill>
                <a:latin typeface="+mj-ea"/>
                <a:ea typeface="+mj-ea"/>
              </a:rPr>
              <a:t>企業の投資決定</a:t>
            </a:r>
            <a:r>
              <a:rPr lang="ja-JP" altLang="en-US" sz="1800" dirty="0">
                <a:ea typeface="ＭＳ Ｐゴシック" pitchFamily="50" charset="-128"/>
              </a:rPr>
              <a:t>を総合すると</a:t>
            </a:r>
          </a:p>
          <a:p>
            <a:pPr>
              <a:spcBef>
                <a:spcPct val="50000"/>
              </a:spcBef>
              <a:buFont typeface="Wingdings" pitchFamily="2" charset="2"/>
              <a:buChar char="n"/>
            </a:pPr>
            <a:r>
              <a:rPr lang="ja-JP" altLang="en-US" sz="1800" b="1" dirty="0">
                <a:solidFill>
                  <a:srgbClr val="FF0000"/>
                </a:solidFill>
                <a:ea typeface="ＭＳ Ｐゴシック" pitchFamily="50" charset="-128"/>
              </a:rPr>
              <a:t>民間貯蓄（資金供給）は実質利子率と正の相関がある。</a:t>
            </a:r>
          </a:p>
          <a:p>
            <a:pPr>
              <a:spcBef>
                <a:spcPct val="50000"/>
              </a:spcBef>
              <a:buFont typeface="Wingdings" pitchFamily="2" charset="2"/>
              <a:buChar char="n"/>
            </a:pPr>
            <a:r>
              <a:rPr lang="ja-JP" altLang="en-US" sz="1800" b="1" dirty="0">
                <a:solidFill>
                  <a:schemeClr val="accent6"/>
                </a:solidFill>
                <a:ea typeface="ＭＳ Ｐゴシック" pitchFamily="50" charset="-128"/>
              </a:rPr>
              <a:t>企業投資（資金需要）は実質利子率と負の相関がある。</a:t>
            </a:r>
          </a:p>
          <a:p>
            <a:pPr>
              <a:spcBef>
                <a:spcPct val="50000"/>
              </a:spcBef>
            </a:pPr>
            <a:r>
              <a:rPr lang="ja-JP" altLang="en-US" sz="1800" dirty="0">
                <a:ea typeface="ＭＳ Ｐゴシック" pitchFamily="50" charset="-128"/>
              </a:rPr>
              <a:t>これをもとに、資金市場の分析を</a:t>
            </a:r>
            <a:r>
              <a:rPr lang="ja-JP" altLang="en-US" sz="1800" dirty="0" smtClean="0">
                <a:ea typeface="ＭＳ Ｐゴシック" pitchFamily="50" charset="-128"/>
              </a:rPr>
              <a:t>行う</a:t>
            </a:r>
            <a:r>
              <a:rPr lang="ja-JP" altLang="en-US" sz="1800" dirty="0">
                <a:ea typeface="ＭＳ Ｐゴシック" pitchFamily="50" charset="-128"/>
              </a:rPr>
              <a:t>。</a:t>
            </a:r>
          </a:p>
          <a:p>
            <a:pPr>
              <a:spcBef>
                <a:spcPct val="50000"/>
              </a:spcBef>
            </a:pPr>
            <a:endParaRPr lang="en-US" altLang="ja-JP" sz="1800" b="1" i="1" dirty="0">
              <a:ea typeface="ＭＳ Ｐゴシック" pitchFamily="50" charset="-128"/>
            </a:endParaRPr>
          </a:p>
          <a:p>
            <a:pPr>
              <a:spcBef>
                <a:spcPct val="50000"/>
              </a:spcBef>
            </a:pPr>
            <a:endParaRPr lang="ja-JP" altLang="en-US" sz="1800" dirty="0">
              <a:ea typeface="ＭＳ Ｐゴシック" pitchFamily="50" charset="-128"/>
            </a:endParaRPr>
          </a:p>
        </p:txBody>
      </p:sp>
      <p:sp>
        <p:nvSpPr>
          <p:cNvPr id="44037" name="Line 5"/>
          <p:cNvSpPr>
            <a:spLocks noChangeShapeType="1"/>
          </p:cNvSpPr>
          <p:nvPr/>
        </p:nvSpPr>
        <p:spPr bwMode="auto">
          <a:xfrm>
            <a:off x="3929026" y="2643182"/>
            <a:ext cx="720725" cy="0"/>
          </a:xfrm>
          <a:prstGeom prst="line">
            <a:avLst/>
          </a:prstGeom>
          <a:noFill/>
          <a:ln w="9525">
            <a:solidFill>
              <a:srgbClr val="FF0000"/>
            </a:solidFill>
            <a:round/>
            <a:headEnd/>
            <a:tailEnd/>
          </a:ln>
          <a:effectLst/>
        </p:spPr>
        <p:txBody>
          <a:bodyPr/>
          <a:lstStyle/>
          <a:p>
            <a:endParaRPr lang="ja-JP" altLang="en-US"/>
          </a:p>
        </p:txBody>
      </p:sp>
      <p:sp>
        <p:nvSpPr>
          <p:cNvPr id="44040" name="Line 8"/>
          <p:cNvSpPr>
            <a:spLocks noChangeShapeType="1"/>
          </p:cNvSpPr>
          <p:nvPr/>
        </p:nvSpPr>
        <p:spPr bwMode="auto">
          <a:xfrm flipV="1">
            <a:off x="1762095" y="3357563"/>
            <a:ext cx="0" cy="1943100"/>
          </a:xfrm>
          <a:prstGeom prst="line">
            <a:avLst/>
          </a:prstGeom>
          <a:noFill/>
          <a:ln w="9525">
            <a:solidFill>
              <a:schemeClr val="tx1"/>
            </a:solidFill>
            <a:round/>
            <a:headEnd/>
            <a:tailEnd type="triangle" w="med" len="med"/>
          </a:ln>
          <a:effectLst/>
        </p:spPr>
        <p:txBody>
          <a:bodyPr/>
          <a:lstStyle/>
          <a:p>
            <a:endParaRPr lang="ja-JP" altLang="en-US"/>
          </a:p>
        </p:txBody>
      </p:sp>
      <p:sp>
        <p:nvSpPr>
          <p:cNvPr id="44041" name="Line 9"/>
          <p:cNvSpPr>
            <a:spLocks noChangeShapeType="1"/>
          </p:cNvSpPr>
          <p:nvPr/>
        </p:nvSpPr>
        <p:spPr bwMode="auto">
          <a:xfrm>
            <a:off x="1762095" y="5300663"/>
            <a:ext cx="2232025" cy="0"/>
          </a:xfrm>
          <a:prstGeom prst="line">
            <a:avLst/>
          </a:prstGeom>
          <a:noFill/>
          <a:ln w="9525">
            <a:solidFill>
              <a:schemeClr val="tx1"/>
            </a:solidFill>
            <a:round/>
            <a:headEnd/>
            <a:tailEnd type="triangle" w="med" len="med"/>
          </a:ln>
          <a:effectLst/>
        </p:spPr>
        <p:txBody>
          <a:bodyPr/>
          <a:lstStyle/>
          <a:p>
            <a:endParaRPr lang="ja-JP" altLang="en-US"/>
          </a:p>
        </p:txBody>
      </p:sp>
      <p:sp>
        <p:nvSpPr>
          <p:cNvPr id="44042" name="Line 10"/>
          <p:cNvSpPr>
            <a:spLocks noChangeShapeType="1"/>
          </p:cNvSpPr>
          <p:nvPr/>
        </p:nvSpPr>
        <p:spPr bwMode="auto">
          <a:xfrm flipV="1">
            <a:off x="2122457" y="3284538"/>
            <a:ext cx="1368425" cy="15843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44043" name="Line 11"/>
          <p:cNvSpPr>
            <a:spLocks noChangeShapeType="1"/>
          </p:cNvSpPr>
          <p:nvPr/>
        </p:nvSpPr>
        <p:spPr bwMode="auto">
          <a:xfrm>
            <a:off x="2049432" y="3429000"/>
            <a:ext cx="1584325" cy="15843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44044" name="Line 12"/>
          <p:cNvSpPr>
            <a:spLocks noChangeShapeType="1"/>
          </p:cNvSpPr>
          <p:nvPr/>
        </p:nvSpPr>
        <p:spPr bwMode="auto">
          <a:xfrm flipV="1">
            <a:off x="2554257" y="3500438"/>
            <a:ext cx="1295400" cy="1512887"/>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44046" name="Line 14"/>
          <p:cNvSpPr>
            <a:spLocks noChangeShapeType="1"/>
          </p:cNvSpPr>
          <p:nvPr/>
        </p:nvSpPr>
        <p:spPr bwMode="auto">
          <a:xfrm>
            <a:off x="3057495" y="4437063"/>
            <a:ext cx="0" cy="863600"/>
          </a:xfrm>
          <a:prstGeom prst="line">
            <a:avLst/>
          </a:prstGeom>
          <a:noFill/>
          <a:ln w="9525">
            <a:solidFill>
              <a:schemeClr val="tx1"/>
            </a:solidFill>
            <a:prstDash val="dash"/>
            <a:round/>
            <a:headEnd/>
            <a:tailEnd/>
          </a:ln>
          <a:effectLst/>
        </p:spPr>
        <p:txBody>
          <a:bodyPr/>
          <a:lstStyle/>
          <a:p>
            <a:endParaRPr lang="ja-JP" altLang="en-US"/>
          </a:p>
        </p:txBody>
      </p:sp>
      <p:sp>
        <p:nvSpPr>
          <p:cNvPr id="44049" name="Line 17"/>
          <p:cNvSpPr>
            <a:spLocks noChangeShapeType="1"/>
          </p:cNvSpPr>
          <p:nvPr/>
        </p:nvSpPr>
        <p:spPr bwMode="auto">
          <a:xfrm flipH="1">
            <a:off x="1762095" y="4437063"/>
            <a:ext cx="1295400" cy="0"/>
          </a:xfrm>
          <a:prstGeom prst="line">
            <a:avLst/>
          </a:prstGeom>
          <a:noFill/>
          <a:ln w="9525">
            <a:solidFill>
              <a:schemeClr val="tx1"/>
            </a:solidFill>
            <a:prstDash val="dash"/>
            <a:round/>
            <a:headEnd/>
            <a:tailEnd/>
          </a:ln>
          <a:effectLst/>
        </p:spPr>
        <p:txBody>
          <a:bodyPr/>
          <a:lstStyle/>
          <a:p>
            <a:endParaRPr lang="ja-JP" altLang="en-US"/>
          </a:p>
        </p:txBody>
      </p:sp>
      <p:sp>
        <p:nvSpPr>
          <p:cNvPr id="44053" name="Line 21"/>
          <p:cNvSpPr>
            <a:spLocks noChangeShapeType="1"/>
          </p:cNvSpPr>
          <p:nvPr/>
        </p:nvSpPr>
        <p:spPr bwMode="auto">
          <a:xfrm>
            <a:off x="2770157" y="4149725"/>
            <a:ext cx="0" cy="1150938"/>
          </a:xfrm>
          <a:prstGeom prst="line">
            <a:avLst/>
          </a:prstGeom>
          <a:noFill/>
          <a:ln w="9525">
            <a:solidFill>
              <a:schemeClr val="tx1"/>
            </a:solidFill>
            <a:prstDash val="dash"/>
            <a:round/>
            <a:headEnd/>
            <a:tailEnd/>
          </a:ln>
          <a:effectLst/>
        </p:spPr>
        <p:txBody>
          <a:bodyPr/>
          <a:lstStyle/>
          <a:p>
            <a:endParaRPr lang="ja-JP" altLang="en-US"/>
          </a:p>
        </p:txBody>
      </p:sp>
      <p:sp>
        <p:nvSpPr>
          <p:cNvPr id="44054" name="Line 22"/>
          <p:cNvSpPr>
            <a:spLocks noChangeShapeType="1"/>
          </p:cNvSpPr>
          <p:nvPr/>
        </p:nvSpPr>
        <p:spPr bwMode="auto">
          <a:xfrm>
            <a:off x="1762095" y="4149725"/>
            <a:ext cx="1008062" cy="0"/>
          </a:xfrm>
          <a:prstGeom prst="line">
            <a:avLst/>
          </a:prstGeom>
          <a:noFill/>
          <a:ln w="9525">
            <a:solidFill>
              <a:schemeClr val="tx1"/>
            </a:solidFill>
            <a:prstDash val="dash"/>
            <a:round/>
            <a:headEnd/>
            <a:tailEnd/>
          </a:ln>
          <a:effectLst/>
        </p:spPr>
        <p:txBody>
          <a:bodyPr/>
          <a:lstStyle/>
          <a:p>
            <a:endParaRPr lang="ja-JP" altLang="en-US"/>
          </a:p>
        </p:txBody>
      </p:sp>
      <p:sp>
        <p:nvSpPr>
          <p:cNvPr id="44055" name="Text Box 23"/>
          <p:cNvSpPr txBox="1">
            <a:spLocks noChangeArrowheads="1"/>
          </p:cNvSpPr>
          <p:nvPr/>
        </p:nvSpPr>
        <p:spPr bwMode="auto">
          <a:xfrm>
            <a:off x="2625695" y="3789363"/>
            <a:ext cx="431800"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Ｅ</a:t>
            </a:r>
          </a:p>
        </p:txBody>
      </p:sp>
      <p:sp>
        <p:nvSpPr>
          <p:cNvPr id="44056" name="Line 24"/>
          <p:cNvSpPr>
            <a:spLocks noChangeShapeType="1"/>
          </p:cNvSpPr>
          <p:nvPr/>
        </p:nvSpPr>
        <p:spPr bwMode="auto">
          <a:xfrm>
            <a:off x="3201957" y="3716338"/>
            <a:ext cx="360363" cy="0"/>
          </a:xfrm>
          <a:prstGeom prst="line">
            <a:avLst/>
          </a:prstGeom>
          <a:noFill/>
          <a:ln w="9525">
            <a:solidFill>
              <a:srgbClr val="FF00FF"/>
            </a:solidFill>
            <a:round/>
            <a:headEnd/>
            <a:tailEnd type="triangle" w="med" len="med"/>
          </a:ln>
          <a:effectLst/>
        </p:spPr>
        <p:txBody>
          <a:bodyPr/>
          <a:lstStyle/>
          <a:p>
            <a:endParaRPr lang="ja-JP" altLang="en-US"/>
          </a:p>
        </p:txBody>
      </p:sp>
      <p:sp>
        <p:nvSpPr>
          <p:cNvPr id="44058" name="Text Box 26"/>
          <p:cNvSpPr txBox="1">
            <a:spLocks noChangeArrowheads="1"/>
          </p:cNvSpPr>
          <p:nvPr/>
        </p:nvSpPr>
        <p:spPr bwMode="auto">
          <a:xfrm>
            <a:off x="3706782" y="4868863"/>
            <a:ext cx="431800"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Ｉ</a:t>
            </a:r>
          </a:p>
        </p:txBody>
      </p:sp>
      <p:sp>
        <p:nvSpPr>
          <p:cNvPr id="44059" name="Text Box 27"/>
          <p:cNvSpPr txBox="1">
            <a:spLocks noChangeArrowheads="1"/>
          </p:cNvSpPr>
          <p:nvPr/>
        </p:nvSpPr>
        <p:spPr bwMode="auto">
          <a:xfrm>
            <a:off x="3417857" y="3068638"/>
            <a:ext cx="1512888" cy="623887"/>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Ｓｐ＋（Ｔ－Ｇ）</a:t>
            </a:r>
          </a:p>
          <a:p>
            <a:pPr>
              <a:spcBef>
                <a:spcPct val="50000"/>
              </a:spcBef>
            </a:pPr>
            <a:endParaRPr lang="ja-JP" altLang="en-US" sz="1400">
              <a:ea typeface="ＭＳ Ｐゴシック" pitchFamily="50" charset="-128"/>
            </a:endParaRPr>
          </a:p>
        </p:txBody>
      </p:sp>
      <p:sp>
        <p:nvSpPr>
          <p:cNvPr id="44060" name="Text Box 28"/>
          <p:cNvSpPr txBox="1">
            <a:spLocks noChangeArrowheads="1"/>
          </p:cNvSpPr>
          <p:nvPr/>
        </p:nvSpPr>
        <p:spPr bwMode="auto">
          <a:xfrm>
            <a:off x="1546195" y="5300663"/>
            <a:ext cx="360362" cy="304800"/>
          </a:xfrm>
          <a:prstGeom prst="rect">
            <a:avLst/>
          </a:prstGeom>
          <a:noFill/>
          <a:ln w="9525">
            <a:noFill/>
            <a:miter lim="800000"/>
            <a:headEnd/>
            <a:tailEnd/>
          </a:ln>
          <a:effectLst/>
        </p:spPr>
        <p:txBody>
          <a:bodyPr>
            <a:spAutoFit/>
          </a:bodyPr>
          <a:lstStyle/>
          <a:p>
            <a:pPr>
              <a:spcBef>
                <a:spcPct val="50000"/>
              </a:spcBef>
            </a:pPr>
            <a:r>
              <a:rPr lang="en-US" altLang="ja-JP" sz="1400">
                <a:ea typeface="ＭＳ Ｐゴシック" pitchFamily="50" charset="-128"/>
              </a:rPr>
              <a:t>0</a:t>
            </a:r>
          </a:p>
        </p:txBody>
      </p:sp>
      <p:graphicFrame>
        <p:nvGraphicFramePr>
          <p:cNvPr id="44061" name="Object 29"/>
          <p:cNvGraphicFramePr>
            <a:graphicFrameLocks noChangeAspect="1"/>
          </p:cNvGraphicFramePr>
          <p:nvPr/>
        </p:nvGraphicFramePr>
        <p:xfrm>
          <a:off x="1546195" y="4076700"/>
          <a:ext cx="165100" cy="190500"/>
        </p:xfrm>
        <a:graphic>
          <a:graphicData uri="http://schemas.openxmlformats.org/presentationml/2006/ole">
            <mc:AlternateContent xmlns:mc="http://schemas.openxmlformats.org/markup-compatibility/2006">
              <mc:Choice xmlns:v="urn:schemas-microsoft-com:vml" Requires="v">
                <p:oleObj spid="_x0000_s44194" name="数式" r:id="rId3" imgW="164880" imgH="190440" progId="Equation.3">
                  <p:embed/>
                </p:oleObj>
              </mc:Choice>
              <mc:Fallback>
                <p:oleObj name="数式" r:id="rId3" imgW="164880" imgH="190440" progId="Equation.3">
                  <p:embed/>
                  <p:pic>
                    <p:nvPicPr>
                      <p:cNvPr id="0"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195" y="4076700"/>
                        <a:ext cx="1651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62" name="Object 30"/>
          <p:cNvGraphicFramePr>
            <a:graphicFrameLocks noChangeAspect="1"/>
          </p:cNvGraphicFramePr>
          <p:nvPr/>
        </p:nvGraphicFramePr>
        <p:xfrm>
          <a:off x="1527145" y="4365625"/>
          <a:ext cx="203200" cy="190500"/>
        </p:xfrm>
        <a:graphic>
          <a:graphicData uri="http://schemas.openxmlformats.org/presentationml/2006/ole">
            <mc:AlternateContent xmlns:mc="http://schemas.openxmlformats.org/markup-compatibility/2006">
              <mc:Choice xmlns:v="urn:schemas-microsoft-com:vml" Requires="v">
                <p:oleObj spid="_x0000_s44195" name="数式" r:id="rId5" imgW="203040" imgH="190440" progId="Equation.3">
                  <p:embed/>
                </p:oleObj>
              </mc:Choice>
              <mc:Fallback>
                <p:oleObj name="数式" r:id="rId5" imgW="203040" imgH="190440" progId="Equation.3">
                  <p:embed/>
                  <p:pic>
                    <p:nvPicPr>
                      <p:cNvPr id="0" name="Picture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7145" y="4365625"/>
                        <a:ext cx="2032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63" name="Object 31"/>
          <p:cNvGraphicFramePr>
            <a:graphicFrameLocks noChangeAspect="1"/>
          </p:cNvGraphicFramePr>
          <p:nvPr/>
        </p:nvGraphicFramePr>
        <p:xfrm>
          <a:off x="2698720" y="5373688"/>
          <a:ext cx="165100" cy="190500"/>
        </p:xfrm>
        <a:graphic>
          <a:graphicData uri="http://schemas.openxmlformats.org/presentationml/2006/ole">
            <mc:AlternateContent xmlns:mc="http://schemas.openxmlformats.org/markup-compatibility/2006">
              <mc:Choice xmlns:v="urn:schemas-microsoft-com:vml" Requires="v">
                <p:oleObj spid="_x0000_s44196" name="数式" r:id="rId7" imgW="164880" imgH="190440" progId="Equation.3">
                  <p:embed/>
                </p:oleObj>
              </mc:Choice>
              <mc:Fallback>
                <p:oleObj name="数式" r:id="rId7" imgW="164880" imgH="190440" progId="Equation.3">
                  <p:embed/>
                  <p:pic>
                    <p:nvPicPr>
                      <p:cNvPr id="0" name="Picture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8720" y="5373688"/>
                        <a:ext cx="165100" cy="190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64" name="Object 32"/>
          <p:cNvGraphicFramePr>
            <a:graphicFrameLocks noChangeAspect="1"/>
          </p:cNvGraphicFramePr>
          <p:nvPr/>
        </p:nvGraphicFramePr>
        <p:xfrm>
          <a:off x="2986057" y="5373688"/>
          <a:ext cx="215900" cy="203200"/>
        </p:xfrm>
        <a:graphic>
          <a:graphicData uri="http://schemas.openxmlformats.org/presentationml/2006/ole">
            <mc:AlternateContent xmlns:mc="http://schemas.openxmlformats.org/markup-compatibility/2006">
              <mc:Choice xmlns:v="urn:schemas-microsoft-com:vml" Requires="v">
                <p:oleObj spid="_x0000_s44197" name="数式" r:id="rId9" imgW="203040" imgH="190440" progId="Equation.3">
                  <p:embed/>
                </p:oleObj>
              </mc:Choice>
              <mc:Fallback>
                <p:oleObj name="数式" r:id="rId9" imgW="203040" imgH="190440" progId="Equation.3">
                  <p:embed/>
                  <p:pic>
                    <p:nvPicPr>
                      <p:cNvPr id="0" name="Picture 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6057" y="5373688"/>
                        <a:ext cx="2159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065" name="Oval 33"/>
          <p:cNvSpPr>
            <a:spLocks noChangeArrowheads="1"/>
          </p:cNvSpPr>
          <p:nvPr/>
        </p:nvSpPr>
        <p:spPr bwMode="auto">
          <a:xfrm>
            <a:off x="2698720" y="3860800"/>
            <a:ext cx="215900" cy="144463"/>
          </a:xfrm>
          <a:prstGeom prst="ellipse">
            <a:avLst/>
          </a:prstGeom>
          <a:noFill/>
          <a:ln w="9525">
            <a:solidFill>
              <a:srgbClr val="FF0000"/>
            </a:solidFill>
            <a:round/>
            <a:headEnd/>
            <a:tailEnd/>
          </a:ln>
          <a:effectLst/>
        </p:spPr>
        <p:txBody>
          <a:bodyPr wrap="none" anchor="ctr"/>
          <a:lstStyle/>
          <a:p>
            <a:endParaRPr lang="ja-JP" altLang="en-US"/>
          </a:p>
        </p:txBody>
      </p:sp>
      <p:sp>
        <p:nvSpPr>
          <p:cNvPr id="44066" name="Text Box 34"/>
          <p:cNvSpPr txBox="1">
            <a:spLocks noChangeArrowheads="1"/>
          </p:cNvSpPr>
          <p:nvPr/>
        </p:nvSpPr>
        <p:spPr bwMode="auto">
          <a:xfrm>
            <a:off x="2409795" y="3429000"/>
            <a:ext cx="936625" cy="457200"/>
          </a:xfrm>
          <a:prstGeom prst="rect">
            <a:avLst/>
          </a:prstGeom>
          <a:noFill/>
          <a:ln w="9525">
            <a:noFill/>
            <a:miter lim="800000"/>
            <a:headEnd/>
            <a:tailEnd/>
          </a:ln>
          <a:effectLst/>
        </p:spPr>
        <p:txBody>
          <a:bodyPr>
            <a:spAutoFit/>
          </a:bodyPr>
          <a:lstStyle/>
          <a:p>
            <a:pPr>
              <a:spcBef>
                <a:spcPct val="50000"/>
              </a:spcBef>
            </a:pPr>
            <a:r>
              <a:rPr lang="ja-JP" altLang="en-US" sz="1200">
                <a:solidFill>
                  <a:srgbClr val="FF0000"/>
                </a:solidFill>
                <a:ea typeface="ＭＳ Ｐゴシック" pitchFamily="50" charset="-128"/>
              </a:rPr>
              <a:t>資本市場の均衡</a:t>
            </a:r>
          </a:p>
        </p:txBody>
      </p:sp>
      <p:sp>
        <p:nvSpPr>
          <p:cNvPr id="44067" name="Oval 35"/>
          <p:cNvSpPr>
            <a:spLocks noChangeArrowheads="1"/>
          </p:cNvSpPr>
          <p:nvPr/>
        </p:nvSpPr>
        <p:spPr bwMode="auto">
          <a:xfrm>
            <a:off x="2625695" y="5300663"/>
            <a:ext cx="215900" cy="288925"/>
          </a:xfrm>
          <a:prstGeom prst="ellipse">
            <a:avLst/>
          </a:prstGeom>
          <a:noFill/>
          <a:ln w="9525">
            <a:solidFill>
              <a:srgbClr val="FF0000"/>
            </a:solidFill>
            <a:round/>
            <a:headEnd/>
            <a:tailEnd/>
          </a:ln>
          <a:effectLst/>
        </p:spPr>
        <p:txBody>
          <a:bodyPr wrap="none" anchor="ctr"/>
          <a:lstStyle/>
          <a:p>
            <a:endParaRPr lang="ja-JP" altLang="en-US"/>
          </a:p>
        </p:txBody>
      </p:sp>
      <p:sp>
        <p:nvSpPr>
          <p:cNvPr id="44068" name="Oval 36"/>
          <p:cNvSpPr>
            <a:spLocks noChangeArrowheads="1"/>
          </p:cNvSpPr>
          <p:nvPr/>
        </p:nvSpPr>
        <p:spPr bwMode="auto">
          <a:xfrm>
            <a:off x="1473170" y="4005263"/>
            <a:ext cx="215900" cy="288925"/>
          </a:xfrm>
          <a:prstGeom prst="ellipse">
            <a:avLst/>
          </a:prstGeom>
          <a:noFill/>
          <a:ln w="9525">
            <a:solidFill>
              <a:srgbClr val="FF0000"/>
            </a:solidFill>
            <a:round/>
            <a:headEnd/>
            <a:tailEnd/>
          </a:ln>
          <a:effectLst/>
        </p:spPr>
        <p:txBody>
          <a:bodyPr wrap="none" anchor="ctr"/>
          <a:lstStyle/>
          <a:p>
            <a:endParaRPr lang="ja-JP" altLang="en-US"/>
          </a:p>
        </p:txBody>
      </p:sp>
      <p:sp>
        <p:nvSpPr>
          <p:cNvPr id="44069" name="Text Box 37"/>
          <p:cNvSpPr txBox="1">
            <a:spLocks noChangeArrowheads="1"/>
          </p:cNvSpPr>
          <p:nvPr/>
        </p:nvSpPr>
        <p:spPr bwMode="auto">
          <a:xfrm>
            <a:off x="4065557" y="5157788"/>
            <a:ext cx="2160588" cy="304800"/>
          </a:xfrm>
          <a:prstGeom prst="rect">
            <a:avLst/>
          </a:prstGeom>
          <a:noFill/>
          <a:ln w="9525">
            <a:noFill/>
            <a:miter lim="800000"/>
            <a:headEnd/>
            <a:tailEnd/>
          </a:ln>
          <a:effectLst/>
        </p:spPr>
        <p:txBody>
          <a:bodyPr>
            <a:spAutoFit/>
          </a:bodyPr>
          <a:lstStyle/>
          <a:p>
            <a:pPr>
              <a:spcBef>
                <a:spcPct val="50000"/>
              </a:spcBef>
            </a:pPr>
            <a:r>
              <a:rPr lang="ja-JP" altLang="en-US" sz="1400" dirty="0">
                <a:latin typeface="+mj-ea"/>
                <a:ea typeface="+mj-ea"/>
              </a:rPr>
              <a:t>資金供給、資金需要</a:t>
            </a:r>
          </a:p>
        </p:txBody>
      </p:sp>
      <p:graphicFrame>
        <p:nvGraphicFramePr>
          <p:cNvPr id="44070" name="Object 38"/>
          <p:cNvGraphicFramePr>
            <a:graphicFrameLocks noChangeAspect="1"/>
          </p:cNvGraphicFramePr>
          <p:nvPr/>
        </p:nvGraphicFramePr>
        <p:xfrm>
          <a:off x="1428696" y="3000372"/>
          <a:ext cx="361931" cy="331791"/>
        </p:xfrm>
        <a:graphic>
          <a:graphicData uri="http://schemas.openxmlformats.org/presentationml/2006/ole">
            <mc:AlternateContent xmlns:mc="http://schemas.openxmlformats.org/markup-compatibility/2006">
              <mc:Choice xmlns:v="urn:schemas-microsoft-com:vml" Requires="v">
                <p:oleObj spid="_x0000_s44198" name="数式" r:id="rId11" imgW="164880" imgH="190440" progId="Equation.3">
                  <p:embed/>
                </p:oleObj>
              </mc:Choice>
              <mc:Fallback>
                <p:oleObj name="数式" r:id="rId11" imgW="164880" imgH="190440" progId="Equation.3">
                  <p:embed/>
                  <p:pic>
                    <p:nvPicPr>
                      <p:cNvPr id="0" name="Picture 3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28696" y="3000372"/>
                        <a:ext cx="361931" cy="3317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071" name="Text Box 39"/>
          <p:cNvSpPr txBox="1">
            <a:spLocks noChangeArrowheads="1"/>
          </p:cNvSpPr>
          <p:nvPr/>
        </p:nvSpPr>
        <p:spPr bwMode="auto">
          <a:xfrm>
            <a:off x="1214414" y="5715016"/>
            <a:ext cx="7715304" cy="947737"/>
          </a:xfrm>
          <a:prstGeom prst="rect">
            <a:avLst/>
          </a:prstGeom>
          <a:noFill/>
          <a:ln w="9525">
            <a:noFill/>
            <a:miter lim="800000"/>
            <a:headEnd/>
            <a:tailEnd/>
          </a:ln>
          <a:effectLst/>
        </p:spPr>
        <p:txBody>
          <a:bodyPr wrap="square">
            <a:spAutoFit/>
          </a:bodyPr>
          <a:lstStyle/>
          <a:p>
            <a:pPr>
              <a:spcBef>
                <a:spcPct val="50000"/>
              </a:spcBef>
            </a:pPr>
            <a:r>
              <a:rPr lang="ja-JP" altLang="en-US" dirty="0">
                <a:ea typeface="ＭＳ Ｐゴシック" pitchFamily="50" charset="-128"/>
              </a:rPr>
              <a:t>貯蓄意欲が強い経済では、同じ水準の利子率に対してより多くの貯蓄を家計が行うので、貯蓄を表す右上がりの線がより右へと位置する。</a:t>
            </a:r>
          </a:p>
          <a:p>
            <a:pPr>
              <a:spcBef>
                <a:spcPct val="50000"/>
              </a:spcBef>
            </a:pPr>
            <a:r>
              <a:rPr lang="ja-JP" altLang="en-US" dirty="0">
                <a:ea typeface="ＭＳ Ｐゴシック" pitchFamily="50" charset="-128"/>
              </a:rPr>
              <a:t>ここでの投資水準は　　で、より大きな投資が実現。</a:t>
            </a:r>
          </a:p>
        </p:txBody>
      </p:sp>
      <p:sp>
        <p:nvSpPr>
          <p:cNvPr id="31" name="テキスト ボックス 30"/>
          <p:cNvSpPr txBox="1"/>
          <p:nvPr/>
        </p:nvSpPr>
        <p:spPr>
          <a:xfrm>
            <a:off x="3071770" y="2357430"/>
            <a:ext cx="2857520" cy="338554"/>
          </a:xfrm>
          <a:prstGeom prst="rect">
            <a:avLst/>
          </a:prstGeom>
          <a:noFill/>
        </p:spPr>
        <p:txBody>
          <a:bodyPr wrap="square" rtlCol="0">
            <a:spAutoFit/>
          </a:bodyPr>
          <a:lstStyle/>
          <a:p>
            <a:r>
              <a:rPr lang="ja-JP" altLang="en-US" b="1" dirty="0" smtClean="0">
                <a:latin typeface="+mj-ea"/>
                <a:ea typeface="+mj-ea"/>
              </a:rPr>
              <a:t>Ｓｐ＋（Ｔ－Ｇ）</a:t>
            </a:r>
            <a:endParaRPr kumimoji="1" lang="ja-JP" altLang="en-US" dirty="0">
              <a:latin typeface="+mj-ea"/>
              <a:ea typeface="+mj-ea"/>
            </a:endParaRPr>
          </a:p>
        </p:txBody>
      </p:sp>
      <p:sp>
        <p:nvSpPr>
          <p:cNvPr id="32" name="テキスト ボックス 31"/>
          <p:cNvSpPr txBox="1"/>
          <p:nvPr/>
        </p:nvSpPr>
        <p:spPr>
          <a:xfrm>
            <a:off x="4929158" y="2357430"/>
            <a:ext cx="428628"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3" name="テキスト ボックス 32"/>
          <p:cNvSpPr txBox="1"/>
          <p:nvPr/>
        </p:nvSpPr>
        <p:spPr>
          <a:xfrm>
            <a:off x="5500662" y="2357430"/>
            <a:ext cx="428628" cy="338554"/>
          </a:xfrm>
          <a:prstGeom prst="rect">
            <a:avLst/>
          </a:prstGeom>
          <a:noFill/>
        </p:spPr>
        <p:txBody>
          <a:bodyPr wrap="square" rtlCol="0">
            <a:spAutoFit/>
          </a:bodyPr>
          <a:lstStyle/>
          <a:p>
            <a:r>
              <a:rPr kumimoji="1" lang="en-US" altLang="ja-JP" b="1" dirty="0" smtClean="0">
                <a:latin typeface="+mj-ea"/>
                <a:ea typeface="+mj-ea"/>
              </a:rPr>
              <a:t>I</a:t>
            </a:r>
            <a:endParaRPr kumimoji="1" lang="ja-JP" altLang="en-US" b="1" dirty="0">
              <a:latin typeface="+mj-ea"/>
              <a:ea typeface="+mj-ea"/>
            </a:endParaRPr>
          </a:p>
        </p:txBody>
      </p:sp>
      <p:sp>
        <p:nvSpPr>
          <p:cNvPr id="34" name="テキスト ボックス 33"/>
          <p:cNvSpPr txBox="1"/>
          <p:nvPr/>
        </p:nvSpPr>
        <p:spPr>
          <a:xfrm>
            <a:off x="4071902" y="2714620"/>
            <a:ext cx="714380" cy="338554"/>
          </a:xfrm>
          <a:prstGeom prst="rect">
            <a:avLst/>
          </a:prstGeom>
          <a:noFill/>
        </p:spPr>
        <p:txBody>
          <a:bodyPr wrap="square" rtlCol="0">
            <a:spAutoFit/>
          </a:bodyPr>
          <a:lstStyle/>
          <a:p>
            <a:r>
              <a:rPr kumimoji="1" lang="ja-JP" altLang="en-US" dirty="0" smtClean="0"/>
              <a:t>一定</a:t>
            </a:r>
            <a:endParaRPr kumimoji="1" lang="ja-JP" altLang="en-US" dirty="0"/>
          </a:p>
        </p:txBody>
      </p:sp>
      <p:sp>
        <p:nvSpPr>
          <p:cNvPr id="35" name="テキスト ボックス 34"/>
          <p:cNvSpPr txBox="1"/>
          <p:nvPr/>
        </p:nvSpPr>
        <p:spPr>
          <a:xfrm>
            <a:off x="6143604" y="2357430"/>
            <a:ext cx="2857520" cy="338554"/>
          </a:xfrm>
          <a:prstGeom prst="rect">
            <a:avLst/>
          </a:prstGeom>
          <a:noFill/>
        </p:spPr>
        <p:txBody>
          <a:bodyPr wrap="square" rtlCol="0">
            <a:spAutoFit/>
          </a:bodyPr>
          <a:lstStyle/>
          <a:p>
            <a:r>
              <a:rPr kumimoji="1" lang="ja-JP" altLang="en-US" dirty="0" smtClean="0"/>
              <a:t>を思い出そう！！</a:t>
            </a:r>
            <a:endParaRPr kumimoji="1" lang="ja-JP" altLang="en-US" dirty="0"/>
          </a:p>
        </p:txBody>
      </p:sp>
      <p:sp>
        <p:nvSpPr>
          <p:cNvPr id="37" name="テキスト ボックス 36"/>
          <p:cNvSpPr txBox="1"/>
          <p:nvPr/>
        </p:nvSpPr>
        <p:spPr>
          <a:xfrm>
            <a:off x="5429224" y="3143248"/>
            <a:ext cx="1428760"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資金の需要</a:t>
            </a:r>
            <a:endParaRPr kumimoji="1" lang="ja-JP" altLang="en-US" dirty="0"/>
          </a:p>
        </p:txBody>
      </p:sp>
      <p:sp>
        <p:nvSpPr>
          <p:cNvPr id="38" name="テキスト ボックス 37"/>
          <p:cNvSpPr txBox="1"/>
          <p:nvPr/>
        </p:nvSpPr>
        <p:spPr>
          <a:xfrm>
            <a:off x="7000860" y="3143248"/>
            <a:ext cx="428628" cy="338554"/>
          </a:xfrm>
          <a:prstGeom prst="rect">
            <a:avLst/>
          </a:prstGeom>
          <a:noFill/>
        </p:spPr>
        <p:txBody>
          <a:bodyPr wrap="square" rtlCol="0">
            <a:spAutoFit/>
          </a:bodyPr>
          <a:lstStyle/>
          <a:p>
            <a:r>
              <a:rPr kumimoji="1" lang="en-US" altLang="ja-JP" b="1" dirty="0" smtClean="0">
                <a:latin typeface="+mj-ea"/>
                <a:ea typeface="+mj-ea"/>
              </a:rPr>
              <a:t>I</a:t>
            </a:r>
            <a:endParaRPr kumimoji="1" lang="ja-JP" altLang="en-US" b="1" dirty="0">
              <a:latin typeface="+mj-ea"/>
              <a:ea typeface="+mj-ea"/>
            </a:endParaRPr>
          </a:p>
        </p:txBody>
      </p:sp>
      <p:sp>
        <p:nvSpPr>
          <p:cNvPr id="40" name="テキスト ボックス 39"/>
          <p:cNvSpPr txBox="1"/>
          <p:nvPr/>
        </p:nvSpPr>
        <p:spPr>
          <a:xfrm>
            <a:off x="7572364" y="3143248"/>
            <a:ext cx="1428760" cy="338554"/>
          </a:xfrm>
          <a:prstGeom prst="rect">
            <a:avLst/>
          </a:prstGeom>
          <a:noFill/>
        </p:spPr>
        <p:txBody>
          <a:bodyPr wrap="square" rtlCol="0">
            <a:spAutoFit/>
          </a:bodyPr>
          <a:lstStyle/>
          <a:p>
            <a:r>
              <a:rPr kumimoji="1" lang="ja-JP" altLang="en-US" dirty="0" smtClean="0"/>
              <a:t>投資水準</a:t>
            </a:r>
            <a:endParaRPr kumimoji="1" lang="ja-JP" altLang="en-US" dirty="0"/>
          </a:p>
        </p:txBody>
      </p:sp>
      <p:sp>
        <p:nvSpPr>
          <p:cNvPr id="41" name="テキスト ボックス 40"/>
          <p:cNvSpPr txBox="1"/>
          <p:nvPr/>
        </p:nvSpPr>
        <p:spPr>
          <a:xfrm>
            <a:off x="5429224" y="3786190"/>
            <a:ext cx="1428760" cy="338554"/>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kumimoji="1" lang="ja-JP" altLang="en-US" dirty="0" smtClean="0"/>
              <a:t>資金の供給</a:t>
            </a:r>
            <a:endParaRPr kumimoji="1" lang="ja-JP" altLang="en-US" dirty="0"/>
          </a:p>
        </p:txBody>
      </p:sp>
      <p:sp>
        <p:nvSpPr>
          <p:cNvPr id="42" name="テキスト ボックス 41"/>
          <p:cNvSpPr txBox="1"/>
          <p:nvPr/>
        </p:nvSpPr>
        <p:spPr>
          <a:xfrm>
            <a:off x="6786578" y="3786190"/>
            <a:ext cx="2857520" cy="338554"/>
          </a:xfrm>
          <a:prstGeom prst="rect">
            <a:avLst/>
          </a:prstGeom>
          <a:noFill/>
        </p:spPr>
        <p:txBody>
          <a:bodyPr wrap="square" rtlCol="0">
            <a:spAutoFit/>
          </a:bodyPr>
          <a:lstStyle/>
          <a:p>
            <a:r>
              <a:rPr lang="ja-JP" altLang="en-US" b="1" dirty="0" smtClean="0">
                <a:latin typeface="+mj-ea"/>
                <a:ea typeface="+mj-ea"/>
              </a:rPr>
              <a:t>Ｓｐ＋（Ｔ－Ｇ）</a:t>
            </a:r>
            <a:endParaRPr kumimoji="1" lang="ja-JP" altLang="en-US" dirty="0">
              <a:latin typeface="+mj-ea"/>
              <a:ea typeface="+mj-ea"/>
            </a:endParaRPr>
          </a:p>
        </p:txBody>
      </p:sp>
      <p:sp>
        <p:nvSpPr>
          <p:cNvPr id="44" name="テキスト ボックス 43"/>
          <p:cNvSpPr txBox="1"/>
          <p:nvPr/>
        </p:nvSpPr>
        <p:spPr>
          <a:xfrm>
            <a:off x="6786546" y="4214818"/>
            <a:ext cx="1143008" cy="338554"/>
          </a:xfrm>
          <a:prstGeom prst="rect">
            <a:avLst/>
          </a:prstGeom>
          <a:noFill/>
        </p:spPr>
        <p:txBody>
          <a:bodyPr wrap="square" rtlCol="0">
            <a:spAutoFit/>
          </a:bodyPr>
          <a:lstStyle/>
          <a:p>
            <a:r>
              <a:rPr kumimoji="1" lang="ja-JP" altLang="en-US" dirty="0" smtClean="0">
                <a:solidFill>
                  <a:srgbClr val="FF0000"/>
                </a:solidFill>
              </a:rPr>
              <a:t>民間貯蓄</a:t>
            </a:r>
            <a:endParaRPr kumimoji="1" lang="ja-JP" altLang="en-US" dirty="0">
              <a:solidFill>
                <a:srgbClr val="FF0000"/>
              </a:solidFill>
            </a:endParaRPr>
          </a:p>
        </p:txBody>
      </p:sp>
      <p:sp>
        <p:nvSpPr>
          <p:cNvPr id="45" name="テキスト ボックス 44"/>
          <p:cNvSpPr txBox="1"/>
          <p:nvPr/>
        </p:nvSpPr>
        <p:spPr>
          <a:xfrm>
            <a:off x="8000992" y="4143380"/>
            <a:ext cx="1143008" cy="584775"/>
          </a:xfrm>
          <a:prstGeom prst="rect">
            <a:avLst/>
          </a:prstGeom>
          <a:noFill/>
        </p:spPr>
        <p:txBody>
          <a:bodyPr wrap="square" rtlCol="0">
            <a:spAutoFit/>
          </a:bodyPr>
          <a:lstStyle/>
          <a:p>
            <a:r>
              <a:rPr kumimoji="1" lang="ja-JP" altLang="en-US" dirty="0" smtClean="0">
                <a:solidFill>
                  <a:srgbClr val="FF0000"/>
                </a:solidFill>
              </a:rPr>
              <a:t>政府</a:t>
            </a:r>
            <a:r>
              <a:rPr kumimoji="1" lang="en-US" altLang="ja-JP" dirty="0" smtClean="0">
                <a:solidFill>
                  <a:srgbClr val="FF0000"/>
                </a:solidFill>
              </a:rPr>
              <a:t>(</a:t>
            </a:r>
            <a:r>
              <a:rPr kumimoji="1" lang="ja-JP" altLang="en-US" dirty="0" smtClean="0">
                <a:solidFill>
                  <a:srgbClr val="FF0000"/>
                </a:solidFill>
              </a:rPr>
              <a:t>公的</a:t>
            </a:r>
            <a:r>
              <a:rPr kumimoji="1" lang="en-US" altLang="ja-JP" dirty="0" smtClean="0">
                <a:solidFill>
                  <a:srgbClr val="FF0000"/>
                </a:solidFill>
              </a:rPr>
              <a:t>)</a:t>
            </a:r>
            <a:r>
              <a:rPr kumimoji="1" lang="ja-JP" altLang="en-US" dirty="0" smtClean="0">
                <a:solidFill>
                  <a:srgbClr val="FF0000"/>
                </a:solidFill>
              </a:rPr>
              <a:t>貯蓄</a:t>
            </a:r>
            <a:endParaRPr kumimoji="1" lang="ja-JP" altLang="en-US" dirty="0">
              <a:solidFill>
                <a:srgbClr val="FF0000"/>
              </a:solidFill>
            </a:endParaRPr>
          </a:p>
        </p:txBody>
      </p:sp>
      <p:sp>
        <p:nvSpPr>
          <p:cNvPr id="47" name="テキスト ボックス 46"/>
          <p:cNvSpPr txBox="1"/>
          <p:nvPr/>
        </p:nvSpPr>
        <p:spPr>
          <a:xfrm>
            <a:off x="1643010" y="3071810"/>
            <a:ext cx="1214446" cy="338554"/>
          </a:xfrm>
          <a:prstGeom prst="rect">
            <a:avLst/>
          </a:prstGeom>
          <a:noFill/>
        </p:spPr>
        <p:txBody>
          <a:bodyPr wrap="square" rtlCol="0">
            <a:spAutoFit/>
          </a:bodyPr>
          <a:lstStyle/>
          <a:p>
            <a:r>
              <a:rPr kumimoji="1" lang="ja-JP" altLang="en-US" dirty="0" smtClean="0"/>
              <a:t>実質利子率</a:t>
            </a:r>
            <a:endParaRPr kumimoji="1" lang="ja-JP" altLang="en-US" dirty="0"/>
          </a:p>
        </p:txBody>
      </p:sp>
      <p:graphicFrame>
        <p:nvGraphicFramePr>
          <p:cNvPr id="48" name="Object 32"/>
          <p:cNvGraphicFramePr>
            <a:graphicFrameLocks noChangeAspect="1"/>
          </p:cNvGraphicFramePr>
          <p:nvPr>
            <p:extLst>
              <p:ext uri="{D42A27DB-BD31-4B8C-83A1-F6EECF244321}">
                <p14:modId xmlns:p14="http://schemas.microsoft.com/office/powerpoint/2010/main" val="49892705"/>
              </p:ext>
            </p:extLst>
          </p:nvPr>
        </p:nvGraphicFramePr>
        <p:xfrm>
          <a:off x="3080149" y="6381328"/>
          <a:ext cx="215900" cy="203200"/>
        </p:xfrm>
        <a:graphic>
          <a:graphicData uri="http://schemas.openxmlformats.org/presentationml/2006/ole">
            <mc:AlternateContent xmlns:mc="http://schemas.openxmlformats.org/markup-compatibility/2006">
              <mc:Choice xmlns:v="urn:schemas-microsoft-com:vml" Requires="v">
                <p:oleObj spid="_x0000_s44199" name="数式" r:id="rId13" imgW="203040" imgH="190440" progId="Equation.3">
                  <p:embed/>
                </p:oleObj>
              </mc:Choice>
              <mc:Fallback>
                <p:oleObj name="数式" r:id="rId13" imgW="203040" imgH="190440" progId="Equation.3">
                  <p:embed/>
                  <p:pic>
                    <p:nvPicPr>
                      <p:cNvPr id="0" name="Object 32"/>
                      <p:cNvPicPr>
                        <a:picLocks noChangeAspect="1" noChangeArrowheads="1"/>
                      </p:cNvPicPr>
                      <p:nvPr/>
                    </p:nvPicPr>
                    <p:blipFill>
                      <a:blip r:embed="rId14"/>
                      <a:srcRect/>
                      <a:stretch>
                        <a:fillRect/>
                      </a:stretch>
                    </p:blipFill>
                    <p:spPr bwMode="auto">
                      <a:xfrm>
                        <a:off x="3080149" y="6381328"/>
                        <a:ext cx="2159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 name="テキスト ボックス 48"/>
          <p:cNvSpPr txBox="1"/>
          <p:nvPr/>
        </p:nvSpPr>
        <p:spPr>
          <a:xfrm>
            <a:off x="1000068" y="2214554"/>
            <a:ext cx="2000264"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sz="3200" dirty="0" smtClean="0"/>
              <a:t>資金市場</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71"/>
                                        </p:tgtEl>
                                        <p:attrNameLst>
                                          <p:attrName>style.visibility</p:attrName>
                                        </p:attrNameLst>
                                      </p:cBhvr>
                                      <p:to>
                                        <p:strVal val="visible"/>
                                      </p:to>
                                    </p:set>
                                    <p:anim calcmode="lin" valueType="num">
                                      <p:cBhvr additive="base">
                                        <p:cTn id="7" dur="500" fill="hold"/>
                                        <p:tgtEl>
                                          <p:spTgt spid="44071"/>
                                        </p:tgtEl>
                                        <p:attrNameLst>
                                          <p:attrName>ppt_x</p:attrName>
                                        </p:attrNameLst>
                                      </p:cBhvr>
                                      <p:tavLst>
                                        <p:tav tm="0">
                                          <p:val>
                                            <p:strVal val="#ppt_x"/>
                                          </p:val>
                                        </p:tav>
                                        <p:tav tm="100000">
                                          <p:val>
                                            <p:strVal val="#ppt_x"/>
                                          </p:val>
                                        </p:tav>
                                      </p:tavLst>
                                    </p:anim>
                                    <p:anim calcmode="lin" valueType="num">
                                      <p:cBhvr additive="base">
                                        <p:cTn id="8" dur="500" fill="hold"/>
                                        <p:tgtEl>
                                          <p:spTgt spid="440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4056"/>
                                        </p:tgtEl>
                                        <p:attrNameLst>
                                          <p:attrName>style.visibility</p:attrName>
                                        </p:attrNameLst>
                                      </p:cBhvr>
                                      <p:to>
                                        <p:strVal val="visible"/>
                                      </p:to>
                                    </p:set>
                                    <p:anim calcmode="lin" valueType="num">
                                      <p:cBhvr>
                                        <p:cTn id="13" dur="500" fill="hold"/>
                                        <p:tgtEl>
                                          <p:spTgt spid="44056"/>
                                        </p:tgtEl>
                                        <p:attrNameLst>
                                          <p:attrName>ppt_w</p:attrName>
                                        </p:attrNameLst>
                                      </p:cBhvr>
                                      <p:tavLst>
                                        <p:tav tm="0">
                                          <p:val>
                                            <p:fltVal val="0"/>
                                          </p:val>
                                        </p:tav>
                                        <p:tav tm="100000">
                                          <p:val>
                                            <p:strVal val="#ppt_w"/>
                                          </p:val>
                                        </p:tav>
                                      </p:tavLst>
                                    </p:anim>
                                    <p:anim calcmode="lin" valueType="num">
                                      <p:cBhvr>
                                        <p:cTn id="14" dur="500" fill="hold"/>
                                        <p:tgtEl>
                                          <p:spTgt spid="4405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4044"/>
                                        </p:tgtEl>
                                        <p:attrNameLst>
                                          <p:attrName>style.visibility</p:attrName>
                                        </p:attrNameLst>
                                      </p:cBhvr>
                                      <p:to>
                                        <p:strVal val="visible"/>
                                      </p:to>
                                    </p:set>
                                    <p:anim calcmode="lin" valueType="num">
                                      <p:cBhvr>
                                        <p:cTn id="19" dur="500" fill="hold"/>
                                        <p:tgtEl>
                                          <p:spTgt spid="44044"/>
                                        </p:tgtEl>
                                        <p:attrNameLst>
                                          <p:attrName>ppt_w</p:attrName>
                                        </p:attrNameLst>
                                      </p:cBhvr>
                                      <p:tavLst>
                                        <p:tav tm="0">
                                          <p:val>
                                            <p:fltVal val="0"/>
                                          </p:val>
                                        </p:tav>
                                        <p:tav tm="100000">
                                          <p:val>
                                            <p:strVal val="#ppt_w"/>
                                          </p:val>
                                        </p:tav>
                                      </p:tavLst>
                                    </p:anim>
                                    <p:anim calcmode="lin" valueType="num">
                                      <p:cBhvr>
                                        <p:cTn id="20" dur="500" fill="hold"/>
                                        <p:tgtEl>
                                          <p:spTgt spid="4404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4049"/>
                                        </p:tgtEl>
                                        <p:attrNameLst>
                                          <p:attrName>style.visibility</p:attrName>
                                        </p:attrNameLst>
                                      </p:cBhvr>
                                      <p:to>
                                        <p:strVal val="visible"/>
                                      </p:to>
                                    </p:set>
                                    <p:anim calcmode="lin" valueType="num">
                                      <p:cBhvr>
                                        <p:cTn id="25" dur="500" fill="hold"/>
                                        <p:tgtEl>
                                          <p:spTgt spid="44049"/>
                                        </p:tgtEl>
                                        <p:attrNameLst>
                                          <p:attrName>ppt_w</p:attrName>
                                        </p:attrNameLst>
                                      </p:cBhvr>
                                      <p:tavLst>
                                        <p:tav tm="0">
                                          <p:val>
                                            <p:fltVal val="0"/>
                                          </p:val>
                                        </p:tav>
                                        <p:tav tm="100000">
                                          <p:val>
                                            <p:strVal val="#ppt_w"/>
                                          </p:val>
                                        </p:tav>
                                      </p:tavLst>
                                    </p:anim>
                                    <p:anim calcmode="lin" valueType="num">
                                      <p:cBhvr>
                                        <p:cTn id="26" dur="500" fill="hold"/>
                                        <p:tgtEl>
                                          <p:spTgt spid="44049"/>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44062"/>
                                        </p:tgtEl>
                                        <p:attrNameLst>
                                          <p:attrName>style.visibility</p:attrName>
                                        </p:attrNameLst>
                                      </p:cBhvr>
                                      <p:to>
                                        <p:strVal val="visible"/>
                                      </p:to>
                                    </p:set>
                                    <p:anim calcmode="lin" valueType="num">
                                      <p:cBhvr>
                                        <p:cTn id="29" dur="500" fill="hold"/>
                                        <p:tgtEl>
                                          <p:spTgt spid="44062"/>
                                        </p:tgtEl>
                                        <p:attrNameLst>
                                          <p:attrName>ppt_w</p:attrName>
                                        </p:attrNameLst>
                                      </p:cBhvr>
                                      <p:tavLst>
                                        <p:tav tm="0">
                                          <p:val>
                                            <p:fltVal val="0"/>
                                          </p:val>
                                        </p:tav>
                                        <p:tav tm="100000">
                                          <p:val>
                                            <p:strVal val="#ppt_w"/>
                                          </p:val>
                                        </p:tav>
                                      </p:tavLst>
                                    </p:anim>
                                    <p:anim calcmode="lin" valueType="num">
                                      <p:cBhvr>
                                        <p:cTn id="30" dur="500" fill="hold"/>
                                        <p:tgtEl>
                                          <p:spTgt spid="44062"/>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44046"/>
                                        </p:tgtEl>
                                        <p:attrNameLst>
                                          <p:attrName>style.visibility</p:attrName>
                                        </p:attrNameLst>
                                      </p:cBhvr>
                                      <p:to>
                                        <p:strVal val="visible"/>
                                      </p:to>
                                    </p:set>
                                    <p:anim calcmode="lin" valueType="num">
                                      <p:cBhvr>
                                        <p:cTn id="35" dur="500" fill="hold"/>
                                        <p:tgtEl>
                                          <p:spTgt spid="44046"/>
                                        </p:tgtEl>
                                        <p:attrNameLst>
                                          <p:attrName>ppt_w</p:attrName>
                                        </p:attrNameLst>
                                      </p:cBhvr>
                                      <p:tavLst>
                                        <p:tav tm="0">
                                          <p:val>
                                            <p:fltVal val="0"/>
                                          </p:val>
                                        </p:tav>
                                        <p:tav tm="100000">
                                          <p:val>
                                            <p:strVal val="#ppt_w"/>
                                          </p:val>
                                        </p:tav>
                                      </p:tavLst>
                                    </p:anim>
                                    <p:anim calcmode="lin" valueType="num">
                                      <p:cBhvr>
                                        <p:cTn id="36" dur="500" fill="hold"/>
                                        <p:tgtEl>
                                          <p:spTgt spid="44046"/>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44064"/>
                                        </p:tgtEl>
                                        <p:attrNameLst>
                                          <p:attrName>style.visibility</p:attrName>
                                        </p:attrNameLst>
                                      </p:cBhvr>
                                      <p:to>
                                        <p:strVal val="visible"/>
                                      </p:to>
                                    </p:set>
                                    <p:anim calcmode="lin" valueType="num">
                                      <p:cBhvr>
                                        <p:cTn id="39" dur="500" fill="hold"/>
                                        <p:tgtEl>
                                          <p:spTgt spid="44064"/>
                                        </p:tgtEl>
                                        <p:attrNameLst>
                                          <p:attrName>ppt_w</p:attrName>
                                        </p:attrNameLst>
                                      </p:cBhvr>
                                      <p:tavLst>
                                        <p:tav tm="0">
                                          <p:val>
                                            <p:fltVal val="0"/>
                                          </p:val>
                                        </p:tav>
                                        <p:tav tm="100000">
                                          <p:val>
                                            <p:strVal val="#ppt_w"/>
                                          </p:val>
                                        </p:tav>
                                      </p:tavLst>
                                    </p:anim>
                                    <p:anim calcmode="lin" valueType="num">
                                      <p:cBhvr>
                                        <p:cTn id="40" dur="500" fill="hold"/>
                                        <p:tgtEl>
                                          <p:spTgt spid="44064"/>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p:cTn id="43" dur="500" fill="hold"/>
                                        <p:tgtEl>
                                          <p:spTgt spid="48"/>
                                        </p:tgtEl>
                                        <p:attrNameLst>
                                          <p:attrName>ppt_w</p:attrName>
                                        </p:attrNameLst>
                                      </p:cBhvr>
                                      <p:tavLst>
                                        <p:tav tm="0">
                                          <p:val>
                                            <p:fltVal val="0"/>
                                          </p:val>
                                        </p:tav>
                                        <p:tav tm="100000">
                                          <p:val>
                                            <p:strVal val="#ppt_w"/>
                                          </p:val>
                                        </p:tav>
                                      </p:tavLst>
                                    </p:anim>
                                    <p:anim calcmode="lin" valueType="num">
                                      <p:cBhvr>
                                        <p:cTn id="44" dur="500" fill="hold"/>
                                        <p:tgtEl>
                                          <p:spTgt spid="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4" grpId="0" animBg="1"/>
      <p:bldP spid="44046" grpId="0" animBg="1"/>
      <p:bldP spid="44049" grpId="0" animBg="1"/>
      <p:bldP spid="44056" grpId="0" animBg="1"/>
      <p:bldP spid="4407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1714480" y="1571612"/>
            <a:ext cx="5857916" cy="292895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6085" name="Line 5"/>
          <p:cNvSpPr>
            <a:spLocks noChangeShapeType="1"/>
          </p:cNvSpPr>
          <p:nvPr/>
        </p:nvSpPr>
        <p:spPr bwMode="auto">
          <a:xfrm flipV="1">
            <a:off x="2333631" y="1989138"/>
            <a:ext cx="0" cy="1943100"/>
          </a:xfrm>
          <a:prstGeom prst="line">
            <a:avLst/>
          </a:prstGeom>
          <a:noFill/>
          <a:ln w="9525">
            <a:solidFill>
              <a:schemeClr val="tx1"/>
            </a:solidFill>
            <a:round/>
            <a:headEnd/>
            <a:tailEnd type="triangle" w="med" len="med"/>
          </a:ln>
          <a:effectLst/>
        </p:spPr>
        <p:txBody>
          <a:bodyPr/>
          <a:lstStyle/>
          <a:p>
            <a:endParaRPr lang="ja-JP" altLang="en-US"/>
          </a:p>
        </p:txBody>
      </p:sp>
      <p:sp>
        <p:nvSpPr>
          <p:cNvPr id="46086" name="Line 6"/>
          <p:cNvSpPr>
            <a:spLocks noChangeShapeType="1"/>
          </p:cNvSpPr>
          <p:nvPr/>
        </p:nvSpPr>
        <p:spPr bwMode="auto">
          <a:xfrm>
            <a:off x="2333631" y="3933825"/>
            <a:ext cx="2232025" cy="0"/>
          </a:xfrm>
          <a:prstGeom prst="line">
            <a:avLst/>
          </a:prstGeom>
          <a:noFill/>
          <a:ln w="9525">
            <a:solidFill>
              <a:schemeClr val="tx1"/>
            </a:solidFill>
            <a:round/>
            <a:headEnd/>
            <a:tailEnd type="triangle" w="med" len="med"/>
          </a:ln>
          <a:effectLst/>
        </p:spPr>
        <p:txBody>
          <a:bodyPr/>
          <a:lstStyle/>
          <a:p>
            <a:endParaRPr lang="ja-JP" altLang="en-US"/>
          </a:p>
        </p:txBody>
      </p:sp>
      <p:sp>
        <p:nvSpPr>
          <p:cNvPr id="46087" name="Line 7"/>
          <p:cNvSpPr>
            <a:spLocks noChangeShapeType="1"/>
          </p:cNvSpPr>
          <p:nvPr/>
        </p:nvSpPr>
        <p:spPr bwMode="auto">
          <a:xfrm flipV="1">
            <a:off x="2620968" y="1989138"/>
            <a:ext cx="1368425" cy="15843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46088" name="Line 8"/>
          <p:cNvSpPr>
            <a:spLocks noChangeShapeType="1"/>
          </p:cNvSpPr>
          <p:nvPr/>
        </p:nvSpPr>
        <p:spPr bwMode="auto">
          <a:xfrm>
            <a:off x="2620968" y="2205038"/>
            <a:ext cx="1584325" cy="15843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46089" name="Line 9"/>
          <p:cNvSpPr>
            <a:spLocks noChangeShapeType="1"/>
          </p:cNvSpPr>
          <p:nvPr/>
        </p:nvSpPr>
        <p:spPr bwMode="auto">
          <a:xfrm flipV="1">
            <a:off x="3054356" y="2205038"/>
            <a:ext cx="1295400" cy="1512887"/>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46090" name="Line 10"/>
          <p:cNvSpPr>
            <a:spLocks noChangeShapeType="1"/>
          </p:cNvSpPr>
          <p:nvPr/>
        </p:nvSpPr>
        <p:spPr bwMode="auto">
          <a:xfrm>
            <a:off x="3557593" y="3141663"/>
            <a:ext cx="0" cy="792162"/>
          </a:xfrm>
          <a:prstGeom prst="line">
            <a:avLst/>
          </a:prstGeom>
          <a:noFill/>
          <a:ln w="9525">
            <a:solidFill>
              <a:schemeClr val="tx1"/>
            </a:solidFill>
            <a:prstDash val="dash"/>
            <a:round/>
            <a:headEnd/>
            <a:tailEnd/>
          </a:ln>
          <a:effectLst/>
        </p:spPr>
        <p:txBody>
          <a:bodyPr/>
          <a:lstStyle/>
          <a:p>
            <a:endParaRPr lang="ja-JP" altLang="en-US"/>
          </a:p>
        </p:txBody>
      </p:sp>
      <p:sp>
        <p:nvSpPr>
          <p:cNvPr id="46091" name="Line 11"/>
          <p:cNvSpPr>
            <a:spLocks noChangeShapeType="1"/>
          </p:cNvSpPr>
          <p:nvPr/>
        </p:nvSpPr>
        <p:spPr bwMode="auto">
          <a:xfrm flipH="1">
            <a:off x="2333631" y="3141663"/>
            <a:ext cx="1223962" cy="0"/>
          </a:xfrm>
          <a:prstGeom prst="line">
            <a:avLst/>
          </a:prstGeom>
          <a:noFill/>
          <a:ln w="9525">
            <a:solidFill>
              <a:schemeClr val="tx1"/>
            </a:solidFill>
            <a:prstDash val="dash"/>
            <a:round/>
            <a:headEnd/>
            <a:tailEnd/>
          </a:ln>
          <a:effectLst/>
        </p:spPr>
        <p:txBody>
          <a:bodyPr/>
          <a:lstStyle/>
          <a:p>
            <a:endParaRPr lang="ja-JP" altLang="en-US"/>
          </a:p>
        </p:txBody>
      </p:sp>
      <p:sp>
        <p:nvSpPr>
          <p:cNvPr id="46092" name="Line 12"/>
          <p:cNvSpPr>
            <a:spLocks noChangeShapeType="1"/>
          </p:cNvSpPr>
          <p:nvPr/>
        </p:nvSpPr>
        <p:spPr bwMode="auto">
          <a:xfrm>
            <a:off x="3270256" y="2852738"/>
            <a:ext cx="0" cy="1079500"/>
          </a:xfrm>
          <a:prstGeom prst="line">
            <a:avLst/>
          </a:prstGeom>
          <a:noFill/>
          <a:ln w="9525">
            <a:solidFill>
              <a:schemeClr val="tx1"/>
            </a:solidFill>
            <a:prstDash val="dash"/>
            <a:round/>
            <a:headEnd/>
            <a:tailEnd/>
          </a:ln>
          <a:effectLst/>
        </p:spPr>
        <p:txBody>
          <a:bodyPr/>
          <a:lstStyle/>
          <a:p>
            <a:endParaRPr lang="ja-JP" altLang="en-US"/>
          </a:p>
        </p:txBody>
      </p:sp>
      <p:sp>
        <p:nvSpPr>
          <p:cNvPr id="46093" name="Line 13"/>
          <p:cNvSpPr>
            <a:spLocks noChangeShapeType="1"/>
          </p:cNvSpPr>
          <p:nvPr/>
        </p:nvSpPr>
        <p:spPr bwMode="auto">
          <a:xfrm>
            <a:off x="2333631" y="2852738"/>
            <a:ext cx="936625" cy="0"/>
          </a:xfrm>
          <a:prstGeom prst="line">
            <a:avLst/>
          </a:prstGeom>
          <a:noFill/>
          <a:ln w="9525">
            <a:solidFill>
              <a:schemeClr val="tx1"/>
            </a:solidFill>
            <a:prstDash val="dash"/>
            <a:round/>
            <a:headEnd/>
            <a:tailEnd/>
          </a:ln>
          <a:effectLst/>
        </p:spPr>
        <p:txBody>
          <a:bodyPr/>
          <a:lstStyle/>
          <a:p>
            <a:endParaRPr lang="ja-JP" altLang="en-US"/>
          </a:p>
        </p:txBody>
      </p:sp>
      <p:sp>
        <p:nvSpPr>
          <p:cNvPr id="46096" name="Text Box 16"/>
          <p:cNvSpPr txBox="1">
            <a:spLocks noChangeArrowheads="1"/>
          </p:cNvSpPr>
          <p:nvPr/>
        </p:nvSpPr>
        <p:spPr bwMode="auto">
          <a:xfrm>
            <a:off x="4205293" y="3573463"/>
            <a:ext cx="431800"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pitchFamily="50" charset="-128"/>
              </a:rPr>
              <a:t>Ｉ</a:t>
            </a:r>
          </a:p>
        </p:txBody>
      </p:sp>
      <p:sp>
        <p:nvSpPr>
          <p:cNvPr id="46098" name="Text Box 18"/>
          <p:cNvSpPr txBox="1">
            <a:spLocks noChangeArrowheads="1"/>
          </p:cNvSpPr>
          <p:nvPr/>
        </p:nvSpPr>
        <p:spPr bwMode="auto">
          <a:xfrm>
            <a:off x="2117731" y="3933825"/>
            <a:ext cx="360362" cy="304800"/>
          </a:xfrm>
          <a:prstGeom prst="rect">
            <a:avLst/>
          </a:prstGeom>
          <a:noFill/>
          <a:ln w="9525">
            <a:noFill/>
            <a:miter lim="800000"/>
            <a:headEnd/>
            <a:tailEnd/>
          </a:ln>
          <a:effectLst/>
        </p:spPr>
        <p:txBody>
          <a:bodyPr>
            <a:spAutoFit/>
          </a:bodyPr>
          <a:lstStyle/>
          <a:p>
            <a:pPr>
              <a:spcBef>
                <a:spcPct val="50000"/>
              </a:spcBef>
            </a:pPr>
            <a:r>
              <a:rPr lang="en-US" altLang="ja-JP" sz="1400">
                <a:ea typeface="ＭＳ Ｐゴシック" pitchFamily="50" charset="-128"/>
              </a:rPr>
              <a:t>0</a:t>
            </a:r>
          </a:p>
        </p:txBody>
      </p:sp>
      <p:graphicFrame>
        <p:nvGraphicFramePr>
          <p:cNvPr id="31" name="図表 30"/>
          <p:cNvGraphicFramePr/>
          <p:nvPr>
            <p:extLst>
              <p:ext uri="{D42A27DB-BD31-4B8C-83A1-F6EECF244321}">
                <p14:modId xmlns:p14="http://schemas.microsoft.com/office/powerpoint/2010/main" val="4001927430"/>
              </p:ext>
            </p:extLst>
          </p:nvPr>
        </p:nvGraphicFramePr>
        <p:xfrm>
          <a:off x="1214414" y="285728"/>
          <a:ext cx="7086600" cy="731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6099" name="Object 19"/>
          <p:cNvGraphicFramePr>
            <a:graphicFrameLocks noGrp="1" noChangeAspect="1"/>
          </p:cNvGraphicFramePr>
          <p:nvPr>
            <p:ph sz="quarter" idx="1"/>
          </p:nvPr>
        </p:nvGraphicFramePr>
        <p:xfrm>
          <a:off x="2117730" y="2571924"/>
          <a:ext cx="239691" cy="326851"/>
        </p:xfrm>
        <a:graphic>
          <a:graphicData uri="http://schemas.openxmlformats.org/presentationml/2006/ole">
            <mc:AlternateContent xmlns:mc="http://schemas.openxmlformats.org/markup-compatibility/2006">
              <mc:Choice xmlns:v="urn:schemas-microsoft-com:vml" Requires="v">
                <p:oleObj spid="_x0000_s46287" name="数式" r:id="rId8" imgW="139680" imgH="190440" progId="Equation.3">
                  <p:embed/>
                </p:oleObj>
              </mc:Choice>
              <mc:Fallback>
                <p:oleObj name="数式" r:id="rId8" imgW="139680" imgH="190440" progId="Equation.3">
                  <p:embed/>
                  <p:pic>
                    <p:nvPicPr>
                      <p:cNvPr id="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17730" y="2571924"/>
                        <a:ext cx="239691" cy="3268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14" name="Object 34"/>
          <p:cNvGraphicFramePr>
            <a:graphicFrameLocks noGrp="1" noChangeAspect="1"/>
          </p:cNvGraphicFramePr>
          <p:nvPr>
            <p:ph sz="quarter" idx="2"/>
          </p:nvPr>
        </p:nvGraphicFramePr>
        <p:xfrm>
          <a:off x="3125792" y="2357430"/>
          <a:ext cx="303199" cy="398470"/>
        </p:xfrm>
        <a:graphic>
          <a:graphicData uri="http://schemas.openxmlformats.org/presentationml/2006/ole">
            <mc:AlternateContent xmlns:mc="http://schemas.openxmlformats.org/markup-compatibility/2006">
              <mc:Choice xmlns:v="urn:schemas-microsoft-com:vml" Requires="v">
                <p:oleObj spid="_x0000_s46288" name="数式" r:id="rId10" imgW="177480" imgH="190440" progId="Equation.3">
                  <p:embed/>
                </p:oleObj>
              </mc:Choice>
              <mc:Fallback>
                <p:oleObj name="数式" r:id="rId10" imgW="177480" imgH="190440" progId="Equation.3">
                  <p:embed/>
                  <p:pic>
                    <p:nvPicPr>
                      <p:cNvPr id="0" name="Picture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25792" y="2357430"/>
                        <a:ext cx="303199" cy="3984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16" name="Object 36"/>
          <p:cNvGraphicFramePr>
            <a:graphicFrameLocks noGrp="1" noChangeAspect="1"/>
          </p:cNvGraphicFramePr>
          <p:nvPr>
            <p:ph sz="quarter" idx="3"/>
          </p:nvPr>
        </p:nvGraphicFramePr>
        <p:xfrm>
          <a:off x="4062413" y="1747838"/>
          <a:ext cx="1081087" cy="354012"/>
        </p:xfrm>
        <a:graphic>
          <a:graphicData uri="http://schemas.openxmlformats.org/presentationml/2006/ole">
            <mc:AlternateContent xmlns:mc="http://schemas.openxmlformats.org/markup-compatibility/2006">
              <mc:Choice xmlns:v="urn:schemas-microsoft-com:vml" Requires="v">
                <p:oleObj spid="_x0000_s46289" name="数式" r:id="rId12" imgW="812520" imgH="266400" progId="Equation.3">
                  <p:embed/>
                </p:oleObj>
              </mc:Choice>
              <mc:Fallback>
                <p:oleObj name="数式" r:id="rId12" imgW="812520" imgH="266400" progId="Equation.3">
                  <p:embed/>
                  <p:pic>
                    <p:nvPicPr>
                      <p:cNvPr id="0" name="Picture 3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62413" y="1747838"/>
                        <a:ext cx="1081087" cy="354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18" name="Object 38"/>
          <p:cNvGraphicFramePr>
            <a:graphicFrameLocks noGrp="1" noChangeAspect="1"/>
          </p:cNvGraphicFramePr>
          <p:nvPr>
            <p:ph sz="quarter" idx="4"/>
          </p:nvPr>
        </p:nvGraphicFramePr>
        <p:xfrm>
          <a:off x="4349750" y="2016125"/>
          <a:ext cx="1150938" cy="366713"/>
        </p:xfrm>
        <a:graphic>
          <a:graphicData uri="http://schemas.openxmlformats.org/presentationml/2006/ole">
            <mc:AlternateContent xmlns:mc="http://schemas.openxmlformats.org/markup-compatibility/2006">
              <mc:Choice xmlns:v="urn:schemas-microsoft-com:vml" Requires="v">
                <p:oleObj spid="_x0000_s46290" name="数式" r:id="rId14" imgW="838080" imgH="266400" progId="Equation.3">
                  <p:embed/>
                </p:oleObj>
              </mc:Choice>
              <mc:Fallback>
                <p:oleObj name="数式" r:id="rId14" imgW="838080" imgH="266400" progId="Equation.3">
                  <p:embed/>
                  <p:pic>
                    <p:nvPicPr>
                      <p:cNvPr id="0" name="Picture 3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49750" y="2016125"/>
                        <a:ext cx="1150938"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00" name="Object 20"/>
          <p:cNvGraphicFramePr>
            <a:graphicFrameLocks noChangeAspect="1"/>
          </p:cNvGraphicFramePr>
          <p:nvPr/>
        </p:nvGraphicFramePr>
        <p:xfrm>
          <a:off x="2136780" y="2922124"/>
          <a:ext cx="292079" cy="337014"/>
        </p:xfrm>
        <a:graphic>
          <a:graphicData uri="http://schemas.openxmlformats.org/presentationml/2006/ole">
            <mc:AlternateContent xmlns:mc="http://schemas.openxmlformats.org/markup-compatibility/2006">
              <mc:Choice xmlns:v="urn:schemas-microsoft-com:vml" Requires="v">
                <p:oleObj spid="_x0000_s46291" name="数式" r:id="rId16" imgW="164880" imgH="190440" progId="Equation.3">
                  <p:embed/>
                </p:oleObj>
              </mc:Choice>
              <mc:Fallback>
                <p:oleObj name="数式" r:id="rId16" imgW="164880" imgH="190440" progId="Equation.3">
                  <p:embed/>
                  <p:pic>
                    <p:nvPicPr>
                      <p:cNvPr id="0" name="Picture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36780" y="2922124"/>
                        <a:ext cx="292079" cy="3370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01" name="Object 21"/>
          <p:cNvGraphicFramePr>
            <a:graphicFrameLocks noChangeAspect="1"/>
          </p:cNvGraphicFramePr>
          <p:nvPr/>
        </p:nvGraphicFramePr>
        <p:xfrm>
          <a:off x="3143240" y="3929066"/>
          <a:ext cx="290500" cy="357312"/>
        </p:xfrm>
        <a:graphic>
          <a:graphicData uri="http://schemas.openxmlformats.org/presentationml/2006/ole">
            <mc:AlternateContent xmlns:mc="http://schemas.openxmlformats.org/markup-compatibility/2006">
              <mc:Choice xmlns:v="urn:schemas-microsoft-com:vml" Requires="v">
                <p:oleObj spid="_x0000_s46292" name="数式" r:id="rId18" imgW="139680" imgH="190440" progId="Equation.3">
                  <p:embed/>
                </p:oleObj>
              </mc:Choice>
              <mc:Fallback>
                <p:oleObj name="数式" r:id="rId18" imgW="139680" imgH="190440" progId="Equation.3">
                  <p:embed/>
                  <p:pic>
                    <p:nvPicPr>
                      <p:cNvPr id="0" name="Picture 2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43240" y="3929066"/>
                        <a:ext cx="290500" cy="357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02" name="Object 22"/>
          <p:cNvGraphicFramePr>
            <a:graphicFrameLocks noChangeAspect="1"/>
          </p:cNvGraphicFramePr>
          <p:nvPr/>
        </p:nvGraphicFramePr>
        <p:xfrm>
          <a:off x="3500430" y="3929066"/>
          <a:ext cx="300026" cy="350835"/>
        </p:xfrm>
        <a:graphic>
          <a:graphicData uri="http://schemas.openxmlformats.org/presentationml/2006/ole">
            <mc:AlternateContent xmlns:mc="http://schemas.openxmlformats.org/markup-compatibility/2006">
              <mc:Choice xmlns:v="urn:schemas-microsoft-com:vml" Requires="v">
                <p:oleObj spid="_x0000_s46293" name="数式" r:id="rId20" imgW="164880" imgH="190440" progId="Equation.3">
                  <p:embed/>
                </p:oleObj>
              </mc:Choice>
              <mc:Fallback>
                <p:oleObj name="数式" r:id="rId20" imgW="164880" imgH="190440" progId="Equation.3">
                  <p:embed/>
                  <p:pic>
                    <p:nvPicPr>
                      <p:cNvPr id="0" name="Picture 2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500430" y="3929066"/>
                        <a:ext cx="300026" cy="3508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07" name="Text Box 27"/>
          <p:cNvSpPr txBox="1">
            <a:spLocks noChangeArrowheads="1"/>
          </p:cNvSpPr>
          <p:nvPr/>
        </p:nvSpPr>
        <p:spPr bwMode="auto">
          <a:xfrm>
            <a:off x="4637093" y="3789363"/>
            <a:ext cx="2160588" cy="304800"/>
          </a:xfrm>
          <a:prstGeom prst="rect">
            <a:avLst/>
          </a:prstGeom>
          <a:noFill/>
          <a:ln w="9525">
            <a:noFill/>
            <a:miter lim="800000"/>
            <a:headEnd/>
            <a:tailEnd/>
          </a:ln>
          <a:effectLst/>
        </p:spPr>
        <p:txBody>
          <a:bodyPr>
            <a:spAutoFit/>
          </a:bodyPr>
          <a:lstStyle/>
          <a:p>
            <a:pPr>
              <a:spcBef>
                <a:spcPct val="50000"/>
              </a:spcBef>
            </a:pPr>
            <a:r>
              <a:rPr lang="ja-JP" altLang="en-US" sz="1400" b="1" dirty="0">
                <a:ea typeface="ＭＳ Ｐゴシック" pitchFamily="50" charset="-128"/>
              </a:rPr>
              <a:t>資金供給、資金需要</a:t>
            </a:r>
          </a:p>
        </p:txBody>
      </p:sp>
      <p:graphicFrame>
        <p:nvGraphicFramePr>
          <p:cNvPr id="46108" name="Object 28"/>
          <p:cNvGraphicFramePr>
            <a:graphicFrameLocks noChangeAspect="1"/>
          </p:cNvGraphicFramePr>
          <p:nvPr/>
        </p:nvGraphicFramePr>
        <p:xfrm>
          <a:off x="2262192" y="1571612"/>
          <a:ext cx="309543" cy="319101"/>
        </p:xfrm>
        <a:graphic>
          <a:graphicData uri="http://schemas.openxmlformats.org/presentationml/2006/ole">
            <mc:AlternateContent xmlns:mc="http://schemas.openxmlformats.org/markup-compatibility/2006">
              <mc:Choice xmlns:v="urn:schemas-microsoft-com:vml" Requires="v">
                <p:oleObj spid="_x0000_s46294" name="数式" r:id="rId22" imgW="164880" imgH="190440" progId="Equation.3">
                  <p:embed/>
                </p:oleObj>
              </mc:Choice>
              <mc:Fallback>
                <p:oleObj name="数式" r:id="rId22" imgW="164880" imgH="190440" progId="Equation.3">
                  <p:embed/>
                  <p:pic>
                    <p:nvPicPr>
                      <p:cNvPr id="0" name="Picture 28"/>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62192" y="1571612"/>
                        <a:ext cx="309543" cy="3191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13" name="Text Box 33"/>
          <p:cNvSpPr txBox="1">
            <a:spLocks noChangeArrowheads="1"/>
          </p:cNvSpPr>
          <p:nvPr/>
        </p:nvSpPr>
        <p:spPr bwMode="auto">
          <a:xfrm>
            <a:off x="1142976" y="1071546"/>
            <a:ext cx="7670830" cy="461665"/>
          </a:xfrm>
          <a:prstGeom prst="rect">
            <a:avLst/>
          </a:prstGeom>
          <a:noFill/>
          <a:ln w="9525">
            <a:noFill/>
            <a:miter lim="800000"/>
            <a:headEnd/>
            <a:tailEnd/>
          </a:ln>
          <a:effectLst/>
        </p:spPr>
        <p:txBody>
          <a:bodyPr wrap="square">
            <a:spAutoFit/>
          </a:bodyPr>
          <a:lstStyle/>
          <a:p>
            <a:pPr>
              <a:spcBef>
                <a:spcPct val="50000"/>
              </a:spcBef>
            </a:pPr>
            <a:r>
              <a:rPr lang="ja-JP" altLang="en-US" sz="2400" dirty="0">
                <a:ea typeface="ＭＳ Ｐゴシック" pitchFamily="50" charset="-128"/>
              </a:rPr>
              <a:t>財政赤字が拡大</a:t>
            </a:r>
            <a:r>
              <a:rPr lang="ja-JP" altLang="en-US" sz="2400" dirty="0" smtClean="0">
                <a:ea typeface="ＭＳ Ｐゴシック" pitchFamily="50" charset="-128"/>
              </a:rPr>
              <a:t>→（Ｔ</a:t>
            </a:r>
            <a:r>
              <a:rPr lang="ja-JP" altLang="en-US" sz="2400" dirty="0">
                <a:ea typeface="ＭＳ Ｐゴシック" pitchFamily="50" charset="-128"/>
              </a:rPr>
              <a:t>－</a:t>
            </a:r>
            <a:r>
              <a:rPr lang="ja-JP" altLang="en-US" sz="2400" dirty="0" smtClean="0">
                <a:ea typeface="ＭＳ Ｐゴシック" pitchFamily="50" charset="-128"/>
              </a:rPr>
              <a:t>Ｇ）↓</a:t>
            </a:r>
            <a:r>
              <a:rPr lang="ja-JP" altLang="en-US" sz="2400" dirty="0">
                <a:ea typeface="ＭＳ Ｐゴシック" pitchFamily="50" charset="-128"/>
              </a:rPr>
              <a:t>→資金の供給は左シフト</a:t>
            </a:r>
          </a:p>
        </p:txBody>
      </p:sp>
      <p:sp>
        <p:nvSpPr>
          <p:cNvPr id="46120" name="Line 40"/>
          <p:cNvSpPr>
            <a:spLocks noChangeShapeType="1"/>
          </p:cNvSpPr>
          <p:nvPr/>
        </p:nvSpPr>
        <p:spPr bwMode="auto">
          <a:xfrm flipH="1">
            <a:off x="3773493" y="2349500"/>
            <a:ext cx="360363"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endParaRPr lang="ja-JP" altLang="en-US"/>
          </a:p>
        </p:txBody>
      </p:sp>
      <p:sp>
        <p:nvSpPr>
          <p:cNvPr id="46121" name="Text Box 41"/>
          <p:cNvSpPr txBox="1">
            <a:spLocks noChangeArrowheads="1"/>
          </p:cNvSpPr>
          <p:nvPr/>
        </p:nvSpPr>
        <p:spPr bwMode="auto">
          <a:xfrm>
            <a:off x="1428728" y="4714884"/>
            <a:ext cx="5761037" cy="36671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実質利子率を上昇させ、投資に回る資金を減らしてしまう。</a:t>
            </a:r>
          </a:p>
        </p:txBody>
      </p:sp>
      <p:sp>
        <p:nvSpPr>
          <p:cNvPr id="46122" name="Line 42"/>
          <p:cNvSpPr>
            <a:spLocks noChangeShapeType="1"/>
          </p:cNvSpPr>
          <p:nvPr/>
        </p:nvSpPr>
        <p:spPr bwMode="auto">
          <a:xfrm flipV="1">
            <a:off x="1973268" y="2781300"/>
            <a:ext cx="0" cy="43180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46123" name="Line 43"/>
          <p:cNvSpPr>
            <a:spLocks noChangeShapeType="1"/>
          </p:cNvSpPr>
          <p:nvPr/>
        </p:nvSpPr>
        <p:spPr bwMode="auto">
          <a:xfrm flipH="1">
            <a:off x="3214678" y="4357694"/>
            <a:ext cx="358775"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46125" name="AutoShape 45"/>
          <p:cNvSpPr>
            <a:spLocks noChangeArrowheads="1"/>
          </p:cNvSpPr>
          <p:nvPr/>
        </p:nvSpPr>
        <p:spPr bwMode="auto">
          <a:xfrm>
            <a:off x="3521050" y="5146684"/>
            <a:ext cx="503238" cy="215900"/>
          </a:xfrm>
          <a:prstGeom prst="down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46126" name="Text Box 46"/>
          <p:cNvSpPr txBox="1">
            <a:spLocks noChangeArrowheads="1"/>
          </p:cNvSpPr>
          <p:nvPr/>
        </p:nvSpPr>
        <p:spPr bwMode="auto">
          <a:xfrm>
            <a:off x="1285852" y="5429264"/>
            <a:ext cx="5329237" cy="64135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物的資本の増加が抑制されるので、経済成長を遅らせることになる。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120"/>
                                        </p:tgtEl>
                                        <p:attrNameLst>
                                          <p:attrName>style.visibility</p:attrName>
                                        </p:attrNameLst>
                                      </p:cBhvr>
                                      <p:to>
                                        <p:strVal val="visible"/>
                                      </p:to>
                                    </p:set>
                                    <p:anim calcmode="lin" valueType="num">
                                      <p:cBhvr>
                                        <p:cTn id="7" dur="500" fill="hold"/>
                                        <p:tgtEl>
                                          <p:spTgt spid="46120"/>
                                        </p:tgtEl>
                                        <p:attrNameLst>
                                          <p:attrName>ppt_w</p:attrName>
                                        </p:attrNameLst>
                                      </p:cBhvr>
                                      <p:tavLst>
                                        <p:tav tm="0">
                                          <p:val>
                                            <p:fltVal val="0"/>
                                          </p:val>
                                        </p:tav>
                                        <p:tav tm="100000">
                                          <p:val>
                                            <p:strVal val="#ppt_w"/>
                                          </p:val>
                                        </p:tav>
                                      </p:tavLst>
                                    </p:anim>
                                    <p:anim calcmode="lin" valueType="num">
                                      <p:cBhvr>
                                        <p:cTn id="8" dur="500" fill="hold"/>
                                        <p:tgtEl>
                                          <p:spTgt spid="4612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6087"/>
                                        </p:tgtEl>
                                        <p:attrNameLst>
                                          <p:attrName>style.visibility</p:attrName>
                                        </p:attrNameLst>
                                      </p:cBhvr>
                                      <p:to>
                                        <p:strVal val="visible"/>
                                      </p:to>
                                    </p:set>
                                    <p:anim calcmode="lin" valueType="num">
                                      <p:cBhvr>
                                        <p:cTn id="13" dur="500" fill="hold"/>
                                        <p:tgtEl>
                                          <p:spTgt spid="46087"/>
                                        </p:tgtEl>
                                        <p:attrNameLst>
                                          <p:attrName>ppt_w</p:attrName>
                                        </p:attrNameLst>
                                      </p:cBhvr>
                                      <p:tavLst>
                                        <p:tav tm="0">
                                          <p:val>
                                            <p:fltVal val="0"/>
                                          </p:val>
                                        </p:tav>
                                        <p:tav tm="100000">
                                          <p:val>
                                            <p:strVal val="#ppt_w"/>
                                          </p:val>
                                        </p:tav>
                                      </p:tavLst>
                                    </p:anim>
                                    <p:anim calcmode="lin" valueType="num">
                                      <p:cBhvr>
                                        <p:cTn id="14" dur="500" fill="hold"/>
                                        <p:tgtEl>
                                          <p:spTgt spid="46087"/>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46116"/>
                                        </p:tgtEl>
                                        <p:attrNameLst>
                                          <p:attrName>style.visibility</p:attrName>
                                        </p:attrNameLst>
                                      </p:cBhvr>
                                      <p:to>
                                        <p:strVal val="visible"/>
                                      </p:to>
                                    </p:set>
                                    <p:anim calcmode="lin" valueType="num">
                                      <p:cBhvr>
                                        <p:cTn id="17" dur="500" fill="hold"/>
                                        <p:tgtEl>
                                          <p:spTgt spid="46116"/>
                                        </p:tgtEl>
                                        <p:attrNameLst>
                                          <p:attrName>ppt_w</p:attrName>
                                        </p:attrNameLst>
                                      </p:cBhvr>
                                      <p:tavLst>
                                        <p:tav tm="0">
                                          <p:val>
                                            <p:fltVal val="0"/>
                                          </p:val>
                                        </p:tav>
                                        <p:tav tm="100000">
                                          <p:val>
                                            <p:strVal val="#ppt_w"/>
                                          </p:val>
                                        </p:tav>
                                      </p:tavLst>
                                    </p:anim>
                                    <p:anim calcmode="lin" valueType="num">
                                      <p:cBhvr>
                                        <p:cTn id="18" dur="500" fill="hold"/>
                                        <p:tgtEl>
                                          <p:spTgt spid="46116"/>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46114"/>
                                        </p:tgtEl>
                                        <p:attrNameLst>
                                          <p:attrName>style.visibility</p:attrName>
                                        </p:attrNameLst>
                                      </p:cBhvr>
                                      <p:to>
                                        <p:strVal val="visible"/>
                                      </p:to>
                                    </p:set>
                                    <p:anim calcmode="lin" valueType="num">
                                      <p:cBhvr>
                                        <p:cTn id="23" dur="500" fill="hold"/>
                                        <p:tgtEl>
                                          <p:spTgt spid="46114"/>
                                        </p:tgtEl>
                                        <p:attrNameLst>
                                          <p:attrName>ppt_w</p:attrName>
                                        </p:attrNameLst>
                                      </p:cBhvr>
                                      <p:tavLst>
                                        <p:tav tm="0">
                                          <p:val>
                                            <p:fltVal val="0"/>
                                          </p:val>
                                        </p:tav>
                                        <p:tav tm="100000">
                                          <p:val>
                                            <p:strVal val="#ppt_w"/>
                                          </p:val>
                                        </p:tav>
                                      </p:tavLst>
                                    </p:anim>
                                    <p:anim calcmode="lin" valueType="num">
                                      <p:cBhvr>
                                        <p:cTn id="24" dur="500" fill="hold"/>
                                        <p:tgtEl>
                                          <p:spTgt spid="46114"/>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46092"/>
                                        </p:tgtEl>
                                        <p:attrNameLst>
                                          <p:attrName>style.visibility</p:attrName>
                                        </p:attrNameLst>
                                      </p:cBhvr>
                                      <p:to>
                                        <p:strVal val="visible"/>
                                      </p:to>
                                    </p:set>
                                    <p:anim calcmode="lin" valueType="num">
                                      <p:cBhvr>
                                        <p:cTn id="29" dur="500" fill="hold"/>
                                        <p:tgtEl>
                                          <p:spTgt spid="46092"/>
                                        </p:tgtEl>
                                        <p:attrNameLst>
                                          <p:attrName>ppt_w</p:attrName>
                                        </p:attrNameLst>
                                      </p:cBhvr>
                                      <p:tavLst>
                                        <p:tav tm="0">
                                          <p:val>
                                            <p:fltVal val="0"/>
                                          </p:val>
                                        </p:tav>
                                        <p:tav tm="100000">
                                          <p:val>
                                            <p:strVal val="#ppt_w"/>
                                          </p:val>
                                        </p:tav>
                                      </p:tavLst>
                                    </p:anim>
                                    <p:anim calcmode="lin" valueType="num">
                                      <p:cBhvr>
                                        <p:cTn id="30" dur="500" fill="hold"/>
                                        <p:tgtEl>
                                          <p:spTgt spid="4609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46101"/>
                                        </p:tgtEl>
                                        <p:attrNameLst>
                                          <p:attrName>style.visibility</p:attrName>
                                        </p:attrNameLst>
                                      </p:cBhvr>
                                      <p:to>
                                        <p:strVal val="visible"/>
                                      </p:to>
                                    </p:set>
                                    <p:anim calcmode="lin" valueType="num">
                                      <p:cBhvr>
                                        <p:cTn id="33" dur="500" fill="hold"/>
                                        <p:tgtEl>
                                          <p:spTgt spid="46101"/>
                                        </p:tgtEl>
                                        <p:attrNameLst>
                                          <p:attrName>ppt_w</p:attrName>
                                        </p:attrNameLst>
                                      </p:cBhvr>
                                      <p:tavLst>
                                        <p:tav tm="0">
                                          <p:val>
                                            <p:fltVal val="0"/>
                                          </p:val>
                                        </p:tav>
                                        <p:tav tm="100000">
                                          <p:val>
                                            <p:strVal val="#ppt_w"/>
                                          </p:val>
                                        </p:tav>
                                      </p:tavLst>
                                    </p:anim>
                                    <p:anim calcmode="lin" valueType="num">
                                      <p:cBhvr>
                                        <p:cTn id="34" dur="500" fill="hold"/>
                                        <p:tgtEl>
                                          <p:spTgt spid="46101"/>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46093"/>
                                        </p:tgtEl>
                                        <p:attrNameLst>
                                          <p:attrName>style.visibility</p:attrName>
                                        </p:attrNameLst>
                                      </p:cBhvr>
                                      <p:to>
                                        <p:strVal val="visible"/>
                                      </p:to>
                                    </p:set>
                                    <p:anim calcmode="lin" valueType="num">
                                      <p:cBhvr>
                                        <p:cTn id="39" dur="500" fill="hold"/>
                                        <p:tgtEl>
                                          <p:spTgt spid="46093"/>
                                        </p:tgtEl>
                                        <p:attrNameLst>
                                          <p:attrName>ppt_w</p:attrName>
                                        </p:attrNameLst>
                                      </p:cBhvr>
                                      <p:tavLst>
                                        <p:tav tm="0">
                                          <p:val>
                                            <p:fltVal val="0"/>
                                          </p:val>
                                        </p:tav>
                                        <p:tav tm="100000">
                                          <p:val>
                                            <p:strVal val="#ppt_w"/>
                                          </p:val>
                                        </p:tav>
                                      </p:tavLst>
                                    </p:anim>
                                    <p:anim calcmode="lin" valueType="num">
                                      <p:cBhvr>
                                        <p:cTn id="40" dur="500" fill="hold"/>
                                        <p:tgtEl>
                                          <p:spTgt spid="46093"/>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6099"/>
                                        </p:tgtEl>
                                        <p:attrNameLst>
                                          <p:attrName>style.visibility</p:attrName>
                                        </p:attrNameLst>
                                      </p:cBhvr>
                                      <p:to>
                                        <p:strVal val="visible"/>
                                      </p:to>
                                    </p:set>
                                    <p:anim calcmode="lin" valueType="num">
                                      <p:cBhvr>
                                        <p:cTn id="43" dur="500" fill="hold"/>
                                        <p:tgtEl>
                                          <p:spTgt spid="46099"/>
                                        </p:tgtEl>
                                        <p:attrNameLst>
                                          <p:attrName>ppt_w</p:attrName>
                                        </p:attrNameLst>
                                      </p:cBhvr>
                                      <p:tavLst>
                                        <p:tav tm="0">
                                          <p:val>
                                            <p:fltVal val="0"/>
                                          </p:val>
                                        </p:tav>
                                        <p:tav tm="100000">
                                          <p:val>
                                            <p:strVal val="#ppt_w"/>
                                          </p:val>
                                        </p:tav>
                                      </p:tavLst>
                                    </p:anim>
                                    <p:anim calcmode="lin" valueType="num">
                                      <p:cBhvr>
                                        <p:cTn id="44" dur="500" fill="hold"/>
                                        <p:tgtEl>
                                          <p:spTgt spid="46099"/>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46122"/>
                                        </p:tgtEl>
                                        <p:attrNameLst>
                                          <p:attrName>style.visibility</p:attrName>
                                        </p:attrNameLst>
                                      </p:cBhvr>
                                      <p:to>
                                        <p:strVal val="visible"/>
                                      </p:to>
                                    </p:set>
                                    <p:anim calcmode="lin" valueType="num">
                                      <p:cBhvr>
                                        <p:cTn id="49" dur="1000" fill="hold"/>
                                        <p:tgtEl>
                                          <p:spTgt spid="46122"/>
                                        </p:tgtEl>
                                        <p:attrNameLst>
                                          <p:attrName>ppt_x</p:attrName>
                                        </p:attrNameLst>
                                      </p:cBhvr>
                                      <p:tavLst>
                                        <p:tav tm="0">
                                          <p:val>
                                            <p:strVal val="#ppt_x-.2"/>
                                          </p:val>
                                        </p:tav>
                                        <p:tav tm="100000">
                                          <p:val>
                                            <p:strVal val="#ppt_x"/>
                                          </p:val>
                                        </p:tav>
                                      </p:tavLst>
                                    </p:anim>
                                    <p:anim calcmode="lin" valueType="num">
                                      <p:cBhvr>
                                        <p:cTn id="50" dur="1000" fill="hold"/>
                                        <p:tgtEl>
                                          <p:spTgt spid="46122"/>
                                        </p:tgtEl>
                                        <p:attrNameLst>
                                          <p:attrName>ppt_y</p:attrName>
                                        </p:attrNameLst>
                                      </p:cBhvr>
                                      <p:tavLst>
                                        <p:tav tm="0">
                                          <p:val>
                                            <p:strVal val="#ppt_y"/>
                                          </p:val>
                                        </p:tav>
                                        <p:tav tm="100000">
                                          <p:val>
                                            <p:strVal val="#ppt_y"/>
                                          </p:val>
                                        </p:tav>
                                      </p:tavLst>
                                    </p:anim>
                                    <p:animEffect transition="in" filter="wipe(right)" prLst="gradientSize: 0.1">
                                      <p:cBhvr>
                                        <p:cTn id="51" dur="1000"/>
                                        <p:tgtEl>
                                          <p:spTgt spid="46122"/>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46123"/>
                                        </p:tgtEl>
                                        <p:attrNameLst>
                                          <p:attrName>style.visibility</p:attrName>
                                        </p:attrNameLst>
                                      </p:cBhvr>
                                      <p:to>
                                        <p:strVal val="visible"/>
                                      </p:to>
                                    </p:set>
                                    <p:anim calcmode="lin" valueType="num">
                                      <p:cBhvr>
                                        <p:cTn id="56" dur="1000" fill="hold"/>
                                        <p:tgtEl>
                                          <p:spTgt spid="46123"/>
                                        </p:tgtEl>
                                        <p:attrNameLst>
                                          <p:attrName>ppt_x</p:attrName>
                                        </p:attrNameLst>
                                      </p:cBhvr>
                                      <p:tavLst>
                                        <p:tav tm="0">
                                          <p:val>
                                            <p:strVal val="#ppt_x-.2"/>
                                          </p:val>
                                        </p:tav>
                                        <p:tav tm="100000">
                                          <p:val>
                                            <p:strVal val="#ppt_x"/>
                                          </p:val>
                                        </p:tav>
                                      </p:tavLst>
                                    </p:anim>
                                    <p:anim calcmode="lin" valueType="num">
                                      <p:cBhvr>
                                        <p:cTn id="57" dur="1000" fill="hold"/>
                                        <p:tgtEl>
                                          <p:spTgt spid="46123"/>
                                        </p:tgtEl>
                                        <p:attrNameLst>
                                          <p:attrName>ppt_y</p:attrName>
                                        </p:attrNameLst>
                                      </p:cBhvr>
                                      <p:tavLst>
                                        <p:tav tm="0">
                                          <p:val>
                                            <p:strVal val="#ppt_y"/>
                                          </p:val>
                                        </p:tav>
                                        <p:tav tm="100000">
                                          <p:val>
                                            <p:strVal val="#ppt_y"/>
                                          </p:val>
                                        </p:tav>
                                      </p:tavLst>
                                    </p:anim>
                                    <p:animEffect transition="in" filter="wipe(right)" prLst="gradientSize: 0.1">
                                      <p:cBhvr>
                                        <p:cTn id="58" dur="1000"/>
                                        <p:tgtEl>
                                          <p:spTgt spid="46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7" grpId="0" animBg="1"/>
      <p:bldP spid="46092" grpId="0" animBg="1"/>
      <p:bldP spid="46093" grpId="0" animBg="1"/>
      <p:bldP spid="46120" grpId="0" animBg="1"/>
      <p:bldP spid="46122" grpId="0" animBg="1"/>
      <p:bldP spid="461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1142976" y="500042"/>
            <a:ext cx="7777163" cy="1741488"/>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注意！！</a:t>
            </a:r>
          </a:p>
          <a:p>
            <a:pPr>
              <a:spcBef>
                <a:spcPct val="50000"/>
              </a:spcBef>
            </a:pPr>
            <a:r>
              <a:rPr lang="ja-JP" altLang="en-US" sz="1800" dirty="0">
                <a:ea typeface="ＭＳ Ｐゴシック" pitchFamily="50" charset="-128"/>
              </a:rPr>
              <a:t>ここでは財政赤字が膨らんだとしても家計の行動が変化しないと暗黙のうちに仮定されている。</a:t>
            </a:r>
          </a:p>
          <a:p>
            <a:pPr>
              <a:spcBef>
                <a:spcPct val="50000"/>
              </a:spcBef>
            </a:pPr>
            <a:r>
              <a:rPr lang="ja-JP" altLang="en-US" sz="1800" dirty="0">
                <a:ea typeface="ＭＳ Ｐゴシック" pitchFamily="50" charset="-128"/>
              </a:rPr>
              <a:t>家計が将来の増税に備えるために現在の消費を減らして貯蓄を増やそうとすれば、Ｓｐは増加するので、実質利子率の上昇は緩和される可能性がある。</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ChangeArrowheads="1"/>
          </p:cNvSpPr>
          <p:nvPr>
            <p:ph type="ctrTitle"/>
          </p:nvPr>
        </p:nvSpPr>
        <p:spPr/>
        <p:txBody>
          <a:bodyPr/>
          <a:lstStyle/>
          <a:p>
            <a:r>
              <a:rPr lang="ja-JP" altLang="en-US"/>
              <a:t>６章　貨幣と銀行</a:t>
            </a:r>
          </a:p>
        </p:txBody>
      </p:sp>
      <p:sp>
        <p:nvSpPr>
          <p:cNvPr id="53253" name="Rectangle 5"/>
          <p:cNvSpPr>
            <a:spLocks noGrp="1" noChangeArrowheads="1"/>
          </p:cNvSpPr>
          <p:nvPr>
            <p:ph type="subTitle"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357290" y="5357826"/>
            <a:ext cx="5929354" cy="128588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図表 12"/>
          <p:cNvGraphicFramePr/>
          <p:nvPr>
            <p:extLst>
              <p:ext uri="{D42A27DB-BD31-4B8C-83A1-F6EECF244321}">
                <p14:modId xmlns:p14="http://schemas.microsoft.com/office/powerpoint/2010/main" val="4103854110"/>
              </p:ext>
            </p:extLst>
          </p:nvPr>
        </p:nvGraphicFramePr>
        <p:xfrm>
          <a:off x="1285852" y="285728"/>
          <a:ext cx="7086600"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5299" name="Rectangle 3"/>
          <p:cNvSpPr>
            <a:spLocks noGrp="1" noChangeArrowheads="1"/>
          </p:cNvSpPr>
          <p:nvPr>
            <p:ph idx="1"/>
          </p:nvPr>
        </p:nvSpPr>
        <p:spPr>
          <a:xfrm>
            <a:off x="1279525" y="1196975"/>
            <a:ext cx="6721499" cy="4929188"/>
          </a:xfrm>
        </p:spPr>
        <p:txBody>
          <a:bodyPr/>
          <a:lstStyle/>
          <a:p>
            <a:pPr>
              <a:buFontTx/>
              <a:buNone/>
            </a:pPr>
            <a:r>
              <a:rPr lang="ja-JP" altLang="en-US" sz="1800" dirty="0"/>
              <a:t>貨幣が持っている大切な</a:t>
            </a:r>
            <a:r>
              <a:rPr lang="ja-JP" altLang="en-US" sz="1800" dirty="0" smtClean="0"/>
              <a:t>性質</a:t>
            </a:r>
            <a:endParaRPr lang="en-US" altLang="ja-JP" sz="1800" dirty="0" smtClean="0"/>
          </a:p>
          <a:p>
            <a:pPr>
              <a:buFontTx/>
              <a:buNone/>
            </a:pPr>
            <a:endParaRPr lang="ja-JP" altLang="en-US" sz="1800" dirty="0"/>
          </a:p>
          <a:p>
            <a:pPr>
              <a:buFontTx/>
              <a:buNone/>
            </a:pPr>
            <a:r>
              <a:rPr lang="ja-JP" altLang="en-US" sz="2400" b="1" dirty="0">
                <a:solidFill>
                  <a:srgbClr val="FF0000"/>
                </a:solidFill>
              </a:rPr>
              <a:t>流動性：いつでも好きなときに財と交換できる。</a:t>
            </a:r>
          </a:p>
          <a:p>
            <a:pPr>
              <a:buFontTx/>
              <a:buNone/>
            </a:pPr>
            <a:endParaRPr lang="ja-JP" altLang="en-US" sz="1800" dirty="0"/>
          </a:p>
          <a:p>
            <a:pPr>
              <a:buFontTx/>
              <a:buNone/>
            </a:pPr>
            <a:r>
              <a:rPr lang="ja-JP" altLang="en-US" sz="1800" dirty="0"/>
              <a:t>利子はどのように捉えることができるだろうか</a:t>
            </a:r>
            <a:r>
              <a:rPr lang="ja-JP" altLang="en-US" sz="1800" dirty="0" smtClean="0"/>
              <a:t>。</a:t>
            </a:r>
            <a:endParaRPr lang="ja-JP" altLang="en-US" sz="1800" dirty="0"/>
          </a:p>
          <a:p>
            <a:pPr>
              <a:buFontTx/>
              <a:buNone/>
            </a:pPr>
            <a:r>
              <a:rPr lang="ja-JP" altLang="en-US" sz="1800" dirty="0"/>
              <a:t>Ａさん　　　　　　　　　　　　　　Ｂ</a:t>
            </a:r>
            <a:r>
              <a:rPr lang="ja-JP" altLang="en-US" sz="1800" dirty="0" smtClean="0"/>
              <a:t>さん</a:t>
            </a:r>
            <a:endParaRPr lang="en-US" altLang="ja-JP" sz="1800" dirty="0" smtClean="0"/>
          </a:p>
          <a:p>
            <a:pPr>
              <a:buFontTx/>
              <a:buNone/>
            </a:pPr>
            <a:endParaRPr lang="en-US" altLang="ja-JP" sz="1800" dirty="0" smtClean="0"/>
          </a:p>
          <a:p>
            <a:pPr>
              <a:buFontTx/>
              <a:buNone/>
            </a:pPr>
            <a:endParaRPr lang="en-US" altLang="ja-JP" sz="1800" dirty="0" smtClean="0"/>
          </a:p>
          <a:p>
            <a:pPr>
              <a:buFontTx/>
              <a:buNone/>
            </a:pPr>
            <a:endParaRPr lang="ja-JP" altLang="en-US" sz="1800" dirty="0"/>
          </a:p>
        </p:txBody>
      </p:sp>
      <p:sp>
        <p:nvSpPr>
          <p:cNvPr id="55300" name="Rectangle 4"/>
          <p:cNvSpPr>
            <a:spLocks noChangeArrowheads="1"/>
          </p:cNvSpPr>
          <p:nvPr/>
        </p:nvSpPr>
        <p:spPr bwMode="auto">
          <a:xfrm>
            <a:off x="928662" y="3429000"/>
            <a:ext cx="2786082" cy="1150939"/>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r>
              <a:rPr lang="ja-JP" altLang="en-US" sz="2000" dirty="0">
                <a:ea typeface="ＭＳ Ｐゴシック" pitchFamily="50" charset="-128"/>
              </a:rPr>
              <a:t>貨幣（流動性）を手放し、</a:t>
            </a:r>
          </a:p>
          <a:p>
            <a:pPr algn="ctr"/>
            <a:r>
              <a:rPr lang="ja-JP" altLang="en-US" sz="2000" dirty="0">
                <a:ea typeface="ＭＳ Ｐゴシック" pitchFamily="50" charset="-128"/>
              </a:rPr>
              <a:t>Ｂさんから債券を購入。</a:t>
            </a:r>
          </a:p>
        </p:txBody>
      </p:sp>
      <p:sp>
        <p:nvSpPr>
          <p:cNvPr id="55301" name="Rectangle 5"/>
          <p:cNvSpPr>
            <a:spLocks noChangeArrowheads="1"/>
          </p:cNvSpPr>
          <p:nvPr/>
        </p:nvSpPr>
        <p:spPr bwMode="auto">
          <a:xfrm>
            <a:off x="5286380" y="3429000"/>
            <a:ext cx="2928958" cy="1077914"/>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r>
              <a:rPr lang="ja-JP" altLang="en-US" sz="1800" dirty="0">
                <a:ea typeface="ＭＳ Ｐゴシック" pitchFamily="50" charset="-128"/>
              </a:rPr>
              <a:t>貨幣を受け取る</a:t>
            </a:r>
          </a:p>
          <a:p>
            <a:pPr algn="ctr"/>
            <a:r>
              <a:rPr lang="ja-JP" altLang="en-US" sz="1800" dirty="0">
                <a:ea typeface="ＭＳ Ｐゴシック" pitchFamily="50" charset="-128"/>
              </a:rPr>
              <a:t>（ＢはＡに債券を売った）。</a:t>
            </a:r>
          </a:p>
          <a:p>
            <a:pPr algn="ctr"/>
            <a:r>
              <a:rPr lang="ja-JP" altLang="en-US" sz="1800" dirty="0">
                <a:ea typeface="ＭＳ Ｐゴシック" pitchFamily="50" charset="-128"/>
              </a:rPr>
              <a:t>Ａさんに債券の利子を支払う</a:t>
            </a:r>
          </a:p>
        </p:txBody>
      </p:sp>
      <p:sp>
        <p:nvSpPr>
          <p:cNvPr id="55304" name="Text Box 8"/>
          <p:cNvSpPr txBox="1">
            <a:spLocks noChangeArrowheads="1"/>
          </p:cNvSpPr>
          <p:nvPr/>
        </p:nvSpPr>
        <p:spPr bwMode="auto">
          <a:xfrm>
            <a:off x="4000496" y="3214686"/>
            <a:ext cx="857256" cy="400110"/>
          </a:xfrm>
          <a:prstGeom prst="rect">
            <a:avLst/>
          </a:prstGeom>
          <a:noFill/>
          <a:ln w="9525">
            <a:noFill/>
            <a:miter lim="800000"/>
            <a:headEnd/>
            <a:tailEnd/>
          </a:ln>
          <a:effectLst/>
        </p:spPr>
        <p:txBody>
          <a:bodyPr wrap="square">
            <a:spAutoFit/>
          </a:bodyPr>
          <a:lstStyle/>
          <a:p>
            <a:pPr>
              <a:spcBef>
                <a:spcPct val="50000"/>
              </a:spcBef>
            </a:pPr>
            <a:r>
              <a:rPr lang="ja-JP" altLang="en-US" sz="2000" dirty="0">
                <a:ea typeface="ＭＳ Ｐゴシック" pitchFamily="50" charset="-128"/>
              </a:rPr>
              <a:t>貨幣</a:t>
            </a:r>
          </a:p>
        </p:txBody>
      </p:sp>
      <p:sp>
        <p:nvSpPr>
          <p:cNvPr id="55305" name="Text Box 9"/>
          <p:cNvSpPr txBox="1">
            <a:spLocks noChangeArrowheads="1"/>
          </p:cNvSpPr>
          <p:nvPr/>
        </p:nvSpPr>
        <p:spPr bwMode="auto">
          <a:xfrm>
            <a:off x="3786182" y="4071942"/>
            <a:ext cx="1785950" cy="400110"/>
          </a:xfrm>
          <a:prstGeom prst="rect">
            <a:avLst/>
          </a:prstGeom>
          <a:noFill/>
          <a:ln w="9525">
            <a:noFill/>
            <a:miter lim="800000"/>
            <a:headEnd/>
            <a:tailEnd/>
          </a:ln>
          <a:effectLst/>
        </p:spPr>
        <p:txBody>
          <a:bodyPr wrap="square">
            <a:spAutoFit/>
          </a:bodyPr>
          <a:lstStyle/>
          <a:p>
            <a:pPr>
              <a:spcBef>
                <a:spcPct val="50000"/>
              </a:spcBef>
            </a:pPr>
            <a:r>
              <a:rPr lang="ja-JP" altLang="en-US" sz="2000" dirty="0">
                <a:ea typeface="ＭＳ Ｐゴシック" pitchFamily="50" charset="-128"/>
              </a:rPr>
              <a:t>債券＆利子</a:t>
            </a:r>
          </a:p>
        </p:txBody>
      </p:sp>
      <p:sp>
        <p:nvSpPr>
          <p:cNvPr id="55306" name="Text Box 10"/>
          <p:cNvSpPr txBox="1">
            <a:spLocks noChangeArrowheads="1"/>
          </p:cNvSpPr>
          <p:nvPr/>
        </p:nvSpPr>
        <p:spPr bwMode="auto">
          <a:xfrm>
            <a:off x="1571604" y="4714884"/>
            <a:ext cx="5184775" cy="1741488"/>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この交換の結果、Ａさんにとって流動性を手放す（売った）ことの対価として利子を得たことになる。</a:t>
            </a:r>
          </a:p>
          <a:p>
            <a:pPr>
              <a:spcBef>
                <a:spcPct val="50000"/>
              </a:spcBef>
            </a:pPr>
            <a:r>
              <a:rPr lang="ja-JP" altLang="en-US" sz="1800" dirty="0">
                <a:ea typeface="ＭＳ Ｐゴシック" pitchFamily="50" charset="-128"/>
              </a:rPr>
              <a:t>つまり、利子は</a:t>
            </a:r>
            <a:r>
              <a:rPr lang="ja-JP" altLang="en-US" sz="1800" b="1" dirty="0">
                <a:solidFill>
                  <a:srgbClr val="FF0000"/>
                </a:solidFill>
                <a:ea typeface="ＭＳ Ｐゴシック" pitchFamily="50" charset="-128"/>
              </a:rPr>
              <a:t>流動性の価格（プレミアム）</a:t>
            </a:r>
          </a:p>
          <a:p>
            <a:pPr>
              <a:spcBef>
                <a:spcPct val="50000"/>
              </a:spcBef>
            </a:pPr>
            <a:r>
              <a:rPr lang="ja-JP" altLang="en-US" sz="1800" dirty="0">
                <a:ea typeface="ＭＳ Ｐゴシック" pitchFamily="50" charset="-128"/>
              </a:rPr>
              <a:t>別の言い方では、</a:t>
            </a:r>
            <a:r>
              <a:rPr lang="ja-JP" altLang="en-US" sz="1800" b="1" dirty="0">
                <a:solidFill>
                  <a:srgbClr val="FF0000"/>
                </a:solidFill>
                <a:ea typeface="ＭＳ Ｐゴシック" pitchFamily="50" charset="-128"/>
              </a:rPr>
              <a:t>貨幣保有の機会費用は利子</a:t>
            </a:r>
            <a:r>
              <a:rPr lang="ja-JP" altLang="en-US" sz="1800" dirty="0">
                <a:ea typeface="ＭＳ Ｐゴシック" pitchFamily="50" charset="-128"/>
              </a:rPr>
              <a:t>であると考えられる。</a:t>
            </a:r>
          </a:p>
        </p:txBody>
      </p:sp>
      <p:cxnSp>
        <p:nvCxnSpPr>
          <p:cNvPr id="12" name="直線矢印コネクタ 11"/>
          <p:cNvCxnSpPr/>
          <p:nvPr/>
        </p:nvCxnSpPr>
        <p:spPr>
          <a:xfrm>
            <a:off x="3786182" y="3714752"/>
            <a:ext cx="142876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直線矢印コネクタ 13"/>
          <p:cNvCxnSpPr/>
          <p:nvPr/>
        </p:nvCxnSpPr>
        <p:spPr>
          <a:xfrm rot="10800000">
            <a:off x="3786182" y="4000504"/>
            <a:ext cx="142876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1000" fill="hold"/>
                                        <p:tgtEl>
                                          <p:spTgt spid="55300"/>
                                        </p:tgtEl>
                                        <p:attrNameLst>
                                          <p:attrName>ppt_x</p:attrName>
                                        </p:attrNameLst>
                                      </p:cBhvr>
                                      <p:tavLst>
                                        <p:tav tm="0">
                                          <p:val>
                                            <p:strVal val="#ppt_x-.2"/>
                                          </p:val>
                                        </p:tav>
                                        <p:tav tm="100000">
                                          <p:val>
                                            <p:strVal val="#ppt_x"/>
                                          </p:val>
                                        </p:tav>
                                      </p:tavLst>
                                    </p:anim>
                                    <p:anim calcmode="lin" valueType="num">
                                      <p:cBhvr>
                                        <p:cTn id="8" dur="1000" fill="hold"/>
                                        <p:tgtEl>
                                          <p:spTgt spid="55300"/>
                                        </p:tgtEl>
                                        <p:attrNameLst>
                                          <p:attrName>ppt_y</p:attrName>
                                        </p:attrNameLst>
                                      </p:cBhvr>
                                      <p:tavLst>
                                        <p:tav tm="0">
                                          <p:val>
                                            <p:strVal val="#ppt_y"/>
                                          </p:val>
                                        </p:tav>
                                        <p:tav tm="100000">
                                          <p:val>
                                            <p:strVal val="#ppt_y"/>
                                          </p:val>
                                        </p:tav>
                                      </p:tavLst>
                                    </p:anim>
                                    <p:animEffect transition="in" filter="wipe(right)" prLst="gradientSize: 0.1">
                                      <p:cBhvr>
                                        <p:cTn id="9" dur="1000"/>
                                        <p:tgtEl>
                                          <p:spTgt spid="55300"/>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55304"/>
                                        </p:tgtEl>
                                        <p:attrNameLst>
                                          <p:attrName>style.visibility</p:attrName>
                                        </p:attrNameLst>
                                      </p:cBhvr>
                                      <p:to>
                                        <p:strVal val="visible"/>
                                      </p:to>
                                    </p:set>
                                    <p:anim calcmode="lin" valueType="num">
                                      <p:cBhvr>
                                        <p:cTn id="14" dur="500" fill="hold"/>
                                        <p:tgtEl>
                                          <p:spTgt spid="55304"/>
                                        </p:tgtEl>
                                        <p:attrNameLst>
                                          <p:attrName>ppt_w</p:attrName>
                                        </p:attrNameLst>
                                      </p:cBhvr>
                                      <p:tavLst>
                                        <p:tav tm="0">
                                          <p:val>
                                            <p:fltVal val="0"/>
                                          </p:val>
                                        </p:tav>
                                        <p:tav tm="100000">
                                          <p:val>
                                            <p:strVal val="#ppt_w"/>
                                          </p:val>
                                        </p:tav>
                                      </p:tavLst>
                                    </p:anim>
                                    <p:anim calcmode="lin" valueType="num">
                                      <p:cBhvr>
                                        <p:cTn id="15" dur="500" fill="hold"/>
                                        <p:tgtEl>
                                          <p:spTgt spid="55304"/>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55301"/>
                                        </p:tgtEl>
                                        <p:attrNameLst>
                                          <p:attrName>style.visibility</p:attrName>
                                        </p:attrNameLst>
                                      </p:cBhvr>
                                      <p:to>
                                        <p:strVal val="visible"/>
                                      </p:to>
                                    </p:set>
                                    <p:anim calcmode="lin" valueType="num">
                                      <p:cBhvr>
                                        <p:cTn id="20" dur="1000" fill="hold"/>
                                        <p:tgtEl>
                                          <p:spTgt spid="55301"/>
                                        </p:tgtEl>
                                        <p:attrNameLst>
                                          <p:attrName>ppt_x</p:attrName>
                                        </p:attrNameLst>
                                      </p:cBhvr>
                                      <p:tavLst>
                                        <p:tav tm="0">
                                          <p:val>
                                            <p:strVal val="#ppt_x-.2"/>
                                          </p:val>
                                        </p:tav>
                                        <p:tav tm="100000">
                                          <p:val>
                                            <p:strVal val="#ppt_x"/>
                                          </p:val>
                                        </p:tav>
                                      </p:tavLst>
                                    </p:anim>
                                    <p:anim calcmode="lin" valueType="num">
                                      <p:cBhvr>
                                        <p:cTn id="21" dur="1000" fill="hold"/>
                                        <p:tgtEl>
                                          <p:spTgt spid="55301"/>
                                        </p:tgtEl>
                                        <p:attrNameLst>
                                          <p:attrName>ppt_y</p:attrName>
                                        </p:attrNameLst>
                                      </p:cBhvr>
                                      <p:tavLst>
                                        <p:tav tm="0">
                                          <p:val>
                                            <p:strVal val="#ppt_y"/>
                                          </p:val>
                                        </p:tav>
                                        <p:tav tm="100000">
                                          <p:val>
                                            <p:strVal val="#ppt_y"/>
                                          </p:val>
                                        </p:tav>
                                      </p:tavLst>
                                    </p:anim>
                                    <p:animEffect transition="in" filter="wipe(right)" prLst="gradientSize: 0.1">
                                      <p:cBhvr>
                                        <p:cTn id="22" dur="1000"/>
                                        <p:tgtEl>
                                          <p:spTgt spid="55301"/>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55305"/>
                                        </p:tgtEl>
                                        <p:attrNameLst>
                                          <p:attrName>style.visibility</p:attrName>
                                        </p:attrNameLst>
                                      </p:cBhvr>
                                      <p:to>
                                        <p:strVal val="visible"/>
                                      </p:to>
                                    </p:set>
                                    <p:anim calcmode="lin" valueType="num">
                                      <p:cBhvr>
                                        <p:cTn id="27" dur="500" fill="hold"/>
                                        <p:tgtEl>
                                          <p:spTgt spid="55305"/>
                                        </p:tgtEl>
                                        <p:attrNameLst>
                                          <p:attrName>ppt_w</p:attrName>
                                        </p:attrNameLst>
                                      </p:cBhvr>
                                      <p:tavLst>
                                        <p:tav tm="0">
                                          <p:val>
                                            <p:fltVal val="0"/>
                                          </p:val>
                                        </p:tav>
                                        <p:tav tm="100000">
                                          <p:val>
                                            <p:strVal val="#ppt_w"/>
                                          </p:val>
                                        </p:tav>
                                      </p:tavLst>
                                    </p:anim>
                                    <p:anim calcmode="lin" valueType="num">
                                      <p:cBhvr>
                                        <p:cTn id="28" dur="500" fill="hold"/>
                                        <p:tgtEl>
                                          <p:spTgt spid="5530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P spid="55304" grpId="0"/>
      <p:bldP spid="5530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p:cNvSpPr txBox="1">
            <a:spLocks noChangeArrowheads="1"/>
          </p:cNvSpPr>
          <p:nvPr/>
        </p:nvSpPr>
        <p:spPr bwMode="auto">
          <a:xfrm>
            <a:off x="1357290" y="214290"/>
            <a:ext cx="7416800" cy="6878806"/>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では、貨幣の機能（役割）は何であろうか？</a:t>
            </a:r>
          </a:p>
          <a:p>
            <a:pPr>
              <a:spcBef>
                <a:spcPct val="50000"/>
              </a:spcBef>
            </a:pPr>
            <a:r>
              <a:rPr lang="ja-JP" altLang="en-US" sz="2800" b="1" dirty="0">
                <a:effectLst>
                  <a:outerShdw blurRad="38100" dist="38100" dir="2700000" algn="tl">
                    <a:srgbClr val="000000">
                      <a:alpha val="43137"/>
                    </a:srgbClr>
                  </a:outerShdw>
                </a:effectLst>
                <a:ea typeface="ＭＳ Ｐゴシック" pitchFamily="50" charset="-128"/>
              </a:rPr>
              <a:t>１交換手段</a:t>
            </a:r>
          </a:p>
          <a:p>
            <a:pPr>
              <a:spcBef>
                <a:spcPct val="50000"/>
              </a:spcBef>
            </a:pPr>
            <a:r>
              <a:rPr lang="ja-JP" altLang="en-US" sz="2800" b="1" dirty="0">
                <a:effectLst>
                  <a:outerShdw blurRad="38100" dist="38100" dir="2700000" algn="tl">
                    <a:srgbClr val="000000">
                      <a:alpha val="43137"/>
                    </a:srgbClr>
                  </a:outerShdw>
                </a:effectLst>
                <a:ea typeface="ＭＳ Ｐゴシック" pitchFamily="50" charset="-128"/>
              </a:rPr>
              <a:t>２計算単位</a:t>
            </a:r>
          </a:p>
          <a:p>
            <a:pPr>
              <a:spcBef>
                <a:spcPct val="50000"/>
              </a:spcBef>
            </a:pPr>
            <a:r>
              <a:rPr lang="ja-JP" altLang="en-US" sz="2800" b="1" dirty="0">
                <a:effectLst>
                  <a:outerShdw blurRad="38100" dist="38100" dir="2700000" algn="tl">
                    <a:srgbClr val="000000">
                      <a:alpha val="43137"/>
                    </a:srgbClr>
                  </a:outerShdw>
                </a:effectLst>
                <a:ea typeface="ＭＳ Ｐゴシック" pitchFamily="50" charset="-128"/>
              </a:rPr>
              <a:t>３価値貯蔵手段</a:t>
            </a: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貨幣</a:t>
            </a:r>
            <a:r>
              <a:rPr lang="ja-JP" altLang="en-US" sz="1800" dirty="0">
                <a:ea typeface="ＭＳ Ｐゴシック" pitchFamily="50" charset="-128"/>
              </a:rPr>
              <a:t>の種類にはどのようなものがあるだろうか？</a:t>
            </a: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昔</a:t>
            </a:r>
            <a:r>
              <a:rPr lang="ja-JP" altLang="en-US" sz="1800" dirty="0">
                <a:ea typeface="ＭＳ Ｐゴシック" pitchFamily="50" charset="-128"/>
              </a:rPr>
              <a:t>・・・商品貨幣：本源的価値を持つ金や銀</a:t>
            </a:r>
          </a:p>
          <a:p>
            <a:pPr>
              <a:spcBef>
                <a:spcPct val="50000"/>
              </a:spcBef>
            </a:pPr>
            <a:r>
              <a:rPr lang="ja-JP" altLang="en-US" sz="1800" dirty="0">
                <a:ea typeface="ＭＳ Ｐゴシック" pitchFamily="50" charset="-128"/>
              </a:rPr>
              <a:t>今・・・</a:t>
            </a:r>
            <a:r>
              <a:rPr lang="ja-JP" altLang="en-US" sz="1800" b="1" dirty="0">
                <a:ea typeface="ＭＳ Ｐゴシック" pitchFamily="50" charset="-128"/>
              </a:rPr>
              <a:t>不換紙幣</a:t>
            </a:r>
            <a:r>
              <a:rPr lang="ja-JP" altLang="en-US" sz="1800" dirty="0">
                <a:ea typeface="ＭＳ Ｐゴシック" pitchFamily="50" charset="-128"/>
              </a:rPr>
              <a:t>：単なる紙切れ。日本銀行券。</a:t>
            </a:r>
          </a:p>
          <a:p>
            <a:pPr>
              <a:spcBef>
                <a:spcPct val="50000"/>
              </a:spcBef>
            </a:pPr>
            <a:endParaRPr lang="ja-JP" altLang="en-US" sz="1800" dirty="0">
              <a:ea typeface="ＭＳ Ｐゴシック" pitchFamily="50" charset="-128"/>
            </a:endParaRPr>
          </a:p>
          <a:p>
            <a:pPr>
              <a:spcBef>
                <a:spcPct val="50000"/>
              </a:spcBef>
            </a:pPr>
            <a:r>
              <a:rPr lang="ja-JP" altLang="en-US" sz="1800" dirty="0">
                <a:ea typeface="ＭＳ Ｐゴシック" pitchFamily="50" charset="-128"/>
              </a:rPr>
              <a:t>一国にどれぐらいの貨幣が存在するかは経済に重要</a:t>
            </a:r>
            <a:r>
              <a:rPr lang="ja-JP" altLang="en-US" sz="1800" dirty="0" smtClean="0">
                <a:ea typeface="ＭＳ Ｐゴシック" pitchFamily="50" charset="-128"/>
              </a:rPr>
              <a:t>な影響</a:t>
            </a:r>
            <a:r>
              <a:rPr lang="ja-JP" altLang="en-US" sz="1800" dirty="0">
                <a:ea typeface="ＭＳ Ｐゴシック" pitchFamily="50" charset="-128"/>
              </a:rPr>
              <a:t>を与える。</a:t>
            </a:r>
          </a:p>
          <a:p>
            <a:pPr>
              <a:spcBef>
                <a:spcPct val="50000"/>
              </a:spcBef>
            </a:pPr>
            <a:r>
              <a:rPr lang="ja-JP" altLang="en-US" sz="1800" dirty="0">
                <a:ea typeface="ＭＳ Ｐゴシック" pitchFamily="50" charset="-128"/>
              </a:rPr>
              <a:t>もしも、日本銀行がヘリコプターで、街中に</a:t>
            </a:r>
            <a:r>
              <a:rPr lang="en-US" altLang="ja-JP" sz="1800" dirty="0">
                <a:ea typeface="ＭＳ Ｐゴシック" pitchFamily="50" charset="-128"/>
              </a:rPr>
              <a:t>1</a:t>
            </a:r>
            <a:r>
              <a:rPr lang="ja-JP" altLang="en-US" sz="1800" dirty="0">
                <a:ea typeface="ＭＳ Ｐゴシック" pitchFamily="50" charset="-128"/>
              </a:rPr>
              <a:t>万円札をばらまいたら・・・</a:t>
            </a:r>
          </a:p>
          <a:p>
            <a:pPr>
              <a:spcBef>
                <a:spcPct val="50000"/>
              </a:spcBef>
            </a:pPr>
            <a:endParaRPr lang="ja-JP" altLang="en-US" sz="1800" dirty="0">
              <a:ea typeface="ＭＳ Ｐゴシック" pitchFamily="50" charset="-128"/>
            </a:endParaRPr>
          </a:p>
          <a:p>
            <a:pPr>
              <a:spcBef>
                <a:spcPct val="50000"/>
              </a:spcBef>
            </a:pPr>
            <a:endParaRPr lang="ja-JP" altLang="en-US" sz="1800" dirty="0">
              <a:ea typeface="ＭＳ Ｐゴシック" pitchFamily="50" charset="-128"/>
            </a:endParaRPr>
          </a:p>
          <a:p>
            <a:pPr>
              <a:spcBef>
                <a:spcPct val="50000"/>
              </a:spcBef>
            </a:pPr>
            <a:endParaRPr lang="ja-JP" altLang="en-US" sz="1800" dirty="0">
              <a:ea typeface="ＭＳ Ｐゴシック"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Oval 5"/>
          <p:cNvSpPr>
            <a:spLocks noChangeArrowheads="1"/>
          </p:cNvSpPr>
          <p:nvPr/>
        </p:nvSpPr>
        <p:spPr bwMode="auto">
          <a:xfrm>
            <a:off x="2854316" y="1581128"/>
            <a:ext cx="2016125" cy="936625"/>
          </a:xfrm>
          <a:prstGeom prst="ellipse">
            <a:avLst/>
          </a:prstGeom>
          <a:solidFill>
            <a:schemeClr val="accent1"/>
          </a:solidFill>
          <a:ln w="9525">
            <a:solidFill>
              <a:schemeClr val="tx1"/>
            </a:solidFill>
            <a:round/>
            <a:headEnd/>
            <a:tailEnd/>
          </a:ln>
          <a:effectLst/>
        </p:spPr>
        <p:txBody>
          <a:bodyPr wrap="none" anchor="ctr"/>
          <a:lstStyle/>
          <a:p>
            <a:pPr algn="ctr"/>
            <a:r>
              <a:rPr lang="ja-JP" altLang="en-US">
                <a:ea typeface="ＭＳ Ｐゴシック" pitchFamily="50" charset="-128"/>
              </a:rPr>
              <a:t>現在の</a:t>
            </a:r>
            <a:r>
              <a:rPr lang="en-US" altLang="ja-JP">
                <a:ea typeface="ＭＳ Ｐゴシック" pitchFamily="50" charset="-128"/>
              </a:rPr>
              <a:t>100</a:t>
            </a:r>
            <a:r>
              <a:rPr lang="ja-JP" altLang="en-US">
                <a:ea typeface="ＭＳ Ｐゴシック" pitchFamily="50" charset="-128"/>
              </a:rPr>
              <a:t>倍の</a:t>
            </a:r>
          </a:p>
          <a:p>
            <a:pPr algn="ctr"/>
            <a:r>
              <a:rPr lang="ja-JP" altLang="en-US">
                <a:ea typeface="ＭＳ Ｐゴシック" pitchFamily="50" charset="-128"/>
              </a:rPr>
              <a:t>紙幣</a:t>
            </a:r>
          </a:p>
        </p:txBody>
      </p:sp>
      <p:sp>
        <p:nvSpPr>
          <p:cNvPr id="57350" name="AutoShape 6"/>
          <p:cNvSpPr>
            <a:spLocks noChangeArrowheads="1"/>
          </p:cNvSpPr>
          <p:nvPr/>
        </p:nvSpPr>
        <p:spPr bwMode="auto">
          <a:xfrm>
            <a:off x="3790941" y="1149328"/>
            <a:ext cx="215900" cy="360363"/>
          </a:xfrm>
          <a:prstGeom prst="downArrow">
            <a:avLst>
              <a:gd name="adj1" fmla="val 50000"/>
              <a:gd name="adj2" fmla="val 41728"/>
            </a:avLst>
          </a:prstGeom>
          <a:solidFill>
            <a:srgbClr val="FFFF99"/>
          </a:solidFill>
          <a:ln w="9525">
            <a:solidFill>
              <a:schemeClr val="tx1"/>
            </a:solidFill>
            <a:miter lim="800000"/>
            <a:headEnd/>
            <a:tailEnd/>
          </a:ln>
          <a:effectLst/>
        </p:spPr>
        <p:txBody>
          <a:bodyPr vert="eaVert" wrap="none" anchor="ctr"/>
          <a:lstStyle/>
          <a:p>
            <a:endParaRPr lang="ja-JP" altLang="en-US"/>
          </a:p>
        </p:txBody>
      </p:sp>
      <p:sp>
        <p:nvSpPr>
          <p:cNvPr id="57351" name="AutoShape 7"/>
          <p:cNvSpPr>
            <a:spLocks noChangeArrowheads="1"/>
          </p:cNvSpPr>
          <p:nvPr/>
        </p:nvSpPr>
        <p:spPr bwMode="auto">
          <a:xfrm>
            <a:off x="4438641" y="1149328"/>
            <a:ext cx="215900" cy="360363"/>
          </a:xfrm>
          <a:prstGeom prst="downArrow">
            <a:avLst>
              <a:gd name="adj1" fmla="val 50000"/>
              <a:gd name="adj2" fmla="val 41728"/>
            </a:avLst>
          </a:prstGeom>
          <a:solidFill>
            <a:srgbClr val="FFFF99"/>
          </a:solidFill>
          <a:ln w="9525">
            <a:solidFill>
              <a:schemeClr val="tx1"/>
            </a:solidFill>
            <a:miter lim="800000"/>
            <a:headEnd/>
            <a:tailEnd/>
          </a:ln>
          <a:effectLst/>
        </p:spPr>
        <p:txBody>
          <a:bodyPr vert="eaVert" wrap="none" anchor="ctr"/>
          <a:lstStyle/>
          <a:p>
            <a:endParaRPr lang="ja-JP" altLang="en-US"/>
          </a:p>
        </p:txBody>
      </p:sp>
      <p:sp>
        <p:nvSpPr>
          <p:cNvPr id="57352" name="AutoShape 8"/>
          <p:cNvSpPr>
            <a:spLocks noChangeArrowheads="1"/>
          </p:cNvSpPr>
          <p:nvPr/>
        </p:nvSpPr>
        <p:spPr bwMode="auto">
          <a:xfrm>
            <a:off x="3070216" y="1149328"/>
            <a:ext cx="215900" cy="360363"/>
          </a:xfrm>
          <a:prstGeom prst="downArrow">
            <a:avLst>
              <a:gd name="adj1" fmla="val 50000"/>
              <a:gd name="adj2" fmla="val 41728"/>
            </a:avLst>
          </a:prstGeom>
          <a:solidFill>
            <a:srgbClr val="FFFF99"/>
          </a:solidFill>
          <a:ln w="9525">
            <a:solidFill>
              <a:schemeClr val="tx1"/>
            </a:solidFill>
            <a:miter lim="800000"/>
            <a:headEnd/>
            <a:tailEnd/>
          </a:ln>
          <a:effectLst/>
        </p:spPr>
        <p:txBody>
          <a:bodyPr vert="eaVert" wrap="none" anchor="ctr"/>
          <a:lstStyle/>
          <a:p>
            <a:endParaRPr lang="ja-JP" altLang="en-US"/>
          </a:p>
        </p:txBody>
      </p:sp>
      <p:sp>
        <p:nvSpPr>
          <p:cNvPr id="57353" name="Text Box 9"/>
          <p:cNvSpPr txBox="1">
            <a:spLocks noChangeArrowheads="1"/>
          </p:cNvSpPr>
          <p:nvPr/>
        </p:nvSpPr>
        <p:spPr bwMode="auto">
          <a:xfrm>
            <a:off x="2351078" y="285728"/>
            <a:ext cx="1079500"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日銀</a:t>
            </a:r>
          </a:p>
        </p:txBody>
      </p:sp>
      <p:sp>
        <p:nvSpPr>
          <p:cNvPr id="57354" name="Text Box 10"/>
          <p:cNvSpPr txBox="1">
            <a:spLocks noChangeArrowheads="1"/>
          </p:cNvSpPr>
          <p:nvPr/>
        </p:nvSpPr>
        <p:spPr bwMode="auto">
          <a:xfrm>
            <a:off x="2062153" y="1797028"/>
            <a:ext cx="649288"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経済</a:t>
            </a:r>
          </a:p>
        </p:txBody>
      </p:sp>
      <p:sp>
        <p:nvSpPr>
          <p:cNvPr id="57356" name="Text Box 12"/>
          <p:cNvSpPr txBox="1">
            <a:spLocks noChangeArrowheads="1"/>
          </p:cNvSpPr>
          <p:nvPr/>
        </p:nvSpPr>
        <p:spPr bwMode="auto">
          <a:xfrm>
            <a:off x="4870441" y="1149328"/>
            <a:ext cx="1944687"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１万円札のばらまき</a:t>
            </a:r>
          </a:p>
        </p:txBody>
      </p:sp>
      <p:sp>
        <p:nvSpPr>
          <p:cNvPr id="57357" name="Text Box 13"/>
          <p:cNvSpPr txBox="1">
            <a:spLocks noChangeArrowheads="1"/>
          </p:cNvSpPr>
          <p:nvPr/>
        </p:nvSpPr>
        <p:spPr bwMode="auto">
          <a:xfrm>
            <a:off x="1142976" y="3072348"/>
            <a:ext cx="6697662" cy="378565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貨幣を手に入れた人は財やサービスの購入に向かうが、すでに存在している財・サービスの量はすぐに増えるわけではない</a:t>
            </a:r>
            <a:r>
              <a:rPr lang="ja-JP" altLang="en-US" sz="1800" dirty="0" smtClean="0">
                <a:ea typeface="ＭＳ Ｐゴシック" pitchFamily="50" charset="-128"/>
              </a:rPr>
              <a:t>。</a:t>
            </a:r>
            <a:endParaRPr lang="ja-JP" altLang="en-US" sz="1600" dirty="0">
              <a:ea typeface="ＭＳ Ｐゴシック" pitchFamily="50" charset="-128"/>
            </a:endParaRPr>
          </a:p>
          <a:p>
            <a:pPr>
              <a:spcBef>
                <a:spcPct val="50000"/>
              </a:spcBef>
            </a:pPr>
            <a:r>
              <a:rPr lang="ja-JP" altLang="en-US" sz="2000" b="1" dirty="0" smtClean="0">
                <a:solidFill>
                  <a:srgbClr val="FF0000"/>
                </a:solidFill>
                <a:latin typeface="+mj-ea"/>
                <a:ea typeface="+mj-ea"/>
              </a:rPr>
              <a:t>　　　　物価</a:t>
            </a:r>
            <a:r>
              <a:rPr lang="ja-JP" altLang="en-US" sz="2000" b="1" dirty="0">
                <a:solidFill>
                  <a:srgbClr val="FF0000"/>
                </a:solidFill>
                <a:latin typeface="+mj-ea"/>
                <a:ea typeface="+mj-ea"/>
              </a:rPr>
              <a:t>の上昇が起きる</a:t>
            </a:r>
          </a:p>
          <a:p>
            <a:pPr>
              <a:spcBef>
                <a:spcPct val="50000"/>
              </a:spcBef>
            </a:pPr>
            <a:r>
              <a:rPr lang="ja-JP" altLang="en-US" sz="2000" b="1" dirty="0" smtClean="0">
                <a:solidFill>
                  <a:srgbClr val="FF0000"/>
                </a:solidFill>
                <a:latin typeface="+mj-ea"/>
                <a:ea typeface="+mj-ea"/>
              </a:rPr>
              <a:t>インフレーション</a:t>
            </a:r>
            <a:r>
              <a:rPr lang="ja-JP" altLang="en-US" sz="2000" b="1" dirty="0">
                <a:solidFill>
                  <a:srgbClr val="FF0000"/>
                </a:solidFill>
                <a:latin typeface="+mj-ea"/>
                <a:ea typeface="+mj-ea"/>
              </a:rPr>
              <a:t>と呼ばれる持続的な物価</a:t>
            </a:r>
            <a:r>
              <a:rPr lang="ja-JP" altLang="en-US" sz="2000" b="1" dirty="0" smtClean="0">
                <a:solidFill>
                  <a:srgbClr val="FF0000"/>
                </a:solidFill>
                <a:latin typeface="+mj-ea"/>
                <a:ea typeface="+mj-ea"/>
              </a:rPr>
              <a:t>上昇が起こる</a:t>
            </a:r>
            <a:r>
              <a:rPr lang="ja-JP" altLang="en-US" sz="2000" b="1" dirty="0">
                <a:solidFill>
                  <a:srgbClr val="FF0000"/>
                </a:solidFill>
                <a:latin typeface="+mj-ea"/>
                <a:ea typeface="+mj-ea"/>
              </a:rPr>
              <a:t>。</a:t>
            </a:r>
          </a:p>
          <a:p>
            <a:pPr>
              <a:spcBef>
                <a:spcPct val="50000"/>
              </a:spcBef>
            </a:pPr>
            <a:endParaRPr lang="en-US" altLang="ja-JP" sz="1600" dirty="0" smtClean="0">
              <a:ea typeface="ＭＳ Ｐゴシック" pitchFamily="50" charset="-128"/>
            </a:endParaRPr>
          </a:p>
          <a:p>
            <a:pPr>
              <a:spcBef>
                <a:spcPct val="50000"/>
              </a:spcBef>
            </a:pPr>
            <a:r>
              <a:rPr lang="ja-JP" altLang="en-US" sz="1600" dirty="0" smtClean="0">
                <a:ea typeface="ＭＳ Ｐゴシック" pitchFamily="50" charset="-128"/>
              </a:rPr>
              <a:t>この</a:t>
            </a:r>
            <a:r>
              <a:rPr lang="ja-JP" altLang="en-US" sz="1600" dirty="0">
                <a:ea typeface="ＭＳ Ｐゴシック" pitchFamily="50" charset="-128"/>
              </a:rPr>
              <a:t>ように物価水準と密接な関係を持っている貨幣の機能を果たして</a:t>
            </a:r>
          </a:p>
          <a:p>
            <a:pPr>
              <a:spcBef>
                <a:spcPct val="50000"/>
              </a:spcBef>
            </a:pPr>
            <a:r>
              <a:rPr lang="ja-JP" altLang="en-US" sz="1600" dirty="0">
                <a:ea typeface="ＭＳ Ｐゴシック" pitchFamily="50" charset="-128"/>
              </a:rPr>
              <a:t>いるものとして何があるだろうか？？</a:t>
            </a:r>
          </a:p>
          <a:p>
            <a:pPr>
              <a:spcBef>
                <a:spcPct val="50000"/>
              </a:spcBef>
            </a:pPr>
            <a:r>
              <a:rPr lang="ja-JP" altLang="en-US" sz="1600" dirty="0">
                <a:ea typeface="ＭＳ Ｐゴシック" pitchFamily="50" charset="-128"/>
              </a:rPr>
              <a:t>大雑把な定義として</a:t>
            </a:r>
            <a:r>
              <a:rPr lang="ja-JP" altLang="en-US" sz="1600" dirty="0" smtClean="0">
                <a:ea typeface="ＭＳ Ｐゴシック" pitchFamily="50" charset="-128"/>
              </a:rPr>
              <a:t>、</a:t>
            </a:r>
            <a:r>
              <a:rPr lang="ja-JP" altLang="en-US" sz="2800" b="1" dirty="0" smtClean="0">
                <a:solidFill>
                  <a:srgbClr val="FF0000"/>
                </a:solidFill>
                <a:ea typeface="ＭＳ Ｐゴシック" pitchFamily="50" charset="-128"/>
              </a:rPr>
              <a:t>現金</a:t>
            </a:r>
            <a:r>
              <a:rPr lang="ja-JP" altLang="en-US" sz="2800" b="1" dirty="0">
                <a:solidFill>
                  <a:srgbClr val="FF0000"/>
                </a:solidFill>
                <a:ea typeface="ＭＳ Ｐゴシック" pitchFamily="50" charset="-128"/>
              </a:rPr>
              <a:t>通貨</a:t>
            </a:r>
            <a:r>
              <a:rPr lang="ja-JP" altLang="en-US" sz="1600" dirty="0">
                <a:ea typeface="ＭＳ Ｐゴシック" pitchFamily="50" charset="-128"/>
              </a:rPr>
              <a:t>と</a:t>
            </a:r>
            <a:r>
              <a:rPr lang="ja-JP" altLang="en-US" sz="3200" b="1" dirty="0">
                <a:solidFill>
                  <a:srgbClr val="FF0000"/>
                </a:solidFill>
                <a:ea typeface="ＭＳ Ｐゴシック" pitchFamily="50" charset="-128"/>
              </a:rPr>
              <a:t>預金通貨</a:t>
            </a:r>
            <a:r>
              <a:rPr lang="ja-JP" altLang="en-US" sz="1600" dirty="0">
                <a:ea typeface="ＭＳ Ｐゴシック" pitchFamily="50" charset="-128"/>
              </a:rPr>
              <a:t>がある。</a:t>
            </a:r>
          </a:p>
          <a:p>
            <a:pPr>
              <a:spcBef>
                <a:spcPct val="50000"/>
              </a:spcBef>
            </a:pPr>
            <a:endParaRPr lang="ja-JP" altLang="en-US" sz="1600" dirty="0">
              <a:ea typeface="ＭＳ Ｐゴシック" pitchFamily="50" charset="-128"/>
            </a:endParaRPr>
          </a:p>
        </p:txBody>
      </p:sp>
      <p:sp>
        <p:nvSpPr>
          <p:cNvPr id="57358" name="AutoShape 14"/>
          <p:cNvSpPr>
            <a:spLocks noChangeArrowheads="1"/>
          </p:cNvSpPr>
          <p:nvPr/>
        </p:nvSpPr>
        <p:spPr bwMode="auto">
          <a:xfrm>
            <a:off x="3575041" y="2660628"/>
            <a:ext cx="504825" cy="360363"/>
          </a:xfrm>
          <a:prstGeom prst="downArrow">
            <a:avLst>
              <a:gd name="adj1" fmla="val 50000"/>
              <a:gd name="adj2" fmla="val 25000"/>
            </a:avLst>
          </a:prstGeom>
          <a:solidFill>
            <a:schemeClr val="bg1"/>
          </a:solidFill>
          <a:ln w="9525">
            <a:solidFill>
              <a:schemeClr val="tx1"/>
            </a:solidFill>
            <a:miter lim="800000"/>
            <a:headEnd/>
            <a:tailEnd/>
          </a:ln>
          <a:effectLst/>
        </p:spPr>
        <p:txBody>
          <a:bodyPr vert="eaVert" wrap="none" anchor="ctr"/>
          <a:lstStyle/>
          <a:p>
            <a:endParaRPr lang="ja-JP" altLang="en-US"/>
          </a:p>
        </p:txBody>
      </p:sp>
      <p:pic>
        <p:nvPicPr>
          <p:cNvPr id="134148" name="Picture 4" descr="「ヘリコプター イラスト 無料」の画像検索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3875" y="52837"/>
            <a:ext cx="1264766" cy="12647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4"/>
          <p:cNvSpPr txBox="1">
            <a:spLocks noChangeArrowheads="1"/>
          </p:cNvSpPr>
          <p:nvPr/>
        </p:nvSpPr>
        <p:spPr bwMode="auto">
          <a:xfrm>
            <a:off x="1135623" y="600907"/>
            <a:ext cx="7886730" cy="6524863"/>
          </a:xfrm>
          <a:prstGeom prst="rect">
            <a:avLst/>
          </a:prstGeom>
          <a:noFill/>
          <a:ln w="9525">
            <a:noFill/>
            <a:miter lim="800000"/>
            <a:headEnd/>
            <a:tailEnd/>
          </a:ln>
          <a:effectLst/>
        </p:spPr>
        <p:txBody>
          <a:bodyPr wrap="square">
            <a:spAutoFit/>
          </a:bodyPr>
          <a:lstStyle/>
          <a:p>
            <a:pPr>
              <a:spcBef>
                <a:spcPct val="50000"/>
              </a:spcBef>
            </a:pPr>
            <a:r>
              <a:rPr lang="ja-JP" altLang="en-US" sz="2000" dirty="0">
                <a:solidFill>
                  <a:srgbClr val="FF0000"/>
                </a:solidFill>
                <a:ea typeface="ＭＳ Ｐゴシック" pitchFamily="50" charset="-128"/>
              </a:rPr>
              <a:t>現金通貨（日本銀行券＋硬貨）</a:t>
            </a:r>
          </a:p>
          <a:p>
            <a:pPr>
              <a:spcBef>
                <a:spcPct val="50000"/>
              </a:spcBef>
            </a:pPr>
            <a:r>
              <a:rPr lang="ja-JP" altLang="en-US" sz="2000" dirty="0">
                <a:ea typeface="ＭＳ Ｐゴシック" pitchFamily="50" charset="-128"/>
              </a:rPr>
              <a:t>日本銀行券とは中央銀行の債務</a:t>
            </a:r>
          </a:p>
          <a:p>
            <a:pPr>
              <a:spcBef>
                <a:spcPct val="50000"/>
              </a:spcBef>
            </a:pPr>
            <a:r>
              <a:rPr lang="ja-JP" altLang="en-US" sz="2000" dirty="0">
                <a:ea typeface="ＭＳ Ｐゴシック" pitchFamily="50" charset="-128"/>
              </a:rPr>
              <a:t>かつての市中（商業）銀行は、金貨や銀貨と交換に自由に独自の銀行券を発行できた。銀行券の保有者は、それを銀行に持ってゆけば金貨や銀貨と交換できた。すなわち、銀行券は銀行の債務だった。</a:t>
            </a:r>
          </a:p>
          <a:p>
            <a:pPr>
              <a:spcBef>
                <a:spcPct val="50000"/>
              </a:spcBef>
            </a:pPr>
            <a:r>
              <a:rPr lang="ja-JP" altLang="en-US" sz="2000" dirty="0">
                <a:ea typeface="ＭＳ Ｐゴシック" pitchFamily="50" charset="-128"/>
              </a:rPr>
              <a:t>しかし、銀行が銀行券を金貨、銀貨の保有量以上に発行していたため、金貨や銀貨の引き出しが増えたとき、銀行の倒産も起こるため、金融システムが不安定になったので中央銀行のみが銀行券を発行できるようになった。</a:t>
            </a:r>
          </a:p>
          <a:p>
            <a:pPr>
              <a:spcBef>
                <a:spcPct val="50000"/>
              </a:spcBef>
            </a:pPr>
            <a:r>
              <a:rPr lang="ja-JP" altLang="en-US" sz="2000" dirty="0">
                <a:ea typeface="ＭＳ Ｐゴシック" pitchFamily="50" charset="-128"/>
              </a:rPr>
              <a:t>日本では当初、日本銀行が保有する金貨、銀貨以上に日本銀行券を発行することは禁じられていた。逆に言うと、発行した日本銀行券に相当する正貨（金、銀）を保有することを義務付けられた（兌換紙幣）</a:t>
            </a:r>
          </a:p>
          <a:p>
            <a:pPr>
              <a:spcBef>
                <a:spcPct val="50000"/>
              </a:spcBef>
            </a:pPr>
            <a:r>
              <a:rPr lang="ja-JP" altLang="en-US" sz="2000" dirty="0">
                <a:ea typeface="ＭＳ Ｐゴシック" pitchFamily="50" charset="-128"/>
              </a:rPr>
              <a:t>したがって、日本銀行券は日本銀行の負債であった。これを本位貨幣制度という。その後正貨準備義務は廃止され、不換紙幣が発行されて管理通貨制度へ移行した。しかし、日本銀行券は日本銀行の負債の項目に現在でも計上されている。</a:t>
            </a:r>
          </a:p>
          <a:p>
            <a:pPr>
              <a:spcBef>
                <a:spcPct val="50000"/>
              </a:spcBef>
            </a:pPr>
            <a:endParaRPr lang="ja-JP" altLang="en-US" sz="1600" dirty="0">
              <a:solidFill>
                <a:schemeClr val="tx2"/>
              </a:solidFill>
              <a:ea typeface="ＭＳ Ｐゴシック" pitchFamily="50" charset="-128"/>
            </a:endParaRPr>
          </a:p>
          <a:p>
            <a:pPr>
              <a:spcBef>
                <a:spcPct val="50000"/>
              </a:spcBef>
            </a:pPr>
            <a:endParaRPr lang="ja-JP" altLang="en-US" sz="1600" dirty="0">
              <a:solidFill>
                <a:schemeClr val="tx2"/>
              </a:solidFill>
              <a:ea typeface="ＭＳ Ｐゴシック"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Text Box 4"/>
          <p:cNvSpPr txBox="1">
            <a:spLocks noChangeArrowheads="1"/>
          </p:cNvSpPr>
          <p:nvPr/>
        </p:nvSpPr>
        <p:spPr bwMode="auto">
          <a:xfrm>
            <a:off x="1187624" y="260648"/>
            <a:ext cx="7488238" cy="6647974"/>
          </a:xfrm>
          <a:prstGeom prst="rect">
            <a:avLst/>
          </a:prstGeom>
          <a:noFill/>
          <a:ln w="9525">
            <a:noFill/>
            <a:miter lim="800000"/>
            <a:headEnd/>
            <a:tailEnd/>
          </a:ln>
          <a:effectLst/>
        </p:spPr>
        <p:txBody>
          <a:bodyPr>
            <a:spAutoFit/>
          </a:bodyPr>
          <a:lstStyle/>
          <a:p>
            <a:pPr>
              <a:spcBef>
                <a:spcPct val="50000"/>
              </a:spcBef>
            </a:pPr>
            <a:r>
              <a:rPr lang="ja-JP" altLang="en-US" sz="2400" b="1" dirty="0">
                <a:solidFill>
                  <a:srgbClr val="FF0000"/>
                </a:solidFill>
                <a:ea typeface="ＭＳ Ｐゴシック" pitchFamily="50" charset="-128"/>
              </a:rPr>
              <a:t>預金通貨（要求払い預金＋定期性預金）</a:t>
            </a:r>
          </a:p>
          <a:p>
            <a:pPr>
              <a:spcBef>
                <a:spcPct val="50000"/>
              </a:spcBef>
            </a:pPr>
            <a:r>
              <a:rPr lang="ja-JP" altLang="en-US" sz="1800" dirty="0">
                <a:ea typeface="ＭＳ Ｐゴシック" pitchFamily="50" charset="-128"/>
              </a:rPr>
              <a:t>これは市中（商業）銀行の債務を意味している。</a:t>
            </a:r>
          </a:p>
          <a:p>
            <a:pPr>
              <a:spcBef>
                <a:spcPct val="50000"/>
              </a:spcBef>
            </a:pPr>
            <a:r>
              <a:rPr lang="ja-JP" altLang="en-US" sz="1800" dirty="0">
                <a:ea typeface="ＭＳ Ｐゴシック" pitchFamily="50" charset="-128"/>
              </a:rPr>
              <a:t>預金の種類に従って、次のようなさまざまな定義が存在している。</a:t>
            </a:r>
          </a:p>
          <a:p>
            <a:pPr>
              <a:spcBef>
                <a:spcPct val="50000"/>
              </a:spcBef>
            </a:pPr>
            <a:r>
              <a:rPr lang="ja-JP" altLang="en-US" sz="1800" b="1" dirty="0">
                <a:ea typeface="ＭＳ Ｐゴシック" pitchFamily="50" charset="-128"/>
              </a:rPr>
              <a:t>Ｍ</a:t>
            </a:r>
            <a:r>
              <a:rPr lang="en-US" altLang="ja-JP" sz="1800" b="1" dirty="0">
                <a:ea typeface="ＭＳ Ｐゴシック" pitchFamily="50" charset="-128"/>
              </a:rPr>
              <a:t>1</a:t>
            </a:r>
            <a:r>
              <a:rPr lang="ja-JP" altLang="en-US" sz="1800" b="1" dirty="0" smtClean="0">
                <a:ea typeface="ＭＳ Ｐゴシック" pitchFamily="50" charset="-128"/>
              </a:rPr>
              <a:t>＝現金</a:t>
            </a:r>
            <a:r>
              <a:rPr lang="ja-JP" altLang="en-US" sz="1800" b="1" dirty="0">
                <a:ea typeface="ＭＳ Ｐゴシック" pitchFamily="50" charset="-128"/>
              </a:rPr>
              <a:t>通貨</a:t>
            </a:r>
            <a:r>
              <a:rPr lang="ja-JP" altLang="en-US" sz="1800" b="1" dirty="0" smtClean="0">
                <a:ea typeface="ＭＳ Ｐゴシック" pitchFamily="50" charset="-128"/>
              </a:rPr>
              <a:t>＋</a:t>
            </a:r>
            <a:r>
              <a:rPr lang="ja-JP" altLang="en-US" sz="1800" b="1" u="sng" dirty="0" smtClean="0">
                <a:ea typeface="ＭＳ Ｐゴシック" pitchFamily="50" charset="-128"/>
              </a:rPr>
              <a:t>預金取扱機関に預け入れられた預金通貨</a:t>
            </a:r>
            <a:endParaRPr lang="en-US" altLang="ja-JP" sz="1800" b="1" u="sng" dirty="0" smtClean="0">
              <a:ea typeface="ＭＳ Ｐゴシック" pitchFamily="50" charset="-128"/>
            </a:endParaRPr>
          </a:p>
          <a:p>
            <a:pPr>
              <a:spcBef>
                <a:spcPct val="50000"/>
              </a:spcBef>
            </a:pPr>
            <a:endParaRPr lang="en-US" altLang="ja-JP" sz="1800" b="1" dirty="0" smtClean="0">
              <a:ea typeface="ＭＳ Ｐゴシック" pitchFamily="50" charset="-128"/>
            </a:endParaRPr>
          </a:p>
          <a:p>
            <a:pPr>
              <a:spcBef>
                <a:spcPct val="50000"/>
              </a:spcBef>
            </a:pPr>
            <a:endParaRPr lang="ja-JP" altLang="en-US" sz="1800" b="1" u="sng" dirty="0">
              <a:ea typeface="ＭＳ Ｐゴシック" pitchFamily="50" charset="-128"/>
            </a:endParaRPr>
          </a:p>
          <a:p>
            <a:pPr>
              <a:spcBef>
                <a:spcPct val="50000"/>
              </a:spcBef>
            </a:pPr>
            <a:r>
              <a:rPr lang="ja-JP" altLang="en-US" sz="1800" b="1" dirty="0" smtClean="0">
                <a:ea typeface="ＭＳ Ｐゴシック" pitchFamily="50" charset="-128"/>
              </a:rPr>
              <a:t>Ｍ２＝現金通貨＋</a:t>
            </a:r>
            <a:r>
              <a:rPr lang="ja-JP" altLang="en-US" sz="1800" b="1" u="sng" dirty="0" smtClean="0">
                <a:ea typeface="ＭＳ Ｐゴシック" pitchFamily="50" charset="-128"/>
              </a:rPr>
              <a:t>国内銀行に預け入れられた預金</a:t>
            </a:r>
            <a:endParaRPr lang="ja-JP" altLang="en-US" sz="1800" b="1" u="sng" dirty="0">
              <a:ea typeface="ＭＳ Ｐゴシック" pitchFamily="50" charset="-128"/>
            </a:endParaRPr>
          </a:p>
          <a:p>
            <a:pPr>
              <a:spcBef>
                <a:spcPct val="50000"/>
              </a:spcBef>
            </a:pPr>
            <a:endParaRPr lang="ja-JP" altLang="en-US" sz="1800" dirty="0">
              <a:ea typeface="ＭＳ Ｐゴシック" pitchFamily="50" charset="-128"/>
            </a:endParaRPr>
          </a:p>
          <a:p>
            <a:pPr>
              <a:spcBef>
                <a:spcPct val="50000"/>
              </a:spcBef>
            </a:pPr>
            <a:endParaRPr lang="en-US" altLang="ja-JP" sz="1800" b="1" dirty="0" smtClean="0">
              <a:ea typeface="ＭＳ Ｐゴシック" pitchFamily="50" charset="-128"/>
            </a:endParaRPr>
          </a:p>
          <a:p>
            <a:pPr>
              <a:spcBef>
                <a:spcPct val="50000"/>
              </a:spcBef>
            </a:pPr>
            <a:r>
              <a:rPr lang="ja-JP" altLang="en-US" sz="1800" b="1" dirty="0" smtClean="0">
                <a:ea typeface="ＭＳ Ｐゴシック" pitchFamily="50" charset="-128"/>
              </a:rPr>
              <a:t>Ｍ３＝現金通貨＋</a:t>
            </a:r>
            <a:r>
              <a:rPr lang="ja-JP" altLang="en-US" sz="1800" b="1" u="sng" dirty="0" smtClean="0">
                <a:ea typeface="ＭＳ Ｐゴシック" pitchFamily="50" charset="-128"/>
              </a:rPr>
              <a:t>預金取扱機関に預け入れられた預金</a:t>
            </a:r>
            <a:endParaRPr lang="ja-JP" altLang="en-US" sz="1800" b="1" dirty="0">
              <a:ea typeface="ＭＳ Ｐゴシック" pitchFamily="50" charset="-128"/>
            </a:endParaRPr>
          </a:p>
          <a:p>
            <a:pPr>
              <a:spcBef>
                <a:spcPct val="50000"/>
              </a:spcBef>
            </a:pPr>
            <a:r>
              <a:rPr lang="ja-JP" altLang="en-US" sz="1800" dirty="0">
                <a:ea typeface="ＭＳ Ｐゴシック" pitchFamily="50" charset="-128"/>
              </a:rPr>
              <a:t>日本銀行は</a:t>
            </a:r>
            <a:r>
              <a:rPr lang="ja-JP" altLang="en-US" sz="1800" dirty="0" smtClean="0">
                <a:ea typeface="ＭＳ Ｐゴシック" pitchFamily="50" charset="-128"/>
              </a:rPr>
              <a:t>これらの</a:t>
            </a:r>
            <a:r>
              <a:rPr lang="ja-JP" altLang="en-US" sz="1800" dirty="0">
                <a:ea typeface="ＭＳ Ｐゴシック" pitchFamily="50" charset="-128"/>
              </a:rPr>
              <a:t>指標を用いてその政策決定を行っている</a:t>
            </a:r>
            <a:r>
              <a:rPr lang="ja-JP" altLang="en-US" sz="1800" dirty="0" smtClean="0">
                <a:ea typeface="ＭＳ Ｐゴシック" pitchFamily="50" charset="-128"/>
              </a:rPr>
              <a:t>。</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（注）</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国内銀行にはゆう</a:t>
            </a:r>
            <a:r>
              <a:rPr lang="ja-JP" altLang="en-US" sz="1800" dirty="0" err="1" smtClean="0">
                <a:ea typeface="ＭＳ Ｐゴシック" pitchFamily="50" charset="-128"/>
              </a:rPr>
              <a:t>ちょ</a:t>
            </a:r>
            <a:r>
              <a:rPr lang="ja-JP" altLang="en-US" sz="1800" dirty="0" smtClean="0">
                <a:ea typeface="ＭＳ Ｐゴシック" pitchFamily="50" charset="-128"/>
              </a:rPr>
              <a:t>銀行は含まれない。</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預金取扱機関は国内銀行にゆう</a:t>
            </a:r>
            <a:r>
              <a:rPr lang="ja-JP" altLang="en-US" sz="1800" dirty="0" err="1" smtClean="0">
                <a:ea typeface="ＭＳ Ｐゴシック" pitchFamily="50" charset="-128"/>
              </a:rPr>
              <a:t>ちょ</a:t>
            </a:r>
            <a:r>
              <a:rPr lang="ja-JP" altLang="en-US" sz="1800" dirty="0" smtClean="0">
                <a:ea typeface="ＭＳ Ｐゴシック" pitchFamily="50" charset="-128"/>
              </a:rPr>
              <a:t>銀行、信用組合、労働金庫。</a:t>
            </a: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農業協同組合などすべての預金取扱機関を含む。</a:t>
            </a:r>
            <a:endParaRPr lang="en-US" altLang="ja-JP" sz="1800" dirty="0" smtClean="0">
              <a:ea typeface="ＭＳ Ｐゴシック" pitchFamily="50" charset="-128"/>
            </a:endParaRPr>
          </a:p>
          <a:p>
            <a:pPr>
              <a:spcBef>
                <a:spcPct val="50000"/>
              </a:spcBef>
            </a:pPr>
            <a:endParaRPr lang="ja-JP" altLang="en-US" sz="1600" dirty="0">
              <a:ea typeface="ＭＳ Ｐゴシック" pitchFamily="50" charset="-128"/>
            </a:endParaRPr>
          </a:p>
        </p:txBody>
      </p:sp>
      <p:sp>
        <p:nvSpPr>
          <p:cNvPr id="59398" name="Text Box 6"/>
          <p:cNvSpPr txBox="1">
            <a:spLocks noChangeArrowheads="1"/>
          </p:cNvSpPr>
          <p:nvPr/>
        </p:nvSpPr>
        <p:spPr bwMode="auto">
          <a:xfrm>
            <a:off x="4238218" y="2311771"/>
            <a:ext cx="2638038" cy="369332"/>
          </a:xfrm>
          <a:prstGeom prst="rect">
            <a:avLst/>
          </a:prstGeom>
          <a:noFill/>
          <a:ln w="9525">
            <a:noFill/>
            <a:miter lim="800000"/>
            <a:headEnd/>
            <a:tailEnd/>
          </a:ln>
          <a:effectLst/>
        </p:spPr>
        <p:txBody>
          <a:bodyPr wrap="square">
            <a:spAutoFit/>
          </a:bodyPr>
          <a:lstStyle/>
          <a:p>
            <a:pPr>
              <a:spcBef>
                <a:spcPct val="50000"/>
              </a:spcBef>
            </a:pPr>
            <a:r>
              <a:rPr lang="ja-JP" altLang="en-US" sz="1800" b="1" dirty="0">
                <a:ea typeface="ＭＳ Ｐゴシック" pitchFamily="50" charset="-128"/>
              </a:rPr>
              <a:t>当座預金＋普通預金</a:t>
            </a:r>
          </a:p>
        </p:txBody>
      </p:sp>
      <p:cxnSp>
        <p:nvCxnSpPr>
          <p:cNvPr id="6" name="直線矢印コネクタ 5"/>
          <p:cNvCxnSpPr/>
          <p:nvPr/>
        </p:nvCxnSpPr>
        <p:spPr bwMode="auto">
          <a:xfrm rot="5400000">
            <a:off x="5072860" y="2142322"/>
            <a:ext cx="285752"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7" name="直線矢印コネクタ 6"/>
          <p:cNvCxnSpPr/>
          <p:nvPr/>
        </p:nvCxnSpPr>
        <p:spPr bwMode="auto">
          <a:xfrm rot="5400000">
            <a:off x="4162021" y="3344904"/>
            <a:ext cx="236519" cy="42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8" name="Text Box 6"/>
          <p:cNvSpPr txBox="1">
            <a:spLocks noChangeArrowheads="1"/>
          </p:cNvSpPr>
          <p:nvPr/>
        </p:nvSpPr>
        <p:spPr bwMode="auto">
          <a:xfrm>
            <a:off x="2076382" y="3484607"/>
            <a:ext cx="5231922" cy="369332"/>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ea typeface="ＭＳ Ｐゴシック" pitchFamily="50" charset="-128"/>
              </a:rPr>
              <a:t>預金通貨＋定期性預金＋外貨預金＋譲渡性預金</a:t>
            </a:r>
            <a:endParaRPr lang="ja-JP" altLang="en-US" sz="1800" b="1" dirty="0">
              <a:ea typeface="ＭＳ Ｐゴシック"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1214414" y="642918"/>
            <a:ext cx="7705725" cy="573246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まずは、</a:t>
            </a:r>
            <a:r>
              <a:rPr lang="ja-JP" altLang="en-US" sz="1800" dirty="0">
                <a:solidFill>
                  <a:srgbClr val="FF0000"/>
                </a:solidFill>
                <a:latin typeface="HGS創英角ｺﾞｼｯｸUB" pitchFamily="50" charset="-128"/>
                <a:ea typeface="HGS創英角ｺﾞｼｯｸUB" pitchFamily="50" charset="-128"/>
              </a:rPr>
              <a:t>借り手</a:t>
            </a:r>
            <a:r>
              <a:rPr lang="ja-JP" altLang="en-US" sz="1800" dirty="0">
                <a:ea typeface="ＭＳ Ｐゴシック" pitchFamily="50" charset="-128"/>
              </a:rPr>
              <a:t>の資金調達手段を考えてみよう。</a:t>
            </a:r>
          </a:p>
          <a:p>
            <a:pPr>
              <a:spcBef>
                <a:spcPct val="50000"/>
              </a:spcBef>
            </a:pPr>
            <a:r>
              <a:rPr lang="ja-JP" altLang="en-US" sz="1800" dirty="0">
                <a:ea typeface="ＭＳ Ｐゴシック" pitchFamily="50" charset="-128"/>
              </a:rPr>
              <a:t>投資超過主体は資金を調達するために、</a:t>
            </a:r>
            <a:r>
              <a:rPr lang="ja-JP" altLang="en-US" sz="1800" dirty="0">
                <a:solidFill>
                  <a:srgbClr val="FF0000"/>
                </a:solidFill>
                <a:ea typeface="ＭＳ Ｐゴシック" pitchFamily="50" charset="-128"/>
              </a:rPr>
              <a:t>本源的証券</a:t>
            </a:r>
            <a:r>
              <a:rPr lang="ja-JP" altLang="en-US" sz="1800" dirty="0">
                <a:solidFill>
                  <a:schemeClr val="tx2"/>
                </a:solidFill>
                <a:ea typeface="ＭＳ Ｐゴシック" pitchFamily="50" charset="-128"/>
              </a:rPr>
              <a:t>（</a:t>
            </a:r>
            <a:r>
              <a:rPr lang="ja-JP" altLang="en-US" sz="1800" dirty="0">
                <a:solidFill>
                  <a:srgbClr val="FF0000"/>
                </a:solidFill>
                <a:latin typeface="HGS創英角ｺﾞｼｯｸUB" pitchFamily="50" charset="-128"/>
                <a:ea typeface="HGS創英角ｺﾞｼｯｸUB" pitchFamily="50" charset="-128"/>
              </a:rPr>
              <a:t>債券、株式</a:t>
            </a:r>
            <a:r>
              <a:rPr lang="ja-JP" altLang="en-US" sz="1800" dirty="0">
                <a:solidFill>
                  <a:schemeClr val="tx2"/>
                </a:solidFill>
                <a:ea typeface="ＭＳ Ｐゴシック" pitchFamily="50" charset="-128"/>
              </a:rPr>
              <a:t>）を発行。</a:t>
            </a:r>
          </a:p>
          <a:p>
            <a:pPr>
              <a:spcBef>
                <a:spcPct val="50000"/>
              </a:spcBef>
            </a:pPr>
            <a:r>
              <a:rPr lang="ja-JP" altLang="en-US" sz="1800" dirty="0">
                <a:solidFill>
                  <a:srgbClr val="FF0000"/>
                </a:solidFill>
                <a:latin typeface="HGS創英角ｺﾞｼｯｸUB" pitchFamily="50" charset="-128"/>
                <a:ea typeface="HGS創英角ｺﾞｼｯｸUB" pitchFamily="50" charset="-128"/>
              </a:rPr>
              <a:t>債券</a:t>
            </a:r>
            <a:r>
              <a:rPr lang="ja-JP" altLang="en-US" sz="1800" dirty="0">
                <a:solidFill>
                  <a:schemeClr val="tx2"/>
                </a:solidFill>
                <a:ea typeface="ＭＳ Ｐゴシック" pitchFamily="50" charset="-128"/>
              </a:rPr>
              <a:t>：</a:t>
            </a:r>
            <a:r>
              <a:rPr lang="ja-JP" altLang="en-US" sz="1800" dirty="0">
                <a:ea typeface="ＭＳ Ｐゴシック" pitchFamily="50" charset="-128"/>
              </a:rPr>
              <a:t>債務証書で、借り手が貸し手に対して果たす義務を記載した証明書。</a:t>
            </a:r>
          </a:p>
          <a:p>
            <a:pPr>
              <a:spcBef>
                <a:spcPct val="50000"/>
              </a:spcBef>
            </a:pPr>
            <a:r>
              <a:rPr lang="ja-JP" altLang="en-US" sz="1800" dirty="0">
                <a:solidFill>
                  <a:schemeClr val="tx2"/>
                </a:solidFill>
                <a:ea typeface="ＭＳ Ｐゴシック" pitchFamily="50" charset="-128"/>
              </a:rPr>
              <a:t>　　　　</a:t>
            </a:r>
            <a:r>
              <a:rPr lang="ja-JP" altLang="en-US" sz="1800" dirty="0">
                <a:ea typeface="ＭＳ Ｐゴシック" pitchFamily="50" charset="-128"/>
              </a:rPr>
              <a:t>債券を保有すると</a:t>
            </a:r>
            <a:r>
              <a:rPr lang="ja-JP" altLang="en-US" sz="1800" dirty="0">
                <a:solidFill>
                  <a:srgbClr val="FF0000"/>
                </a:solidFill>
                <a:latin typeface="HGS創英角ｺﾞｼｯｸUB" pitchFamily="50" charset="-128"/>
                <a:ea typeface="HGS創英角ｺﾞｼｯｸUB" pitchFamily="50" charset="-128"/>
              </a:rPr>
              <a:t>利子</a:t>
            </a:r>
            <a:r>
              <a:rPr lang="ja-JP" altLang="en-US" sz="1800" dirty="0">
                <a:ea typeface="ＭＳ Ｐゴシック" pitchFamily="50" charset="-128"/>
              </a:rPr>
              <a:t>を受け取ることができる。</a:t>
            </a:r>
          </a:p>
          <a:p>
            <a:pPr>
              <a:spcBef>
                <a:spcPct val="50000"/>
              </a:spcBef>
            </a:pPr>
            <a:r>
              <a:rPr lang="ja-JP" altLang="en-US" sz="1800" dirty="0">
                <a:solidFill>
                  <a:schemeClr val="tx2"/>
                </a:solidFill>
                <a:ea typeface="ＭＳ Ｐゴシック" pitchFamily="50" charset="-128"/>
              </a:rPr>
              <a:t>　　　　</a:t>
            </a:r>
            <a:r>
              <a:rPr lang="ja-JP" altLang="en-US" sz="1800" dirty="0">
                <a:ea typeface="ＭＳ Ｐゴシック" pitchFamily="50" charset="-128"/>
              </a:rPr>
              <a:t>通常</a:t>
            </a:r>
            <a:r>
              <a:rPr lang="en-US" altLang="ja-JP" sz="1800" dirty="0">
                <a:ea typeface="ＭＳ Ｐゴシック" pitchFamily="50" charset="-128"/>
              </a:rPr>
              <a:t>2</a:t>
            </a:r>
            <a:r>
              <a:rPr lang="ja-JP" altLang="en-US" sz="1800" dirty="0" err="1">
                <a:ea typeface="ＭＳ Ｐゴシック" pitchFamily="50" charset="-128"/>
              </a:rPr>
              <a:t>つの</a:t>
            </a:r>
            <a:r>
              <a:rPr lang="ja-JP" altLang="en-US" sz="1800" dirty="0">
                <a:ea typeface="ＭＳ Ｐゴシック" pitchFamily="50" charset="-128"/>
              </a:rPr>
              <a:t>価格がついている。</a:t>
            </a:r>
          </a:p>
          <a:p>
            <a:pPr>
              <a:spcBef>
                <a:spcPct val="50000"/>
              </a:spcBef>
            </a:pPr>
            <a:r>
              <a:rPr lang="ja-JP" altLang="en-US" sz="1800" dirty="0">
                <a:solidFill>
                  <a:schemeClr val="tx2"/>
                </a:solidFill>
                <a:ea typeface="ＭＳ Ｐゴシック" pitchFamily="50" charset="-128"/>
              </a:rPr>
              <a:t>　　　　</a:t>
            </a:r>
            <a:r>
              <a:rPr lang="ja-JP" altLang="en-US" sz="1800" dirty="0">
                <a:ea typeface="ＭＳ Ｐゴシック" pitchFamily="50" charset="-128"/>
              </a:rPr>
              <a:t>額面価格・・・満期が来たときに、この価格で償還を受けることができる。</a:t>
            </a:r>
            <a:r>
              <a:rPr lang="ja-JP" altLang="en-US" sz="1800" dirty="0">
                <a:solidFill>
                  <a:schemeClr val="tx2"/>
                </a:solidFill>
                <a:ea typeface="ＭＳ Ｐゴシック" pitchFamily="50" charset="-128"/>
              </a:rPr>
              <a:t>　　　　　　　　　　　　　　　　　　　　　　　　　　</a:t>
            </a:r>
          </a:p>
          <a:p>
            <a:pPr>
              <a:spcBef>
                <a:spcPct val="50000"/>
              </a:spcBef>
            </a:pPr>
            <a:r>
              <a:rPr lang="ja-JP" altLang="en-US" sz="1800" dirty="0">
                <a:solidFill>
                  <a:schemeClr val="tx2"/>
                </a:solidFill>
                <a:ea typeface="ＭＳ Ｐゴシック" pitchFamily="50" charset="-128"/>
              </a:rPr>
              <a:t>　　　　</a:t>
            </a:r>
            <a:r>
              <a:rPr lang="ja-JP" altLang="en-US" sz="1800" dirty="0">
                <a:ea typeface="ＭＳ Ｐゴシック" pitchFamily="50" charset="-128"/>
              </a:rPr>
              <a:t>市場価格・・・人々が債券を購入するときの価格。満期前の債券はこの</a:t>
            </a:r>
          </a:p>
          <a:p>
            <a:pPr>
              <a:spcBef>
                <a:spcPct val="50000"/>
              </a:spcBef>
            </a:pPr>
            <a:r>
              <a:rPr lang="ja-JP" altLang="en-US" sz="1800" dirty="0">
                <a:ea typeface="ＭＳ Ｐゴシック" pitchFamily="50" charset="-128"/>
              </a:rPr>
              <a:t>　　　　　　　　　　　　価格で販売しなければならない。</a:t>
            </a:r>
          </a:p>
          <a:p>
            <a:pPr>
              <a:spcBef>
                <a:spcPct val="50000"/>
              </a:spcBef>
            </a:pPr>
            <a:r>
              <a:rPr lang="ja-JP" altLang="en-US" sz="1800" dirty="0">
                <a:ea typeface="ＭＳ Ｐゴシック" pitchFamily="50" charset="-128"/>
              </a:rPr>
              <a:t>債券の種類には、国債（国が発行）、社債（民間企業が発行）などがある。</a:t>
            </a:r>
          </a:p>
          <a:p>
            <a:pPr>
              <a:spcBef>
                <a:spcPct val="50000"/>
              </a:spcBef>
            </a:pPr>
            <a:r>
              <a:rPr lang="ja-JP" altLang="en-US" sz="1800" dirty="0">
                <a:solidFill>
                  <a:srgbClr val="FF0000"/>
                </a:solidFill>
                <a:latin typeface="HGS創英角ｺﾞｼｯｸUB" pitchFamily="50" charset="-128"/>
                <a:ea typeface="HGS創英角ｺﾞｼｯｸUB" pitchFamily="50" charset="-128"/>
              </a:rPr>
              <a:t>株式</a:t>
            </a:r>
            <a:r>
              <a:rPr lang="ja-JP" altLang="en-US" sz="1800" dirty="0">
                <a:ea typeface="ＭＳ Ｐゴシック" pitchFamily="50" charset="-128"/>
              </a:rPr>
              <a:t>：株式会社の持分権を意味し、株式を買う＝その会社の所有権を買う</a:t>
            </a:r>
          </a:p>
          <a:p>
            <a:pPr>
              <a:spcBef>
                <a:spcPct val="50000"/>
              </a:spcBef>
            </a:pPr>
            <a:r>
              <a:rPr lang="ja-JP" altLang="en-US" sz="1800" dirty="0">
                <a:ea typeface="ＭＳ Ｐゴシック" pitchFamily="50" charset="-128"/>
              </a:rPr>
              <a:t>　　　　所有者は株主総会に出席し、議決権を行使できる。</a:t>
            </a:r>
          </a:p>
          <a:p>
            <a:pPr>
              <a:spcBef>
                <a:spcPct val="50000"/>
              </a:spcBef>
            </a:pPr>
            <a:r>
              <a:rPr lang="ja-JP" altLang="en-US" sz="1800" dirty="0">
                <a:solidFill>
                  <a:schemeClr val="tx2"/>
                </a:solidFill>
                <a:ea typeface="ＭＳ Ｐゴシック" pitchFamily="50" charset="-128"/>
              </a:rPr>
              <a:t>　　　　</a:t>
            </a:r>
            <a:r>
              <a:rPr lang="ja-JP" altLang="en-US" sz="1800" dirty="0">
                <a:ea typeface="ＭＳ Ｐゴシック" pitchFamily="50" charset="-128"/>
              </a:rPr>
              <a:t>企業の利益を</a:t>
            </a:r>
            <a:r>
              <a:rPr lang="ja-JP" altLang="en-US" sz="1800" dirty="0">
                <a:solidFill>
                  <a:srgbClr val="FF0000"/>
                </a:solidFill>
                <a:latin typeface="HGS創英角ｺﾞｼｯｸUB" pitchFamily="50" charset="-128"/>
                <a:ea typeface="HGS創英角ｺﾞｼｯｸUB" pitchFamily="50" charset="-128"/>
              </a:rPr>
              <a:t>配当</a:t>
            </a:r>
            <a:r>
              <a:rPr lang="ja-JP" altLang="en-US" sz="1800" dirty="0">
                <a:ea typeface="ＭＳ Ｐゴシック" pitchFamily="50" charset="-128"/>
              </a:rPr>
              <a:t>として受け取ること</a:t>
            </a:r>
            <a:r>
              <a:rPr lang="ja-JP" altLang="en-US" sz="1800" dirty="0" smtClean="0">
                <a:ea typeface="ＭＳ Ｐゴシック" pitchFamily="50" charset="-128"/>
              </a:rPr>
              <a:t>ができる</a:t>
            </a:r>
            <a:r>
              <a:rPr lang="ja-JP" altLang="en-US" sz="1800" dirty="0">
                <a:ea typeface="ＭＳ Ｐゴシック" pitchFamily="50" charset="-128"/>
              </a:rPr>
              <a:t>。</a:t>
            </a:r>
          </a:p>
          <a:p>
            <a:pPr>
              <a:spcBef>
                <a:spcPct val="50000"/>
              </a:spcBef>
            </a:pPr>
            <a:endParaRPr lang="ja-JP" altLang="en-US" sz="1800" dirty="0">
              <a:solidFill>
                <a:schemeClr val="tx2"/>
              </a:solidFill>
              <a:ea typeface="ＭＳ Ｐゴシック" pitchFamily="50" charset="-128"/>
            </a:endParaRPr>
          </a:p>
          <a:p>
            <a:pPr>
              <a:spcBef>
                <a:spcPct val="50000"/>
              </a:spcBef>
            </a:pPr>
            <a:r>
              <a:rPr lang="ja-JP" altLang="en-US" sz="1800" dirty="0">
                <a:solidFill>
                  <a:schemeClr val="tx2"/>
                </a:solidFill>
                <a:ea typeface="ＭＳ Ｐゴシック" pitchFamily="50" charset="-128"/>
              </a:rPr>
              <a:t>　　　　　　　　</a:t>
            </a:r>
          </a:p>
        </p:txBody>
      </p:sp>
      <p:sp>
        <p:nvSpPr>
          <p:cNvPr id="10246" name="Line 6"/>
          <p:cNvSpPr>
            <a:spLocks noChangeShapeType="1"/>
          </p:cNvSpPr>
          <p:nvPr/>
        </p:nvSpPr>
        <p:spPr bwMode="auto">
          <a:xfrm flipV="1">
            <a:off x="1503339" y="2874943"/>
            <a:ext cx="287337" cy="144462"/>
          </a:xfrm>
          <a:prstGeom prst="line">
            <a:avLst/>
          </a:prstGeom>
          <a:noFill/>
          <a:ln w="9525">
            <a:solidFill>
              <a:schemeClr val="tx1"/>
            </a:solidFill>
            <a:round/>
            <a:headEnd/>
            <a:tailEnd type="triangle" w="med" len="med"/>
          </a:ln>
          <a:effectLst/>
        </p:spPr>
        <p:txBody>
          <a:bodyPr/>
          <a:lstStyle/>
          <a:p>
            <a:endParaRPr lang="ja-JP" altLang="en-US"/>
          </a:p>
        </p:txBody>
      </p:sp>
      <p:sp>
        <p:nvSpPr>
          <p:cNvPr id="10247" name="Line 7"/>
          <p:cNvSpPr>
            <a:spLocks noChangeShapeType="1"/>
          </p:cNvSpPr>
          <p:nvPr/>
        </p:nvSpPr>
        <p:spPr bwMode="auto">
          <a:xfrm>
            <a:off x="1503339" y="3019405"/>
            <a:ext cx="215900" cy="287338"/>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14414" y="1214422"/>
            <a:ext cx="7500990" cy="78581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5" name="図表 4"/>
          <p:cNvGraphicFramePr/>
          <p:nvPr>
            <p:extLst>
              <p:ext uri="{D42A27DB-BD31-4B8C-83A1-F6EECF244321}">
                <p14:modId xmlns:p14="http://schemas.microsoft.com/office/powerpoint/2010/main" val="637833031"/>
              </p:ext>
            </p:extLst>
          </p:nvPr>
        </p:nvGraphicFramePr>
        <p:xfrm>
          <a:off x="1279525" y="357166"/>
          <a:ext cx="7086600" cy="768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0419" name="Rectangle 3"/>
          <p:cNvSpPr>
            <a:spLocks noGrp="1" noChangeArrowheads="1"/>
          </p:cNvSpPr>
          <p:nvPr>
            <p:ph idx="1"/>
          </p:nvPr>
        </p:nvSpPr>
        <p:spPr>
          <a:xfrm>
            <a:off x="1285852" y="1785926"/>
            <a:ext cx="7026301" cy="4840303"/>
          </a:xfrm>
        </p:spPr>
        <p:txBody>
          <a:bodyPr/>
          <a:lstStyle/>
          <a:p>
            <a:pPr>
              <a:buFontTx/>
              <a:buNone/>
            </a:pPr>
            <a:endParaRPr lang="en-US" altLang="ja-JP" sz="1600" b="1" dirty="0" smtClean="0"/>
          </a:p>
          <a:p>
            <a:pPr>
              <a:buFontTx/>
              <a:buNone/>
            </a:pPr>
            <a:r>
              <a:rPr lang="ja-JP" altLang="en-US" sz="2800" dirty="0" smtClean="0"/>
              <a:t>その</a:t>
            </a:r>
            <a:r>
              <a:rPr lang="ja-JP" altLang="en-US" sz="2800" dirty="0"/>
              <a:t>最高意思決定機関は</a:t>
            </a:r>
            <a:r>
              <a:rPr lang="ja-JP" altLang="en-US" sz="2800" b="1" dirty="0">
                <a:solidFill>
                  <a:srgbClr val="3399FF"/>
                </a:solidFill>
              </a:rPr>
              <a:t>政策委員会</a:t>
            </a:r>
            <a:endParaRPr lang="ja-JP" altLang="en-US" sz="2800" dirty="0"/>
          </a:p>
          <a:p>
            <a:pPr>
              <a:buFontTx/>
              <a:buNone/>
            </a:pPr>
            <a:endParaRPr lang="ja-JP" altLang="en-US" sz="1600" dirty="0"/>
          </a:p>
          <a:p>
            <a:pPr>
              <a:buFontTx/>
              <a:buNone/>
            </a:pPr>
            <a:r>
              <a:rPr lang="ja-JP" altLang="en-US" sz="1600" dirty="0"/>
              <a:t>日本銀行の業務</a:t>
            </a:r>
          </a:p>
          <a:p>
            <a:pPr>
              <a:buFontTx/>
              <a:buNone/>
            </a:pPr>
            <a:r>
              <a:rPr lang="ja-JP" altLang="en-US" sz="1600" b="1" dirty="0" smtClean="0"/>
              <a:t>（１）発券</a:t>
            </a:r>
            <a:r>
              <a:rPr lang="ja-JP" altLang="en-US" sz="1600" b="1" dirty="0"/>
              <a:t>銀行</a:t>
            </a:r>
          </a:p>
          <a:p>
            <a:pPr>
              <a:buFontTx/>
              <a:buNone/>
            </a:pPr>
            <a:r>
              <a:rPr lang="ja-JP" altLang="en-US" sz="1600" b="1" dirty="0" smtClean="0"/>
              <a:t>（２）銀行</a:t>
            </a:r>
            <a:r>
              <a:rPr lang="ja-JP" altLang="en-US" sz="1600" b="1" dirty="0"/>
              <a:t>の銀行</a:t>
            </a:r>
          </a:p>
          <a:p>
            <a:pPr>
              <a:buFontTx/>
              <a:buNone/>
            </a:pPr>
            <a:r>
              <a:rPr lang="ja-JP" altLang="en-US" sz="1600" b="1" dirty="0"/>
              <a:t>　金融政策の遂行、金融システムの安定性確保（最後の貸し手）</a:t>
            </a:r>
          </a:p>
          <a:p>
            <a:pPr>
              <a:buFontTx/>
              <a:buNone/>
            </a:pPr>
            <a:r>
              <a:rPr lang="ja-JP" altLang="en-US" sz="1600" b="1" dirty="0" smtClean="0"/>
              <a:t>（３）政府</a:t>
            </a:r>
            <a:r>
              <a:rPr lang="ja-JP" altLang="en-US" sz="1600" b="1" dirty="0"/>
              <a:t>の銀行</a:t>
            </a:r>
          </a:p>
          <a:p>
            <a:pPr>
              <a:buFontTx/>
              <a:buNone/>
            </a:pPr>
            <a:r>
              <a:rPr lang="ja-JP" altLang="en-US" sz="1600" b="1" dirty="0"/>
              <a:t>　政府の預金（全国で集められた税金、罰金）、国債の発行、</a:t>
            </a:r>
          </a:p>
          <a:p>
            <a:pPr>
              <a:buFontTx/>
              <a:buNone/>
            </a:pPr>
            <a:r>
              <a:rPr lang="ja-JP" altLang="en-US" sz="1600" b="1" dirty="0" smtClean="0"/>
              <a:t>　償還</a:t>
            </a:r>
            <a:r>
              <a:rPr lang="ja-JP" altLang="en-US" sz="1600" b="1" dirty="0"/>
              <a:t>事務</a:t>
            </a:r>
          </a:p>
          <a:p>
            <a:pPr>
              <a:buFontTx/>
              <a:buNone/>
            </a:pPr>
            <a:r>
              <a:rPr lang="ja-JP" altLang="en-US" sz="1600" b="1" dirty="0" smtClean="0"/>
              <a:t>（４）国際</a:t>
            </a:r>
            <a:r>
              <a:rPr lang="ja-JP" altLang="en-US" sz="1600" b="1" dirty="0"/>
              <a:t>関係業務</a:t>
            </a:r>
          </a:p>
          <a:p>
            <a:pPr>
              <a:buFontTx/>
              <a:buNone/>
            </a:pPr>
            <a:r>
              <a:rPr lang="ja-JP" altLang="en-US" sz="1600" b="1" dirty="0" smtClean="0"/>
              <a:t>（５）企業</a:t>
            </a:r>
            <a:r>
              <a:rPr lang="ja-JP" altLang="en-US" sz="1600" b="1" dirty="0"/>
              <a:t>物価指数の作成</a:t>
            </a:r>
          </a:p>
          <a:p>
            <a:pPr>
              <a:buFontTx/>
              <a:buNone/>
            </a:pPr>
            <a:endParaRPr lang="ja-JP" altLang="en-US" sz="1600" b="1" dirty="0"/>
          </a:p>
          <a:p>
            <a:pPr>
              <a:buFontTx/>
              <a:buNone/>
            </a:pPr>
            <a:endParaRPr lang="en-US" altLang="ja-JP" sz="1600" b="1" dirty="0"/>
          </a:p>
          <a:p>
            <a:pPr>
              <a:buFontTx/>
              <a:buNone/>
            </a:pPr>
            <a:endParaRPr lang="ja-JP" altLang="en-US" sz="1600" b="1" dirty="0"/>
          </a:p>
          <a:p>
            <a:pPr>
              <a:buFontTx/>
              <a:buNone/>
            </a:pPr>
            <a:endParaRPr lang="ja-JP" altLang="en-US" sz="1600" dirty="0"/>
          </a:p>
        </p:txBody>
      </p:sp>
      <p:sp>
        <p:nvSpPr>
          <p:cNvPr id="4" name="テキスト ボックス 3"/>
          <p:cNvSpPr txBox="1"/>
          <p:nvPr/>
        </p:nvSpPr>
        <p:spPr>
          <a:xfrm>
            <a:off x="1285852" y="1285860"/>
            <a:ext cx="7358114" cy="707886"/>
          </a:xfrm>
          <a:prstGeom prst="rect">
            <a:avLst/>
          </a:prstGeom>
          <a:noFill/>
        </p:spPr>
        <p:txBody>
          <a:bodyPr wrap="square" rtlCol="0">
            <a:spAutoFit/>
          </a:bodyPr>
          <a:lstStyle/>
          <a:p>
            <a:r>
              <a:rPr lang="ja-JP" altLang="en-US" sz="2400" b="1" dirty="0" smtClean="0"/>
              <a:t>日本銀行の目的：</a:t>
            </a:r>
            <a:r>
              <a:rPr lang="ja-JP" altLang="en-US" sz="2400" b="1" dirty="0" smtClean="0">
                <a:solidFill>
                  <a:srgbClr val="FF0000"/>
                </a:solidFill>
              </a:rPr>
              <a:t>物価の安定</a:t>
            </a:r>
            <a:r>
              <a:rPr lang="ja-JP" altLang="en-US" sz="2400" b="1" dirty="0" smtClean="0"/>
              <a:t>と</a:t>
            </a:r>
            <a:r>
              <a:rPr lang="ja-JP" altLang="en-US" sz="2400" b="1" dirty="0" smtClean="0">
                <a:solidFill>
                  <a:srgbClr val="FF0000"/>
                </a:solidFill>
              </a:rPr>
              <a:t>金融システムの安定</a:t>
            </a:r>
          </a:p>
          <a:p>
            <a:endParaRPr kumimoji="1" lang="ja-JP"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142976" y="4077072"/>
            <a:ext cx="7786742" cy="20717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1444" name="Text Box 4"/>
          <p:cNvSpPr txBox="1">
            <a:spLocks noChangeArrowheads="1"/>
          </p:cNvSpPr>
          <p:nvPr/>
        </p:nvSpPr>
        <p:spPr bwMode="auto">
          <a:xfrm>
            <a:off x="1142976" y="642918"/>
            <a:ext cx="7672416" cy="600164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日本銀行の組織</a:t>
            </a:r>
          </a:p>
          <a:p>
            <a:pPr>
              <a:spcBef>
                <a:spcPct val="50000"/>
              </a:spcBef>
            </a:pPr>
            <a:r>
              <a:rPr lang="ja-JP" altLang="en-US" sz="1800" dirty="0">
                <a:ea typeface="ＭＳ Ｐゴシック" pitchFamily="50" charset="-128"/>
              </a:rPr>
              <a:t>「日本銀行は法人とする」（日本銀行法第</a:t>
            </a:r>
            <a:r>
              <a:rPr lang="en-US" altLang="ja-JP" sz="1800" dirty="0">
                <a:ea typeface="ＭＳ Ｐゴシック" pitchFamily="50" charset="-128"/>
              </a:rPr>
              <a:t>6</a:t>
            </a:r>
            <a:r>
              <a:rPr lang="ja-JP" altLang="en-US" sz="1800" dirty="0">
                <a:ea typeface="ＭＳ Ｐゴシック" pitchFamily="50" charset="-128"/>
              </a:rPr>
              <a:t>条）</a:t>
            </a:r>
          </a:p>
          <a:p>
            <a:pPr>
              <a:spcBef>
                <a:spcPct val="50000"/>
              </a:spcBef>
            </a:pPr>
            <a:r>
              <a:rPr lang="ja-JP" altLang="en-US" sz="1800" dirty="0">
                <a:ea typeface="ＭＳ Ｐゴシック" pitchFamily="50" charset="-128"/>
              </a:rPr>
              <a:t>政府の組織ではなく、政府が</a:t>
            </a:r>
            <a:r>
              <a:rPr lang="en-US" altLang="ja-JP" sz="1800" dirty="0">
                <a:ea typeface="ＭＳ Ｐゴシック" pitchFamily="50" charset="-128"/>
              </a:rPr>
              <a:t>55</a:t>
            </a:r>
            <a:r>
              <a:rPr lang="ja-JP" altLang="en-US" sz="1800" dirty="0">
                <a:ea typeface="ＭＳ Ｐゴシック" pitchFamily="50" charset="-128"/>
              </a:rPr>
              <a:t>％、民間</a:t>
            </a:r>
            <a:r>
              <a:rPr lang="en-US" altLang="ja-JP" sz="1800" dirty="0">
                <a:ea typeface="ＭＳ Ｐゴシック" pitchFamily="50" charset="-128"/>
              </a:rPr>
              <a:t>45</a:t>
            </a:r>
            <a:r>
              <a:rPr lang="ja-JP" altLang="en-US" sz="1800" dirty="0">
                <a:ea typeface="ＭＳ Ｐゴシック" pitchFamily="50" charset="-128"/>
              </a:rPr>
              <a:t>％からの出資で資本金が構成されている。民間の資金は出資証券という債券を証券市場で売ることで提供されているが、株主総会は存在しないので、出資しても日本銀行の経営者、総裁を選ぶことはできない。</a:t>
            </a:r>
          </a:p>
          <a:p>
            <a:pPr>
              <a:spcBef>
                <a:spcPct val="50000"/>
              </a:spcBef>
            </a:pPr>
            <a:r>
              <a:rPr lang="ja-JP" altLang="en-US" sz="1800" dirty="0">
                <a:ea typeface="ＭＳ Ｐゴシック" pitchFamily="50" charset="-128"/>
              </a:rPr>
              <a:t>政府と日本銀行の関係について</a:t>
            </a:r>
          </a:p>
          <a:p>
            <a:pPr>
              <a:spcBef>
                <a:spcPct val="50000"/>
              </a:spcBef>
            </a:pPr>
            <a:r>
              <a:rPr lang="ja-JP" altLang="en-US" sz="1800" dirty="0">
                <a:ea typeface="ＭＳ Ｐゴシック" pitchFamily="50" charset="-128"/>
              </a:rPr>
              <a:t>日本銀行の行う政策決定は非常に重要なので、政府からさまざまな圧力</a:t>
            </a:r>
            <a:r>
              <a:rPr lang="ja-JP" altLang="en-US" sz="1800" dirty="0" smtClean="0">
                <a:ea typeface="ＭＳ Ｐゴシック" pitchFamily="50" charset="-128"/>
              </a:rPr>
              <a:t>がかかる。</a:t>
            </a:r>
            <a:r>
              <a:rPr lang="ja-JP" altLang="en-US" sz="1800" dirty="0">
                <a:ea typeface="ＭＳ Ｐゴシック" pitchFamily="50" charset="-128"/>
              </a:rPr>
              <a:t>そのため、中央銀行の政府からの独立性確保が必要になる。</a:t>
            </a:r>
          </a:p>
          <a:p>
            <a:pPr>
              <a:spcBef>
                <a:spcPct val="50000"/>
              </a:spcBef>
            </a:pPr>
            <a:endParaRPr lang="ja-JP" altLang="en-US" sz="1600" dirty="0">
              <a:ea typeface="ＭＳ Ｐゴシック" pitchFamily="50" charset="-128"/>
            </a:endParaRPr>
          </a:p>
          <a:p>
            <a:pPr>
              <a:spcBef>
                <a:spcPct val="50000"/>
              </a:spcBef>
            </a:pPr>
            <a:r>
              <a:rPr lang="ja-JP" altLang="en-US" sz="2800" b="1" dirty="0">
                <a:solidFill>
                  <a:srgbClr val="FF0000"/>
                </a:solidFill>
                <a:ea typeface="ＭＳ Ｐゴシック" pitchFamily="50" charset="-128"/>
              </a:rPr>
              <a:t>日本銀行の独立性：</a:t>
            </a:r>
          </a:p>
          <a:p>
            <a:pPr>
              <a:spcBef>
                <a:spcPct val="50000"/>
              </a:spcBef>
            </a:pPr>
            <a:r>
              <a:rPr lang="en-US" altLang="ja-JP" sz="1800" dirty="0">
                <a:ea typeface="ＭＳ Ｐゴシック" pitchFamily="50" charset="-128"/>
              </a:rPr>
              <a:t>1</a:t>
            </a:r>
            <a:r>
              <a:rPr lang="ja-JP" altLang="en-US" sz="1800" dirty="0">
                <a:ea typeface="ＭＳ Ｐゴシック" pitchFamily="50" charset="-128"/>
              </a:rPr>
              <a:t>　日本銀行の最高意思決定機関である政策委員会のメンバーは政府と意見を異にすることを理由として解任されることはなく、</a:t>
            </a:r>
          </a:p>
          <a:p>
            <a:pPr>
              <a:spcBef>
                <a:spcPct val="50000"/>
              </a:spcBef>
            </a:pPr>
            <a:r>
              <a:rPr lang="en-US" altLang="ja-JP" sz="1800" dirty="0">
                <a:ea typeface="ＭＳ Ｐゴシック" pitchFamily="50" charset="-128"/>
              </a:rPr>
              <a:t>2</a:t>
            </a:r>
            <a:r>
              <a:rPr lang="ja-JP" altLang="en-US" sz="1800" dirty="0">
                <a:ea typeface="ＭＳ Ｐゴシック" pitchFamily="50" charset="-128"/>
              </a:rPr>
              <a:t>　政府は日本銀行に業務を命令することはできない。</a:t>
            </a:r>
          </a:p>
          <a:p>
            <a:pPr>
              <a:spcBef>
                <a:spcPct val="50000"/>
              </a:spcBef>
            </a:pPr>
            <a:endParaRPr lang="ja-JP" altLang="en-US" sz="1600" dirty="0">
              <a:ea typeface="ＭＳ Ｐゴシック" pitchFamily="50" charset="-128"/>
            </a:endParaRPr>
          </a:p>
          <a:p>
            <a:pPr>
              <a:spcBef>
                <a:spcPct val="50000"/>
              </a:spcBef>
            </a:pPr>
            <a:endParaRPr lang="ja-JP" altLang="en-US" sz="1600" dirty="0">
              <a:ea typeface="ＭＳ Ｐゴシック"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extLst>
              <p:ext uri="{D42A27DB-BD31-4B8C-83A1-F6EECF244321}">
                <p14:modId xmlns:p14="http://schemas.microsoft.com/office/powerpoint/2010/main" val="1279215323"/>
              </p:ext>
            </p:extLst>
          </p:nvPr>
        </p:nvGraphicFramePr>
        <p:xfrm>
          <a:off x="1142976" y="214290"/>
          <a:ext cx="7650193"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2467" name="Rectangle 3"/>
          <p:cNvSpPr>
            <a:spLocks noGrp="1" noChangeArrowheads="1"/>
          </p:cNvSpPr>
          <p:nvPr>
            <p:ph type="body" sz="half" idx="1"/>
          </p:nvPr>
        </p:nvSpPr>
        <p:spPr>
          <a:xfrm>
            <a:off x="1500166" y="2000240"/>
            <a:ext cx="6721500" cy="2482873"/>
          </a:xfrm>
        </p:spPr>
        <p:txBody>
          <a:bodyPr>
            <a:normAutofit/>
          </a:bodyPr>
          <a:lstStyle/>
          <a:p>
            <a:pPr>
              <a:buFontTx/>
              <a:buNone/>
            </a:pPr>
            <a:r>
              <a:rPr lang="ja-JP" altLang="en-US" sz="2400" dirty="0" smtClean="0"/>
              <a:t>ハイパワード</a:t>
            </a:r>
            <a:r>
              <a:rPr lang="ja-JP" altLang="en-US" sz="2400" dirty="0"/>
              <a:t>・マネー（</a:t>
            </a:r>
            <a:r>
              <a:rPr lang="ja-JP" altLang="en-US" sz="2400" i="1" dirty="0"/>
              <a:t>Ｈ</a:t>
            </a:r>
            <a:r>
              <a:rPr lang="ja-JP" altLang="en-US" sz="2400" dirty="0"/>
              <a:t>）とは：</a:t>
            </a:r>
          </a:p>
          <a:p>
            <a:pPr>
              <a:buFontTx/>
              <a:buNone/>
            </a:pPr>
            <a:r>
              <a:rPr lang="ja-JP" altLang="en-US" sz="2400" i="1" dirty="0">
                <a:solidFill>
                  <a:srgbClr val="FF0000"/>
                </a:solidFill>
              </a:rPr>
              <a:t>Ｈ</a:t>
            </a:r>
            <a:r>
              <a:rPr lang="ja-JP" altLang="en-US" sz="2400" b="1" dirty="0">
                <a:solidFill>
                  <a:srgbClr val="FF0000"/>
                </a:solidFill>
              </a:rPr>
              <a:t>＝現金通貨</a:t>
            </a:r>
            <a:r>
              <a:rPr lang="ja-JP" altLang="en-US" sz="2400" i="1" dirty="0">
                <a:solidFill>
                  <a:srgbClr val="FF0000"/>
                </a:solidFill>
              </a:rPr>
              <a:t>Ｃ</a:t>
            </a:r>
            <a:r>
              <a:rPr lang="ja-JP" altLang="en-US" sz="2400" b="1" dirty="0">
                <a:solidFill>
                  <a:srgbClr val="FF0000"/>
                </a:solidFill>
              </a:rPr>
              <a:t>＋</a:t>
            </a:r>
            <a:r>
              <a:rPr lang="ja-JP" altLang="en-US" sz="2400" b="1" u="sng" dirty="0">
                <a:solidFill>
                  <a:srgbClr val="FF0000"/>
                </a:solidFill>
              </a:rPr>
              <a:t>銀行の預金準備</a:t>
            </a:r>
            <a:r>
              <a:rPr lang="ja-JP" altLang="en-US" sz="2400" i="1" u="sng" dirty="0">
                <a:solidFill>
                  <a:srgbClr val="FF0000"/>
                </a:solidFill>
              </a:rPr>
              <a:t>Ｒ</a:t>
            </a:r>
          </a:p>
          <a:p>
            <a:pPr>
              <a:buFontTx/>
              <a:buNone/>
            </a:pPr>
            <a:endParaRPr lang="ja-JP" altLang="en-US" sz="1400" dirty="0"/>
          </a:p>
          <a:p>
            <a:pPr>
              <a:buFontTx/>
              <a:buNone/>
            </a:pPr>
            <a:endParaRPr lang="ja-JP" altLang="en-US" sz="1400" dirty="0"/>
          </a:p>
          <a:p>
            <a:pPr>
              <a:buFontTx/>
              <a:buNone/>
            </a:pPr>
            <a:endParaRPr lang="ja-JP" altLang="en-US" sz="1400" dirty="0"/>
          </a:p>
          <a:p>
            <a:pPr>
              <a:buFontTx/>
              <a:buNone/>
            </a:pPr>
            <a:endParaRPr lang="en-US" altLang="ja-JP" sz="1400" b="1" dirty="0" smtClean="0"/>
          </a:p>
          <a:p>
            <a:pPr>
              <a:buFontTx/>
              <a:buNone/>
            </a:pPr>
            <a:endParaRPr lang="en-US" altLang="ja-JP" sz="1400" dirty="0" smtClean="0"/>
          </a:p>
          <a:p>
            <a:pPr>
              <a:buFontTx/>
              <a:buNone/>
            </a:pPr>
            <a:endParaRPr lang="en-US" altLang="ja-JP" sz="1400" dirty="0" smtClean="0"/>
          </a:p>
          <a:p>
            <a:pPr>
              <a:buFontTx/>
              <a:buNone/>
            </a:pPr>
            <a:endParaRPr lang="en-US" altLang="ja-JP" sz="1400" dirty="0" smtClean="0"/>
          </a:p>
          <a:p>
            <a:pPr>
              <a:buFontTx/>
              <a:buNone/>
            </a:pPr>
            <a:endParaRPr lang="ja-JP" altLang="en-US" sz="1400" dirty="0"/>
          </a:p>
          <a:p>
            <a:pPr>
              <a:buFontTx/>
              <a:buNone/>
            </a:pPr>
            <a:endParaRPr lang="ja-JP" altLang="en-US" sz="1400" dirty="0"/>
          </a:p>
        </p:txBody>
      </p:sp>
      <p:sp>
        <p:nvSpPr>
          <p:cNvPr id="62468" name="Line 4"/>
          <p:cNvSpPr>
            <a:spLocks noChangeShapeType="1"/>
          </p:cNvSpPr>
          <p:nvPr/>
        </p:nvSpPr>
        <p:spPr bwMode="auto">
          <a:xfrm>
            <a:off x="6000760" y="2857496"/>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62469" name="Text Box 5"/>
          <p:cNvSpPr txBox="1">
            <a:spLocks noChangeArrowheads="1"/>
          </p:cNvSpPr>
          <p:nvPr/>
        </p:nvSpPr>
        <p:spPr bwMode="auto">
          <a:xfrm>
            <a:off x="4143372" y="3143248"/>
            <a:ext cx="3743325" cy="5810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spcBef>
                <a:spcPct val="50000"/>
              </a:spcBef>
            </a:pPr>
            <a:r>
              <a:rPr lang="ja-JP" altLang="en-US" sz="1600" dirty="0">
                <a:ea typeface="ＭＳ Ｐゴシック" pitchFamily="50" charset="-128"/>
              </a:rPr>
              <a:t>銀行が家計の預金の引き出しに対応するために保有する現金のこと。</a:t>
            </a:r>
          </a:p>
        </p:txBody>
      </p:sp>
      <p:sp>
        <p:nvSpPr>
          <p:cNvPr id="20" name="テキスト ボックス 19"/>
          <p:cNvSpPr txBox="1"/>
          <p:nvPr/>
        </p:nvSpPr>
        <p:spPr>
          <a:xfrm>
            <a:off x="1187624" y="1052736"/>
            <a:ext cx="6858048" cy="923330"/>
          </a:xfrm>
          <a:prstGeom prst="rect">
            <a:avLst/>
          </a:prstGeom>
          <a:noFill/>
        </p:spPr>
        <p:txBody>
          <a:bodyPr wrap="square" rtlCol="0">
            <a:spAutoFit/>
          </a:bodyPr>
          <a:lstStyle/>
          <a:p>
            <a:pPr>
              <a:buFontTx/>
              <a:buNone/>
            </a:pPr>
            <a:r>
              <a:rPr lang="ja-JP" altLang="en-US" sz="1800" dirty="0" smtClean="0"/>
              <a:t>日本銀行は</a:t>
            </a:r>
            <a:r>
              <a:rPr lang="ja-JP" altLang="en-US" sz="1800" dirty="0" smtClean="0">
                <a:solidFill>
                  <a:srgbClr val="FF0000"/>
                </a:solidFill>
              </a:rPr>
              <a:t>ハイパワード・マネー（マネタリー・ベース）</a:t>
            </a:r>
            <a:r>
              <a:rPr lang="ja-JP" altLang="en-US" sz="1800" dirty="0" smtClean="0"/>
              <a:t>をコントロールすることにより、経済の中の貨幣量を間接的にコントロールできる</a:t>
            </a:r>
            <a:endParaRPr kumimoji="1" lang="ja-JP" altLang="en-US" sz="1800" dirty="0"/>
          </a:p>
        </p:txBody>
      </p:sp>
      <p:sp>
        <p:nvSpPr>
          <p:cNvPr id="21" name="テキスト ボックス 20"/>
          <p:cNvSpPr txBox="1"/>
          <p:nvPr/>
        </p:nvSpPr>
        <p:spPr>
          <a:xfrm>
            <a:off x="1142976" y="4786322"/>
            <a:ext cx="7858212"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000" b="1" dirty="0" smtClean="0">
                <a:solidFill>
                  <a:srgbClr val="FF0000"/>
                </a:solidFill>
              </a:rPr>
              <a:t>Ｍ＝現金通貨Ｃ＋預金通貨Ｄ（要求払い預金＋定期性預金＋ＣＤ）</a:t>
            </a:r>
            <a:endParaRPr kumimoji="1" lang="ja-JP" altLang="en-US" dirty="0"/>
          </a:p>
        </p:txBody>
      </p:sp>
      <p:sp>
        <p:nvSpPr>
          <p:cNvPr id="8" name="テキスト ボックス 7"/>
          <p:cNvSpPr txBox="1"/>
          <p:nvPr/>
        </p:nvSpPr>
        <p:spPr>
          <a:xfrm>
            <a:off x="1142976" y="4214818"/>
            <a:ext cx="7316426" cy="369332"/>
          </a:xfrm>
          <a:prstGeom prst="rect">
            <a:avLst/>
          </a:prstGeom>
          <a:noFill/>
        </p:spPr>
        <p:txBody>
          <a:bodyPr wrap="none" rtlCol="0">
            <a:spAutoFit/>
          </a:bodyPr>
          <a:lstStyle/>
          <a:p>
            <a:pPr>
              <a:buFontTx/>
              <a:buNone/>
            </a:pPr>
            <a:r>
              <a:rPr lang="ja-JP" altLang="en-US" sz="1800" dirty="0" smtClean="0"/>
              <a:t>一方、日本銀行が指標とする貨幣量（</a:t>
            </a:r>
            <a:r>
              <a:rPr lang="ja-JP" altLang="en-US" sz="1800" b="1" dirty="0" smtClean="0"/>
              <a:t>Ｍ</a:t>
            </a:r>
            <a:r>
              <a:rPr lang="ja-JP" altLang="en-US" sz="1800" dirty="0" smtClean="0"/>
              <a:t>）は次のように定義される</a:t>
            </a:r>
            <a:r>
              <a:rPr lang="ja-JP" altLang="en-US" dirty="0" smtClean="0"/>
              <a:t>。</a:t>
            </a:r>
            <a:endParaRPr lang="ja-JP"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4414" y="428604"/>
            <a:ext cx="7650194" cy="731838"/>
          </a:xfrm>
        </p:spPr>
        <p:txBody>
          <a:bodyPr>
            <a:noAutofit/>
          </a:bodyPr>
          <a:lstStyle/>
          <a:p>
            <a:r>
              <a:rPr kumimoji="1" lang="ja-JP" altLang="en-US" sz="2800" dirty="0" smtClean="0"/>
              <a:t>貨幣量</a:t>
            </a:r>
            <a:r>
              <a:rPr kumimoji="1" lang="en-US" altLang="ja-JP" sz="2800" dirty="0" smtClean="0"/>
              <a:t>(M)</a:t>
            </a:r>
            <a:r>
              <a:rPr kumimoji="1" lang="ja-JP" altLang="en-US" sz="2800" dirty="0" smtClean="0"/>
              <a:t>とハイパワード・マネー</a:t>
            </a:r>
            <a:r>
              <a:rPr kumimoji="1" lang="en-US" altLang="ja-JP" sz="2800" dirty="0" smtClean="0"/>
              <a:t>(H)</a:t>
            </a:r>
            <a:r>
              <a:rPr kumimoji="1" lang="ja-JP" altLang="en-US" sz="2800" dirty="0" smtClean="0"/>
              <a:t>との関係</a:t>
            </a:r>
            <a:endParaRPr kumimoji="1" lang="ja-JP" altLang="en-US" sz="2800" dirty="0"/>
          </a:p>
        </p:txBody>
      </p:sp>
      <p:graphicFrame>
        <p:nvGraphicFramePr>
          <p:cNvPr id="5" name="Object 6"/>
          <p:cNvGraphicFramePr>
            <a:graphicFrameLocks noGrp="1" noChangeAspect="1"/>
          </p:cNvGraphicFramePr>
          <p:nvPr>
            <p:ph sz="half" idx="2"/>
          </p:nvPr>
        </p:nvGraphicFramePr>
        <p:xfrm>
          <a:off x="1928813" y="1365250"/>
          <a:ext cx="3357562" cy="1847850"/>
        </p:xfrm>
        <a:graphic>
          <a:graphicData uri="http://schemas.openxmlformats.org/presentationml/2006/ole">
            <mc:AlternateContent xmlns:mc="http://schemas.openxmlformats.org/markup-compatibility/2006">
              <mc:Choice xmlns:v="urn:schemas-microsoft-com:vml" Requires="v">
                <p:oleObj spid="_x0000_s133143" name="数式" r:id="rId3" imgW="1384200" imgH="761760" progId="Equation.3">
                  <p:embed/>
                </p:oleObj>
              </mc:Choice>
              <mc:Fallback>
                <p:oleObj name="数式" r:id="rId3" imgW="1384200" imgH="7617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813" y="1365250"/>
                        <a:ext cx="3357562" cy="1847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Oval 8"/>
          <p:cNvSpPr>
            <a:spLocks noChangeArrowheads="1"/>
          </p:cNvSpPr>
          <p:nvPr/>
        </p:nvSpPr>
        <p:spPr bwMode="auto">
          <a:xfrm>
            <a:off x="4143372" y="1428736"/>
            <a:ext cx="487377" cy="790576"/>
          </a:xfrm>
          <a:prstGeom prst="ellipse">
            <a:avLst/>
          </a:prstGeom>
          <a:noFill/>
          <a:ln w="9525">
            <a:solidFill>
              <a:srgbClr val="FF0000"/>
            </a:solidFill>
            <a:round/>
            <a:headEnd/>
            <a:tailEnd/>
          </a:ln>
          <a:effectLst/>
        </p:spPr>
        <p:txBody>
          <a:bodyPr wrap="none" anchor="ctr"/>
          <a:lstStyle/>
          <a:p>
            <a:endParaRPr lang="ja-JP" altLang="en-US"/>
          </a:p>
        </p:txBody>
      </p:sp>
      <p:sp>
        <p:nvSpPr>
          <p:cNvPr id="7" name="Line 9"/>
          <p:cNvSpPr>
            <a:spLocks noChangeShapeType="1"/>
          </p:cNvSpPr>
          <p:nvPr/>
        </p:nvSpPr>
        <p:spPr bwMode="auto">
          <a:xfrm flipV="1">
            <a:off x="4714876" y="1525893"/>
            <a:ext cx="928694" cy="45719"/>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8" name="Text Box 10"/>
          <p:cNvSpPr txBox="1">
            <a:spLocks noChangeArrowheads="1"/>
          </p:cNvSpPr>
          <p:nvPr/>
        </p:nvSpPr>
        <p:spPr bwMode="auto">
          <a:xfrm>
            <a:off x="5786446" y="1357298"/>
            <a:ext cx="2233612" cy="33655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pPr>
            <a:r>
              <a:rPr lang="ja-JP" altLang="en-US" sz="1600" dirty="0">
                <a:ea typeface="ＭＳ Ｐゴシック" pitchFamily="50" charset="-128"/>
              </a:rPr>
              <a:t>現金預金保有比率</a:t>
            </a:r>
          </a:p>
        </p:txBody>
      </p:sp>
      <p:sp>
        <p:nvSpPr>
          <p:cNvPr id="9" name="Oval 11"/>
          <p:cNvSpPr>
            <a:spLocks noChangeArrowheads="1"/>
          </p:cNvSpPr>
          <p:nvPr/>
        </p:nvSpPr>
        <p:spPr bwMode="auto">
          <a:xfrm>
            <a:off x="4786314" y="2357430"/>
            <a:ext cx="484205" cy="795334"/>
          </a:xfrm>
          <a:prstGeom prst="ellipse">
            <a:avLst/>
          </a:prstGeom>
          <a:noFill/>
          <a:ln w="9525">
            <a:solidFill>
              <a:srgbClr val="FF0000"/>
            </a:solidFill>
            <a:round/>
            <a:headEnd/>
            <a:tailEnd/>
          </a:ln>
          <a:effectLst/>
        </p:spPr>
        <p:txBody>
          <a:bodyPr wrap="none" anchor="ctr"/>
          <a:lstStyle/>
          <a:p>
            <a:endParaRPr lang="ja-JP" altLang="en-US"/>
          </a:p>
        </p:txBody>
      </p:sp>
      <p:sp>
        <p:nvSpPr>
          <p:cNvPr id="10" name="Line 12"/>
          <p:cNvSpPr>
            <a:spLocks noChangeShapeType="1"/>
          </p:cNvSpPr>
          <p:nvPr/>
        </p:nvSpPr>
        <p:spPr bwMode="auto">
          <a:xfrm>
            <a:off x="5143504" y="3000372"/>
            <a:ext cx="576262"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11" name="Text Box 13"/>
          <p:cNvSpPr txBox="1">
            <a:spLocks noChangeArrowheads="1"/>
          </p:cNvSpPr>
          <p:nvPr/>
        </p:nvSpPr>
        <p:spPr bwMode="auto">
          <a:xfrm>
            <a:off x="5929322" y="2857496"/>
            <a:ext cx="1223962" cy="33655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pPr>
            <a:r>
              <a:rPr lang="ja-JP" altLang="en-US" sz="1600" dirty="0">
                <a:ea typeface="ＭＳ Ｐゴシック" pitchFamily="50" charset="-128"/>
              </a:rPr>
              <a:t>預金準備率</a:t>
            </a:r>
          </a:p>
        </p:txBody>
      </p:sp>
      <p:sp>
        <p:nvSpPr>
          <p:cNvPr id="12" name="AutoShape 14"/>
          <p:cNvSpPr>
            <a:spLocks noChangeArrowheads="1"/>
          </p:cNvSpPr>
          <p:nvPr/>
        </p:nvSpPr>
        <p:spPr bwMode="auto">
          <a:xfrm rot="5400000">
            <a:off x="5892810" y="2108190"/>
            <a:ext cx="719137" cy="360362"/>
          </a:xfrm>
          <a:custGeom>
            <a:avLst/>
            <a:gdLst>
              <a:gd name="G0" fmla="+- 6480 0 0"/>
              <a:gd name="G1" fmla="+- 8640 0 0"/>
              <a:gd name="G2" fmla="+- 6171 0 0"/>
              <a:gd name="G3" fmla="+- 21600 0 6480"/>
              <a:gd name="G4" fmla="+- 21600 0 8640"/>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8514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rgbClr val="00FF00"/>
          </a:solidFill>
          <a:ln w="9525">
            <a:solidFill>
              <a:schemeClr val="tx1"/>
            </a:solidFill>
            <a:miter lim="800000"/>
            <a:headEnd/>
            <a:tailEnd/>
          </a:ln>
          <a:effectLst/>
        </p:spPr>
        <p:txBody>
          <a:bodyPr wrap="none" anchor="ctr"/>
          <a:lstStyle/>
          <a:p>
            <a:endParaRPr lang="ja-JP" altLang="en-US"/>
          </a:p>
        </p:txBody>
      </p:sp>
      <p:sp>
        <p:nvSpPr>
          <p:cNvPr id="13" name="Text Box 15"/>
          <p:cNvSpPr txBox="1">
            <a:spLocks noChangeArrowheads="1"/>
          </p:cNvSpPr>
          <p:nvPr/>
        </p:nvSpPr>
        <p:spPr bwMode="auto">
          <a:xfrm>
            <a:off x="6429388" y="2000240"/>
            <a:ext cx="1512888" cy="581025"/>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pitchFamily="50" charset="-128"/>
              </a:rPr>
              <a:t>短期的にあまり変動しない。</a:t>
            </a:r>
          </a:p>
        </p:txBody>
      </p:sp>
      <p:sp>
        <p:nvSpPr>
          <p:cNvPr id="14" name="AutoShape 16"/>
          <p:cNvSpPr>
            <a:spLocks noChangeArrowheads="1"/>
          </p:cNvSpPr>
          <p:nvPr/>
        </p:nvSpPr>
        <p:spPr bwMode="auto">
          <a:xfrm>
            <a:off x="7358082" y="3500438"/>
            <a:ext cx="287337" cy="360362"/>
          </a:xfrm>
          <a:prstGeom prst="downArrow">
            <a:avLst>
              <a:gd name="adj1" fmla="val 50000"/>
              <a:gd name="adj2" fmla="val 31354"/>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15" name="Text Box 17"/>
          <p:cNvSpPr txBox="1">
            <a:spLocks noChangeArrowheads="1"/>
          </p:cNvSpPr>
          <p:nvPr/>
        </p:nvSpPr>
        <p:spPr bwMode="auto">
          <a:xfrm>
            <a:off x="6286512" y="4000504"/>
            <a:ext cx="2016125" cy="581025"/>
          </a:xfrm>
          <a:prstGeom prst="rect">
            <a:avLst/>
          </a:prstGeom>
          <a:noFill/>
          <a:ln w="9525">
            <a:noFill/>
            <a:miter lim="800000"/>
            <a:headEnd/>
            <a:tailEnd/>
          </a:ln>
          <a:effectLst/>
        </p:spPr>
        <p:txBody>
          <a:bodyPr>
            <a:spAutoFit/>
          </a:bodyPr>
          <a:lstStyle/>
          <a:p>
            <a:pPr>
              <a:spcBef>
                <a:spcPct val="50000"/>
              </a:spcBef>
            </a:pPr>
            <a:r>
              <a:rPr lang="ja-JP" altLang="en-US" sz="1600" i="1" dirty="0">
                <a:ea typeface="ＭＳ Ｐゴシック" pitchFamily="50" charset="-128"/>
              </a:rPr>
              <a:t>Ｍ</a:t>
            </a:r>
            <a:r>
              <a:rPr lang="ja-JP" altLang="en-US" sz="1600" dirty="0">
                <a:ea typeface="ＭＳ Ｐゴシック" pitchFamily="50" charset="-128"/>
              </a:rPr>
              <a:t>と</a:t>
            </a:r>
            <a:r>
              <a:rPr lang="ja-JP" altLang="en-US" sz="1600" i="1" dirty="0">
                <a:ea typeface="ＭＳ Ｐゴシック" pitchFamily="50" charset="-128"/>
              </a:rPr>
              <a:t>Ｈ</a:t>
            </a:r>
            <a:r>
              <a:rPr lang="ja-JP" altLang="en-US" sz="1600" dirty="0">
                <a:ea typeface="ＭＳ Ｐゴシック" pitchFamily="50" charset="-128"/>
              </a:rPr>
              <a:t>の比は比較的安定的</a:t>
            </a:r>
          </a:p>
        </p:txBody>
      </p:sp>
      <p:sp>
        <p:nvSpPr>
          <p:cNvPr id="16" name="Oval 18"/>
          <p:cNvSpPr>
            <a:spLocks noChangeArrowheads="1"/>
          </p:cNvSpPr>
          <p:nvPr/>
        </p:nvSpPr>
        <p:spPr bwMode="auto">
          <a:xfrm>
            <a:off x="3786182" y="1142984"/>
            <a:ext cx="1917723" cy="2225680"/>
          </a:xfrm>
          <a:prstGeom prst="ellipse">
            <a:avLst/>
          </a:prstGeom>
          <a:noFill/>
          <a:ln w="9525">
            <a:solidFill>
              <a:srgbClr val="FF00FF"/>
            </a:solidFill>
            <a:round/>
            <a:headEnd/>
            <a:tailEnd/>
          </a:ln>
          <a:effectLst/>
        </p:spPr>
        <p:txBody>
          <a:bodyPr wrap="none" anchor="ctr"/>
          <a:lstStyle/>
          <a:p>
            <a:endParaRPr lang="ja-JP" altLang="en-US"/>
          </a:p>
        </p:txBody>
      </p:sp>
      <p:sp>
        <p:nvSpPr>
          <p:cNvPr id="17" name="Line 19"/>
          <p:cNvSpPr>
            <a:spLocks noChangeShapeType="1"/>
          </p:cNvSpPr>
          <p:nvPr/>
        </p:nvSpPr>
        <p:spPr bwMode="auto">
          <a:xfrm flipH="1">
            <a:off x="4714876" y="3143248"/>
            <a:ext cx="45719" cy="428628"/>
          </a:xfrm>
          <a:prstGeom prst="line">
            <a:avLst/>
          </a:prstGeom>
          <a:noFill/>
          <a:ln w="9525">
            <a:solidFill>
              <a:srgbClr val="FF00FF"/>
            </a:solidFill>
            <a:round/>
            <a:headEnd/>
            <a:tailEnd type="triangle" w="med" len="med"/>
          </a:ln>
          <a:effectLst/>
        </p:spPr>
        <p:txBody>
          <a:bodyPr/>
          <a:lstStyle/>
          <a:p>
            <a:endParaRPr lang="ja-JP" altLang="en-US"/>
          </a:p>
        </p:txBody>
      </p:sp>
      <p:sp>
        <p:nvSpPr>
          <p:cNvPr id="18" name="Text Box 20"/>
          <p:cNvSpPr txBox="1">
            <a:spLocks noChangeArrowheads="1"/>
          </p:cNvSpPr>
          <p:nvPr/>
        </p:nvSpPr>
        <p:spPr bwMode="auto">
          <a:xfrm>
            <a:off x="3428992" y="3571876"/>
            <a:ext cx="2214578" cy="107721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spcBef>
                <a:spcPct val="50000"/>
              </a:spcBef>
            </a:pPr>
            <a:r>
              <a:rPr lang="ja-JP" altLang="en-US" sz="3200" dirty="0">
                <a:ea typeface="ＭＳ Ｐゴシック" pitchFamily="50" charset="-128"/>
              </a:rPr>
              <a:t>貨幣</a:t>
            </a:r>
            <a:r>
              <a:rPr lang="ja-JP" altLang="en-US" sz="3200" dirty="0" smtClean="0">
                <a:ea typeface="ＭＳ Ｐゴシック" pitchFamily="50" charset="-128"/>
              </a:rPr>
              <a:t>乗数</a:t>
            </a:r>
            <a:r>
              <a:rPr lang="en-US" altLang="ja-JP" sz="3200" dirty="0" smtClean="0">
                <a:ea typeface="ＭＳ Ｐゴシック" pitchFamily="50" charset="-128"/>
              </a:rPr>
              <a:t>(m&gt;1)</a:t>
            </a:r>
            <a:endParaRPr lang="ja-JP" altLang="en-US" sz="3200" dirty="0">
              <a:ea typeface="ＭＳ Ｐゴシック" pitchFamily="50" charset="-128"/>
            </a:endParaRPr>
          </a:p>
        </p:txBody>
      </p:sp>
      <p:sp>
        <p:nvSpPr>
          <p:cNvPr id="19" name="右カーブ矢印 18"/>
          <p:cNvSpPr/>
          <p:nvPr/>
        </p:nvSpPr>
        <p:spPr>
          <a:xfrm>
            <a:off x="1142976" y="3429000"/>
            <a:ext cx="714380" cy="221457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ボックス 20"/>
          <p:cNvSpPr txBox="1"/>
          <p:nvPr/>
        </p:nvSpPr>
        <p:spPr>
          <a:xfrm>
            <a:off x="2500298" y="5072074"/>
            <a:ext cx="357190" cy="584775"/>
          </a:xfrm>
          <a:prstGeom prst="rect">
            <a:avLst/>
          </a:prstGeom>
          <a:noFill/>
        </p:spPr>
        <p:txBody>
          <a:bodyPr wrap="square" rtlCol="0">
            <a:spAutoFit/>
          </a:bodyPr>
          <a:lstStyle/>
          <a:p>
            <a:r>
              <a:rPr kumimoji="1" lang="en-US" altLang="ja-JP" sz="3200" dirty="0" smtClean="0"/>
              <a:t>M</a:t>
            </a:r>
            <a:endParaRPr kumimoji="1" lang="ja-JP" altLang="en-US" sz="3200" dirty="0"/>
          </a:p>
        </p:txBody>
      </p:sp>
      <p:sp>
        <p:nvSpPr>
          <p:cNvPr id="22" name="テキスト ボックス 21"/>
          <p:cNvSpPr txBox="1"/>
          <p:nvPr/>
        </p:nvSpPr>
        <p:spPr>
          <a:xfrm>
            <a:off x="3929058" y="5072074"/>
            <a:ext cx="357190" cy="584775"/>
          </a:xfrm>
          <a:prstGeom prst="rect">
            <a:avLst/>
          </a:prstGeom>
          <a:noFill/>
        </p:spPr>
        <p:txBody>
          <a:bodyPr wrap="square" rtlCol="0">
            <a:spAutoFit/>
          </a:bodyPr>
          <a:lstStyle/>
          <a:p>
            <a:r>
              <a:rPr kumimoji="1" lang="en-US" altLang="ja-JP" sz="3200" dirty="0" smtClean="0"/>
              <a:t>H</a:t>
            </a:r>
            <a:endParaRPr kumimoji="1" lang="ja-JP" altLang="en-US" sz="3200" dirty="0"/>
          </a:p>
        </p:txBody>
      </p:sp>
      <p:sp>
        <p:nvSpPr>
          <p:cNvPr id="23" name="テキスト ボックス 22"/>
          <p:cNvSpPr txBox="1"/>
          <p:nvPr/>
        </p:nvSpPr>
        <p:spPr>
          <a:xfrm>
            <a:off x="3500430" y="5072074"/>
            <a:ext cx="357190" cy="584775"/>
          </a:xfrm>
          <a:prstGeom prst="rect">
            <a:avLst/>
          </a:prstGeom>
          <a:noFill/>
        </p:spPr>
        <p:txBody>
          <a:bodyPr wrap="square" rtlCol="0">
            <a:spAutoFit/>
          </a:bodyPr>
          <a:lstStyle/>
          <a:p>
            <a:r>
              <a:rPr kumimoji="1" lang="en-US" altLang="ja-JP" sz="3200" dirty="0" smtClean="0"/>
              <a:t>m</a:t>
            </a:r>
            <a:endParaRPr kumimoji="1" lang="ja-JP" altLang="en-US" sz="3200" dirty="0"/>
          </a:p>
        </p:txBody>
      </p:sp>
      <p:sp>
        <p:nvSpPr>
          <p:cNvPr id="24" name="テキスト ボックス 23"/>
          <p:cNvSpPr txBox="1"/>
          <p:nvPr/>
        </p:nvSpPr>
        <p:spPr>
          <a:xfrm>
            <a:off x="3071802" y="5072074"/>
            <a:ext cx="357190" cy="584775"/>
          </a:xfrm>
          <a:prstGeom prst="rect">
            <a:avLst/>
          </a:prstGeom>
          <a:noFill/>
        </p:spPr>
        <p:txBody>
          <a:bodyPr wrap="square" rtlCol="0">
            <a:spAutoFit/>
          </a:bodyPr>
          <a:lstStyle/>
          <a:p>
            <a:r>
              <a:rPr kumimoji="1" lang="ja-JP" altLang="en-US" sz="3200" dirty="0" smtClean="0"/>
              <a:t>＝</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par>
                                <p:cTn id="41" presetID="17"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ppt_x</p:attrName>
                                        </p:attrNameLst>
                                      </p:cBhvr>
                                      <p:tavLst>
                                        <p:tav tm="0">
                                          <p:val>
                                            <p:strVal val="#ppt_x-.2"/>
                                          </p:val>
                                        </p:tav>
                                        <p:tav tm="100000">
                                          <p:val>
                                            <p:strVal val="#ppt_x"/>
                                          </p:val>
                                        </p:tav>
                                      </p:tavLst>
                                    </p:anim>
                                    <p:anim calcmode="lin" valueType="num">
                                      <p:cBhvr>
                                        <p:cTn id="5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8" presetClass="emph" presetSubtype="0" fill="hold" grpId="0" nodeType="clickEffect">
                                  <p:stCondLst>
                                    <p:cond delay="0"/>
                                  </p:stCondLst>
                                  <p:childTnLst>
                                    <p:animRot by="21600000">
                                      <p:cBhvr>
                                        <p:cTn id="55" dur="2000" fill="hold"/>
                                        <p:tgtEl>
                                          <p:spTgt spid="15"/>
                                        </p:tgtEl>
                                        <p:attrNameLst>
                                          <p:attrName>r</p:attrName>
                                        </p:attrNameLst>
                                      </p:cBhvr>
                                    </p:animRot>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p:bldP spid="14" grpId="0" animBg="1"/>
      <p:bldP spid="15" grpId="0"/>
      <p:bldP spid="16" grpId="0" animBg="1"/>
      <p:bldP spid="17" grpId="0" animBg="1"/>
      <p:bldP spid="1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214414" y="1214422"/>
            <a:ext cx="6429420" cy="292895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540" name="Text Box 4"/>
          <p:cNvSpPr txBox="1">
            <a:spLocks noChangeArrowheads="1"/>
          </p:cNvSpPr>
          <p:nvPr/>
        </p:nvSpPr>
        <p:spPr bwMode="auto">
          <a:xfrm>
            <a:off x="1214414" y="357166"/>
            <a:ext cx="6337300" cy="1069975"/>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pitchFamily="50" charset="-128"/>
              </a:rPr>
              <a:t>この貨幣乗数を用いると貨幣量（</a:t>
            </a:r>
            <a:r>
              <a:rPr lang="ja-JP" altLang="en-US" sz="1600" b="1" dirty="0">
                <a:ea typeface="ＭＳ Ｐゴシック" pitchFamily="50" charset="-128"/>
              </a:rPr>
              <a:t>Ｍ</a:t>
            </a:r>
            <a:r>
              <a:rPr lang="ja-JP" altLang="en-US" sz="1600" dirty="0">
                <a:ea typeface="ＭＳ Ｐゴシック" pitchFamily="50" charset="-128"/>
              </a:rPr>
              <a:t>）とハイパワード・マネー（</a:t>
            </a:r>
            <a:r>
              <a:rPr lang="ja-JP" altLang="en-US" sz="1600" b="1" dirty="0">
                <a:ea typeface="ＭＳ Ｐゴシック" pitchFamily="50" charset="-128"/>
              </a:rPr>
              <a:t>Ｈ</a:t>
            </a:r>
            <a:r>
              <a:rPr lang="ja-JP" altLang="en-US" sz="1600" dirty="0">
                <a:ea typeface="ＭＳ Ｐゴシック" pitchFamily="50" charset="-128"/>
              </a:rPr>
              <a:t>）の関係</a:t>
            </a:r>
          </a:p>
          <a:p>
            <a:pPr>
              <a:spcBef>
                <a:spcPct val="50000"/>
              </a:spcBef>
            </a:pPr>
            <a:r>
              <a:rPr lang="ja-JP" altLang="en-US" sz="1600" dirty="0">
                <a:ea typeface="ＭＳ Ｐゴシック" pitchFamily="50" charset="-128"/>
              </a:rPr>
              <a:t>は次のような単純な関係で表せる。</a:t>
            </a:r>
          </a:p>
          <a:p>
            <a:pPr>
              <a:spcBef>
                <a:spcPct val="50000"/>
              </a:spcBef>
            </a:pPr>
            <a:endParaRPr lang="ja-JP" altLang="en-US" sz="1600" dirty="0">
              <a:ea typeface="ＭＳ Ｐゴシック" pitchFamily="50" charset="-128"/>
            </a:endParaRPr>
          </a:p>
        </p:txBody>
      </p:sp>
      <p:graphicFrame>
        <p:nvGraphicFramePr>
          <p:cNvPr id="65541" name="Object 5"/>
          <p:cNvGraphicFramePr>
            <a:graphicFrameLocks noChangeAspect="1"/>
          </p:cNvGraphicFramePr>
          <p:nvPr/>
        </p:nvGraphicFramePr>
        <p:xfrm>
          <a:off x="1254125" y="1357313"/>
          <a:ext cx="4003675" cy="2638425"/>
        </p:xfrm>
        <a:graphic>
          <a:graphicData uri="http://schemas.openxmlformats.org/presentationml/2006/ole">
            <mc:AlternateContent xmlns:mc="http://schemas.openxmlformats.org/markup-compatibility/2006">
              <mc:Choice xmlns:v="urn:schemas-microsoft-com:vml" Requires="v">
                <p:oleObj spid="_x0000_s103447" name="数式" r:id="rId3" imgW="774360" imgH="965160" progId="Equation.3">
                  <p:embed/>
                </p:oleObj>
              </mc:Choice>
              <mc:Fallback>
                <p:oleObj name="数式" r:id="rId3" imgW="774360" imgH="9651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4125" y="1357313"/>
                        <a:ext cx="4003675" cy="2638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5542" name="Oval 6"/>
          <p:cNvSpPr>
            <a:spLocks noChangeArrowheads="1"/>
          </p:cNvSpPr>
          <p:nvPr/>
        </p:nvSpPr>
        <p:spPr bwMode="auto">
          <a:xfrm>
            <a:off x="4071934" y="2928934"/>
            <a:ext cx="928694" cy="1071570"/>
          </a:xfrm>
          <a:prstGeom prst="ellipse">
            <a:avLst/>
          </a:prstGeom>
          <a:noFill/>
          <a:ln w="9525">
            <a:solidFill>
              <a:srgbClr val="FF0000"/>
            </a:solidFill>
            <a:round/>
            <a:headEnd/>
            <a:tailEnd/>
          </a:ln>
          <a:effectLst/>
        </p:spPr>
        <p:txBody>
          <a:bodyPr wrap="none" anchor="ctr"/>
          <a:lstStyle/>
          <a:p>
            <a:endParaRPr lang="ja-JP" altLang="en-US"/>
          </a:p>
        </p:txBody>
      </p:sp>
      <p:sp>
        <p:nvSpPr>
          <p:cNvPr id="65545" name="Line 9"/>
          <p:cNvSpPr>
            <a:spLocks noChangeShapeType="1"/>
          </p:cNvSpPr>
          <p:nvPr/>
        </p:nvSpPr>
        <p:spPr bwMode="auto">
          <a:xfrm flipV="1">
            <a:off x="5214942" y="3428999"/>
            <a:ext cx="214314" cy="144463"/>
          </a:xfrm>
          <a:prstGeom prst="line">
            <a:avLst/>
          </a:prstGeom>
          <a:noFill/>
          <a:ln w="9525">
            <a:solidFill>
              <a:srgbClr val="FF0000"/>
            </a:solidFill>
            <a:round/>
            <a:headEnd/>
            <a:tailEnd/>
          </a:ln>
          <a:effectLst/>
        </p:spPr>
        <p:txBody>
          <a:bodyPr/>
          <a:lstStyle/>
          <a:p>
            <a:endParaRPr lang="ja-JP" altLang="en-US"/>
          </a:p>
        </p:txBody>
      </p:sp>
      <p:sp>
        <p:nvSpPr>
          <p:cNvPr id="65546" name="Line 10"/>
          <p:cNvSpPr>
            <a:spLocks noChangeShapeType="1"/>
          </p:cNvSpPr>
          <p:nvPr/>
        </p:nvSpPr>
        <p:spPr bwMode="auto">
          <a:xfrm>
            <a:off x="5214942" y="3571876"/>
            <a:ext cx="215900" cy="142875"/>
          </a:xfrm>
          <a:prstGeom prst="line">
            <a:avLst/>
          </a:prstGeom>
          <a:noFill/>
          <a:ln w="9525">
            <a:solidFill>
              <a:srgbClr val="FF0000"/>
            </a:solidFill>
            <a:round/>
            <a:headEnd/>
            <a:tailEnd/>
          </a:ln>
          <a:effectLst/>
        </p:spPr>
        <p:txBody>
          <a:bodyPr/>
          <a:lstStyle/>
          <a:p>
            <a:endParaRPr lang="ja-JP" altLang="en-US"/>
          </a:p>
        </p:txBody>
      </p:sp>
      <p:sp>
        <p:nvSpPr>
          <p:cNvPr id="65547" name="Text Box 11"/>
          <p:cNvSpPr txBox="1">
            <a:spLocks noChangeArrowheads="1"/>
          </p:cNvSpPr>
          <p:nvPr/>
        </p:nvSpPr>
        <p:spPr bwMode="auto">
          <a:xfrm>
            <a:off x="5500694" y="3357562"/>
            <a:ext cx="576263" cy="461665"/>
          </a:xfrm>
          <a:prstGeom prst="rect">
            <a:avLst/>
          </a:prstGeom>
          <a:noFill/>
          <a:ln w="9525">
            <a:noFill/>
            <a:miter lim="800000"/>
            <a:headEnd/>
            <a:tailEnd/>
          </a:ln>
          <a:effectLst/>
        </p:spPr>
        <p:txBody>
          <a:bodyPr>
            <a:spAutoFit/>
          </a:bodyPr>
          <a:lstStyle/>
          <a:p>
            <a:pPr>
              <a:spcBef>
                <a:spcPct val="50000"/>
              </a:spcBef>
            </a:pPr>
            <a:r>
              <a:rPr lang="ja-JP" altLang="en-US" sz="2400" b="1" dirty="0" smtClean="0">
                <a:solidFill>
                  <a:srgbClr val="FF0000"/>
                </a:solidFill>
                <a:ea typeface="ＭＳ Ｐゴシック" pitchFamily="50" charset="-128"/>
              </a:rPr>
              <a:t>１</a:t>
            </a:r>
            <a:endParaRPr lang="en-US" altLang="ja-JP" sz="2400" b="1" dirty="0">
              <a:solidFill>
                <a:srgbClr val="FF0000"/>
              </a:solidFill>
              <a:ea typeface="ＭＳ Ｐゴシック" pitchFamily="50" charset="-128"/>
            </a:endParaRPr>
          </a:p>
        </p:txBody>
      </p:sp>
      <p:sp>
        <p:nvSpPr>
          <p:cNvPr id="65549" name="Line 13"/>
          <p:cNvSpPr>
            <a:spLocks noChangeShapeType="1"/>
          </p:cNvSpPr>
          <p:nvPr/>
        </p:nvSpPr>
        <p:spPr bwMode="auto">
          <a:xfrm>
            <a:off x="6072198" y="2786058"/>
            <a:ext cx="358775" cy="360362"/>
          </a:xfrm>
          <a:prstGeom prst="line">
            <a:avLst/>
          </a:prstGeom>
          <a:ln>
            <a:headEnd/>
            <a:tailEnd/>
          </a:ln>
        </p:spPr>
        <p:style>
          <a:lnRef idx="2">
            <a:schemeClr val="accent6"/>
          </a:lnRef>
          <a:fillRef idx="0">
            <a:schemeClr val="accent6"/>
          </a:fillRef>
          <a:effectRef idx="1">
            <a:schemeClr val="accent6"/>
          </a:effectRef>
          <a:fontRef idx="minor">
            <a:schemeClr val="tx1"/>
          </a:fontRef>
        </p:style>
        <p:txBody>
          <a:bodyPr/>
          <a:lstStyle/>
          <a:p>
            <a:endParaRPr lang="ja-JP" altLang="en-US"/>
          </a:p>
        </p:txBody>
      </p:sp>
      <p:sp>
        <p:nvSpPr>
          <p:cNvPr id="65550" name="Line 14"/>
          <p:cNvSpPr>
            <a:spLocks noChangeShapeType="1"/>
          </p:cNvSpPr>
          <p:nvPr/>
        </p:nvSpPr>
        <p:spPr bwMode="auto">
          <a:xfrm flipV="1">
            <a:off x="6072198" y="3143248"/>
            <a:ext cx="358775" cy="288925"/>
          </a:xfrm>
          <a:prstGeom prst="line">
            <a:avLst/>
          </a:prstGeom>
          <a:ln>
            <a:headEnd/>
            <a:tailEnd/>
          </a:ln>
        </p:spPr>
        <p:style>
          <a:lnRef idx="2">
            <a:schemeClr val="accent6"/>
          </a:lnRef>
          <a:fillRef idx="0">
            <a:schemeClr val="accent6"/>
          </a:fillRef>
          <a:effectRef idx="1">
            <a:schemeClr val="accent6"/>
          </a:effectRef>
          <a:fontRef idx="minor">
            <a:schemeClr val="tx1"/>
          </a:fontRef>
        </p:style>
        <p:txBody>
          <a:bodyPr/>
          <a:lstStyle/>
          <a:p>
            <a:endParaRPr lang="ja-JP" altLang="en-US"/>
          </a:p>
        </p:txBody>
      </p:sp>
      <p:sp>
        <p:nvSpPr>
          <p:cNvPr id="65552" name="Text Box 16"/>
          <p:cNvSpPr txBox="1">
            <a:spLocks noChangeArrowheads="1"/>
          </p:cNvSpPr>
          <p:nvPr/>
        </p:nvSpPr>
        <p:spPr bwMode="auto">
          <a:xfrm>
            <a:off x="6572264" y="2928934"/>
            <a:ext cx="1223962" cy="457200"/>
          </a:xfrm>
          <a:prstGeom prst="rect">
            <a:avLst/>
          </a:prstGeom>
          <a:noFill/>
          <a:ln w="9525">
            <a:noFill/>
            <a:miter lim="800000"/>
            <a:headEnd/>
            <a:tailEnd/>
          </a:ln>
          <a:effectLst/>
        </p:spPr>
        <p:txBody>
          <a:bodyPr>
            <a:spAutoFit/>
          </a:bodyPr>
          <a:lstStyle/>
          <a:p>
            <a:pPr>
              <a:spcBef>
                <a:spcPct val="50000"/>
              </a:spcBef>
            </a:pPr>
            <a:r>
              <a:rPr lang="en-US" altLang="ja-JP" sz="2400" b="1" dirty="0">
                <a:solidFill>
                  <a:schemeClr val="accent6">
                    <a:lumMod val="75000"/>
                  </a:schemeClr>
                </a:solidFill>
                <a:ea typeface="ＭＳ Ｐゴシック" pitchFamily="50" charset="-128"/>
              </a:rPr>
              <a:t>1</a:t>
            </a:r>
          </a:p>
        </p:txBody>
      </p:sp>
      <p:sp>
        <p:nvSpPr>
          <p:cNvPr id="65553" name="Text Box 17"/>
          <p:cNvSpPr txBox="1">
            <a:spLocks noChangeArrowheads="1"/>
          </p:cNvSpPr>
          <p:nvPr/>
        </p:nvSpPr>
        <p:spPr bwMode="auto">
          <a:xfrm>
            <a:off x="1285852" y="4286256"/>
            <a:ext cx="7072362" cy="70788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50000"/>
              </a:spcBef>
            </a:pPr>
            <a:r>
              <a:rPr lang="ja-JP" altLang="en-US" sz="2000" dirty="0">
                <a:ea typeface="ＭＳ Ｐゴシック" pitchFamily="50" charset="-128"/>
              </a:rPr>
              <a:t>もし日本銀行がハイパワード・マネーをコントロールできれば、その</a:t>
            </a:r>
            <a:r>
              <a:rPr lang="ja-JP" altLang="en-US" sz="2000" dirty="0">
                <a:solidFill>
                  <a:srgbClr val="FF0000"/>
                </a:solidFill>
                <a:ea typeface="ＭＳ Ｐゴシック" pitchFamily="50" charset="-128"/>
              </a:rPr>
              <a:t>乗数倍</a:t>
            </a:r>
            <a:r>
              <a:rPr lang="ja-JP" altLang="en-US" sz="2000" dirty="0">
                <a:ea typeface="ＭＳ Ｐゴシック" pitchFamily="50" charset="-128"/>
              </a:rPr>
              <a:t>の貨幣量が生まれる</a:t>
            </a:r>
            <a:r>
              <a:rPr lang="ja-JP" altLang="en-US" sz="2000" dirty="0" smtClean="0">
                <a:ea typeface="ＭＳ Ｐゴシック" pitchFamily="50" charset="-128"/>
              </a:rPr>
              <a:t>。</a:t>
            </a:r>
            <a:endParaRPr lang="ja-JP" altLang="en-US" sz="2000" dirty="0">
              <a:ea typeface="ＭＳ Ｐゴシック" pitchFamily="50" charset="-128"/>
            </a:endParaRPr>
          </a:p>
        </p:txBody>
      </p:sp>
      <p:sp>
        <p:nvSpPr>
          <p:cNvPr id="12" name="テキスト ボックス 11"/>
          <p:cNvSpPr txBox="1"/>
          <p:nvPr/>
        </p:nvSpPr>
        <p:spPr>
          <a:xfrm>
            <a:off x="1643042" y="5214950"/>
            <a:ext cx="7033414" cy="646331"/>
          </a:xfrm>
          <a:prstGeom prst="rect">
            <a:avLst/>
          </a:prstGeom>
          <a:noFill/>
        </p:spPr>
        <p:txBody>
          <a:bodyPr wrap="square" rtlCol="0">
            <a:spAutoFit/>
          </a:bodyPr>
          <a:lstStyle/>
          <a:p>
            <a:r>
              <a:rPr lang="ja-JP" altLang="en-US" sz="1800" dirty="0" smtClean="0">
                <a:ea typeface="ＭＳ Ｐゴシック" pitchFamily="50" charset="-128"/>
              </a:rPr>
              <a:t>日本銀行がハイパワード・マネーや貨幣乗数をコントロールすることができれば、日本銀行は貨幣量をコントロールできることになる。</a:t>
            </a:r>
            <a:endParaRPr kumimoji="1" lang="ja-JP" altLang="en-US" sz="1800" dirty="0"/>
          </a:p>
        </p:txBody>
      </p:sp>
      <p:sp>
        <p:nvSpPr>
          <p:cNvPr id="13" name="テキスト ボックス 12"/>
          <p:cNvSpPr txBox="1"/>
          <p:nvPr/>
        </p:nvSpPr>
        <p:spPr>
          <a:xfrm>
            <a:off x="1285852" y="6000768"/>
            <a:ext cx="6072230" cy="369332"/>
          </a:xfrm>
          <a:prstGeom prst="rect">
            <a:avLst/>
          </a:prstGeom>
          <a:noFill/>
        </p:spPr>
        <p:txBody>
          <a:bodyPr wrap="square" rtlCol="0">
            <a:spAutoFit/>
          </a:bodyPr>
          <a:lstStyle/>
          <a:p>
            <a:pPr>
              <a:spcBef>
                <a:spcPct val="50000"/>
              </a:spcBef>
            </a:pPr>
            <a:r>
              <a:rPr lang="ja-JP" altLang="en-US" sz="1800" dirty="0" smtClean="0">
                <a:ea typeface="ＭＳ Ｐゴシック" pitchFamily="50" charset="-128"/>
              </a:rPr>
              <a:t>では、いかにコントロールするのだろうか。</a:t>
            </a:r>
            <a:endParaRPr lang="ja-JP" altLang="en-US" sz="1800" dirty="0">
              <a:ea typeface="ＭＳ Ｐゴシック" pitchFamily="50" charset="-128"/>
            </a:endParaRPr>
          </a:p>
        </p:txBody>
      </p:sp>
      <p:sp>
        <p:nvSpPr>
          <p:cNvPr id="15" name="右矢印 14"/>
          <p:cNvSpPr/>
          <p:nvPr/>
        </p:nvSpPr>
        <p:spPr>
          <a:xfrm>
            <a:off x="1142976" y="5357826"/>
            <a:ext cx="42862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5542"/>
                                        </p:tgtEl>
                                        <p:attrNameLst>
                                          <p:attrName>style.visibility</p:attrName>
                                        </p:attrNameLst>
                                      </p:cBhvr>
                                      <p:to>
                                        <p:strVal val="visible"/>
                                      </p:to>
                                    </p:set>
                                    <p:anim calcmode="lin" valueType="num">
                                      <p:cBhvr>
                                        <p:cTn id="7" dur="500" fill="hold"/>
                                        <p:tgtEl>
                                          <p:spTgt spid="65542"/>
                                        </p:tgtEl>
                                        <p:attrNameLst>
                                          <p:attrName>ppt_w</p:attrName>
                                        </p:attrNameLst>
                                      </p:cBhvr>
                                      <p:tavLst>
                                        <p:tav tm="0">
                                          <p:val>
                                            <p:fltVal val="0"/>
                                          </p:val>
                                        </p:tav>
                                        <p:tav tm="100000">
                                          <p:val>
                                            <p:strVal val="#ppt_w"/>
                                          </p:val>
                                        </p:tav>
                                      </p:tavLst>
                                    </p:anim>
                                    <p:anim calcmode="lin" valueType="num">
                                      <p:cBhvr>
                                        <p:cTn id="8" dur="500" fill="hold"/>
                                        <p:tgtEl>
                                          <p:spTgt spid="6554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65546"/>
                                        </p:tgtEl>
                                        <p:attrNameLst>
                                          <p:attrName>style.visibility</p:attrName>
                                        </p:attrNameLst>
                                      </p:cBhvr>
                                      <p:to>
                                        <p:strVal val="visible"/>
                                      </p:to>
                                    </p:set>
                                    <p:anim calcmode="lin" valueType="num">
                                      <p:cBhvr>
                                        <p:cTn id="13" dur="500" fill="hold"/>
                                        <p:tgtEl>
                                          <p:spTgt spid="65546"/>
                                        </p:tgtEl>
                                        <p:attrNameLst>
                                          <p:attrName>ppt_w</p:attrName>
                                        </p:attrNameLst>
                                      </p:cBhvr>
                                      <p:tavLst>
                                        <p:tav tm="0">
                                          <p:val>
                                            <p:fltVal val="0"/>
                                          </p:val>
                                        </p:tav>
                                        <p:tav tm="100000">
                                          <p:val>
                                            <p:strVal val="#ppt_w"/>
                                          </p:val>
                                        </p:tav>
                                      </p:tavLst>
                                    </p:anim>
                                    <p:anim calcmode="lin" valueType="num">
                                      <p:cBhvr>
                                        <p:cTn id="14" dur="500" fill="hold"/>
                                        <p:tgtEl>
                                          <p:spTgt spid="65546"/>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65545"/>
                                        </p:tgtEl>
                                        <p:attrNameLst>
                                          <p:attrName>style.visibility</p:attrName>
                                        </p:attrNameLst>
                                      </p:cBhvr>
                                      <p:to>
                                        <p:strVal val="visible"/>
                                      </p:to>
                                    </p:set>
                                    <p:anim calcmode="lin" valueType="num">
                                      <p:cBhvr>
                                        <p:cTn id="17" dur="500" fill="hold"/>
                                        <p:tgtEl>
                                          <p:spTgt spid="65545"/>
                                        </p:tgtEl>
                                        <p:attrNameLst>
                                          <p:attrName>ppt_w</p:attrName>
                                        </p:attrNameLst>
                                      </p:cBhvr>
                                      <p:tavLst>
                                        <p:tav tm="0">
                                          <p:val>
                                            <p:fltVal val="0"/>
                                          </p:val>
                                        </p:tav>
                                        <p:tav tm="100000">
                                          <p:val>
                                            <p:strVal val="#ppt_w"/>
                                          </p:val>
                                        </p:tav>
                                      </p:tavLst>
                                    </p:anim>
                                    <p:anim calcmode="lin" valueType="num">
                                      <p:cBhvr>
                                        <p:cTn id="18" dur="500" fill="hold"/>
                                        <p:tgtEl>
                                          <p:spTgt spid="65545"/>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5547"/>
                                        </p:tgtEl>
                                        <p:attrNameLst>
                                          <p:attrName>style.visibility</p:attrName>
                                        </p:attrNameLst>
                                      </p:cBhvr>
                                      <p:to>
                                        <p:strVal val="visible"/>
                                      </p:to>
                                    </p:set>
                                    <p:anim calcmode="lin" valueType="num">
                                      <p:cBhvr additive="base">
                                        <p:cTn id="23" dur="500" fill="hold"/>
                                        <p:tgtEl>
                                          <p:spTgt spid="65547"/>
                                        </p:tgtEl>
                                        <p:attrNameLst>
                                          <p:attrName>ppt_x</p:attrName>
                                        </p:attrNameLst>
                                      </p:cBhvr>
                                      <p:tavLst>
                                        <p:tav tm="0">
                                          <p:val>
                                            <p:strVal val="#ppt_x"/>
                                          </p:val>
                                        </p:tav>
                                        <p:tav tm="100000">
                                          <p:val>
                                            <p:strVal val="#ppt_x"/>
                                          </p:val>
                                        </p:tav>
                                      </p:tavLst>
                                    </p:anim>
                                    <p:anim calcmode="lin" valueType="num">
                                      <p:cBhvr additive="base">
                                        <p:cTn id="24" dur="500" fill="hold"/>
                                        <p:tgtEl>
                                          <p:spTgt spid="6554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65549"/>
                                        </p:tgtEl>
                                        <p:attrNameLst>
                                          <p:attrName>style.visibility</p:attrName>
                                        </p:attrNameLst>
                                      </p:cBhvr>
                                      <p:to>
                                        <p:strVal val="visible"/>
                                      </p:to>
                                    </p:set>
                                    <p:anim calcmode="lin" valueType="num">
                                      <p:cBhvr>
                                        <p:cTn id="29" dur="500" fill="hold"/>
                                        <p:tgtEl>
                                          <p:spTgt spid="65549"/>
                                        </p:tgtEl>
                                        <p:attrNameLst>
                                          <p:attrName>ppt_w</p:attrName>
                                        </p:attrNameLst>
                                      </p:cBhvr>
                                      <p:tavLst>
                                        <p:tav tm="0">
                                          <p:val>
                                            <p:fltVal val="0"/>
                                          </p:val>
                                        </p:tav>
                                        <p:tav tm="100000">
                                          <p:val>
                                            <p:strVal val="#ppt_w"/>
                                          </p:val>
                                        </p:tav>
                                      </p:tavLst>
                                    </p:anim>
                                    <p:anim calcmode="lin" valueType="num">
                                      <p:cBhvr>
                                        <p:cTn id="30" dur="500" fill="hold"/>
                                        <p:tgtEl>
                                          <p:spTgt spid="65549"/>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17" presetClass="entr" presetSubtype="10" fill="hold" grpId="0" nodeType="afterEffect">
                                  <p:stCondLst>
                                    <p:cond delay="0"/>
                                  </p:stCondLst>
                                  <p:childTnLst>
                                    <p:set>
                                      <p:cBhvr>
                                        <p:cTn id="33" dur="1" fill="hold">
                                          <p:stCondLst>
                                            <p:cond delay="0"/>
                                          </p:stCondLst>
                                        </p:cTn>
                                        <p:tgtEl>
                                          <p:spTgt spid="65550"/>
                                        </p:tgtEl>
                                        <p:attrNameLst>
                                          <p:attrName>style.visibility</p:attrName>
                                        </p:attrNameLst>
                                      </p:cBhvr>
                                      <p:to>
                                        <p:strVal val="visible"/>
                                      </p:to>
                                    </p:set>
                                    <p:anim calcmode="lin" valueType="num">
                                      <p:cBhvr>
                                        <p:cTn id="34" dur="500" fill="hold"/>
                                        <p:tgtEl>
                                          <p:spTgt spid="65550"/>
                                        </p:tgtEl>
                                        <p:attrNameLst>
                                          <p:attrName>ppt_w</p:attrName>
                                        </p:attrNameLst>
                                      </p:cBhvr>
                                      <p:tavLst>
                                        <p:tav tm="0">
                                          <p:val>
                                            <p:fltVal val="0"/>
                                          </p:val>
                                        </p:tav>
                                        <p:tav tm="100000">
                                          <p:val>
                                            <p:strVal val="#ppt_w"/>
                                          </p:val>
                                        </p:tav>
                                      </p:tavLst>
                                    </p:anim>
                                    <p:anim calcmode="lin" valueType="num">
                                      <p:cBhvr>
                                        <p:cTn id="35" dur="500" fill="hold"/>
                                        <p:tgtEl>
                                          <p:spTgt spid="65550"/>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65552"/>
                                        </p:tgtEl>
                                        <p:attrNameLst>
                                          <p:attrName>style.visibility</p:attrName>
                                        </p:attrNameLst>
                                      </p:cBhvr>
                                      <p:to>
                                        <p:strVal val="visible"/>
                                      </p:to>
                                    </p:set>
                                    <p:anim calcmode="lin" valueType="num">
                                      <p:cBhvr additive="base">
                                        <p:cTn id="40" dur="500" fill="hold"/>
                                        <p:tgtEl>
                                          <p:spTgt spid="65552"/>
                                        </p:tgtEl>
                                        <p:attrNameLst>
                                          <p:attrName>ppt_x</p:attrName>
                                        </p:attrNameLst>
                                      </p:cBhvr>
                                      <p:tavLst>
                                        <p:tav tm="0">
                                          <p:val>
                                            <p:strVal val="#ppt_x"/>
                                          </p:val>
                                        </p:tav>
                                        <p:tav tm="100000">
                                          <p:val>
                                            <p:strVal val="#ppt_x"/>
                                          </p:val>
                                        </p:tav>
                                      </p:tavLst>
                                    </p:anim>
                                    <p:anim calcmode="lin" valueType="num">
                                      <p:cBhvr additive="base">
                                        <p:cTn id="41" dur="500" fill="hold"/>
                                        <p:tgtEl>
                                          <p:spTgt spid="655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2" grpId="0" animBg="1"/>
      <p:bldP spid="65545" grpId="0" animBg="1"/>
      <p:bldP spid="65546" grpId="0" animBg="1"/>
      <p:bldP spid="65547" grpId="0"/>
      <p:bldP spid="65549" grpId="0" animBg="1"/>
      <p:bldP spid="65550" grpId="0" animBg="1"/>
      <p:bldP spid="6555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727606709"/>
              </p:ext>
            </p:extLst>
          </p:nvPr>
        </p:nvGraphicFramePr>
        <p:xfrm>
          <a:off x="1285852" y="214290"/>
          <a:ext cx="7647836"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p:cNvSpPr txBox="1"/>
          <p:nvPr/>
        </p:nvSpPr>
        <p:spPr>
          <a:xfrm>
            <a:off x="1214414" y="1428736"/>
            <a:ext cx="7358114" cy="830997"/>
          </a:xfrm>
          <a:prstGeom prst="rect">
            <a:avLst/>
          </a:prstGeom>
          <a:noFill/>
        </p:spPr>
        <p:txBody>
          <a:bodyPr wrap="square" rtlCol="0">
            <a:spAutoFit/>
          </a:bodyPr>
          <a:lstStyle/>
          <a:p>
            <a:pPr>
              <a:buFont typeface="Wingdings" pitchFamily="2" charset="2"/>
              <a:buChar char="n"/>
            </a:pPr>
            <a:r>
              <a:rPr kumimoji="1" lang="ja-JP" altLang="en-US" sz="2400" dirty="0" smtClean="0"/>
              <a:t>日本銀行は次の</a:t>
            </a:r>
            <a:r>
              <a:rPr kumimoji="1" lang="en-US" altLang="ja-JP" sz="2400" dirty="0" smtClean="0"/>
              <a:t>3</a:t>
            </a:r>
            <a:r>
              <a:rPr kumimoji="1" lang="ja-JP" altLang="en-US" sz="2400" dirty="0" err="1" smtClean="0"/>
              <a:t>つの</a:t>
            </a:r>
            <a:r>
              <a:rPr kumimoji="1" lang="ja-JP" altLang="en-US" sz="2400" dirty="0" smtClean="0"/>
              <a:t>方法でハイパワード・マネー　や貨幣乗数をコントロールする。</a:t>
            </a:r>
            <a:endParaRPr kumimoji="1" lang="ja-JP" altLang="en-US" sz="2400" dirty="0"/>
          </a:p>
        </p:txBody>
      </p:sp>
      <p:sp>
        <p:nvSpPr>
          <p:cNvPr id="5" name="テキスト ボックス 4"/>
          <p:cNvSpPr txBox="1"/>
          <p:nvPr/>
        </p:nvSpPr>
        <p:spPr>
          <a:xfrm>
            <a:off x="1142976" y="2643182"/>
            <a:ext cx="8001024" cy="1754326"/>
          </a:xfrm>
          <a:prstGeom prst="rect">
            <a:avLst/>
          </a:prstGeom>
          <a:noFill/>
        </p:spPr>
        <p:txBody>
          <a:bodyPr wrap="square" rtlCol="0">
            <a:spAutoFit/>
          </a:bodyPr>
          <a:lstStyle/>
          <a:p>
            <a:pPr marL="400050" indent="-400050">
              <a:buFont typeface="+mj-lt"/>
              <a:buAutoNum type="romanLcPeriod"/>
            </a:pPr>
            <a:r>
              <a:rPr kumimoji="1" lang="ja-JP" altLang="en-US" sz="3600" dirty="0" smtClean="0">
                <a:solidFill>
                  <a:srgbClr val="FF0000"/>
                </a:solidFill>
              </a:rPr>
              <a:t>公開市場操作</a:t>
            </a:r>
            <a:endParaRPr kumimoji="1" lang="en-US" altLang="ja-JP" sz="3600" dirty="0" smtClean="0">
              <a:solidFill>
                <a:srgbClr val="FF0000"/>
              </a:solidFill>
            </a:endParaRPr>
          </a:p>
          <a:p>
            <a:pPr marL="400050" indent="-400050">
              <a:buFont typeface="+mj-lt"/>
              <a:buAutoNum type="romanLcPeriod"/>
            </a:pPr>
            <a:r>
              <a:rPr lang="ja-JP" altLang="en-US" sz="3600" dirty="0" smtClean="0">
                <a:solidFill>
                  <a:srgbClr val="FF0000"/>
                </a:solidFill>
              </a:rPr>
              <a:t>基準割引率および基準貸付利率</a:t>
            </a:r>
            <a:r>
              <a:rPr kumimoji="1" lang="ja-JP" altLang="en-US" sz="3600" dirty="0" smtClean="0">
                <a:solidFill>
                  <a:srgbClr val="FF0000"/>
                </a:solidFill>
              </a:rPr>
              <a:t>操作</a:t>
            </a:r>
            <a:endParaRPr kumimoji="1" lang="en-US" altLang="ja-JP" sz="3600" dirty="0" smtClean="0">
              <a:solidFill>
                <a:srgbClr val="FF0000"/>
              </a:solidFill>
            </a:endParaRPr>
          </a:p>
          <a:p>
            <a:pPr marL="400050" indent="-400050">
              <a:buFont typeface="+mj-lt"/>
              <a:buAutoNum type="romanLcPeriod"/>
            </a:pPr>
            <a:r>
              <a:rPr kumimoji="1" lang="ja-JP" altLang="en-US" sz="3600" dirty="0" smtClean="0">
                <a:solidFill>
                  <a:srgbClr val="FF0000"/>
                </a:solidFill>
              </a:rPr>
              <a:t>法定準備率操作</a:t>
            </a:r>
            <a:endParaRPr kumimoji="1" lang="ja-JP" altLang="en-US" sz="3600" dirty="0">
              <a:solidFill>
                <a:srgbClr val="FF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円/楕円 24"/>
          <p:cNvSpPr/>
          <p:nvPr/>
        </p:nvSpPr>
        <p:spPr>
          <a:xfrm>
            <a:off x="6286512" y="4714884"/>
            <a:ext cx="1500198" cy="1500198"/>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6000760" y="2000240"/>
            <a:ext cx="2071702" cy="2214578"/>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64516" name="Text Box 4"/>
          <p:cNvSpPr txBox="1">
            <a:spLocks noChangeArrowheads="1"/>
          </p:cNvSpPr>
          <p:nvPr/>
        </p:nvSpPr>
        <p:spPr bwMode="auto">
          <a:xfrm>
            <a:off x="1285852" y="285728"/>
            <a:ext cx="5834062" cy="1446550"/>
          </a:xfrm>
          <a:prstGeom prst="rect">
            <a:avLst/>
          </a:prstGeom>
          <a:noFill/>
          <a:ln w="9525">
            <a:noFill/>
            <a:miter lim="800000"/>
            <a:headEnd/>
            <a:tailEnd/>
          </a:ln>
          <a:effectLst/>
        </p:spPr>
        <p:txBody>
          <a:bodyPr>
            <a:spAutoFit/>
          </a:bodyPr>
          <a:lstStyle/>
          <a:p>
            <a:pPr>
              <a:spcBef>
                <a:spcPct val="50000"/>
              </a:spcBef>
            </a:pPr>
            <a:r>
              <a:rPr lang="en-US" altLang="ja-JP" sz="3200" u="sng" dirty="0" smtClean="0">
                <a:ea typeface="ＭＳ Ｐゴシック" pitchFamily="50" charset="-128"/>
              </a:rPr>
              <a:t>ⅰ</a:t>
            </a:r>
            <a:r>
              <a:rPr lang="ja-JP" altLang="en-US" sz="3200" u="sng" dirty="0">
                <a:ea typeface="ＭＳ Ｐゴシック" pitchFamily="50" charset="-128"/>
              </a:rPr>
              <a:t>公開市場操作</a:t>
            </a:r>
          </a:p>
          <a:p>
            <a:pPr>
              <a:spcBef>
                <a:spcPct val="50000"/>
              </a:spcBef>
            </a:pPr>
            <a:r>
              <a:rPr lang="ja-JP" altLang="en-US" sz="1600" dirty="0">
                <a:ea typeface="ＭＳ Ｐゴシック" pitchFamily="50" charset="-128"/>
              </a:rPr>
              <a:t>日本銀行が債券市場で、国債や手形の売り買いを行うことを通じてハイパワード・マネーを調節する方法。</a:t>
            </a:r>
            <a:r>
              <a:rPr lang="ja-JP" altLang="en-US" sz="1600" b="1" dirty="0">
                <a:solidFill>
                  <a:srgbClr val="FF0000"/>
                </a:solidFill>
                <a:ea typeface="ＭＳ Ｐゴシック" pitchFamily="50" charset="-128"/>
              </a:rPr>
              <a:t>買いオペレーション</a:t>
            </a:r>
            <a:r>
              <a:rPr lang="ja-JP" altLang="en-US" sz="1600" dirty="0">
                <a:ea typeface="ＭＳ Ｐゴシック" pitchFamily="50" charset="-128"/>
              </a:rPr>
              <a:t>と</a:t>
            </a:r>
            <a:r>
              <a:rPr lang="ja-JP" altLang="en-US" sz="1600" b="1" dirty="0">
                <a:solidFill>
                  <a:schemeClr val="accent6"/>
                </a:solidFill>
                <a:ea typeface="ＭＳ Ｐゴシック" pitchFamily="50" charset="-128"/>
              </a:rPr>
              <a:t>売りオペレーション</a:t>
            </a:r>
            <a:r>
              <a:rPr lang="ja-JP" altLang="en-US" sz="1600" dirty="0">
                <a:ea typeface="ＭＳ Ｐゴシック" pitchFamily="50" charset="-128"/>
              </a:rPr>
              <a:t>がある。</a:t>
            </a:r>
          </a:p>
        </p:txBody>
      </p:sp>
      <p:sp>
        <p:nvSpPr>
          <p:cNvPr id="64518" name="Text Box 6"/>
          <p:cNvSpPr txBox="1">
            <a:spLocks noChangeArrowheads="1"/>
          </p:cNvSpPr>
          <p:nvPr/>
        </p:nvSpPr>
        <p:spPr bwMode="auto">
          <a:xfrm>
            <a:off x="2630485" y="2925762"/>
            <a:ext cx="1008062" cy="33655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pPr>
            <a:r>
              <a:rPr lang="ja-JP" altLang="en-US" sz="1600" b="1" dirty="0">
                <a:ea typeface="ＭＳ Ｐゴシック" pitchFamily="50" charset="-128"/>
              </a:rPr>
              <a:t>日本銀行</a:t>
            </a:r>
          </a:p>
        </p:txBody>
      </p:sp>
      <p:sp>
        <p:nvSpPr>
          <p:cNvPr id="64519" name="Line 7"/>
          <p:cNvSpPr>
            <a:spLocks noChangeShapeType="1"/>
          </p:cNvSpPr>
          <p:nvPr/>
        </p:nvSpPr>
        <p:spPr bwMode="auto">
          <a:xfrm>
            <a:off x="3711572" y="3357562"/>
            <a:ext cx="1871663"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64520" name="Line 8"/>
          <p:cNvSpPr>
            <a:spLocks noChangeShapeType="1"/>
          </p:cNvSpPr>
          <p:nvPr/>
        </p:nvSpPr>
        <p:spPr bwMode="auto">
          <a:xfrm flipH="1">
            <a:off x="3638547" y="2998787"/>
            <a:ext cx="1873250" cy="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lstStyle/>
          <a:p>
            <a:endParaRPr lang="ja-JP" altLang="en-US"/>
          </a:p>
        </p:txBody>
      </p:sp>
      <p:sp>
        <p:nvSpPr>
          <p:cNvPr id="64521" name="Text Box 9"/>
          <p:cNvSpPr txBox="1">
            <a:spLocks noChangeArrowheads="1"/>
          </p:cNvSpPr>
          <p:nvPr/>
        </p:nvSpPr>
        <p:spPr bwMode="auto">
          <a:xfrm>
            <a:off x="4143372" y="2285992"/>
            <a:ext cx="1428760" cy="646331"/>
          </a:xfrm>
          <a:prstGeom prst="rect">
            <a:avLst/>
          </a:prstGeom>
          <a:noFill/>
          <a:ln w="9525">
            <a:noFill/>
            <a:miter lim="800000"/>
            <a:headEnd/>
            <a:tailEnd/>
          </a:ln>
          <a:effectLst/>
        </p:spPr>
        <p:txBody>
          <a:bodyPr wrap="square">
            <a:spAutoFit/>
          </a:bodyPr>
          <a:lstStyle/>
          <a:p>
            <a:pPr>
              <a:spcBef>
                <a:spcPct val="50000"/>
              </a:spcBef>
            </a:pPr>
            <a:r>
              <a:rPr lang="ja-JP" altLang="en-US" sz="3600" b="1" dirty="0">
                <a:ea typeface="ＭＳ Ｐゴシック" pitchFamily="50" charset="-128"/>
              </a:rPr>
              <a:t>債券</a:t>
            </a:r>
          </a:p>
        </p:txBody>
      </p:sp>
      <p:sp>
        <p:nvSpPr>
          <p:cNvPr id="64522" name="Text Box 10"/>
          <p:cNvSpPr txBox="1">
            <a:spLocks noChangeArrowheads="1"/>
          </p:cNvSpPr>
          <p:nvPr/>
        </p:nvSpPr>
        <p:spPr bwMode="auto">
          <a:xfrm>
            <a:off x="4214810" y="3357562"/>
            <a:ext cx="1571636" cy="646331"/>
          </a:xfrm>
          <a:prstGeom prst="rect">
            <a:avLst/>
          </a:prstGeom>
          <a:noFill/>
          <a:ln w="9525">
            <a:noFill/>
            <a:miter lim="800000"/>
            <a:headEnd/>
            <a:tailEnd/>
          </a:ln>
          <a:effectLst/>
        </p:spPr>
        <p:txBody>
          <a:bodyPr wrap="square">
            <a:spAutoFit/>
          </a:bodyPr>
          <a:lstStyle/>
          <a:p>
            <a:pPr>
              <a:spcBef>
                <a:spcPct val="50000"/>
              </a:spcBef>
            </a:pPr>
            <a:r>
              <a:rPr lang="ja-JP" altLang="en-US" sz="3600" b="1" dirty="0">
                <a:ea typeface="ＭＳ Ｐゴシック" pitchFamily="50" charset="-128"/>
              </a:rPr>
              <a:t>現金</a:t>
            </a:r>
          </a:p>
        </p:txBody>
      </p:sp>
      <p:sp>
        <p:nvSpPr>
          <p:cNvPr id="64523" name="Text Box 11"/>
          <p:cNvSpPr txBox="1">
            <a:spLocks noChangeArrowheads="1"/>
          </p:cNvSpPr>
          <p:nvPr/>
        </p:nvSpPr>
        <p:spPr bwMode="auto">
          <a:xfrm>
            <a:off x="5583235" y="2925762"/>
            <a:ext cx="1008062" cy="3365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spAutoFit/>
          </a:bodyPr>
          <a:lstStyle/>
          <a:p>
            <a:pPr>
              <a:spcBef>
                <a:spcPct val="50000"/>
              </a:spcBef>
            </a:pPr>
            <a:r>
              <a:rPr lang="ja-JP" altLang="en-US" sz="1600" b="1" dirty="0">
                <a:ea typeface="ＭＳ Ｐゴシック" pitchFamily="50" charset="-128"/>
              </a:rPr>
              <a:t>市中銀行</a:t>
            </a:r>
          </a:p>
        </p:txBody>
      </p:sp>
      <p:sp>
        <p:nvSpPr>
          <p:cNvPr id="15" name="テキスト ボックス 14"/>
          <p:cNvSpPr txBox="1"/>
          <p:nvPr/>
        </p:nvSpPr>
        <p:spPr>
          <a:xfrm>
            <a:off x="6572264" y="1857364"/>
            <a:ext cx="2071702"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000" dirty="0" smtClean="0"/>
              <a:t>預金準備↑</a:t>
            </a:r>
            <a:endParaRPr kumimoji="1" lang="ja-JP" altLang="en-US" sz="2000" dirty="0"/>
          </a:p>
        </p:txBody>
      </p:sp>
      <p:sp>
        <p:nvSpPr>
          <p:cNvPr id="16" name="下矢印 15"/>
          <p:cNvSpPr/>
          <p:nvPr/>
        </p:nvSpPr>
        <p:spPr>
          <a:xfrm>
            <a:off x="7143768" y="2214554"/>
            <a:ext cx="285752" cy="357190"/>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6643702" y="2571744"/>
            <a:ext cx="1857420"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dirty="0" smtClean="0">
                <a:ea typeface="ＭＳ Ｐゴシック" pitchFamily="50" charset="-128"/>
              </a:rPr>
              <a:t>企業や家計に貸し出す</a:t>
            </a:r>
            <a:endParaRPr kumimoji="1" lang="ja-JP" altLang="en-US" dirty="0"/>
          </a:p>
        </p:txBody>
      </p:sp>
      <p:sp>
        <p:nvSpPr>
          <p:cNvPr id="18" name="下矢印 17"/>
          <p:cNvSpPr/>
          <p:nvPr/>
        </p:nvSpPr>
        <p:spPr>
          <a:xfrm>
            <a:off x="7143768" y="3143248"/>
            <a:ext cx="285752" cy="357190"/>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6643702" y="3500438"/>
            <a:ext cx="1714512"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800" dirty="0" smtClean="0"/>
              <a:t>貨幣量↑</a:t>
            </a:r>
            <a:endParaRPr kumimoji="1" lang="ja-JP" altLang="en-US" sz="2800" dirty="0"/>
          </a:p>
        </p:txBody>
      </p:sp>
      <p:sp>
        <p:nvSpPr>
          <p:cNvPr id="20" name="テキスト ボックス 19"/>
          <p:cNvSpPr txBox="1"/>
          <p:nvPr/>
        </p:nvSpPr>
        <p:spPr>
          <a:xfrm>
            <a:off x="1214414" y="1928802"/>
            <a:ext cx="2500330"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買いオペレーション</a:t>
            </a:r>
            <a:endParaRPr kumimoji="1" lang="ja-JP" altLang="en-US" dirty="0"/>
          </a:p>
        </p:txBody>
      </p:sp>
      <p:sp>
        <p:nvSpPr>
          <p:cNvPr id="22" name="テキスト ボックス 21"/>
          <p:cNvSpPr txBox="1"/>
          <p:nvPr/>
        </p:nvSpPr>
        <p:spPr>
          <a:xfrm>
            <a:off x="1142976" y="4000504"/>
            <a:ext cx="2500330" cy="338554"/>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kumimoji="1" lang="ja-JP" altLang="en-US" dirty="0" smtClean="0"/>
              <a:t>売りオペレーション</a:t>
            </a:r>
            <a:endParaRPr kumimoji="1" lang="ja-JP" altLang="en-US" dirty="0"/>
          </a:p>
        </p:txBody>
      </p:sp>
      <p:sp>
        <p:nvSpPr>
          <p:cNvPr id="23" name="Text Box 6"/>
          <p:cNvSpPr txBox="1">
            <a:spLocks noChangeArrowheads="1"/>
          </p:cNvSpPr>
          <p:nvPr/>
        </p:nvSpPr>
        <p:spPr bwMode="auto">
          <a:xfrm>
            <a:off x="2643174" y="5214950"/>
            <a:ext cx="1008062" cy="33655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pPr>
            <a:r>
              <a:rPr lang="ja-JP" altLang="en-US" sz="1600" b="1" dirty="0">
                <a:ea typeface="ＭＳ Ｐゴシック" pitchFamily="50" charset="-128"/>
              </a:rPr>
              <a:t>日本銀行</a:t>
            </a:r>
          </a:p>
        </p:txBody>
      </p:sp>
      <p:sp>
        <p:nvSpPr>
          <p:cNvPr id="24" name="Text Box 11"/>
          <p:cNvSpPr txBox="1">
            <a:spLocks noChangeArrowheads="1"/>
          </p:cNvSpPr>
          <p:nvPr/>
        </p:nvSpPr>
        <p:spPr bwMode="auto">
          <a:xfrm>
            <a:off x="5715008" y="5214950"/>
            <a:ext cx="1008062" cy="3365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spAutoFit/>
          </a:bodyPr>
          <a:lstStyle/>
          <a:p>
            <a:pPr>
              <a:spcBef>
                <a:spcPct val="50000"/>
              </a:spcBef>
            </a:pPr>
            <a:r>
              <a:rPr lang="ja-JP" altLang="en-US" sz="1600" b="1" dirty="0">
                <a:ea typeface="ＭＳ Ｐゴシック" pitchFamily="50" charset="-128"/>
              </a:rPr>
              <a:t>市中銀行</a:t>
            </a:r>
          </a:p>
        </p:txBody>
      </p:sp>
      <p:sp>
        <p:nvSpPr>
          <p:cNvPr id="26" name="テキスト ボックス 25"/>
          <p:cNvSpPr txBox="1"/>
          <p:nvPr/>
        </p:nvSpPr>
        <p:spPr>
          <a:xfrm>
            <a:off x="6858016" y="4572008"/>
            <a:ext cx="2071702"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400" dirty="0" smtClean="0"/>
              <a:t>預金準備↓</a:t>
            </a:r>
            <a:endParaRPr kumimoji="1" lang="ja-JP" altLang="en-US" sz="2400" dirty="0"/>
          </a:p>
        </p:txBody>
      </p:sp>
      <p:sp>
        <p:nvSpPr>
          <p:cNvPr id="27" name="テキスト ボックス 26"/>
          <p:cNvSpPr txBox="1"/>
          <p:nvPr/>
        </p:nvSpPr>
        <p:spPr>
          <a:xfrm>
            <a:off x="6858016" y="5357826"/>
            <a:ext cx="1857420"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dirty="0" smtClean="0">
                <a:ea typeface="ＭＳ Ｐゴシック" pitchFamily="50" charset="-128"/>
              </a:rPr>
              <a:t>企業や家計に貸ししぶる</a:t>
            </a:r>
            <a:endParaRPr kumimoji="1" lang="ja-JP" altLang="en-US" dirty="0"/>
          </a:p>
        </p:txBody>
      </p:sp>
      <p:sp>
        <p:nvSpPr>
          <p:cNvPr id="28" name="テキスト ボックス 27"/>
          <p:cNvSpPr txBox="1"/>
          <p:nvPr/>
        </p:nvSpPr>
        <p:spPr>
          <a:xfrm>
            <a:off x="6929454" y="6143644"/>
            <a:ext cx="1714512"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800" dirty="0" smtClean="0"/>
              <a:t>貨幣量↓</a:t>
            </a:r>
            <a:endParaRPr kumimoji="1" lang="ja-JP" altLang="en-US" sz="2800" dirty="0"/>
          </a:p>
        </p:txBody>
      </p:sp>
      <p:sp>
        <p:nvSpPr>
          <p:cNvPr id="29" name="Line 7"/>
          <p:cNvSpPr>
            <a:spLocks noChangeShapeType="1"/>
          </p:cNvSpPr>
          <p:nvPr/>
        </p:nvSpPr>
        <p:spPr bwMode="auto">
          <a:xfrm>
            <a:off x="3786182" y="5286388"/>
            <a:ext cx="1871663" cy="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lstStyle/>
          <a:p>
            <a:endParaRPr lang="ja-JP" altLang="en-US"/>
          </a:p>
        </p:txBody>
      </p:sp>
      <p:sp>
        <p:nvSpPr>
          <p:cNvPr id="30" name="Text Box 9"/>
          <p:cNvSpPr txBox="1">
            <a:spLocks noChangeArrowheads="1"/>
          </p:cNvSpPr>
          <p:nvPr/>
        </p:nvSpPr>
        <p:spPr bwMode="auto">
          <a:xfrm>
            <a:off x="4000496" y="4500570"/>
            <a:ext cx="1428760" cy="646331"/>
          </a:xfrm>
          <a:prstGeom prst="rect">
            <a:avLst/>
          </a:prstGeom>
          <a:noFill/>
          <a:ln w="9525">
            <a:noFill/>
            <a:miter lim="800000"/>
            <a:headEnd/>
            <a:tailEnd/>
          </a:ln>
          <a:effectLst/>
        </p:spPr>
        <p:txBody>
          <a:bodyPr wrap="square">
            <a:spAutoFit/>
          </a:bodyPr>
          <a:lstStyle/>
          <a:p>
            <a:pPr>
              <a:spcBef>
                <a:spcPct val="50000"/>
              </a:spcBef>
            </a:pPr>
            <a:r>
              <a:rPr lang="ja-JP" altLang="en-US" sz="3600" b="1" dirty="0">
                <a:ea typeface="ＭＳ Ｐゴシック" pitchFamily="50" charset="-128"/>
              </a:rPr>
              <a:t>債券</a:t>
            </a:r>
          </a:p>
        </p:txBody>
      </p:sp>
      <p:sp>
        <p:nvSpPr>
          <p:cNvPr id="31" name="Text Box 10"/>
          <p:cNvSpPr txBox="1">
            <a:spLocks noChangeArrowheads="1"/>
          </p:cNvSpPr>
          <p:nvPr/>
        </p:nvSpPr>
        <p:spPr bwMode="auto">
          <a:xfrm>
            <a:off x="4071934" y="5715016"/>
            <a:ext cx="1571636" cy="646331"/>
          </a:xfrm>
          <a:prstGeom prst="rect">
            <a:avLst/>
          </a:prstGeom>
          <a:noFill/>
          <a:ln w="9525">
            <a:noFill/>
            <a:miter lim="800000"/>
            <a:headEnd/>
            <a:tailEnd/>
          </a:ln>
          <a:effectLst/>
        </p:spPr>
        <p:txBody>
          <a:bodyPr wrap="square">
            <a:spAutoFit/>
          </a:bodyPr>
          <a:lstStyle/>
          <a:p>
            <a:pPr>
              <a:spcBef>
                <a:spcPct val="50000"/>
              </a:spcBef>
            </a:pPr>
            <a:r>
              <a:rPr lang="ja-JP" altLang="en-US" sz="3600" b="1" dirty="0">
                <a:ea typeface="ＭＳ Ｐゴシック" pitchFamily="50" charset="-128"/>
              </a:rPr>
              <a:t>現金</a:t>
            </a:r>
          </a:p>
        </p:txBody>
      </p:sp>
      <p:sp>
        <p:nvSpPr>
          <p:cNvPr id="33" name="Line 8"/>
          <p:cNvSpPr>
            <a:spLocks noChangeShapeType="1"/>
          </p:cNvSpPr>
          <p:nvPr/>
        </p:nvSpPr>
        <p:spPr bwMode="auto">
          <a:xfrm flipH="1">
            <a:off x="3786182" y="5643578"/>
            <a:ext cx="1873250" cy="0"/>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34" name="下矢印 33"/>
          <p:cNvSpPr/>
          <p:nvPr/>
        </p:nvSpPr>
        <p:spPr>
          <a:xfrm>
            <a:off x="7358082" y="5072074"/>
            <a:ext cx="285752" cy="357190"/>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35" name="下矢印 34"/>
          <p:cNvSpPr/>
          <p:nvPr/>
        </p:nvSpPr>
        <p:spPr>
          <a:xfrm>
            <a:off x="7358082" y="5929330"/>
            <a:ext cx="285752" cy="357190"/>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4"/>
          <p:cNvSpPr txBox="1">
            <a:spLocks noChangeArrowheads="1"/>
          </p:cNvSpPr>
          <p:nvPr/>
        </p:nvSpPr>
        <p:spPr bwMode="auto">
          <a:xfrm>
            <a:off x="1214414" y="642918"/>
            <a:ext cx="7500990" cy="5509200"/>
          </a:xfrm>
          <a:prstGeom prst="rect">
            <a:avLst/>
          </a:prstGeom>
          <a:noFill/>
          <a:ln w="9525">
            <a:noFill/>
            <a:miter lim="800000"/>
            <a:headEnd/>
            <a:tailEnd/>
          </a:ln>
          <a:effectLst/>
        </p:spPr>
        <p:txBody>
          <a:bodyPr wrap="square">
            <a:spAutoFit/>
          </a:bodyPr>
          <a:lstStyle/>
          <a:p>
            <a:pPr>
              <a:spcBef>
                <a:spcPct val="50000"/>
              </a:spcBef>
            </a:pPr>
            <a:r>
              <a:rPr lang="en-US" altLang="ja-JP" sz="2800" dirty="0">
                <a:ea typeface="ＭＳ Ｐゴシック" pitchFamily="50" charset="-128"/>
              </a:rPr>
              <a:t>ⅱ</a:t>
            </a:r>
            <a:r>
              <a:rPr lang="ja-JP" altLang="en-US" sz="2800" dirty="0">
                <a:ea typeface="ＭＳ Ｐゴシック" pitchFamily="50" charset="-128"/>
              </a:rPr>
              <a:t>公定歩合</a:t>
            </a:r>
            <a:r>
              <a:rPr lang="ja-JP" altLang="en-US" sz="2800" dirty="0" smtClean="0">
                <a:ea typeface="ＭＳ Ｐゴシック" pitchFamily="50" charset="-128"/>
              </a:rPr>
              <a:t>操作（</a:t>
            </a:r>
            <a:r>
              <a:rPr lang="en-US" altLang="ja-JP" sz="2800" dirty="0" smtClean="0">
                <a:ea typeface="ＭＳ Ｐゴシック" pitchFamily="50" charset="-128"/>
              </a:rPr>
              <a:t>2006</a:t>
            </a:r>
            <a:r>
              <a:rPr lang="ja-JP" altLang="en-US" sz="2800" dirty="0" smtClean="0">
                <a:ea typeface="ＭＳ Ｐゴシック" pitchFamily="50" charset="-128"/>
              </a:rPr>
              <a:t>年</a:t>
            </a:r>
            <a:r>
              <a:rPr lang="en-US" altLang="ja-JP" sz="2800" dirty="0" smtClean="0">
                <a:ea typeface="ＭＳ Ｐゴシック" pitchFamily="50" charset="-128"/>
              </a:rPr>
              <a:t>8</a:t>
            </a:r>
            <a:r>
              <a:rPr lang="ja-JP" altLang="en-US" sz="2800" dirty="0" smtClean="0">
                <a:ea typeface="ＭＳ Ｐゴシック" pitchFamily="50" charset="-128"/>
              </a:rPr>
              <a:t>月</a:t>
            </a:r>
            <a:r>
              <a:rPr lang="en-US" altLang="ja-JP" sz="2800" dirty="0" smtClean="0">
                <a:ea typeface="ＭＳ Ｐゴシック" pitchFamily="50" charset="-128"/>
              </a:rPr>
              <a:t>10</a:t>
            </a:r>
            <a:r>
              <a:rPr lang="ja-JP" altLang="en-US" sz="2800" dirty="0" smtClean="0">
                <a:ea typeface="ＭＳ Ｐゴシック" pitchFamily="50" charset="-128"/>
              </a:rPr>
              <a:t>日まで）</a:t>
            </a:r>
            <a:endParaRPr lang="ja-JP" altLang="en-US" sz="2800" dirty="0">
              <a:ea typeface="ＭＳ Ｐゴシック" pitchFamily="50" charset="-128"/>
            </a:endParaRPr>
          </a:p>
          <a:p>
            <a:pPr>
              <a:spcBef>
                <a:spcPct val="50000"/>
              </a:spcBef>
            </a:pPr>
            <a:r>
              <a:rPr lang="ja-JP" altLang="en-US" sz="1800" dirty="0">
                <a:solidFill>
                  <a:srgbClr val="FF0000"/>
                </a:solidFill>
                <a:ea typeface="ＭＳ Ｐゴシック" pitchFamily="50" charset="-128"/>
              </a:rPr>
              <a:t>公定歩合</a:t>
            </a:r>
            <a:r>
              <a:rPr lang="ja-JP" altLang="en-US" sz="1800" dirty="0">
                <a:ea typeface="ＭＳ Ｐゴシック" pitchFamily="50" charset="-128"/>
              </a:rPr>
              <a:t>とは日本銀行が市中銀行に貸し出すときの利子率（手形を割り引く形で貸し出される）のこと。</a:t>
            </a:r>
          </a:p>
          <a:p>
            <a:pPr>
              <a:spcBef>
                <a:spcPct val="50000"/>
              </a:spcBef>
            </a:pPr>
            <a:r>
              <a:rPr lang="ja-JP" altLang="en-US" sz="1800" b="1" dirty="0">
                <a:ea typeface="ＭＳ Ｐゴシック" pitchFamily="50" charset="-128"/>
              </a:rPr>
              <a:t>公定歩合の下げ（上げ）＝市中銀行の資金調達コストの低下（上昇）</a:t>
            </a:r>
          </a:p>
          <a:p>
            <a:pPr>
              <a:spcBef>
                <a:spcPct val="50000"/>
              </a:spcBef>
            </a:pPr>
            <a:r>
              <a:rPr lang="ja-JP" altLang="en-US" sz="1800" b="1" dirty="0">
                <a:ea typeface="ＭＳ Ｐゴシック" pitchFamily="50" charset="-128"/>
              </a:rPr>
              <a:t>　　　　　　　　　　　　　　　＝日本銀行からの借り入れが容易（困難）になる</a:t>
            </a:r>
          </a:p>
          <a:p>
            <a:pPr>
              <a:spcBef>
                <a:spcPct val="50000"/>
              </a:spcBef>
            </a:pPr>
            <a:r>
              <a:rPr lang="ja-JP" altLang="en-US" sz="1800" b="1" dirty="0">
                <a:ea typeface="ＭＳ Ｐゴシック" pitchFamily="50" charset="-128"/>
              </a:rPr>
              <a:t>　　　　　　　　　　　　　　　＝市中銀行の預金準備増加（減少）</a:t>
            </a:r>
          </a:p>
          <a:p>
            <a:pPr>
              <a:spcBef>
                <a:spcPct val="50000"/>
              </a:spcBef>
            </a:pPr>
            <a:r>
              <a:rPr lang="ja-JP" altLang="en-US" sz="1800" dirty="0">
                <a:ea typeface="ＭＳ Ｐゴシック" pitchFamily="50" charset="-128"/>
              </a:rPr>
              <a:t>公定歩合の上げ下げを行うことで、市中銀行の資金調達の困難さの度合いを調節して貨幣量をコントロールする。</a:t>
            </a:r>
          </a:p>
          <a:p>
            <a:pPr>
              <a:spcBef>
                <a:spcPct val="50000"/>
              </a:spcBef>
            </a:pPr>
            <a:r>
              <a:rPr lang="en-US" altLang="ja-JP" sz="1800" dirty="0">
                <a:ea typeface="ＭＳ Ｐゴシック" pitchFamily="50" charset="-128"/>
              </a:rPr>
              <a:t>90</a:t>
            </a:r>
            <a:r>
              <a:rPr lang="ja-JP" altLang="en-US" sz="1800" dirty="0">
                <a:ea typeface="ＭＳ Ｐゴシック" pitchFamily="50" charset="-128"/>
              </a:rPr>
              <a:t>年代前半までは、公定歩合に連動してさまざまな金利が変動していたので、公定歩合政策の効果は大きいものがあった。</a:t>
            </a:r>
          </a:p>
          <a:p>
            <a:pPr>
              <a:spcBef>
                <a:spcPct val="50000"/>
              </a:spcBef>
            </a:pPr>
            <a:r>
              <a:rPr lang="ja-JP" altLang="en-US" sz="1800" dirty="0">
                <a:ea typeface="ＭＳ Ｐゴシック" pitchFamily="50" charset="-128"/>
              </a:rPr>
              <a:t>しかし、</a:t>
            </a:r>
            <a:r>
              <a:rPr lang="en-US" altLang="ja-JP" sz="1800" dirty="0">
                <a:ea typeface="ＭＳ Ｐゴシック" pitchFamily="50" charset="-128"/>
              </a:rPr>
              <a:t>90</a:t>
            </a:r>
            <a:r>
              <a:rPr lang="ja-JP" altLang="en-US" sz="1800" dirty="0">
                <a:ea typeface="ＭＳ Ｐゴシック" pitchFamily="50" charset="-128"/>
              </a:rPr>
              <a:t>年代後半から金利の決定は各銀行に任されるように</a:t>
            </a:r>
            <a:r>
              <a:rPr lang="ja-JP" altLang="en-US" sz="1800" dirty="0" smtClean="0">
                <a:ea typeface="ＭＳ Ｐゴシック" pitchFamily="50" charset="-128"/>
              </a:rPr>
              <a:t>なり（</a:t>
            </a:r>
            <a:r>
              <a:rPr lang="ja-JP" altLang="en-US" sz="1800" dirty="0">
                <a:ea typeface="ＭＳ Ｐゴシック" pitchFamily="50" charset="-128"/>
              </a:rPr>
              <a:t>金融自由化）、公定歩合操作の政策的効果は限定的になっている。</a:t>
            </a:r>
          </a:p>
          <a:p>
            <a:pPr>
              <a:spcBef>
                <a:spcPct val="50000"/>
              </a:spcBef>
            </a:pPr>
            <a:r>
              <a:rPr lang="ja-JP" altLang="en-US" sz="1800" dirty="0">
                <a:ea typeface="ＭＳ Ｐゴシック" pitchFamily="50" charset="-128"/>
              </a:rPr>
              <a:t>ただ、日本銀行の政策決定態度はこの公定歩合の水準に表れるので</a:t>
            </a:r>
            <a:r>
              <a:rPr lang="ja-JP" altLang="en-US" sz="1800" dirty="0" smtClean="0">
                <a:ea typeface="ＭＳ Ｐゴシック" pitchFamily="50" charset="-128"/>
              </a:rPr>
              <a:t>、日本</a:t>
            </a:r>
            <a:r>
              <a:rPr lang="ja-JP" altLang="en-US" sz="1800" dirty="0">
                <a:ea typeface="ＭＳ Ｐゴシック" pitchFamily="50" charset="-128"/>
              </a:rPr>
              <a:t>銀行のスタンスを表明する効果、つまり</a:t>
            </a:r>
            <a:r>
              <a:rPr lang="ja-JP" altLang="en-US" sz="1800" dirty="0">
                <a:solidFill>
                  <a:srgbClr val="FF0000"/>
                </a:solidFill>
                <a:ea typeface="ＭＳ Ｐゴシック" pitchFamily="50" charset="-128"/>
              </a:rPr>
              <a:t>アナウンスメント効果</a:t>
            </a:r>
            <a:r>
              <a:rPr lang="ja-JP" altLang="en-US" sz="1800" dirty="0" smtClean="0">
                <a:ea typeface="ＭＳ Ｐゴシック" pitchFamily="50" charset="-128"/>
              </a:rPr>
              <a:t>はある</a:t>
            </a:r>
            <a:r>
              <a:rPr lang="ja-JP" altLang="en-US" sz="1800" dirty="0">
                <a:ea typeface="ＭＳ Ｐゴシック" pitchFamily="50" charset="-128"/>
              </a:rPr>
              <a:t>といわれている。</a:t>
            </a:r>
            <a:endParaRPr lang="ja-JP" altLang="en-US" sz="1800" dirty="0">
              <a:solidFill>
                <a:srgbClr val="3399FF"/>
              </a:solidFill>
              <a:ea typeface="ＭＳ Ｐゴシック" pitchFamily="50"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sz="2400" b="1" dirty="0" smtClean="0">
                <a:ea typeface="ＭＳ Ｐゴシック" pitchFamily="50" charset="-128"/>
              </a:rPr>
              <a:t>ⅱ</a:t>
            </a:r>
            <a:r>
              <a:rPr lang="ja-JP" altLang="en-US" sz="2400" b="1" dirty="0" smtClean="0">
                <a:ea typeface="ＭＳ Ｐゴシック" pitchFamily="50" charset="-128"/>
              </a:rPr>
              <a:t>公定歩合操作</a:t>
            </a:r>
            <a:r>
              <a:rPr lang="ja-JP" altLang="en-US" sz="2400" dirty="0" smtClean="0">
                <a:ea typeface="ＭＳ Ｐゴシック" pitchFamily="50" charset="-128"/>
              </a:rPr>
              <a:t>⇒</a:t>
            </a:r>
            <a:r>
              <a:rPr lang="ja-JP" altLang="en-US" sz="2400" dirty="0" smtClean="0"/>
              <a:t>基準割引率および基準貸付利率　</a:t>
            </a:r>
            <a:r>
              <a:rPr lang="en-US" altLang="ja-JP" sz="2400" dirty="0" smtClean="0"/>
              <a:t/>
            </a:r>
            <a:br>
              <a:rPr lang="en-US" altLang="ja-JP" sz="2400" dirty="0" smtClean="0"/>
            </a:br>
            <a:r>
              <a:rPr lang="ja-JP" altLang="en-US" sz="2400" dirty="0" smtClean="0"/>
              <a:t>　　　　　　　　　　　　　</a:t>
            </a:r>
            <a:r>
              <a:rPr lang="ja-JP" altLang="en-US" sz="2400" dirty="0" smtClean="0">
                <a:ea typeface="ＭＳ Ｐゴシック" pitchFamily="50" charset="-128"/>
              </a:rPr>
              <a:t>（</a:t>
            </a:r>
            <a:r>
              <a:rPr lang="en-US" altLang="ja-JP" sz="2400" dirty="0" smtClean="0">
                <a:ea typeface="ＭＳ Ｐゴシック" pitchFamily="50" charset="-128"/>
              </a:rPr>
              <a:t>2006</a:t>
            </a:r>
            <a:r>
              <a:rPr lang="ja-JP" altLang="en-US" sz="2400" dirty="0" smtClean="0">
                <a:ea typeface="ＭＳ Ｐゴシック" pitchFamily="50" charset="-128"/>
              </a:rPr>
              <a:t>年</a:t>
            </a:r>
            <a:r>
              <a:rPr lang="en-US" altLang="ja-JP" sz="2400" dirty="0" smtClean="0">
                <a:ea typeface="ＭＳ Ｐゴシック" pitchFamily="50" charset="-128"/>
              </a:rPr>
              <a:t>8</a:t>
            </a:r>
            <a:r>
              <a:rPr lang="ja-JP" altLang="en-US" sz="2400" dirty="0" smtClean="0">
                <a:ea typeface="ＭＳ Ｐゴシック" pitchFamily="50" charset="-128"/>
              </a:rPr>
              <a:t>月</a:t>
            </a:r>
            <a:r>
              <a:rPr lang="en-US" altLang="ja-JP" sz="2400" dirty="0" smtClean="0">
                <a:ea typeface="ＭＳ Ｐゴシック" pitchFamily="50" charset="-128"/>
              </a:rPr>
              <a:t>11</a:t>
            </a:r>
            <a:r>
              <a:rPr lang="ja-JP" altLang="en-US" sz="2400" dirty="0" smtClean="0">
                <a:ea typeface="ＭＳ Ｐゴシック" pitchFamily="50" charset="-128"/>
              </a:rPr>
              <a:t>日以降）</a:t>
            </a:r>
            <a:endParaRPr kumimoji="1" lang="ja-JP" altLang="en-US" sz="2400" dirty="0"/>
          </a:p>
        </p:txBody>
      </p:sp>
      <p:sp>
        <p:nvSpPr>
          <p:cNvPr id="5" name="コンテンツ プレースホルダ 4"/>
          <p:cNvSpPr>
            <a:spLocks noGrp="1"/>
          </p:cNvSpPr>
          <p:nvPr>
            <p:ph idx="1"/>
          </p:nvPr>
        </p:nvSpPr>
        <p:spPr>
          <a:xfrm>
            <a:off x="1279524" y="1571612"/>
            <a:ext cx="7150128" cy="4525963"/>
          </a:xfrm>
        </p:spPr>
        <p:txBody>
          <a:bodyPr/>
          <a:lstStyle/>
          <a:p>
            <a:pPr>
              <a:buNone/>
            </a:pPr>
            <a:r>
              <a:rPr kumimoji="1" lang="en-US" altLang="ja-JP" sz="1800" dirty="0" smtClean="0"/>
              <a:t>1994</a:t>
            </a:r>
            <a:r>
              <a:rPr kumimoji="1" lang="ja-JP" altLang="en-US" sz="1800" dirty="0" smtClean="0"/>
              <a:t>年より前は公定歩合に預金金利などの金利が連動していた。つまり、前のスライドにあったように日本銀行の行う政策に重要な役割を果たした。しかし、</a:t>
            </a:r>
            <a:r>
              <a:rPr kumimoji="1" lang="en-US" altLang="ja-JP" sz="1800" dirty="0" smtClean="0"/>
              <a:t>1994</a:t>
            </a:r>
            <a:r>
              <a:rPr kumimoji="1" lang="ja-JP" altLang="en-US" sz="1800" dirty="0" smtClean="0"/>
              <a:t>年に金利自由化が完成して以降は金利は市場で決定されることになった。</a:t>
            </a:r>
            <a:endParaRPr kumimoji="1" lang="en-US" altLang="ja-JP" sz="1800" dirty="0" smtClean="0"/>
          </a:p>
          <a:p>
            <a:pPr>
              <a:buNone/>
            </a:pPr>
            <a:r>
              <a:rPr lang="ja-JP" altLang="en-US" sz="1800" dirty="0" smtClean="0"/>
              <a:t>日本銀行の金利政策目標の目標は、銀行間貸出に適用される無担保コールレートであるが、公定歩合はこの無担保コールレートの上限としての役割のみになった。</a:t>
            </a:r>
            <a:endParaRPr lang="en-US" altLang="ja-JP" sz="1800" dirty="0" smtClean="0"/>
          </a:p>
          <a:p>
            <a:pPr>
              <a:buNone/>
            </a:pPr>
            <a:endParaRPr lang="en-US" altLang="ja-JP" sz="1800" dirty="0" smtClean="0"/>
          </a:p>
          <a:p>
            <a:pPr>
              <a:buNone/>
            </a:pPr>
            <a:r>
              <a:rPr lang="ja-JP" altLang="en-US" sz="1800" dirty="0" smtClean="0"/>
              <a:t>よって：</a:t>
            </a:r>
            <a:r>
              <a:rPr lang="ja-JP" altLang="en-US" sz="1800" dirty="0" smtClean="0">
                <a:solidFill>
                  <a:srgbClr val="FF0000"/>
                </a:solidFill>
              </a:rPr>
              <a:t>「公定歩合」には政策金利としての意味合いはなくなった。</a:t>
            </a:r>
            <a:endParaRPr lang="en-US" altLang="ja-JP" sz="1800" dirty="0" smtClean="0">
              <a:solidFill>
                <a:srgbClr val="FF0000"/>
              </a:solidFill>
            </a:endParaRPr>
          </a:p>
          <a:p>
            <a:pPr>
              <a:buNone/>
            </a:pPr>
            <a:endParaRPr lang="en-US" altLang="ja-JP" sz="1800" dirty="0" smtClean="0"/>
          </a:p>
          <a:p>
            <a:pPr>
              <a:buNone/>
            </a:pPr>
            <a:r>
              <a:rPr lang="ja-JP" altLang="en-US" sz="1800" dirty="0" smtClean="0"/>
              <a:t>日本銀行は、政策金利としての「公定歩合」という用語の使用をやめ、</a:t>
            </a:r>
            <a:r>
              <a:rPr lang="ja-JP" altLang="en-US" sz="1800" dirty="0" smtClean="0">
                <a:solidFill>
                  <a:srgbClr val="FF0000"/>
                </a:solidFill>
              </a:rPr>
              <a:t>「基準割引率および基準貸付利率」</a:t>
            </a:r>
            <a:r>
              <a:rPr lang="ja-JP" altLang="en-US" sz="1800" dirty="0" smtClean="0"/>
              <a:t>という用語を使用することとした。</a:t>
            </a:r>
            <a:endParaRPr lang="en-US" altLang="ja-JP" sz="1800" dirty="0" smtClean="0"/>
          </a:p>
          <a:p>
            <a:pPr>
              <a:buNone/>
            </a:pPr>
            <a:endParaRPr kumimoji="1" lang="en-US" altLang="ja-JP" sz="1600" dirty="0" smtClean="0"/>
          </a:p>
          <a:p>
            <a:pPr>
              <a:buNone/>
            </a:pPr>
            <a:endParaRPr kumimoji="1" lang="ja-JP" altLang="en-US" sz="1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 Box 4"/>
          <p:cNvSpPr txBox="1">
            <a:spLocks noChangeArrowheads="1"/>
          </p:cNvSpPr>
          <p:nvPr/>
        </p:nvSpPr>
        <p:spPr bwMode="auto">
          <a:xfrm>
            <a:off x="1428728" y="571480"/>
            <a:ext cx="5689600" cy="2062103"/>
          </a:xfrm>
          <a:prstGeom prst="rect">
            <a:avLst/>
          </a:prstGeom>
          <a:noFill/>
          <a:ln w="9525">
            <a:noFill/>
            <a:miter lim="800000"/>
            <a:headEnd/>
            <a:tailEnd/>
          </a:ln>
          <a:effectLst/>
        </p:spPr>
        <p:txBody>
          <a:bodyPr wrap="square">
            <a:spAutoFit/>
          </a:bodyPr>
          <a:lstStyle/>
          <a:p>
            <a:pPr>
              <a:spcBef>
                <a:spcPct val="50000"/>
              </a:spcBef>
            </a:pPr>
            <a:r>
              <a:rPr lang="en-US" altLang="ja-JP" sz="3200" dirty="0">
                <a:ea typeface="ＭＳ Ｐゴシック" pitchFamily="50" charset="-128"/>
              </a:rPr>
              <a:t>ⅲ</a:t>
            </a:r>
            <a:r>
              <a:rPr lang="ja-JP" altLang="en-US" sz="3200" dirty="0">
                <a:ea typeface="ＭＳ Ｐゴシック" pitchFamily="50" charset="-128"/>
              </a:rPr>
              <a:t>法定準備率操作</a:t>
            </a:r>
          </a:p>
          <a:p>
            <a:pPr>
              <a:spcBef>
                <a:spcPct val="50000"/>
              </a:spcBef>
            </a:pPr>
            <a:r>
              <a:rPr lang="ja-JP" altLang="en-US" sz="1800" dirty="0">
                <a:ea typeface="ＭＳ Ｐゴシック" pitchFamily="50" charset="-128"/>
              </a:rPr>
              <a:t>市中銀行の預金準備率</a:t>
            </a:r>
            <a:r>
              <a:rPr lang="en-US" altLang="ja-JP" sz="1800" dirty="0">
                <a:ea typeface="ＭＳ Ｐゴシック" pitchFamily="50" charset="-128"/>
              </a:rPr>
              <a:t>R/D</a:t>
            </a:r>
            <a:r>
              <a:rPr lang="ja-JP" altLang="en-US" sz="1800" dirty="0">
                <a:ea typeface="ＭＳ Ｐゴシック" pitchFamily="50" charset="-128"/>
              </a:rPr>
              <a:t>は、ある水準以上でなければならないと定められている。それを</a:t>
            </a:r>
            <a:r>
              <a:rPr lang="ja-JP" altLang="en-US" sz="1800" b="1" dirty="0">
                <a:solidFill>
                  <a:srgbClr val="FF0000"/>
                </a:solidFill>
                <a:ea typeface="ＭＳ Ｐゴシック" pitchFamily="50" charset="-128"/>
              </a:rPr>
              <a:t>法定準備率</a:t>
            </a:r>
            <a:r>
              <a:rPr lang="ja-JP" altLang="en-US" sz="1800" dirty="0">
                <a:ea typeface="ＭＳ Ｐゴシック" pitchFamily="50" charset="-128"/>
              </a:rPr>
              <a:t>という。</a:t>
            </a:r>
          </a:p>
          <a:p>
            <a:pPr>
              <a:spcBef>
                <a:spcPct val="50000"/>
              </a:spcBef>
            </a:pPr>
            <a:r>
              <a:rPr lang="ja-JP" altLang="en-US" sz="1800" dirty="0">
                <a:ea typeface="ＭＳ Ｐゴシック" pitchFamily="50" charset="-128"/>
              </a:rPr>
              <a:t>つまり、</a:t>
            </a:r>
          </a:p>
          <a:p>
            <a:pPr>
              <a:spcBef>
                <a:spcPct val="50000"/>
              </a:spcBef>
            </a:pPr>
            <a:endParaRPr lang="ja-JP" altLang="en-US" sz="1600" dirty="0">
              <a:solidFill>
                <a:srgbClr val="3399FF"/>
              </a:solidFill>
              <a:ea typeface="ＭＳ Ｐゴシック" pitchFamily="50" charset="-128"/>
            </a:endParaRPr>
          </a:p>
        </p:txBody>
      </p:sp>
      <p:graphicFrame>
        <p:nvGraphicFramePr>
          <p:cNvPr id="67589" name="Object 5"/>
          <p:cNvGraphicFramePr>
            <a:graphicFrameLocks noChangeAspect="1"/>
          </p:cNvGraphicFramePr>
          <p:nvPr/>
        </p:nvGraphicFramePr>
        <p:xfrm>
          <a:off x="2357422" y="2357430"/>
          <a:ext cx="2134854" cy="584193"/>
        </p:xfrm>
        <a:graphic>
          <a:graphicData uri="http://schemas.openxmlformats.org/presentationml/2006/ole">
            <mc:AlternateContent xmlns:mc="http://schemas.openxmlformats.org/markup-compatibility/2006">
              <mc:Choice xmlns:v="urn:schemas-microsoft-com:vml" Requires="v">
                <p:oleObj spid="_x0000_s104494" name="数式" r:id="rId3" imgW="1104840" imgH="393480" progId="Equation.3">
                  <p:embed/>
                </p:oleObj>
              </mc:Choice>
              <mc:Fallback>
                <p:oleObj name="数式" r:id="rId3" imgW="110484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7422" y="2357430"/>
                        <a:ext cx="2134854" cy="58419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590" name="Text Box 6"/>
          <p:cNvSpPr txBox="1">
            <a:spLocks noChangeArrowheads="1"/>
          </p:cNvSpPr>
          <p:nvPr/>
        </p:nvSpPr>
        <p:spPr bwMode="auto">
          <a:xfrm>
            <a:off x="1428728" y="3429000"/>
            <a:ext cx="6858048" cy="286232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市中銀行にとって、法定準備率を上回って預金準備を持っていることは無駄になるので（あまった資金は貸し出したほうがもうけになるから）市中銀行の預金準備率は、ほぼ法定準備率に等しい状態になる。</a:t>
            </a:r>
          </a:p>
          <a:p>
            <a:pPr>
              <a:spcBef>
                <a:spcPct val="50000"/>
              </a:spcBef>
            </a:pPr>
            <a:r>
              <a:rPr lang="ja-JP" altLang="en-US" sz="1800" dirty="0">
                <a:ea typeface="ＭＳ Ｐゴシック" pitchFamily="50" charset="-128"/>
              </a:rPr>
              <a:t>したがって次のような政策効果がある。</a:t>
            </a:r>
          </a:p>
          <a:p>
            <a:pPr>
              <a:spcBef>
                <a:spcPct val="50000"/>
              </a:spcBef>
            </a:pPr>
            <a:r>
              <a:rPr lang="ja-JP" altLang="en-US" sz="1800" b="1" dirty="0">
                <a:solidFill>
                  <a:srgbClr val="FF0000"/>
                </a:solidFill>
                <a:ea typeface="ＭＳ Ｐゴシック" pitchFamily="50" charset="-128"/>
              </a:rPr>
              <a:t>法定準備率を上げると貨幣乗数が下がり貨幣量が減る。</a:t>
            </a:r>
          </a:p>
          <a:p>
            <a:pPr>
              <a:spcBef>
                <a:spcPct val="50000"/>
              </a:spcBef>
            </a:pPr>
            <a:r>
              <a:rPr lang="ja-JP" altLang="en-US" sz="1800" b="1" dirty="0">
                <a:solidFill>
                  <a:srgbClr val="FF0000"/>
                </a:solidFill>
                <a:ea typeface="ＭＳ Ｐゴシック" pitchFamily="50" charset="-128"/>
              </a:rPr>
              <a:t>法定準備率を下げると貨幣乗数が上がり貨幣量が増える。</a:t>
            </a:r>
          </a:p>
          <a:p>
            <a:pPr>
              <a:spcBef>
                <a:spcPct val="50000"/>
              </a:spcBef>
            </a:pPr>
            <a:r>
              <a:rPr lang="ja-JP" altLang="en-US" sz="1800" dirty="0">
                <a:ea typeface="ＭＳ Ｐゴシック" pitchFamily="50" charset="-128"/>
              </a:rPr>
              <a:t>法定準備率の変更</a:t>
            </a:r>
            <a:r>
              <a:rPr lang="ja-JP" altLang="en-US" sz="1800" dirty="0" smtClean="0">
                <a:ea typeface="ＭＳ Ｐゴシック" pitchFamily="50" charset="-128"/>
              </a:rPr>
              <a:t>は銀行</a:t>
            </a:r>
            <a:r>
              <a:rPr lang="ja-JP" altLang="en-US" sz="1800" dirty="0">
                <a:ea typeface="ＭＳ Ｐゴシック" pitchFamily="50" charset="-128"/>
              </a:rPr>
              <a:t>の行動基準に大きな影響を与えるのでこの方法は頻繁には行われない。</a:t>
            </a:r>
          </a:p>
        </p:txBody>
      </p:sp>
      <p:graphicFrame>
        <p:nvGraphicFramePr>
          <p:cNvPr id="104451" name="Object 3"/>
          <p:cNvGraphicFramePr>
            <a:graphicFrameLocks noChangeAspect="1"/>
          </p:cNvGraphicFramePr>
          <p:nvPr>
            <p:extLst>
              <p:ext uri="{D42A27DB-BD31-4B8C-83A1-F6EECF244321}">
                <p14:modId xmlns:p14="http://schemas.microsoft.com/office/powerpoint/2010/main" val="3147398781"/>
              </p:ext>
            </p:extLst>
          </p:nvPr>
        </p:nvGraphicFramePr>
        <p:xfrm>
          <a:off x="5724128" y="1824751"/>
          <a:ext cx="2454275" cy="1617663"/>
        </p:xfrm>
        <a:graphic>
          <a:graphicData uri="http://schemas.openxmlformats.org/presentationml/2006/ole">
            <mc:AlternateContent xmlns:mc="http://schemas.openxmlformats.org/markup-compatibility/2006">
              <mc:Choice xmlns:v="urn:schemas-microsoft-com:vml" Requires="v">
                <p:oleObj spid="_x0000_s104495" name="数式" r:id="rId5" imgW="774360" imgH="965160" progId="Equation.3">
                  <p:embed/>
                </p:oleObj>
              </mc:Choice>
              <mc:Fallback>
                <p:oleObj name="数式" r:id="rId5" imgW="774360" imgH="9651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128" y="1824751"/>
                        <a:ext cx="2454275" cy="1617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1116012" y="620713"/>
            <a:ext cx="8027987" cy="353060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次に、金融仲介機関の</a:t>
            </a:r>
            <a:r>
              <a:rPr lang="en-US" altLang="ja-JP" sz="1800" dirty="0">
                <a:ea typeface="ＭＳ Ｐゴシック" pitchFamily="50" charset="-128"/>
              </a:rPr>
              <a:t>1</a:t>
            </a:r>
            <a:r>
              <a:rPr lang="ja-JP" altLang="en-US" sz="1800" dirty="0" err="1">
                <a:ea typeface="ＭＳ Ｐゴシック" pitchFamily="50" charset="-128"/>
              </a:rPr>
              <a:t>つの</a:t>
            </a:r>
            <a:r>
              <a:rPr lang="ja-JP" altLang="en-US" sz="1800" dirty="0">
                <a:ea typeface="ＭＳ Ｐゴシック" pitchFamily="50" charset="-128"/>
              </a:rPr>
              <a:t>銀行をみてみよう。</a:t>
            </a:r>
          </a:p>
          <a:p>
            <a:pPr>
              <a:spcBef>
                <a:spcPct val="50000"/>
              </a:spcBef>
            </a:pPr>
            <a:r>
              <a:rPr lang="ja-JP" altLang="en-US" sz="1800" dirty="0">
                <a:solidFill>
                  <a:srgbClr val="FF0000"/>
                </a:solidFill>
                <a:ea typeface="ＭＳ Ｐゴシック" pitchFamily="50" charset="-128"/>
              </a:rPr>
              <a:t>貸し手</a:t>
            </a:r>
            <a:r>
              <a:rPr lang="ja-JP" altLang="en-US" sz="1800" dirty="0">
                <a:ea typeface="ＭＳ Ｐゴシック" pitchFamily="50" charset="-128"/>
              </a:rPr>
              <a:t>は証券会社から債券や株式を購入するだけでなく、</a:t>
            </a:r>
          </a:p>
          <a:p>
            <a:pPr>
              <a:spcBef>
                <a:spcPct val="50000"/>
              </a:spcBef>
            </a:pPr>
            <a:r>
              <a:rPr lang="ja-JP" altLang="en-US" sz="1800" dirty="0">
                <a:solidFill>
                  <a:srgbClr val="FF0000"/>
                </a:solidFill>
                <a:ea typeface="ＭＳ Ｐゴシック" pitchFamily="50" charset="-128"/>
              </a:rPr>
              <a:t>銀行へ</a:t>
            </a:r>
            <a:r>
              <a:rPr lang="ja-JP" altLang="en-US" sz="1800" u="sng" dirty="0">
                <a:solidFill>
                  <a:srgbClr val="FF0000"/>
                </a:solidFill>
                <a:ea typeface="ＭＳ Ｐゴシック" pitchFamily="50" charset="-128"/>
              </a:rPr>
              <a:t>自分の資金を預ける</a:t>
            </a:r>
            <a:r>
              <a:rPr lang="ja-JP" altLang="en-US" sz="1800" dirty="0">
                <a:solidFill>
                  <a:srgbClr val="FF0000"/>
                </a:solidFill>
                <a:ea typeface="ＭＳ Ｐゴシック" pitchFamily="50" charset="-128"/>
              </a:rPr>
              <a:t>こともできる。</a:t>
            </a:r>
          </a:p>
          <a:p>
            <a:pPr>
              <a:spcBef>
                <a:spcPct val="50000"/>
              </a:spcBef>
            </a:pPr>
            <a:r>
              <a:rPr lang="ja-JP" altLang="en-US" sz="1800" dirty="0">
                <a:ea typeface="ＭＳ Ｐゴシック" pitchFamily="50" charset="-128"/>
              </a:rPr>
              <a:t>　　　　　</a:t>
            </a:r>
            <a:r>
              <a:rPr lang="ja-JP" altLang="en-US" sz="1800" dirty="0">
                <a:solidFill>
                  <a:srgbClr val="FF0000"/>
                </a:solidFill>
                <a:ea typeface="ＭＳ Ｐゴシック" pitchFamily="50" charset="-128"/>
              </a:rPr>
              <a:t>間接証券</a:t>
            </a:r>
            <a:r>
              <a:rPr lang="ja-JP" altLang="en-US" sz="1800" dirty="0">
                <a:ea typeface="ＭＳ Ｐゴシック" pitchFamily="50" charset="-128"/>
              </a:rPr>
              <a:t>、預金という。</a:t>
            </a:r>
          </a:p>
          <a:p>
            <a:pPr>
              <a:spcBef>
                <a:spcPct val="50000"/>
              </a:spcBef>
            </a:pPr>
            <a:r>
              <a:rPr lang="ja-JP" altLang="en-US" sz="1800" dirty="0">
                <a:ea typeface="ＭＳ Ｐゴシック" pitchFamily="50" charset="-128"/>
              </a:rPr>
              <a:t>預金には、いつでも引き出せる流動性預金の当座預金（小切手発行ができる。）</a:t>
            </a:r>
            <a:r>
              <a:rPr lang="ja-JP" altLang="en-US" sz="1800" dirty="0" err="1">
                <a:solidFill>
                  <a:schemeClr val="tx2"/>
                </a:solidFill>
                <a:ea typeface="ＭＳ Ｐゴシック" pitchFamily="50" charset="-128"/>
              </a:rPr>
              <a:t>、</a:t>
            </a:r>
            <a:r>
              <a:rPr lang="ja-JP" altLang="en-US" sz="1800" dirty="0">
                <a:ea typeface="ＭＳ Ｐゴシック" pitchFamily="50" charset="-128"/>
              </a:rPr>
              <a:t>普通預金、一定期間預けることを強制される定期性預金がある。</a:t>
            </a:r>
          </a:p>
          <a:p>
            <a:pPr>
              <a:spcBef>
                <a:spcPct val="50000"/>
              </a:spcBef>
            </a:pPr>
            <a:r>
              <a:rPr lang="ja-JP" altLang="en-US" sz="1800" dirty="0">
                <a:ea typeface="ＭＳ Ｐゴシック" pitchFamily="50" charset="-128"/>
              </a:rPr>
              <a:t>銀行は預金を集めてまとめ、大きな資金として企業に貸し出しする。</a:t>
            </a:r>
          </a:p>
          <a:p>
            <a:pPr>
              <a:spcBef>
                <a:spcPct val="50000"/>
              </a:spcBef>
            </a:pPr>
            <a:endParaRPr lang="ja-JP" altLang="en-US" sz="1800" dirty="0">
              <a:ea typeface="ＭＳ Ｐゴシック" pitchFamily="50" charset="-128"/>
            </a:endParaRPr>
          </a:p>
          <a:p>
            <a:pPr>
              <a:spcBef>
                <a:spcPct val="50000"/>
              </a:spcBef>
            </a:pPr>
            <a:endParaRPr lang="ja-JP" altLang="en-US" sz="1800" dirty="0">
              <a:solidFill>
                <a:srgbClr val="FF00FF"/>
              </a:solidFill>
              <a:ea typeface="ＭＳ Ｐゴシック" pitchFamily="50" charset="-128"/>
            </a:endParaRPr>
          </a:p>
        </p:txBody>
      </p:sp>
      <p:sp>
        <p:nvSpPr>
          <p:cNvPr id="11270" name="Line 6"/>
          <p:cNvSpPr>
            <a:spLocks noChangeShapeType="1"/>
          </p:cNvSpPr>
          <p:nvPr/>
        </p:nvSpPr>
        <p:spPr bwMode="auto">
          <a:xfrm>
            <a:off x="2916238" y="1773238"/>
            <a:ext cx="0" cy="142875"/>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224844" y="692696"/>
            <a:ext cx="7691529" cy="5632311"/>
          </a:xfrm>
          <a:prstGeom prst="rect">
            <a:avLst/>
          </a:prstGeom>
          <a:noFill/>
        </p:spPr>
        <p:txBody>
          <a:bodyPr wrap="none" rtlCol="0">
            <a:spAutoFit/>
          </a:bodyPr>
          <a:lstStyle/>
          <a:p>
            <a:r>
              <a:rPr lang="en-US" altLang="ja-JP" sz="1800" b="1" dirty="0" err="1">
                <a:solidFill>
                  <a:srgbClr val="FF0000"/>
                </a:solidFill>
                <a:latin typeface="ＭＳ Ｐゴシック" panose="020B0600070205080204" pitchFamily="50" charset="-128"/>
                <a:ea typeface="ＭＳ Ｐゴシック" panose="020B0600070205080204" pitchFamily="50" charset="-128"/>
              </a:rPr>
              <a:t>補完当座預金制度</a:t>
            </a:r>
            <a:endParaRPr lang="en-US" altLang="ja-JP" sz="1800" b="1" dirty="0" smtClean="0">
              <a:solidFill>
                <a:srgbClr val="FF0000"/>
              </a:solidFill>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日本</a:t>
            </a:r>
            <a:r>
              <a:rPr lang="ja-JP" altLang="ja-JP" sz="1800" dirty="0">
                <a:latin typeface="ＭＳ Ｐゴシック" panose="020B0600070205080204" pitchFamily="50" charset="-128"/>
                <a:ea typeface="ＭＳ Ｐゴシック" panose="020B0600070205080204" pitchFamily="50" charset="-128"/>
              </a:rPr>
              <a:t>銀行への当座預金</a:t>
            </a:r>
            <a:r>
              <a:rPr lang="ja-JP" altLang="ja-JP" sz="1800" dirty="0" smtClean="0">
                <a:latin typeface="ＭＳ Ｐゴシック" panose="020B0600070205080204" pitchFamily="50" charset="-128"/>
                <a:ea typeface="ＭＳ Ｐゴシック" panose="020B0600070205080204" pitchFamily="50" charset="-128"/>
              </a:rPr>
              <a:t>は</a:t>
            </a:r>
            <a:r>
              <a:rPr lang="ja-JP" altLang="en-US" sz="1800" dirty="0" smtClean="0">
                <a:latin typeface="ＭＳ Ｐゴシック" panose="020B0600070205080204" pitchFamily="50" charset="-128"/>
                <a:ea typeface="ＭＳ Ｐゴシック" panose="020B0600070205080204" pitchFamily="50" charset="-128"/>
              </a:rPr>
              <a:t>、</a:t>
            </a:r>
            <a:r>
              <a:rPr lang="en-US" altLang="ja-JP" sz="1800" dirty="0" smtClean="0">
                <a:latin typeface="ＭＳ Ｐゴシック" panose="020B0600070205080204" pitchFamily="50" charset="-128"/>
                <a:ea typeface="ＭＳ Ｐゴシック" panose="020B0600070205080204" pitchFamily="50" charset="-128"/>
              </a:rPr>
              <a:t>2008</a:t>
            </a:r>
            <a:r>
              <a:rPr lang="en-US" altLang="ja-JP" sz="1800" dirty="0">
                <a:latin typeface="ＭＳ Ｐゴシック" panose="020B0600070205080204" pitchFamily="50" charset="-128"/>
                <a:ea typeface="ＭＳ Ｐゴシック" panose="020B0600070205080204" pitchFamily="50" charset="-128"/>
              </a:rPr>
              <a:t>年10</a:t>
            </a:r>
            <a:r>
              <a:rPr lang="en-US" altLang="ja-JP" sz="1800" dirty="0" smtClean="0">
                <a:latin typeface="ＭＳ Ｐゴシック" panose="020B0600070205080204" pitchFamily="50" charset="-128"/>
                <a:ea typeface="ＭＳ Ｐゴシック" panose="020B0600070205080204" pitchFamily="50" charset="-128"/>
              </a:rPr>
              <a:t>月までは無利子</a:t>
            </a:r>
            <a:r>
              <a:rPr lang="ja-JP" altLang="en-US" sz="1800" dirty="0" smtClean="0">
                <a:latin typeface="ＭＳ Ｐゴシック" panose="020B0600070205080204" pitchFamily="50" charset="-128"/>
                <a:ea typeface="ＭＳ Ｐゴシック" panose="020B0600070205080204" pitchFamily="50" charset="-128"/>
              </a:rPr>
              <a:t>だった。</a:t>
            </a:r>
            <a:endParaRPr lang="en-US" altLang="ja-JP" sz="1800" dirty="0" smtClean="0">
              <a:latin typeface="ＭＳ Ｐゴシック" panose="020B0600070205080204" pitchFamily="50" charset="-128"/>
              <a:ea typeface="ＭＳ Ｐゴシック" panose="020B0600070205080204" pitchFamily="50" charset="-128"/>
            </a:endParaRPr>
          </a:p>
          <a:p>
            <a:r>
              <a:rPr lang="en-US" altLang="ja-JP" sz="1800" dirty="0" err="1" smtClean="0">
                <a:latin typeface="ＭＳ Ｐゴシック" panose="020B0600070205080204" pitchFamily="50" charset="-128"/>
                <a:ea typeface="ＭＳ Ｐゴシック" panose="020B0600070205080204" pitchFamily="50" charset="-128"/>
              </a:rPr>
              <a:t>したがって</a:t>
            </a:r>
            <a:r>
              <a:rPr lang="ja-JP" altLang="en-US" sz="1800" dirty="0" err="1" smtClean="0">
                <a:latin typeface="ＭＳ Ｐゴシック" panose="020B0600070205080204" pitchFamily="50" charset="-128"/>
                <a:ea typeface="ＭＳ Ｐゴシック" panose="020B0600070205080204" pitchFamily="50" charset="-128"/>
              </a:rPr>
              <a:t>、</a:t>
            </a:r>
            <a:r>
              <a:rPr lang="en-US" altLang="ja-JP" sz="1800" dirty="0" err="1" smtClean="0">
                <a:latin typeface="ＭＳ Ｐゴシック" panose="020B0600070205080204" pitchFamily="50" charset="-128"/>
                <a:ea typeface="ＭＳ Ｐゴシック" panose="020B0600070205080204" pitchFamily="50" charset="-128"/>
              </a:rPr>
              <a:t>銀行は法定準備を超える現金準備をほとんど</a:t>
            </a:r>
            <a:r>
              <a:rPr lang="ja-JP" altLang="en-US" sz="1800" dirty="0" smtClean="0">
                <a:latin typeface="ＭＳ Ｐゴシック" panose="020B0600070205080204" pitchFamily="50" charset="-128"/>
                <a:ea typeface="ＭＳ Ｐゴシック" panose="020B0600070205080204" pitchFamily="50" charset="-128"/>
              </a:rPr>
              <a:t>持たなかった。</a:t>
            </a:r>
            <a:endParaRPr lang="en-US" altLang="ja-JP" sz="1800" dirty="0" smtClean="0">
              <a:latin typeface="ＭＳ Ｐゴシック" panose="020B0600070205080204" pitchFamily="50" charset="-128"/>
              <a:ea typeface="ＭＳ Ｐゴシック" panose="020B0600070205080204" pitchFamily="50" charset="-128"/>
            </a:endParaRPr>
          </a:p>
          <a:p>
            <a:endParaRPr lang="en-US" altLang="ja-JP" sz="1800" dirty="0">
              <a:latin typeface="ＭＳ Ｐゴシック" panose="020B0600070205080204" pitchFamily="50" charset="-128"/>
              <a:ea typeface="ＭＳ Ｐゴシック" panose="020B0600070205080204" pitchFamily="50" charset="-128"/>
            </a:endParaRPr>
          </a:p>
          <a:p>
            <a:r>
              <a:rPr lang="en-US" altLang="ja-JP" sz="1800" dirty="0" err="1" smtClean="0">
                <a:latin typeface="ＭＳ Ｐゴシック" panose="020B0600070205080204" pitchFamily="50" charset="-128"/>
                <a:ea typeface="ＭＳ Ｐゴシック" panose="020B0600070205080204" pitchFamily="50" charset="-128"/>
              </a:rPr>
              <a:t>しかし</a:t>
            </a:r>
            <a:r>
              <a:rPr lang="ja-JP" altLang="en-US" sz="1800" dirty="0" err="1" smtClean="0">
                <a:latin typeface="ＭＳ Ｐゴシック" panose="020B0600070205080204" pitchFamily="50" charset="-128"/>
                <a:ea typeface="ＭＳ Ｐゴシック" panose="020B0600070205080204" pitchFamily="50" charset="-128"/>
              </a:rPr>
              <a:t>、</a:t>
            </a:r>
            <a:r>
              <a:rPr lang="en-US" altLang="ja-JP" sz="1800" dirty="0" smtClean="0">
                <a:latin typeface="ＭＳ Ｐゴシック" panose="020B0600070205080204" pitchFamily="50" charset="-128"/>
                <a:ea typeface="ＭＳ Ｐゴシック" panose="020B0600070205080204" pitchFamily="50" charset="-128"/>
              </a:rPr>
              <a:t>補完当座預金制度が</a:t>
            </a:r>
            <a:r>
              <a:rPr lang="en-US" altLang="ja-JP" sz="1800" dirty="0">
                <a:latin typeface="ＭＳ Ｐゴシック" panose="020B0600070205080204" pitchFamily="50" charset="-128"/>
                <a:ea typeface="ＭＳ Ｐゴシック" panose="020B0600070205080204" pitchFamily="50" charset="-128"/>
              </a:rPr>
              <a:t>2008年10</a:t>
            </a:r>
            <a:r>
              <a:rPr lang="en-US" altLang="ja-JP" sz="1800" dirty="0" smtClean="0">
                <a:latin typeface="ＭＳ Ｐゴシック" panose="020B0600070205080204" pitchFamily="50" charset="-128"/>
                <a:ea typeface="ＭＳ Ｐゴシック" panose="020B0600070205080204" pitchFamily="50" charset="-128"/>
              </a:rPr>
              <a:t>月に導入されたことにより</a:t>
            </a:r>
            <a:r>
              <a:rPr lang="ja-JP" altLang="en-US" sz="1800" dirty="0" err="1" smtClean="0">
                <a:latin typeface="ＭＳ Ｐゴシック" panose="020B0600070205080204" pitchFamily="50" charset="-128"/>
                <a:ea typeface="ＭＳ Ｐゴシック" panose="020B0600070205080204" pitchFamily="50" charset="-128"/>
              </a:rPr>
              <a:t>、</a:t>
            </a:r>
            <a:endParaRPr lang="en-US" altLang="ja-JP" sz="1800" dirty="0" smtClean="0">
              <a:latin typeface="ＭＳ Ｐゴシック" panose="020B0600070205080204" pitchFamily="50" charset="-128"/>
              <a:ea typeface="ＭＳ Ｐゴシック" panose="020B0600070205080204" pitchFamily="50" charset="-128"/>
            </a:endParaRPr>
          </a:p>
          <a:p>
            <a:r>
              <a:rPr lang="en-US" altLang="ja-JP" sz="1800" dirty="0" err="1" smtClean="0">
                <a:latin typeface="ＭＳ Ｐゴシック" panose="020B0600070205080204" pitchFamily="50" charset="-128"/>
                <a:ea typeface="ＭＳ Ｐゴシック" panose="020B0600070205080204" pitchFamily="50" charset="-128"/>
              </a:rPr>
              <a:t>法定準備預金額を超える準備預金の保有</a:t>
            </a:r>
            <a:r>
              <a:rPr lang="en-US" altLang="ja-JP" sz="1800" dirty="0" err="1">
                <a:latin typeface="ＭＳ Ｐゴシック" panose="020B0600070205080204" pitchFamily="50" charset="-128"/>
                <a:ea typeface="ＭＳ Ｐゴシック" panose="020B0600070205080204" pitchFamily="50" charset="-128"/>
              </a:rPr>
              <a:t>（</a:t>
            </a:r>
            <a:r>
              <a:rPr lang="en-US" altLang="ja-JP" sz="1800" dirty="0" err="1" smtClean="0">
                <a:latin typeface="ＭＳ Ｐゴシック" panose="020B0600070205080204" pitchFamily="50" charset="-128"/>
                <a:ea typeface="ＭＳ Ｐゴシック" panose="020B0600070205080204" pitchFamily="50" charset="-128"/>
              </a:rPr>
              <a:t>超過準備額と呼ばれ</a:t>
            </a:r>
            <a:r>
              <a:rPr lang="ja-JP" altLang="en-US" sz="1800" dirty="0" smtClean="0">
                <a:latin typeface="ＭＳ Ｐゴシック" panose="020B0600070205080204" pitchFamily="50" charset="-128"/>
                <a:ea typeface="ＭＳ Ｐゴシック" panose="020B0600070205080204" pitchFamily="50" charset="-128"/>
              </a:rPr>
              <a:t>る</a:t>
            </a:r>
            <a:r>
              <a:rPr lang="en-US" altLang="ja-JP" sz="1800" dirty="0" smtClean="0">
                <a:latin typeface="ＭＳ Ｐゴシック" panose="020B0600070205080204" pitchFamily="50" charset="-128"/>
                <a:ea typeface="ＭＳ Ｐゴシック" panose="020B0600070205080204" pitchFamily="50" charset="-128"/>
              </a:rPr>
              <a:t>）</a:t>
            </a:r>
            <a:r>
              <a:rPr lang="en-US" altLang="ja-JP" sz="1800" dirty="0" err="1" smtClean="0">
                <a:latin typeface="ＭＳ Ｐゴシック" panose="020B0600070205080204" pitchFamily="50" charset="-128"/>
                <a:ea typeface="ＭＳ Ｐゴシック" panose="020B0600070205080204" pitchFamily="50" charset="-128"/>
              </a:rPr>
              <a:t>に対して</a:t>
            </a:r>
            <a:r>
              <a:rPr lang="ja-JP" altLang="en-US" sz="1800" dirty="0" err="1" smtClean="0">
                <a:latin typeface="ＭＳ Ｐゴシック" panose="020B0600070205080204" pitchFamily="50" charset="-128"/>
                <a:ea typeface="ＭＳ Ｐゴシック" panose="020B0600070205080204" pitchFamily="50" charset="-128"/>
              </a:rPr>
              <a:t>、</a:t>
            </a:r>
            <a:endParaRPr lang="en-US" altLang="ja-JP" sz="1800" dirty="0" smtClean="0">
              <a:latin typeface="ＭＳ Ｐゴシック" panose="020B0600070205080204" pitchFamily="50" charset="-128"/>
              <a:ea typeface="ＭＳ Ｐゴシック" panose="020B0600070205080204" pitchFamily="50" charset="-128"/>
            </a:endParaRPr>
          </a:p>
          <a:p>
            <a:r>
              <a:rPr lang="en-US" altLang="ja-JP" sz="1800" dirty="0" smtClean="0">
                <a:latin typeface="ＭＳ Ｐゴシック" panose="020B0600070205080204" pitchFamily="50" charset="-128"/>
                <a:ea typeface="ＭＳ Ｐゴシック" panose="020B0600070205080204" pitchFamily="50" charset="-128"/>
              </a:rPr>
              <a:t>日本銀行が利息</a:t>
            </a:r>
            <a:r>
              <a:rPr lang="en-US" altLang="ja-JP" sz="1800" dirty="0">
                <a:latin typeface="ＭＳ Ｐゴシック" panose="020B0600070205080204" pitchFamily="50" charset="-128"/>
                <a:ea typeface="ＭＳ Ｐゴシック" panose="020B0600070205080204" pitchFamily="50" charset="-128"/>
              </a:rPr>
              <a:t>（</a:t>
            </a:r>
            <a:r>
              <a:rPr lang="en-US" altLang="ja-JP" sz="1800" dirty="0" smtClean="0">
                <a:latin typeface="ＭＳ Ｐゴシック" panose="020B0600070205080204" pitchFamily="50" charset="-128"/>
                <a:ea typeface="ＭＳ Ｐゴシック" panose="020B0600070205080204" pitchFamily="50" charset="-128"/>
              </a:rPr>
              <a:t>0.1</a:t>
            </a:r>
            <a:r>
              <a:rPr lang="ja-JP" altLang="en-US" sz="1800" dirty="0" smtClean="0">
                <a:latin typeface="ＭＳ Ｐゴシック" panose="020B0600070205080204" pitchFamily="50" charset="-128"/>
                <a:ea typeface="ＭＳ Ｐゴシック" panose="020B0600070205080204" pitchFamily="50" charset="-128"/>
              </a:rPr>
              <a:t>％</a:t>
            </a:r>
            <a:r>
              <a:rPr lang="en-US" altLang="ja-JP" sz="1800" dirty="0" smtClean="0">
                <a:latin typeface="ＭＳ Ｐゴシック" panose="020B0600070205080204" pitchFamily="50" charset="-128"/>
                <a:ea typeface="ＭＳ Ｐゴシック" panose="020B0600070205080204" pitchFamily="50" charset="-128"/>
              </a:rPr>
              <a:t>）</a:t>
            </a:r>
            <a:r>
              <a:rPr lang="en-US" altLang="ja-JP" sz="1800" dirty="0" err="1" smtClean="0">
                <a:latin typeface="ＭＳ Ｐゴシック" panose="020B0600070205080204" pitchFamily="50" charset="-128"/>
                <a:ea typeface="ＭＳ Ｐゴシック" panose="020B0600070205080204" pitchFamily="50" charset="-128"/>
              </a:rPr>
              <a:t>を払うことに</a:t>
            </a:r>
            <a:r>
              <a:rPr lang="ja-JP" altLang="en-US" sz="1800" dirty="0" smtClean="0">
                <a:latin typeface="ＭＳ Ｐゴシック" panose="020B0600070205080204" pitchFamily="50" charset="-128"/>
                <a:ea typeface="ＭＳ Ｐゴシック" panose="020B0600070205080204" pitchFamily="50" charset="-128"/>
              </a:rPr>
              <a:t>なった。</a:t>
            </a:r>
            <a:endParaRPr lang="en-US" altLang="ja-JP" sz="1800" dirty="0" smtClean="0">
              <a:latin typeface="ＭＳ Ｐゴシック" panose="020B0600070205080204" pitchFamily="50" charset="-128"/>
              <a:ea typeface="ＭＳ Ｐゴシック" panose="020B0600070205080204" pitchFamily="50" charset="-128"/>
            </a:endParaRPr>
          </a:p>
          <a:p>
            <a:endParaRPr lang="en-US" altLang="ja-JP" sz="1800" dirty="0">
              <a:latin typeface="ＭＳ Ｐゴシック" panose="020B0600070205080204" pitchFamily="50" charset="-128"/>
              <a:ea typeface="ＭＳ Ｐゴシック" panose="020B0600070205080204" pitchFamily="50" charset="-128"/>
            </a:endParaRPr>
          </a:p>
          <a:p>
            <a:r>
              <a:rPr lang="en-US" altLang="ja-JP" sz="1800" dirty="0" err="1" smtClean="0">
                <a:latin typeface="ＭＳ Ｐゴシック" panose="020B0600070205080204" pitchFamily="50" charset="-128"/>
                <a:ea typeface="ＭＳ Ｐゴシック" panose="020B0600070205080204" pitchFamily="50" charset="-128"/>
              </a:rPr>
              <a:t>その結果</a:t>
            </a:r>
            <a:r>
              <a:rPr lang="ja-JP" altLang="en-US" sz="1800" dirty="0" err="1" smtClean="0">
                <a:latin typeface="ＭＳ Ｐゴシック" panose="020B0600070205080204" pitchFamily="50" charset="-128"/>
                <a:ea typeface="ＭＳ Ｐゴシック" panose="020B0600070205080204" pitchFamily="50" charset="-128"/>
              </a:rPr>
              <a:t>、</a:t>
            </a:r>
            <a:r>
              <a:rPr lang="en-US" altLang="ja-JP" sz="1800" dirty="0" err="1" smtClean="0">
                <a:latin typeface="ＭＳ Ｐゴシック" panose="020B0600070205080204" pitchFamily="50" charset="-128"/>
                <a:ea typeface="ＭＳ Ｐゴシック" panose="020B0600070205080204" pitchFamily="50" charset="-128"/>
              </a:rPr>
              <a:t>銀行は有望な貸出先がない場合には現金準備を</a:t>
            </a:r>
            <a:endParaRPr lang="en-US" altLang="ja-JP" sz="1800" dirty="0" smtClean="0">
              <a:latin typeface="ＭＳ Ｐゴシック" panose="020B0600070205080204" pitchFamily="50" charset="-128"/>
              <a:ea typeface="ＭＳ Ｐゴシック" panose="020B0600070205080204" pitchFamily="50" charset="-128"/>
            </a:endParaRPr>
          </a:p>
          <a:p>
            <a:r>
              <a:rPr lang="en-US" altLang="ja-JP" sz="1800" dirty="0" err="1" smtClean="0">
                <a:latin typeface="ＭＳ Ｐゴシック" panose="020B0600070205080204" pitchFamily="50" charset="-128"/>
                <a:ea typeface="ＭＳ Ｐゴシック" panose="020B0600070205080204" pitchFamily="50" charset="-128"/>
              </a:rPr>
              <a:t>日銀預け金の形で保有するように</a:t>
            </a:r>
            <a:r>
              <a:rPr lang="ja-JP" altLang="en-US" sz="1800" dirty="0" smtClean="0">
                <a:latin typeface="ＭＳ Ｐゴシック" panose="020B0600070205080204" pitchFamily="50" charset="-128"/>
                <a:ea typeface="ＭＳ Ｐゴシック" panose="020B0600070205080204" pitchFamily="50" charset="-128"/>
              </a:rPr>
              <a:t>なった</a:t>
            </a:r>
            <a:r>
              <a:rPr lang="en-US" altLang="ja-JP" sz="1800" dirty="0" smtClean="0">
                <a:latin typeface="ＭＳ Ｐゴシック" panose="020B0600070205080204" pitchFamily="50" charset="-128"/>
                <a:ea typeface="ＭＳ Ｐゴシック" panose="020B0600070205080204" pitchFamily="50" charset="-128"/>
              </a:rPr>
              <a:t>（</a:t>
            </a:r>
            <a:r>
              <a:rPr lang="ja-JP" altLang="en-US" sz="1800" dirty="0" smtClean="0">
                <a:latin typeface="ＭＳ Ｐゴシック" panose="020B0600070205080204" pitchFamily="50" charset="-128"/>
                <a:ea typeface="ＭＳ Ｐゴシック" panose="020B0600070205080204" pitchFamily="50" charset="-128"/>
              </a:rPr>
              <a:t>テキスト</a:t>
            </a:r>
            <a:r>
              <a:rPr lang="en-US" altLang="ja-JP" sz="1800" dirty="0" smtClean="0">
                <a:latin typeface="ＭＳ Ｐゴシック" panose="020B0600070205080204" pitchFamily="50" charset="-128"/>
                <a:ea typeface="ＭＳ Ｐゴシック" panose="020B0600070205080204" pitchFamily="50" charset="-128"/>
              </a:rPr>
              <a:t>図10-2</a:t>
            </a:r>
            <a:r>
              <a:rPr lang="ja-JP" altLang="en-US" sz="1800" dirty="0" smtClean="0">
                <a:latin typeface="ＭＳ Ｐゴシック" panose="020B0600070205080204" pitchFamily="50" charset="-128"/>
                <a:ea typeface="ＭＳ Ｐゴシック" panose="020B0600070205080204" pitchFamily="50" charset="-128"/>
              </a:rPr>
              <a:t>４</a:t>
            </a:r>
            <a:r>
              <a:rPr lang="ja-JP" altLang="ja-JP" sz="1800" dirty="0" smtClean="0">
                <a:latin typeface="ＭＳ Ｐゴシック" panose="020B0600070205080204" pitchFamily="50" charset="-128"/>
                <a:ea typeface="ＭＳ Ｐゴシック" panose="020B0600070205080204" pitchFamily="50" charset="-128"/>
              </a:rPr>
              <a:t>参照）</a:t>
            </a:r>
            <a:r>
              <a:rPr lang="ja-JP" altLang="en-US" sz="1800" dirty="0" smtClean="0">
                <a:latin typeface="ＭＳ Ｐゴシック" panose="020B0600070205080204" pitchFamily="50" charset="-128"/>
                <a:ea typeface="ＭＳ Ｐゴシック" panose="020B0600070205080204" pitchFamily="50" charset="-128"/>
              </a:rPr>
              <a:t>。</a:t>
            </a:r>
            <a:endParaRPr lang="en-US" altLang="ja-JP" sz="1800" dirty="0" smtClean="0">
              <a:latin typeface="ＭＳ Ｐゴシック" panose="020B0600070205080204" pitchFamily="50" charset="-128"/>
              <a:ea typeface="ＭＳ Ｐゴシック" panose="020B0600070205080204" pitchFamily="50" charset="-128"/>
            </a:endParaRPr>
          </a:p>
          <a:p>
            <a:endParaRPr kumimoji="1" lang="en-US" altLang="ja-JP" sz="1800" dirty="0" smtClean="0">
              <a:solidFill>
                <a:srgbClr val="FF0000"/>
              </a:solidFill>
              <a:latin typeface="ＭＳ Ｐゴシック" panose="020B0600070205080204" pitchFamily="50" charset="-128"/>
              <a:ea typeface="ＭＳ Ｐゴシック" panose="020B0600070205080204" pitchFamily="50" charset="-128"/>
            </a:endParaRPr>
          </a:p>
          <a:p>
            <a:r>
              <a:rPr kumimoji="1" lang="ja-JP" altLang="en-US" sz="1800" b="1" dirty="0">
                <a:solidFill>
                  <a:srgbClr val="FF0000"/>
                </a:solidFill>
                <a:latin typeface="ＭＳ Ｐゴシック" panose="020B0600070205080204" pitchFamily="50" charset="-128"/>
                <a:ea typeface="ＭＳ Ｐゴシック" panose="020B0600070205080204" pitchFamily="50" charset="-128"/>
              </a:rPr>
              <a:t>マイナス金利</a:t>
            </a:r>
            <a:endParaRPr kumimoji="1" lang="en-US" altLang="ja-JP" sz="1800" b="1" dirty="0">
              <a:solidFill>
                <a:srgbClr val="FF0000"/>
              </a:solidFill>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さらに</a:t>
            </a:r>
            <a:r>
              <a:rPr lang="ja-JP" altLang="en-US" sz="1800" dirty="0" smtClean="0">
                <a:latin typeface="ＭＳ Ｐゴシック" panose="020B0600070205080204" pitchFamily="50" charset="-128"/>
                <a:ea typeface="ＭＳ Ｐゴシック" panose="020B0600070205080204" pitchFamily="50" charset="-128"/>
              </a:rPr>
              <a:t>、</a:t>
            </a:r>
            <a:r>
              <a:rPr lang="en-US" altLang="ja-JP" sz="1800" dirty="0" smtClean="0">
                <a:latin typeface="ＭＳ Ｐゴシック" panose="020B0600070205080204" pitchFamily="50" charset="-128"/>
                <a:ea typeface="ＭＳ Ｐゴシック" panose="020B0600070205080204" pitchFamily="50" charset="-128"/>
              </a:rPr>
              <a:t>2016</a:t>
            </a:r>
            <a:r>
              <a:rPr lang="ja-JP" altLang="ja-JP" sz="1800" dirty="0">
                <a:latin typeface="ＭＳ Ｐゴシック" panose="020B0600070205080204" pitchFamily="50" charset="-128"/>
                <a:ea typeface="ＭＳ Ｐゴシック" panose="020B0600070205080204" pitchFamily="50" charset="-128"/>
              </a:rPr>
              <a:t>年</a:t>
            </a:r>
            <a:r>
              <a:rPr lang="en-US" altLang="ja-JP" sz="1800" dirty="0">
                <a:latin typeface="ＭＳ Ｐゴシック" panose="020B0600070205080204" pitchFamily="50" charset="-128"/>
                <a:ea typeface="ＭＳ Ｐゴシック" panose="020B0600070205080204" pitchFamily="50" charset="-128"/>
              </a:rPr>
              <a:t>1</a:t>
            </a:r>
            <a:r>
              <a:rPr lang="ja-JP" altLang="ja-JP" sz="1800" dirty="0">
                <a:latin typeface="ＭＳ Ｐゴシック" panose="020B0600070205080204" pitchFamily="50" charset="-128"/>
                <a:ea typeface="ＭＳ Ｐゴシック" panose="020B0600070205080204" pitchFamily="50" charset="-128"/>
              </a:rPr>
              <a:t>月</a:t>
            </a:r>
            <a:r>
              <a:rPr lang="ja-JP" altLang="ja-JP" sz="1800" dirty="0" smtClean="0">
                <a:latin typeface="ＭＳ Ｐゴシック" panose="020B0600070205080204" pitchFamily="50" charset="-128"/>
                <a:ea typeface="ＭＳ Ｐゴシック" panose="020B0600070205080204" pitchFamily="50" charset="-128"/>
              </a:rPr>
              <a:t>から</a:t>
            </a:r>
            <a:r>
              <a:rPr lang="ja-JP" altLang="en-US" sz="1800" dirty="0" smtClean="0">
                <a:latin typeface="ＭＳ Ｐゴシック" panose="020B0600070205080204" pitchFamily="50" charset="-128"/>
                <a:ea typeface="ＭＳ Ｐゴシック" panose="020B0600070205080204" pitchFamily="50" charset="-128"/>
              </a:rPr>
              <a:t>、</a:t>
            </a:r>
            <a:r>
              <a:rPr lang="ja-JP" altLang="ja-JP" sz="1800" dirty="0" smtClean="0">
                <a:latin typeface="ＭＳ Ｐゴシック" panose="020B0600070205080204" pitchFamily="50" charset="-128"/>
                <a:ea typeface="ＭＳ Ｐゴシック" panose="020B0600070205080204" pitchFamily="50" charset="-128"/>
              </a:rPr>
              <a:t>市中</a:t>
            </a:r>
            <a:r>
              <a:rPr lang="ja-JP" altLang="ja-JP" sz="1800" dirty="0">
                <a:latin typeface="ＭＳ Ｐゴシック" panose="020B0600070205080204" pitchFamily="50" charset="-128"/>
                <a:ea typeface="ＭＳ Ｐゴシック" panose="020B0600070205080204" pitchFamily="50" charset="-128"/>
              </a:rPr>
              <a:t>銀行の準備預金</a:t>
            </a:r>
            <a:r>
              <a:rPr lang="ja-JP" altLang="ja-JP" sz="1800" dirty="0" smtClean="0">
                <a:latin typeface="ＭＳ Ｐゴシック" panose="020B0600070205080204" pitchFamily="50" charset="-128"/>
                <a:ea typeface="ＭＳ Ｐゴシック" panose="020B0600070205080204" pitchFamily="50" charset="-128"/>
              </a:rPr>
              <a:t>の</a:t>
            </a:r>
            <a:r>
              <a:rPr lang="ja-JP" altLang="en-US" sz="1800" dirty="0">
                <a:latin typeface="ＭＳ Ｐゴシック" panose="020B0600070205080204" pitchFamily="50" charset="-128"/>
                <a:ea typeface="ＭＳ Ｐゴシック" panose="020B0600070205080204" pitchFamily="50" charset="-128"/>
              </a:rPr>
              <a:t>うち</a:t>
            </a:r>
            <a:r>
              <a:rPr lang="ja-JP" altLang="en-US" sz="1800" dirty="0" smtClean="0">
                <a:latin typeface="ＭＳ Ｐゴシック" panose="020B0600070205080204" pitchFamily="50" charset="-128"/>
                <a:ea typeface="ＭＳ Ｐゴシック" panose="020B0600070205080204" pitchFamily="50" charset="-128"/>
              </a:rPr>
              <a:t>、</a:t>
            </a:r>
            <a:endParaRPr lang="en-US" altLang="ja-JP" sz="1800" dirty="0" smtClean="0">
              <a:latin typeface="ＭＳ Ｐゴシック" panose="020B0600070205080204" pitchFamily="50" charset="-128"/>
              <a:ea typeface="ＭＳ Ｐゴシック" panose="020B0600070205080204" pitchFamily="50" charset="-128"/>
            </a:endParaRPr>
          </a:p>
          <a:p>
            <a:r>
              <a:rPr lang="en-US" altLang="ja-JP" sz="1800" dirty="0" smtClean="0">
                <a:latin typeface="ＭＳ Ｐゴシック" panose="020B0600070205080204" pitchFamily="50" charset="-128"/>
                <a:ea typeface="ＭＳ Ｐゴシック" panose="020B0600070205080204" pitchFamily="50" charset="-128"/>
              </a:rPr>
              <a:t>2015</a:t>
            </a:r>
            <a:r>
              <a:rPr lang="ja-JP" altLang="ja-JP" sz="1800" dirty="0">
                <a:latin typeface="ＭＳ Ｐゴシック" panose="020B0600070205080204" pitchFamily="50" charset="-128"/>
                <a:ea typeface="ＭＳ Ｐゴシック" panose="020B0600070205080204" pitchFamily="50" charset="-128"/>
              </a:rPr>
              <a:t>年</a:t>
            </a:r>
            <a:r>
              <a:rPr lang="en-US" altLang="ja-JP" sz="1800" dirty="0">
                <a:latin typeface="ＭＳ Ｐゴシック" panose="020B0600070205080204" pitchFamily="50" charset="-128"/>
                <a:ea typeface="ＭＳ Ｐゴシック" panose="020B0600070205080204" pitchFamily="50" charset="-128"/>
              </a:rPr>
              <a:t>1</a:t>
            </a:r>
            <a:r>
              <a:rPr lang="ja-JP" altLang="ja-JP" sz="1800" dirty="0">
                <a:latin typeface="ＭＳ Ｐゴシック" panose="020B0600070205080204" pitchFamily="50" charset="-128"/>
                <a:ea typeface="ＭＳ Ｐゴシック" panose="020B0600070205080204" pitchFamily="50" charset="-128"/>
              </a:rPr>
              <a:t>月</a:t>
            </a:r>
            <a:r>
              <a:rPr lang="en-US" altLang="ja-JP" sz="1800" dirty="0">
                <a:latin typeface="ＭＳ Ｐゴシック" panose="020B0600070205080204" pitchFamily="50" charset="-128"/>
                <a:ea typeface="ＭＳ Ｐゴシック" panose="020B0600070205080204" pitchFamily="50" charset="-128"/>
              </a:rPr>
              <a:t>16</a:t>
            </a:r>
            <a:r>
              <a:rPr lang="ja-JP" altLang="ja-JP" sz="1800" dirty="0">
                <a:latin typeface="ＭＳ Ｐゴシック" panose="020B0600070205080204" pitchFamily="50" charset="-128"/>
                <a:ea typeface="ＭＳ Ｐゴシック" panose="020B0600070205080204" pitchFamily="50" charset="-128"/>
              </a:rPr>
              <a:t>日から</a:t>
            </a:r>
            <a:r>
              <a:rPr lang="en-US" altLang="ja-JP" sz="1800" dirty="0">
                <a:latin typeface="ＭＳ Ｐゴシック" panose="020B0600070205080204" pitchFamily="50" charset="-128"/>
                <a:ea typeface="ＭＳ Ｐゴシック" panose="020B0600070205080204" pitchFamily="50" charset="-128"/>
              </a:rPr>
              <a:t>2016</a:t>
            </a:r>
            <a:r>
              <a:rPr lang="ja-JP" altLang="ja-JP" sz="1800" dirty="0">
                <a:latin typeface="ＭＳ Ｐゴシック" panose="020B0600070205080204" pitchFamily="50" charset="-128"/>
                <a:ea typeface="ＭＳ Ｐゴシック" panose="020B0600070205080204" pitchFamily="50" charset="-128"/>
              </a:rPr>
              <a:t>年</a:t>
            </a:r>
            <a:r>
              <a:rPr lang="en-US" altLang="ja-JP" sz="1800" dirty="0">
                <a:latin typeface="ＭＳ Ｐゴシック" panose="020B0600070205080204" pitchFamily="50" charset="-128"/>
                <a:ea typeface="ＭＳ Ｐゴシック" panose="020B0600070205080204" pitchFamily="50" charset="-128"/>
              </a:rPr>
              <a:t>12</a:t>
            </a:r>
            <a:r>
              <a:rPr lang="ja-JP" altLang="ja-JP" sz="1800" dirty="0">
                <a:latin typeface="ＭＳ Ｐゴシック" panose="020B0600070205080204" pitchFamily="50" charset="-128"/>
                <a:ea typeface="ＭＳ Ｐゴシック" panose="020B0600070205080204" pitchFamily="50" charset="-128"/>
              </a:rPr>
              <a:t>月</a:t>
            </a:r>
            <a:r>
              <a:rPr lang="en-US" altLang="ja-JP" sz="1800" dirty="0">
                <a:latin typeface="ＭＳ Ｐゴシック" panose="020B0600070205080204" pitchFamily="50" charset="-128"/>
                <a:ea typeface="ＭＳ Ｐゴシック" panose="020B0600070205080204" pitchFamily="50" charset="-128"/>
              </a:rPr>
              <a:t>16</a:t>
            </a:r>
            <a:r>
              <a:rPr lang="ja-JP" altLang="ja-JP" sz="1800" dirty="0">
                <a:latin typeface="ＭＳ Ｐゴシック" panose="020B0600070205080204" pitchFamily="50" charset="-128"/>
                <a:ea typeface="ＭＳ Ｐゴシック" panose="020B0600070205080204" pitchFamily="50" charset="-128"/>
              </a:rPr>
              <a:t>日の銀行の準備</a:t>
            </a:r>
            <a:r>
              <a:rPr lang="ja-JP" altLang="ja-JP" sz="1800" dirty="0" smtClean="0">
                <a:latin typeface="ＭＳ Ｐゴシック" panose="020B0600070205080204" pitchFamily="50" charset="-128"/>
                <a:ea typeface="ＭＳ Ｐゴシック" panose="020B0600070205080204" pitchFamily="50" charset="-128"/>
              </a:rPr>
              <a:t>預金</a:t>
            </a:r>
            <a:r>
              <a:rPr lang="ja-JP" altLang="en-US" sz="1800" dirty="0" smtClean="0">
                <a:latin typeface="ＭＳ Ｐゴシック" panose="020B0600070205080204" pitchFamily="50" charset="-128"/>
                <a:ea typeface="ＭＳ Ｐゴシック" panose="020B0600070205080204" pitchFamily="50" charset="-128"/>
              </a:rPr>
              <a:t>で</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法定</a:t>
            </a:r>
            <a:r>
              <a:rPr lang="ja-JP" altLang="ja-JP" sz="1800" dirty="0">
                <a:latin typeface="ＭＳ Ｐゴシック" panose="020B0600070205080204" pitchFamily="50" charset="-128"/>
                <a:ea typeface="ＭＳ Ｐゴシック" panose="020B0600070205080204" pitchFamily="50" charset="-128"/>
              </a:rPr>
              <a:t>準備額を上回る分に</a:t>
            </a:r>
            <a:r>
              <a:rPr lang="en-US" altLang="ja-JP" sz="1800" dirty="0" smtClean="0">
                <a:latin typeface="ＭＳ Ｐゴシック" panose="020B0600070205080204" pitchFamily="50" charset="-128"/>
                <a:ea typeface="ＭＳ Ｐゴシック" panose="020B0600070205080204" pitchFamily="50" charset="-128"/>
              </a:rPr>
              <a:t>0.1</a:t>
            </a:r>
            <a:r>
              <a:rPr lang="ja-JP" altLang="ja-JP" sz="1800" dirty="0">
                <a:latin typeface="ＭＳ Ｐゴシック" panose="020B0600070205080204" pitchFamily="50" charset="-128"/>
                <a:ea typeface="ＭＳ Ｐゴシック" panose="020B0600070205080204" pitchFamily="50" charset="-128"/>
              </a:rPr>
              <a:t>の金利を</a:t>
            </a:r>
            <a:r>
              <a:rPr lang="ja-JP" altLang="ja-JP" sz="1800" dirty="0" smtClean="0">
                <a:latin typeface="ＭＳ Ｐゴシック" panose="020B0600070205080204" pitchFamily="50" charset="-128"/>
                <a:ea typeface="ＭＳ Ｐゴシック" panose="020B0600070205080204" pitchFamily="50" charset="-128"/>
              </a:rPr>
              <a:t>付与</a:t>
            </a:r>
            <a:r>
              <a:rPr lang="ja-JP" altLang="en-US" sz="1800" dirty="0" smtClean="0">
                <a:latin typeface="ＭＳ Ｐゴシック" panose="020B0600070205080204" pitchFamily="50" charset="-128"/>
                <a:ea typeface="ＭＳ Ｐゴシック" panose="020B0600070205080204" pitchFamily="50" charset="-128"/>
              </a:rPr>
              <a:t>するが、</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先</a:t>
            </a:r>
            <a:r>
              <a:rPr lang="ja-JP" altLang="ja-JP" sz="1800" dirty="0">
                <a:latin typeface="ＭＳ Ｐゴシック" panose="020B0600070205080204" pitchFamily="50" charset="-128"/>
                <a:ea typeface="ＭＳ Ｐゴシック" panose="020B0600070205080204" pitchFamily="50" charset="-128"/>
              </a:rPr>
              <a:t>の期間の平均残高を上回る分にはマイナス</a:t>
            </a:r>
            <a:r>
              <a:rPr lang="en-US" altLang="ja-JP" sz="1800" dirty="0" smtClean="0">
                <a:latin typeface="ＭＳ Ｐゴシック" panose="020B0600070205080204" pitchFamily="50" charset="-128"/>
                <a:ea typeface="ＭＳ Ｐゴシック" panose="020B0600070205080204" pitchFamily="50" charset="-128"/>
              </a:rPr>
              <a:t>0.1</a:t>
            </a:r>
            <a:r>
              <a:rPr lang="ja-JP" altLang="en-US" sz="1800" dirty="0" smtClean="0">
                <a:latin typeface="ＭＳ Ｐゴシック" panose="020B0600070205080204" pitchFamily="50" charset="-128"/>
                <a:ea typeface="ＭＳ Ｐゴシック" panose="020B0600070205080204" pitchFamily="50" charset="-128"/>
              </a:rPr>
              <a:t>％</a:t>
            </a:r>
            <a:r>
              <a:rPr lang="ja-JP" altLang="ja-JP" sz="1800" dirty="0" smtClean="0">
                <a:latin typeface="ＭＳ Ｐゴシック" panose="020B0600070205080204" pitchFamily="50" charset="-128"/>
                <a:ea typeface="ＭＳ Ｐゴシック" panose="020B0600070205080204" pitchFamily="50" charset="-128"/>
              </a:rPr>
              <a:t>の</a:t>
            </a:r>
            <a:r>
              <a:rPr lang="ja-JP" altLang="ja-JP" sz="1800" dirty="0">
                <a:latin typeface="ＭＳ Ｐゴシック" panose="020B0600070205080204" pitchFamily="50" charset="-128"/>
                <a:ea typeface="ＭＳ Ｐゴシック" panose="020B0600070205080204" pitchFamily="50" charset="-128"/>
              </a:rPr>
              <a:t>金利</a:t>
            </a:r>
            <a:r>
              <a:rPr lang="ja-JP" altLang="ja-JP" sz="1800" dirty="0" smtClean="0">
                <a:latin typeface="ＭＳ Ｐゴシック" panose="020B0600070205080204" pitchFamily="50" charset="-128"/>
                <a:ea typeface="ＭＳ Ｐゴシック" panose="020B0600070205080204" pitchFamily="50" charset="-128"/>
              </a:rPr>
              <a:t>を</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付与</a:t>
            </a:r>
            <a:r>
              <a:rPr lang="ja-JP" altLang="ja-JP" sz="1800" dirty="0">
                <a:latin typeface="ＭＳ Ｐゴシック" panose="020B0600070205080204" pitchFamily="50" charset="-128"/>
                <a:ea typeface="ＭＳ Ｐゴシック" panose="020B0600070205080204" pitchFamily="50" charset="-128"/>
              </a:rPr>
              <a:t>すること</a:t>
            </a:r>
            <a:r>
              <a:rPr lang="ja-JP" altLang="ja-JP" sz="1800" dirty="0" smtClean="0">
                <a:latin typeface="ＭＳ Ｐゴシック" panose="020B0600070205080204" pitchFamily="50" charset="-128"/>
                <a:ea typeface="ＭＳ Ｐゴシック" panose="020B0600070205080204" pitchFamily="50" charset="-128"/>
              </a:rPr>
              <a:t>と</a:t>
            </a:r>
            <a:r>
              <a:rPr lang="ja-JP" altLang="en-US" sz="1800" dirty="0" smtClean="0">
                <a:latin typeface="ＭＳ Ｐゴシック" panose="020B0600070205080204" pitchFamily="50" charset="-128"/>
                <a:ea typeface="ＭＳ Ｐゴシック" panose="020B0600070205080204" pitchFamily="50" charset="-128"/>
              </a:rPr>
              <a:t>なった。</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これ</a:t>
            </a:r>
            <a:r>
              <a:rPr lang="ja-JP" altLang="ja-JP" sz="1800" dirty="0">
                <a:latin typeface="ＭＳ Ｐゴシック" panose="020B0600070205080204" pitchFamily="50" charset="-128"/>
                <a:ea typeface="ＭＳ Ｐゴシック" panose="020B0600070205080204" pitchFamily="50" charset="-128"/>
              </a:rPr>
              <a:t>は銀行のこれ以上の超過準備を阻止</a:t>
            </a:r>
            <a:r>
              <a:rPr lang="ja-JP" altLang="ja-JP" sz="1800" dirty="0" smtClean="0">
                <a:latin typeface="ＭＳ Ｐゴシック" panose="020B0600070205080204" pitchFamily="50" charset="-128"/>
                <a:ea typeface="ＭＳ Ｐゴシック" panose="020B0600070205080204" pitchFamily="50" charset="-128"/>
              </a:rPr>
              <a:t>し</a:t>
            </a:r>
            <a:r>
              <a:rPr lang="ja-JP" altLang="en-US" sz="1800" dirty="0" smtClean="0">
                <a:latin typeface="ＭＳ Ｐゴシック" panose="020B0600070205080204" pitchFamily="50" charset="-128"/>
                <a:ea typeface="ＭＳ Ｐゴシック" panose="020B0600070205080204" pitchFamily="50" charset="-128"/>
              </a:rPr>
              <a:t>、</a:t>
            </a:r>
            <a:r>
              <a:rPr lang="ja-JP" altLang="ja-JP" sz="1800" dirty="0" smtClean="0">
                <a:latin typeface="ＭＳ Ｐゴシック" panose="020B0600070205080204" pitchFamily="50" charset="-128"/>
                <a:ea typeface="ＭＳ Ｐゴシック" panose="020B0600070205080204" pitchFamily="50" charset="-128"/>
              </a:rPr>
              <a:t>企業</a:t>
            </a:r>
            <a:r>
              <a:rPr lang="ja-JP" altLang="ja-JP" sz="1800" dirty="0">
                <a:latin typeface="ＭＳ Ｐゴシック" panose="020B0600070205080204" pitchFamily="50" charset="-128"/>
                <a:ea typeface="ＭＳ Ｐゴシック" panose="020B0600070205080204" pitchFamily="50" charset="-128"/>
              </a:rPr>
              <a:t>や家計への貸し出し</a:t>
            </a:r>
            <a:r>
              <a:rPr lang="ja-JP" altLang="ja-JP" sz="1800" dirty="0" smtClean="0">
                <a:latin typeface="ＭＳ Ｐゴシック" panose="020B0600070205080204" pitchFamily="50" charset="-128"/>
                <a:ea typeface="ＭＳ Ｐゴシック" panose="020B0600070205080204" pitchFamily="50" charset="-128"/>
              </a:rPr>
              <a:t>を</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増やそう</a:t>
            </a:r>
            <a:r>
              <a:rPr lang="ja-JP" altLang="ja-JP" sz="1800" dirty="0">
                <a:latin typeface="ＭＳ Ｐゴシック" panose="020B0600070205080204" pitchFamily="50" charset="-128"/>
                <a:ea typeface="ＭＳ Ｐゴシック" panose="020B0600070205080204" pitchFamily="50" charset="-128"/>
              </a:rPr>
              <a:t>とする意図のもとに行われた</a:t>
            </a:r>
            <a:r>
              <a:rPr lang="ja-JP" altLang="ja-JP" sz="1800" dirty="0" smtClean="0">
                <a:latin typeface="ＭＳ Ｐゴシック" panose="020B0600070205080204" pitchFamily="50" charset="-128"/>
                <a:ea typeface="ＭＳ Ｐゴシック" panose="020B0600070205080204" pitchFamily="50" charset="-128"/>
              </a:rPr>
              <a:t>もの</a:t>
            </a:r>
            <a:r>
              <a:rPr lang="ja-JP" altLang="en-US" sz="1800" dirty="0" smtClean="0">
                <a:latin typeface="ＭＳ Ｐゴシック" panose="020B0600070205080204" pitchFamily="50" charset="-128"/>
                <a:ea typeface="ＭＳ Ｐゴシック" panose="020B0600070205080204" pitchFamily="50" charset="-128"/>
              </a:rPr>
              <a:t>。</a:t>
            </a:r>
            <a:endParaRPr lang="en-US" altLang="ja-JP" sz="1800" dirty="0" smtClean="0">
              <a:latin typeface="ＭＳ Ｐゴシック" panose="020B0600070205080204" pitchFamily="50" charset="-128"/>
              <a:ea typeface="ＭＳ Ｐゴシック" panose="020B0600070205080204" pitchFamily="50" charset="-128"/>
            </a:endParaRPr>
          </a:p>
          <a:p>
            <a:r>
              <a:rPr lang="ja-JP" altLang="ja-JP" sz="1800" dirty="0" smtClean="0">
                <a:latin typeface="ＭＳ Ｐゴシック" panose="020B0600070205080204" pitchFamily="50" charset="-128"/>
                <a:ea typeface="ＭＳ Ｐゴシック" panose="020B0600070205080204" pitchFamily="50" charset="-128"/>
              </a:rPr>
              <a:t>この</a:t>
            </a:r>
            <a:r>
              <a:rPr lang="ja-JP" altLang="ja-JP" sz="1800" dirty="0">
                <a:latin typeface="ＭＳ Ｐゴシック" panose="020B0600070205080204" pitchFamily="50" charset="-128"/>
                <a:ea typeface="ＭＳ Ｐゴシック" panose="020B0600070205080204" pitchFamily="50" charset="-128"/>
              </a:rPr>
              <a:t>点については第</a:t>
            </a:r>
            <a:r>
              <a:rPr lang="en-US" altLang="ja-JP" sz="1800" dirty="0">
                <a:latin typeface="ＭＳ Ｐゴシック" panose="020B0600070205080204" pitchFamily="50" charset="-128"/>
                <a:ea typeface="ＭＳ Ｐゴシック" panose="020B0600070205080204" pitchFamily="50" charset="-128"/>
              </a:rPr>
              <a:t>10</a:t>
            </a:r>
            <a:r>
              <a:rPr lang="ja-JP" altLang="ja-JP" sz="1800" dirty="0">
                <a:latin typeface="ＭＳ Ｐゴシック" panose="020B0600070205080204" pitchFamily="50" charset="-128"/>
                <a:ea typeface="ＭＳ Ｐゴシック" panose="020B0600070205080204" pitchFamily="50" charset="-128"/>
              </a:rPr>
              <a:t>章でも</a:t>
            </a:r>
            <a:r>
              <a:rPr lang="ja-JP" altLang="ja-JP" sz="1800" dirty="0" smtClean="0">
                <a:latin typeface="ＭＳ Ｐゴシック" panose="020B0600070205080204" pitchFamily="50" charset="-128"/>
                <a:ea typeface="ＭＳ Ｐゴシック" panose="020B0600070205080204" pitchFamily="50" charset="-128"/>
              </a:rPr>
              <a:t>説明</a:t>
            </a:r>
            <a:r>
              <a:rPr lang="ja-JP" altLang="en-US" sz="1800" dirty="0" smtClean="0">
                <a:latin typeface="ＭＳ Ｐゴシック" panose="020B0600070205080204" pitchFamily="50" charset="-128"/>
                <a:ea typeface="ＭＳ Ｐゴシック" panose="020B0600070205080204" pitchFamily="50" charset="-128"/>
              </a:rPr>
              <a:t>する。</a:t>
            </a:r>
            <a:endParaRPr kumimoji="1" lang="ja-JP" altLang="en-US" sz="1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86522551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4"/>
          <p:cNvSpPr>
            <a:spLocks noGrp="1" noChangeArrowheads="1"/>
          </p:cNvSpPr>
          <p:nvPr>
            <p:ph type="ctrTitle"/>
          </p:nvPr>
        </p:nvSpPr>
        <p:spPr/>
        <p:txBody>
          <a:bodyPr/>
          <a:lstStyle/>
          <a:p>
            <a:r>
              <a:rPr lang="ja-JP" altLang="en-US"/>
              <a:t>第７章　インフレーション</a:t>
            </a:r>
          </a:p>
        </p:txBody>
      </p:sp>
      <p:sp>
        <p:nvSpPr>
          <p:cNvPr id="68613" name="Rectangle 5"/>
          <p:cNvSpPr>
            <a:spLocks noGrp="1" noChangeArrowheads="1"/>
          </p:cNvSpPr>
          <p:nvPr>
            <p:ph type="subTitle"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extLst>
              <p:ext uri="{D42A27DB-BD31-4B8C-83A1-F6EECF244321}">
                <p14:modId xmlns:p14="http://schemas.microsoft.com/office/powerpoint/2010/main" val="3400926582"/>
              </p:ext>
            </p:extLst>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1683" name="Rectangle 3"/>
          <p:cNvSpPr>
            <a:spLocks noGrp="1" noChangeArrowheads="1"/>
          </p:cNvSpPr>
          <p:nvPr>
            <p:ph idx="1"/>
          </p:nvPr>
        </p:nvSpPr>
        <p:spPr/>
        <p:txBody>
          <a:bodyPr/>
          <a:lstStyle/>
          <a:p>
            <a:pPr>
              <a:buFontTx/>
              <a:buNone/>
            </a:pPr>
            <a:r>
              <a:rPr lang="ja-JP" altLang="en-US" sz="1800" dirty="0"/>
              <a:t>「物価水準が</a:t>
            </a:r>
            <a:r>
              <a:rPr lang="en-US" altLang="ja-JP" sz="1800" dirty="0"/>
              <a:t>2</a:t>
            </a:r>
            <a:r>
              <a:rPr lang="ja-JP" altLang="en-US" sz="1800" dirty="0"/>
              <a:t>倍に上昇する」が意味するのは、</a:t>
            </a:r>
          </a:p>
          <a:p>
            <a:pPr>
              <a:buFontTx/>
              <a:buNone/>
            </a:pPr>
            <a:r>
              <a:rPr lang="ja-JP" altLang="en-US" sz="1800" dirty="0"/>
              <a:t>「財を購入する際にこれまでの</a:t>
            </a:r>
            <a:r>
              <a:rPr lang="en-US" altLang="ja-JP" sz="1800" dirty="0"/>
              <a:t>2</a:t>
            </a:r>
            <a:r>
              <a:rPr lang="ja-JP" altLang="en-US" sz="1800" dirty="0"/>
              <a:t>倍</a:t>
            </a:r>
            <a:r>
              <a:rPr lang="ja-JP" altLang="en-US" sz="1800" dirty="0" smtClean="0"/>
              <a:t>の貨幣が</a:t>
            </a:r>
            <a:r>
              <a:rPr lang="ja-JP" altLang="en-US" sz="1800" dirty="0"/>
              <a:t>必要」</a:t>
            </a:r>
          </a:p>
          <a:p>
            <a:pPr>
              <a:buFontTx/>
              <a:buNone/>
            </a:pPr>
            <a:r>
              <a:rPr lang="ja-JP" altLang="en-US" sz="1800" dirty="0"/>
              <a:t>具体的に考えてみよう。</a:t>
            </a:r>
          </a:p>
          <a:p>
            <a:pPr>
              <a:buFontTx/>
              <a:buNone/>
            </a:pPr>
            <a:r>
              <a:rPr lang="en-US" altLang="ja-JP" sz="1800" b="1" dirty="0">
                <a:solidFill>
                  <a:srgbClr val="FF0000"/>
                </a:solidFill>
              </a:rPr>
              <a:t>1</a:t>
            </a:r>
            <a:r>
              <a:rPr lang="ja-JP" altLang="en-US" sz="1800" b="1" dirty="0"/>
              <a:t>個のケーキ　　　</a:t>
            </a:r>
            <a:r>
              <a:rPr lang="ja-JP" altLang="en-US" sz="1800" b="1" dirty="0" err="1"/>
              <a:t>に</a:t>
            </a:r>
            <a:r>
              <a:rPr lang="en-US" altLang="ja-JP" sz="1800" b="1" dirty="0">
                <a:solidFill>
                  <a:srgbClr val="FF0000"/>
                </a:solidFill>
              </a:rPr>
              <a:t>100</a:t>
            </a:r>
            <a:r>
              <a:rPr lang="ja-JP" altLang="en-US" sz="1800" b="1" dirty="0"/>
              <a:t>円払う</a:t>
            </a:r>
          </a:p>
          <a:p>
            <a:pPr>
              <a:buFontTx/>
              <a:buNone/>
            </a:pPr>
            <a:r>
              <a:rPr lang="ja-JP" altLang="en-US" sz="1800" b="1" dirty="0"/>
              <a:t>→</a:t>
            </a:r>
            <a:r>
              <a:rPr lang="en-US" altLang="ja-JP" sz="1800" b="1" dirty="0">
                <a:solidFill>
                  <a:srgbClr val="FF0000"/>
                </a:solidFill>
              </a:rPr>
              <a:t>1</a:t>
            </a:r>
            <a:r>
              <a:rPr lang="ja-JP" altLang="en-US" sz="1800" b="1" dirty="0"/>
              <a:t>個のケーキ　　　</a:t>
            </a:r>
            <a:r>
              <a:rPr lang="ja-JP" altLang="en-US" sz="1800" b="1" dirty="0" err="1"/>
              <a:t>に</a:t>
            </a:r>
            <a:r>
              <a:rPr lang="en-US" altLang="ja-JP" sz="1800" b="1" dirty="0">
                <a:solidFill>
                  <a:srgbClr val="FF0000"/>
                </a:solidFill>
              </a:rPr>
              <a:t>200</a:t>
            </a:r>
            <a:r>
              <a:rPr lang="ja-JP" altLang="en-US" sz="1800" b="1" dirty="0"/>
              <a:t>円払う</a:t>
            </a:r>
          </a:p>
          <a:p>
            <a:pPr>
              <a:buFontTx/>
              <a:buNone/>
            </a:pPr>
            <a:r>
              <a:rPr lang="ja-JP" altLang="en-US" sz="1800" dirty="0"/>
              <a:t>これを逆に貨幣の立場から見ると、</a:t>
            </a:r>
          </a:p>
          <a:p>
            <a:pPr>
              <a:buFontTx/>
              <a:buNone/>
            </a:pPr>
            <a:r>
              <a:rPr lang="en-US" altLang="ja-JP" sz="1800" b="1" dirty="0">
                <a:solidFill>
                  <a:srgbClr val="FF0000"/>
                </a:solidFill>
              </a:rPr>
              <a:t>100</a:t>
            </a:r>
            <a:r>
              <a:rPr lang="ja-JP" altLang="en-US" sz="1800" b="1" dirty="0"/>
              <a:t>円で</a:t>
            </a:r>
            <a:r>
              <a:rPr lang="en-US" altLang="ja-JP" sz="1800" b="1" dirty="0">
                <a:solidFill>
                  <a:srgbClr val="FF0000"/>
                </a:solidFill>
              </a:rPr>
              <a:t>1</a:t>
            </a:r>
            <a:r>
              <a:rPr lang="ja-JP" altLang="en-US" sz="1800" b="1" dirty="0"/>
              <a:t>個のケーキ　　　を買う</a:t>
            </a:r>
          </a:p>
          <a:p>
            <a:pPr>
              <a:buFontTx/>
              <a:buNone/>
            </a:pPr>
            <a:r>
              <a:rPr lang="ja-JP" altLang="en-US" sz="1800" b="1" dirty="0"/>
              <a:t>→</a:t>
            </a:r>
            <a:r>
              <a:rPr lang="en-US" altLang="ja-JP" sz="1800" b="1" dirty="0">
                <a:solidFill>
                  <a:srgbClr val="FF0000"/>
                </a:solidFill>
              </a:rPr>
              <a:t>100</a:t>
            </a:r>
            <a:r>
              <a:rPr lang="ja-JP" altLang="en-US" sz="1800" b="1" dirty="0"/>
              <a:t>円で</a:t>
            </a:r>
            <a:r>
              <a:rPr lang="en-US" altLang="ja-JP" sz="1800" b="1" dirty="0">
                <a:solidFill>
                  <a:srgbClr val="FF0000"/>
                </a:solidFill>
              </a:rPr>
              <a:t>1/2</a:t>
            </a:r>
            <a:r>
              <a:rPr lang="ja-JP" altLang="en-US" sz="1800" b="1" dirty="0"/>
              <a:t>個のケーキ　　　　を買う</a:t>
            </a:r>
          </a:p>
          <a:p>
            <a:pPr>
              <a:buFontTx/>
              <a:buNone/>
            </a:pPr>
            <a:r>
              <a:rPr lang="ja-JP" altLang="en-US" sz="1800" dirty="0"/>
              <a:t>つまり貨幣の実質価値（財で測った）が半分になった</a:t>
            </a:r>
          </a:p>
          <a:p>
            <a:pPr>
              <a:buFontTx/>
              <a:buNone/>
            </a:pPr>
            <a:r>
              <a:rPr lang="ja-JP" altLang="en-US" sz="1800" dirty="0"/>
              <a:t>ことを意味している。</a:t>
            </a:r>
          </a:p>
          <a:p>
            <a:pPr>
              <a:buFontTx/>
              <a:buNone/>
            </a:pPr>
            <a:r>
              <a:rPr lang="ja-JP" altLang="en-US" sz="1800" dirty="0"/>
              <a:t>したがって、次のように表現することができる。</a:t>
            </a:r>
          </a:p>
          <a:p>
            <a:pPr>
              <a:buFontTx/>
              <a:buNone/>
            </a:pPr>
            <a:r>
              <a:rPr lang="ja-JP" altLang="en-US" sz="1800" b="1" dirty="0"/>
              <a:t>物価上昇前：</a:t>
            </a:r>
            <a:r>
              <a:rPr lang="en-US" altLang="ja-JP" sz="1800" b="1" dirty="0">
                <a:solidFill>
                  <a:srgbClr val="FF0000"/>
                </a:solidFill>
              </a:rPr>
              <a:t>1</a:t>
            </a:r>
            <a:r>
              <a:rPr lang="ja-JP" altLang="en-US" sz="1800" b="1" dirty="0"/>
              <a:t>円の価値はケーキ　　　　</a:t>
            </a:r>
            <a:r>
              <a:rPr lang="en-US" altLang="ja-JP" sz="1800" b="1" dirty="0">
                <a:solidFill>
                  <a:srgbClr val="FF0000"/>
                </a:solidFill>
              </a:rPr>
              <a:t>1/100</a:t>
            </a:r>
            <a:r>
              <a:rPr lang="ja-JP" altLang="en-US" sz="1800" b="1" dirty="0"/>
              <a:t>個</a:t>
            </a:r>
          </a:p>
          <a:p>
            <a:pPr>
              <a:buFontTx/>
              <a:buNone/>
            </a:pPr>
            <a:r>
              <a:rPr lang="ja-JP" altLang="en-US" sz="1800" b="1" dirty="0"/>
              <a:t>物価上昇後：</a:t>
            </a:r>
            <a:r>
              <a:rPr lang="en-US" altLang="ja-JP" sz="1800" b="1" dirty="0">
                <a:solidFill>
                  <a:srgbClr val="FF0000"/>
                </a:solidFill>
              </a:rPr>
              <a:t>1</a:t>
            </a:r>
            <a:r>
              <a:rPr lang="ja-JP" altLang="en-US" sz="1800" b="1" dirty="0"/>
              <a:t>円の価値はケーキ　　　　</a:t>
            </a:r>
            <a:r>
              <a:rPr lang="en-US" altLang="ja-JP" sz="1800" b="1" dirty="0">
                <a:solidFill>
                  <a:srgbClr val="FF0000"/>
                </a:solidFill>
              </a:rPr>
              <a:t>1/200</a:t>
            </a:r>
            <a:r>
              <a:rPr lang="ja-JP" altLang="en-US" sz="1800" b="1" dirty="0"/>
              <a:t>個</a:t>
            </a:r>
          </a:p>
          <a:p>
            <a:pPr>
              <a:buFontTx/>
              <a:buNone/>
            </a:pPr>
            <a:endParaRPr lang="ja-JP" altLang="en-US" sz="1800" dirty="0"/>
          </a:p>
        </p:txBody>
      </p:sp>
      <p:pic>
        <p:nvPicPr>
          <p:cNvPr id="71684" name="Picture 4" descr="MIXFO175"/>
          <p:cNvPicPr>
            <a:picLocks noChangeAspect="1" noChangeArrowheads="1"/>
          </p:cNvPicPr>
          <p:nvPr/>
        </p:nvPicPr>
        <p:blipFill>
          <a:blip r:embed="rId7" cstate="print"/>
          <a:srcRect/>
          <a:stretch>
            <a:fillRect/>
          </a:stretch>
        </p:blipFill>
        <p:spPr bwMode="auto">
          <a:xfrm>
            <a:off x="3143240" y="2500306"/>
            <a:ext cx="360362" cy="352425"/>
          </a:xfrm>
          <a:prstGeom prst="rect">
            <a:avLst/>
          </a:prstGeom>
          <a:noFill/>
        </p:spPr>
      </p:pic>
      <p:pic>
        <p:nvPicPr>
          <p:cNvPr id="71685" name="Picture 5" descr="MIXFO175"/>
          <p:cNvPicPr>
            <a:picLocks noChangeAspect="1" noChangeArrowheads="1"/>
          </p:cNvPicPr>
          <p:nvPr/>
        </p:nvPicPr>
        <p:blipFill>
          <a:blip r:embed="rId7" cstate="print"/>
          <a:srcRect/>
          <a:stretch>
            <a:fillRect/>
          </a:stretch>
        </p:blipFill>
        <p:spPr bwMode="auto">
          <a:xfrm>
            <a:off x="3357554" y="2857496"/>
            <a:ext cx="360362" cy="352425"/>
          </a:xfrm>
          <a:prstGeom prst="rect">
            <a:avLst/>
          </a:prstGeom>
          <a:noFill/>
        </p:spPr>
      </p:pic>
      <p:pic>
        <p:nvPicPr>
          <p:cNvPr id="71686" name="Picture 6" descr="MIXFO175"/>
          <p:cNvPicPr>
            <a:picLocks noChangeAspect="1" noChangeArrowheads="1"/>
          </p:cNvPicPr>
          <p:nvPr/>
        </p:nvPicPr>
        <p:blipFill>
          <a:blip r:embed="rId7" cstate="print"/>
          <a:srcRect/>
          <a:stretch>
            <a:fillRect/>
          </a:stretch>
        </p:blipFill>
        <p:spPr bwMode="auto">
          <a:xfrm>
            <a:off x="3929058" y="3571876"/>
            <a:ext cx="360363" cy="352425"/>
          </a:xfrm>
          <a:prstGeom prst="rect">
            <a:avLst/>
          </a:prstGeom>
          <a:noFill/>
        </p:spPr>
      </p:pic>
      <p:pic>
        <p:nvPicPr>
          <p:cNvPr id="71687" name="Picture 7" descr="MIXFO175"/>
          <p:cNvPicPr>
            <a:picLocks noChangeAspect="1" noChangeArrowheads="1"/>
          </p:cNvPicPr>
          <p:nvPr/>
        </p:nvPicPr>
        <p:blipFill>
          <a:blip r:embed="rId7" cstate="print"/>
          <a:srcRect/>
          <a:stretch>
            <a:fillRect/>
          </a:stretch>
        </p:blipFill>
        <p:spPr bwMode="auto">
          <a:xfrm>
            <a:off x="4429124" y="3929066"/>
            <a:ext cx="360363" cy="352425"/>
          </a:xfrm>
          <a:prstGeom prst="rect">
            <a:avLst/>
          </a:prstGeom>
          <a:noFill/>
        </p:spPr>
      </p:pic>
      <p:pic>
        <p:nvPicPr>
          <p:cNvPr id="71688" name="Picture 8" descr="MIXFO175"/>
          <p:cNvPicPr>
            <a:picLocks noChangeAspect="1" noChangeArrowheads="1"/>
          </p:cNvPicPr>
          <p:nvPr/>
        </p:nvPicPr>
        <p:blipFill>
          <a:blip r:embed="rId7" cstate="print"/>
          <a:srcRect/>
          <a:stretch>
            <a:fillRect/>
          </a:stretch>
        </p:blipFill>
        <p:spPr bwMode="auto">
          <a:xfrm>
            <a:off x="5357818" y="5286388"/>
            <a:ext cx="360362" cy="352425"/>
          </a:xfrm>
          <a:prstGeom prst="rect">
            <a:avLst/>
          </a:prstGeom>
          <a:noFill/>
        </p:spPr>
      </p:pic>
      <p:pic>
        <p:nvPicPr>
          <p:cNvPr id="71689" name="Picture 9" descr="MIXFO175"/>
          <p:cNvPicPr>
            <a:picLocks noChangeAspect="1" noChangeArrowheads="1"/>
          </p:cNvPicPr>
          <p:nvPr/>
        </p:nvPicPr>
        <p:blipFill>
          <a:blip r:embed="rId7" cstate="print"/>
          <a:srcRect/>
          <a:stretch>
            <a:fillRect/>
          </a:stretch>
        </p:blipFill>
        <p:spPr bwMode="auto">
          <a:xfrm>
            <a:off x="5357818" y="5643578"/>
            <a:ext cx="360362" cy="352425"/>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1538" y="3714752"/>
            <a:ext cx="7858180" cy="242889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2708" name="Text Box 4"/>
          <p:cNvSpPr txBox="1">
            <a:spLocks noChangeArrowheads="1"/>
          </p:cNvSpPr>
          <p:nvPr/>
        </p:nvSpPr>
        <p:spPr bwMode="auto">
          <a:xfrm>
            <a:off x="1142976" y="642918"/>
            <a:ext cx="7600978" cy="590931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一般的に表現してみよう。すると次のように言える：</a:t>
            </a:r>
          </a:p>
          <a:p>
            <a:pPr>
              <a:spcBef>
                <a:spcPct val="50000"/>
              </a:spcBef>
            </a:pPr>
            <a:endParaRPr lang="en-US" altLang="ja-JP" sz="1800" dirty="0" smtClean="0">
              <a:solidFill>
                <a:srgbClr val="FF0000"/>
              </a:solidFill>
              <a:ea typeface="ＭＳ Ｐゴシック" pitchFamily="50" charset="-128"/>
            </a:endParaRPr>
          </a:p>
          <a:p>
            <a:pPr>
              <a:spcBef>
                <a:spcPct val="50000"/>
              </a:spcBef>
            </a:pPr>
            <a:r>
              <a:rPr lang="ja-JP" altLang="en-US" sz="1800" dirty="0" smtClean="0">
                <a:solidFill>
                  <a:srgbClr val="FF0000"/>
                </a:solidFill>
                <a:ea typeface="ＭＳ Ｐゴシック" pitchFamily="50" charset="-128"/>
              </a:rPr>
              <a:t>「</a:t>
            </a:r>
            <a:r>
              <a:rPr lang="ja-JP" altLang="en-US" sz="1800" b="1" dirty="0">
                <a:solidFill>
                  <a:srgbClr val="FF0000"/>
                </a:solidFill>
                <a:ea typeface="ＭＳ Ｐゴシック" pitchFamily="50" charset="-128"/>
              </a:rPr>
              <a:t>物価水準を</a:t>
            </a:r>
            <a:r>
              <a:rPr lang="en-US" altLang="ja-JP" sz="1800" b="1" dirty="0">
                <a:solidFill>
                  <a:srgbClr val="FF0000"/>
                </a:solidFill>
                <a:ea typeface="ＭＳ Ｐゴシック" pitchFamily="50" charset="-128"/>
              </a:rPr>
              <a:t>P</a:t>
            </a:r>
            <a:r>
              <a:rPr lang="ja-JP" altLang="en-US" sz="1800" b="1" dirty="0">
                <a:solidFill>
                  <a:srgbClr val="FF0000"/>
                </a:solidFill>
                <a:ea typeface="ＭＳ Ｐゴシック" pitchFamily="50" charset="-128"/>
              </a:rPr>
              <a:t>とすると</a:t>
            </a:r>
            <a:r>
              <a:rPr lang="ja-JP" altLang="en-US" sz="1800" b="1" dirty="0" smtClean="0">
                <a:solidFill>
                  <a:srgbClr val="FF0000"/>
                </a:solidFill>
                <a:ea typeface="ＭＳ Ｐゴシック" pitchFamily="50" charset="-128"/>
              </a:rPr>
              <a:t>、</a:t>
            </a:r>
            <a:endParaRPr lang="en-US" altLang="ja-JP" sz="1800" b="1" dirty="0" smtClean="0">
              <a:solidFill>
                <a:srgbClr val="FF0000"/>
              </a:solidFill>
              <a:ea typeface="ＭＳ Ｐゴシック" pitchFamily="50" charset="-128"/>
            </a:endParaRPr>
          </a:p>
          <a:p>
            <a:pPr>
              <a:spcBef>
                <a:spcPct val="50000"/>
              </a:spcBef>
            </a:pPr>
            <a:r>
              <a:rPr lang="en-US" altLang="ja-JP" sz="1800" b="1" dirty="0" smtClean="0">
                <a:solidFill>
                  <a:srgbClr val="FF0000"/>
                </a:solidFill>
                <a:ea typeface="ＭＳ Ｐゴシック" pitchFamily="50" charset="-128"/>
              </a:rPr>
              <a:t>1</a:t>
            </a:r>
            <a:r>
              <a:rPr lang="ja-JP" altLang="en-US" sz="1800" b="1" dirty="0">
                <a:solidFill>
                  <a:srgbClr val="FF0000"/>
                </a:solidFill>
                <a:ea typeface="ＭＳ Ｐゴシック" pitchFamily="50" charset="-128"/>
              </a:rPr>
              <a:t>円の貨幣の実質価値は（財で測って）</a:t>
            </a:r>
            <a:r>
              <a:rPr lang="en-US" altLang="ja-JP" sz="1800" b="1" dirty="0">
                <a:solidFill>
                  <a:srgbClr val="FF0000"/>
                </a:solidFill>
                <a:ea typeface="ＭＳ Ｐゴシック" pitchFamily="50" charset="-128"/>
              </a:rPr>
              <a:t>1/P</a:t>
            </a:r>
            <a:r>
              <a:rPr lang="ja-JP" altLang="en-US" sz="1800" b="1" dirty="0">
                <a:solidFill>
                  <a:srgbClr val="FF0000"/>
                </a:solidFill>
                <a:ea typeface="ＭＳ Ｐゴシック" pitchFamily="50" charset="-128"/>
              </a:rPr>
              <a:t>である</a:t>
            </a:r>
            <a:r>
              <a:rPr lang="ja-JP" altLang="en-US" sz="1800" dirty="0">
                <a:solidFill>
                  <a:srgbClr val="FF0000"/>
                </a:solidFill>
                <a:ea typeface="ＭＳ Ｐゴシック" pitchFamily="50" charset="-128"/>
              </a:rPr>
              <a:t>」</a:t>
            </a:r>
          </a:p>
          <a:p>
            <a:pPr>
              <a:spcBef>
                <a:spcPct val="50000"/>
              </a:spcBef>
            </a:pPr>
            <a:endParaRPr lang="en-US" altLang="ja-JP" sz="1800" dirty="0" smtClean="0">
              <a:ea typeface="ＭＳ Ｐゴシック" pitchFamily="50" charset="-128"/>
            </a:endParaRPr>
          </a:p>
          <a:p>
            <a:pPr>
              <a:spcBef>
                <a:spcPct val="50000"/>
              </a:spcBef>
            </a:pPr>
            <a:r>
              <a:rPr lang="ja-JP" altLang="en-US" sz="1800" dirty="0" smtClean="0">
                <a:ea typeface="ＭＳ Ｐゴシック" pitchFamily="50" charset="-128"/>
              </a:rPr>
              <a:t>では</a:t>
            </a:r>
            <a:r>
              <a:rPr lang="ja-JP" altLang="en-US" sz="1800" dirty="0">
                <a:ea typeface="ＭＳ Ｐゴシック" pitchFamily="50" charset="-128"/>
              </a:rPr>
              <a:t>、実質</a:t>
            </a:r>
            <a:r>
              <a:rPr lang="ja-JP" altLang="en-US" sz="1800" dirty="0" smtClean="0">
                <a:ea typeface="ＭＳ Ｐゴシック" pitchFamily="50" charset="-128"/>
              </a:rPr>
              <a:t>価値を決めるものは</a:t>
            </a:r>
            <a:r>
              <a:rPr lang="ja-JP" altLang="en-US" sz="1800" dirty="0">
                <a:ea typeface="ＭＳ Ｐゴシック" pitchFamily="50" charset="-128"/>
              </a:rPr>
              <a:t>何だろうか？？</a:t>
            </a:r>
          </a:p>
          <a:p>
            <a:pPr>
              <a:spcBef>
                <a:spcPct val="50000"/>
              </a:spcBef>
            </a:pPr>
            <a:r>
              <a:rPr lang="ja-JP" altLang="en-US" sz="1800" dirty="0">
                <a:ea typeface="ＭＳ Ｐゴシック" pitchFamily="50" charset="-128"/>
              </a:rPr>
              <a:t>それはやはり、貨幣の需要と供給である。これらについて、以下の設定の下に考察していこう。</a:t>
            </a:r>
          </a:p>
          <a:p>
            <a:pPr>
              <a:spcBef>
                <a:spcPct val="50000"/>
              </a:spcBef>
            </a:pPr>
            <a:r>
              <a:rPr lang="en-US" altLang="ja-JP" sz="1800" b="1" dirty="0">
                <a:solidFill>
                  <a:srgbClr val="FF0000"/>
                </a:solidFill>
                <a:ea typeface="ＭＳ Ｐゴシック" pitchFamily="50" charset="-128"/>
              </a:rPr>
              <a:t>ⅰ</a:t>
            </a:r>
            <a:r>
              <a:rPr lang="ja-JP" altLang="en-US" sz="1800" b="1" dirty="0">
                <a:solidFill>
                  <a:srgbClr val="FF0000"/>
                </a:solidFill>
                <a:ea typeface="ＭＳ Ｐゴシック" pitchFamily="50" charset="-128"/>
              </a:rPr>
              <a:t>貨幣の供給</a:t>
            </a:r>
          </a:p>
          <a:p>
            <a:pPr>
              <a:spcBef>
                <a:spcPct val="50000"/>
              </a:spcBef>
            </a:pPr>
            <a:r>
              <a:rPr lang="ja-JP" altLang="en-US" sz="1800" dirty="0">
                <a:ea typeface="ＭＳ Ｐゴシック" pitchFamily="50" charset="-128"/>
              </a:rPr>
              <a:t>貨幣の供給は、公開市場操作などを通じて中央銀行が決めることが完全にできると仮定する。</a:t>
            </a:r>
          </a:p>
          <a:p>
            <a:pPr>
              <a:spcBef>
                <a:spcPct val="50000"/>
              </a:spcBef>
            </a:pPr>
            <a:r>
              <a:rPr lang="en-US" altLang="ja-JP" sz="1800" b="1" dirty="0">
                <a:solidFill>
                  <a:srgbClr val="FF0000"/>
                </a:solidFill>
                <a:ea typeface="ＭＳ Ｐゴシック" pitchFamily="50" charset="-128"/>
              </a:rPr>
              <a:t>ⅱ</a:t>
            </a:r>
            <a:r>
              <a:rPr lang="ja-JP" altLang="en-US" sz="1800" b="1" dirty="0">
                <a:solidFill>
                  <a:srgbClr val="FF0000"/>
                </a:solidFill>
                <a:ea typeface="ＭＳ Ｐゴシック" pitchFamily="50" charset="-128"/>
              </a:rPr>
              <a:t>貨幣の需要</a:t>
            </a:r>
          </a:p>
          <a:p>
            <a:pPr>
              <a:spcBef>
                <a:spcPct val="50000"/>
              </a:spcBef>
            </a:pPr>
            <a:r>
              <a:rPr lang="ja-JP" altLang="en-US" sz="1800" dirty="0">
                <a:ea typeface="ＭＳ Ｐゴシック" pitchFamily="50" charset="-128"/>
              </a:rPr>
              <a:t>貨幣を必要とする理由は財との交換のための取引であるとする。</a:t>
            </a:r>
          </a:p>
          <a:p>
            <a:pPr>
              <a:spcBef>
                <a:spcPct val="50000"/>
              </a:spcBef>
            </a:pPr>
            <a:endParaRPr lang="ja-JP" altLang="en-US" sz="1800" dirty="0">
              <a:ea typeface="ＭＳ Ｐゴシック" pitchFamily="50" charset="-128"/>
            </a:endParaRPr>
          </a:p>
          <a:p>
            <a:pPr>
              <a:spcBef>
                <a:spcPct val="50000"/>
              </a:spcBef>
            </a:pPr>
            <a:endParaRPr lang="ja-JP" altLang="en-US" sz="1800" dirty="0">
              <a:ea typeface="ＭＳ Ｐゴシック" pitchFamily="50"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142976" y="285728"/>
            <a:ext cx="7786742" cy="17859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3732" name="Text Box 4"/>
          <p:cNvSpPr txBox="1">
            <a:spLocks noChangeArrowheads="1"/>
          </p:cNvSpPr>
          <p:nvPr/>
        </p:nvSpPr>
        <p:spPr bwMode="auto">
          <a:xfrm>
            <a:off x="1714480" y="2480937"/>
            <a:ext cx="5761037" cy="133882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spcBef>
                <a:spcPct val="50000"/>
              </a:spcBef>
            </a:pPr>
            <a:r>
              <a:rPr lang="en-US" altLang="ja-JP" sz="1800" dirty="0" smtClean="0">
                <a:ea typeface="ＭＳ Ｐゴシック" pitchFamily="50" charset="-128"/>
              </a:rPr>
              <a:t>(</a:t>
            </a:r>
            <a:r>
              <a:rPr lang="en-US" altLang="ja-JP" sz="1800" dirty="0">
                <a:ea typeface="ＭＳ Ｐゴシック" pitchFamily="50" charset="-128"/>
              </a:rPr>
              <a:t>a)</a:t>
            </a:r>
            <a:r>
              <a:rPr lang="ja-JP" altLang="en-US" sz="1800" dirty="0">
                <a:ea typeface="ＭＳ Ｐゴシック" pitchFamily="50" charset="-128"/>
              </a:rPr>
              <a:t>名目額での取引が増えると（物価の上昇や生産量の増加）取引に必要な貨幣量も当然増加する。</a:t>
            </a:r>
          </a:p>
          <a:p>
            <a:pPr>
              <a:spcBef>
                <a:spcPct val="50000"/>
              </a:spcBef>
            </a:pPr>
            <a:r>
              <a:rPr lang="ja-JP" altLang="en-US" sz="1800" dirty="0">
                <a:ea typeface="ＭＳ Ｐゴシック" pitchFamily="50" charset="-128"/>
              </a:rPr>
              <a:t>→今日の昼食のデザートに食べる　　　　の値段が倍になれば、必要な金額、貨幣の量は当然倍になる</a:t>
            </a:r>
            <a:r>
              <a:rPr lang="ja-JP" altLang="en-US" sz="1800" dirty="0" smtClean="0">
                <a:ea typeface="ＭＳ Ｐゴシック" pitchFamily="50" charset="-128"/>
              </a:rPr>
              <a:t>。</a:t>
            </a:r>
            <a:endParaRPr lang="ja-JP" altLang="en-US" sz="1800" dirty="0">
              <a:ea typeface="ＭＳ Ｐゴシック" pitchFamily="50" charset="-128"/>
            </a:endParaRPr>
          </a:p>
        </p:txBody>
      </p:sp>
      <p:pic>
        <p:nvPicPr>
          <p:cNvPr id="73733" name="Picture 5" descr="MIXFO175"/>
          <p:cNvPicPr>
            <a:picLocks noChangeAspect="1" noChangeArrowheads="1"/>
          </p:cNvPicPr>
          <p:nvPr/>
        </p:nvPicPr>
        <p:blipFill>
          <a:blip r:embed="rId2" cstate="print"/>
          <a:srcRect/>
          <a:stretch>
            <a:fillRect/>
          </a:stretch>
        </p:blipFill>
        <p:spPr bwMode="auto">
          <a:xfrm>
            <a:off x="5286380" y="3143248"/>
            <a:ext cx="360362" cy="352425"/>
          </a:xfrm>
          <a:prstGeom prst="rect">
            <a:avLst/>
          </a:prstGeom>
          <a:noFill/>
        </p:spPr>
      </p:pic>
      <p:sp>
        <p:nvSpPr>
          <p:cNvPr id="5" name="テキスト ボックス 4"/>
          <p:cNvSpPr txBox="1"/>
          <p:nvPr/>
        </p:nvSpPr>
        <p:spPr>
          <a:xfrm>
            <a:off x="1142976" y="428604"/>
            <a:ext cx="4071966" cy="400110"/>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ja-JP" altLang="en-US" sz="2000" b="1" dirty="0" smtClean="0">
                <a:ea typeface="ＭＳ Ｐゴシック" pitchFamily="50" charset="-128"/>
              </a:rPr>
              <a:t>貨幣の需要量に影響を与える要因</a:t>
            </a:r>
            <a:endParaRPr kumimoji="1" lang="ja-JP" altLang="en-US" sz="2000" b="1" dirty="0"/>
          </a:p>
        </p:txBody>
      </p:sp>
      <p:sp>
        <p:nvSpPr>
          <p:cNvPr id="7" name="テキスト ボックス 6"/>
          <p:cNvSpPr txBox="1"/>
          <p:nvPr/>
        </p:nvSpPr>
        <p:spPr>
          <a:xfrm>
            <a:off x="1214414" y="1071546"/>
            <a:ext cx="6286544" cy="861774"/>
          </a:xfrm>
          <a:prstGeom prst="rect">
            <a:avLst/>
          </a:prstGeom>
          <a:noFill/>
        </p:spPr>
        <p:txBody>
          <a:bodyPr wrap="square" rtlCol="0">
            <a:spAutoFit/>
          </a:bodyPr>
          <a:lstStyle/>
          <a:p>
            <a:pPr>
              <a:spcBef>
                <a:spcPct val="50000"/>
              </a:spcBef>
            </a:pPr>
            <a:r>
              <a:rPr lang="en-US" altLang="ja-JP" sz="2000" dirty="0" smtClean="0">
                <a:ea typeface="ＭＳ Ｐゴシック" pitchFamily="50" charset="-128"/>
              </a:rPr>
              <a:t>(a)</a:t>
            </a:r>
            <a:r>
              <a:rPr lang="ja-JP" altLang="en-US" sz="2000" dirty="0" smtClean="0">
                <a:ea typeface="ＭＳ Ｐゴシック" pitchFamily="50" charset="-128"/>
              </a:rPr>
              <a:t>貨幣の需要に影響を与えるのは名目で測った取引額</a:t>
            </a:r>
          </a:p>
          <a:p>
            <a:pPr>
              <a:spcBef>
                <a:spcPct val="50000"/>
              </a:spcBef>
            </a:pPr>
            <a:r>
              <a:rPr lang="en-US" altLang="ja-JP" sz="2000" dirty="0" smtClean="0">
                <a:ea typeface="ＭＳ Ｐゴシック" pitchFamily="50" charset="-128"/>
              </a:rPr>
              <a:t>(b)</a:t>
            </a:r>
            <a:r>
              <a:rPr lang="ja-JP" altLang="en-US" sz="2000" dirty="0" smtClean="0">
                <a:ea typeface="ＭＳ Ｐゴシック" pitchFamily="50" charset="-128"/>
              </a:rPr>
              <a:t>貨幣を多く保有することで失う利子収入</a:t>
            </a:r>
            <a:endParaRPr kumimoji="1" lang="ja-JP" altLang="en-US" dirty="0"/>
          </a:p>
        </p:txBody>
      </p:sp>
      <p:sp>
        <p:nvSpPr>
          <p:cNvPr id="9" name="テキスト ボックス 8"/>
          <p:cNvSpPr txBox="1"/>
          <p:nvPr/>
        </p:nvSpPr>
        <p:spPr>
          <a:xfrm>
            <a:off x="7358082" y="1071546"/>
            <a:ext cx="1428760"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ja-JP" altLang="en-US" dirty="0" smtClean="0">
                <a:ea typeface="ＭＳ Ｐゴシック" pitchFamily="50" charset="-128"/>
              </a:rPr>
              <a:t>名目</a:t>
            </a:r>
            <a:r>
              <a:rPr lang="en-US" altLang="ja-JP" dirty="0" smtClean="0">
                <a:ea typeface="ＭＳ Ｐゴシック" pitchFamily="50" charset="-128"/>
              </a:rPr>
              <a:t>GDP</a:t>
            </a:r>
            <a:endParaRPr kumimoji="1" lang="ja-JP" altLang="en-US" dirty="0"/>
          </a:p>
        </p:txBody>
      </p:sp>
      <p:sp>
        <p:nvSpPr>
          <p:cNvPr id="10" name="テキスト ボックス 9"/>
          <p:cNvSpPr txBox="1"/>
          <p:nvPr/>
        </p:nvSpPr>
        <p:spPr>
          <a:xfrm>
            <a:off x="5857884" y="1571612"/>
            <a:ext cx="1428760"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ja-JP" altLang="en-US" dirty="0" smtClean="0">
                <a:ea typeface="ＭＳ Ｐゴシック" pitchFamily="50" charset="-128"/>
              </a:rPr>
              <a:t>名目利子率</a:t>
            </a:r>
            <a:endParaRPr kumimoji="1" lang="ja-JP" altLang="en-US" dirty="0"/>
          </a:p>
        </p:txBody>
      </p:sp>
      <p:sp>
        <p:nvSpPr>
          <p:cNvPr id="11" name="テキスト ボックス 10"/>
          <p:cNvSpPr txBox="1"/>
          <p:nvPr/>
        </p:nvSpPr>
        <p:spPr>
          <a:xfrm>
            <a:off x="1714480" y="4143380"/>
            <a:ext cx="5857916"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spcBef>
                <a:spcPct val="50000"/>
              </a:spcBef>
            </a:pPr>
            <a:r>
              <a:rPr lang="en-US" altLang="ja-JP" sz="1800" dirty="0" smtClean="0">
                <a:ea typeface="ＭＳ Ｐゴシック" pitchFamily="50" charset="-128"/>
              </a:rPr>
              <a:t>(b)</a:t>
            </a:r>
            <a:r>
              <a:rPr lang="ja-JP" altLang="en-US" sz="1800" dirty="0" smtClean="0">
                <a:ea typeface="ＭＳ Ｐゴシック" pitchFamily="50" charset="-128"/>
              </a:rPr>
              <a:t>名目利子率の上昇は貨幣ではなく、利子のつく債券を持っていれば得られたであろう利子収入をあきらめることになってしまうので、保有する貨幣量を節約、すなわち保有する貨幣量を減らそうとする。</a:t>
            </a:r>
            <a:endParaRPr lang="ja-JP" altLang="en-US" sz="1800" dirty="0">
              <a:ea typeface="ＭＳ Ｐゴシック" pitchFamily="50" charset="-128"/>
            </a:endParaRPr>
          </a:p>
        </p:txBody>
      </p:sp>
      <p:sp>
        <p:nvSpPr>
          <p:cNvPr id="12" name="テキスト ボックス 11"/>
          <p:cNvSpPr txBox="1"/>
          <p:nvPr/>
        </p:nvSpPr>
        <p:spPr>
          <a:xfrm>
            <a:off x="5500694" y="500042"/>
            <a:ext cx="1785950"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t>10</a:t>
            </a:r>
            <a:r>
              <a:rPr kumimoji="1" lang="ja-JP" altLang="en-US" dirty="0" smtClean="0"/>
              <a:t>章で必要！！</a:t>
            </a:r>
            <a:endParaRPr kumimoji="1" lang="ja-JP" alt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1785918" y="3071810"/>
            <a:ext cx="4643470" cy="128588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2" name="正方形/長方形 11"/>
          <p:cNvSpPr/>
          <p:nvPr/>
        </p:nvSpPr>
        <p:spPr>
          <a:xfrm>
            <a:off x="1571604" y="4643446"/>
            <a:ext cx="4929222" cy="10001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756" name="Text Box 4"/>
          <p:cNvSpPr txBox="1">
            <a:spLocks noChangeArrowheads="1"/>
          </p:cNvSpPr>
          <p:nvPr/>
        </p:nvSpPr>
        <p:spPr bwMode="auto">
          <a:xfrm>
            <a:off x="1428728" y="2000240"/>
            <a:ext cx="7000924" cy="1200329"/>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ea typeface="ＭＳ Ｐゴシック" pitchFamily="50" charset="-128"/>
              </a:rPr>
              <a:t>以下</a:t>
            </a:r>
            <a:r>
              <a:rPr lang="ja-JP" altLang="en-US" sz="1800" b="1" dirty="0">
                <a:ea typeface="ＭＳ Ｐゴシック" pitchFamily="50" charset="-128"/>
              </a:rPr>
              <a:t>では</a:t>
            </a:r>
            <a:r>
              <a:rPr lang="en-US" altLang="ja-JP" sz="1800" b="1" dirty="0">
                <a:ea typeface="ＭＳ Ｐゴシック" pitchFamily="50" charset="-128"/>
              </a:rPr>
              <a:t>(a)</a:t>
            </a:r>
            <a:r>
              <a:rPr lang="ja-JP" altLang="en-US" sz="1800" b="1" dirty="0">
                <a:ea typeface="ＭＳ Ｐゴシック" pitchFamily="50" charset="-128"/>
              </a:rPr>
              <a:t>の要因に注目する。</a:t>
            </a:r>
          </a:p>
          <a:p>
            <a:pPr>
              <a:spcBef>
                <a:spcPct val="50000"/>
              </a:spcBef>
            </a:pPr>
            <a:r>
              <a:rPr lang="ja-JP" altLang="en-US" sz="1800" dirty="0">
                <a:ea typeface="ＭＳ Ｐゴシック" pitchFamily="50" charset="-128"/>
              </a:rPr>
              <a:t>簡単化のために、貨幣需要は名目</a:t>
            </a:r>
            <a:r>
              <a:rPr lang="en-US" altLang="ja-JP" sz="1800" dirty="0">
                <a:ea typeface="ＭＳ Ｐゴシック" pitchFamily="50" charset="-128"/>
              </a:rPr>
              <a:t>GDP</a:t>
            </a:r>
            <a:r>
              <a:rPr lang="ja-JP" altLang="en-US" sz="1800" dirty="0">
                <a:ea typeface="ＭＳ Ｐゴシック" pitchFamily="50" charset="-128"/>
              </a:rPr>
              <a:t>に比例すると仮定する。</a:t>
            </a:r>
          </a:p>
          <a:p>
            <a:pPr>
              <a:spcBef>
                <a:spcPct val="50000"/>
              </a:spcBef>
            </a:pPr>
            <a:endParaRPr lang="ja-JP" altLang="en-US" sz="1800" dirty="0">
              <a:ea typeface="ＭＳ Ｐゴシック" pitchFamily="50" charset="-128"/>
            </a:endParaRPr>
          </a:p>
        </p:txBody>
      </p:sp>
      <p:graphicFrame>
        <p:nvGraphicFramePr>
          <p:cNvPr id="74757" name="Object 5"/>
          <p:cNvGraphicFramePr>
            <a:graphicFrameLocks noChangeAspect="1"/>
          </p:cNvGraphicFramePr>
          <p:nvPr/>
        </p:nvGraphicFramePr>
        <p:xfrm>
          <a:off x="1643042" y="4786322"/>
          <a:ext cx="4572032" cy="703391"/>
        </p:xfrm>
        <a:graphic>
          <a:graphicData uri="http://schemas.openxmlformats.org/presentationml/2006/ole">
            <mc:AlternateContent xmlns:mc="http://schemas.openxmlformats.org/markup-compatibility/2006">
              <mc:Choice xmlns:v="urn:schemas-microsoft-com:vml" Requires="v">
                <p:oleObj spid="_x0000_s105540" name="数式" r:id="rId3" imgW="2463480" imgH="431640" progId="Equation.3">
                  <p:embed/>
                </p:oleObj>
              </mc:Choice>
              <mc:Fallback>
                <p:oleObj name="数式" r:id="rId3" imgW="2463480" imgH="431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3042" y="4786322"/>
                        <a:ext cx="4572032" cy="7033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9" name="Object 7"/>
          <p:cNvGraphicFramePr>
            <a:graphicFrameLocks noChangeAspect="1"/>
          </p:cNvGraphicFramePr>
          <p:nvPr/>
        </p:nvGraphicFramePr>
        <p:xfrm>
          <a:off x="6429388" y="6072206"/>
          <a:ext cx="204788" cy="360362"/>
        </p:xfrm>
        <a:graphic>
          <a:graphicData uri="http://schemas.openxmlformats.org/presentationml/2006/ole">
            <mc:AlternateContent xmlns:mc="http://schemas.openxmlformats.org/markup-compatibility/2006">
              <mc:Choice xmlns:v="urn:schemas-microsoft-com:vml" Requires="v">
                <p:oleObj spid="_x0000_s105541" name="数式" r:id="rId5" imgW="126720" imgH="177480" progId="Equation.3">
                  <p:embed/>
                </p:oleObj>
              </mc:Choice>
              <mc:Fallback>
                <p:oleObj name="数式" r:id="rId5" imgW="126720" imgH="177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29388" y="6072206"/>
                        <a:ext cx="204788"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0" name="Object 8"/>
          <p:cNvGraphicFramePr>
            <a:graphicFrameLocks noChangeAspect="1"/>
          </p:cNvGraphicFramePr>
          <p:nvPr/>
        </p:nvGraphicFramePr>
        <p:xfrm>
          <a:off x="3929058" y="3214686"/>
          <a:ext cx="2151062" cy="946150"/>
        </p:xfrm>
        <a:graphic>
          <a:graphicData uri="http://schemas.openxmlformats.org/presentationml/2006/ole">
            <mc:AlternateContent xmlns:mc="http://schemas.openxmlformats.org/markup-compatibility/2006">
              <mc:Choice xmlns:v="urn:schemas-microsoft-com:vml" Requires="v">
                <p:oleObj spid="_x0000_s105542" name="数式" r:id="rId7" imgW="952200" imgH="419040" progId="Equation.3">
                  <p:embed/>
                </p:oleObj>
              </mc:Choice>
              <mc:Fallback>
                <p:oleObj name="数式" r:id="rId7" imgW="952200" imgH="419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9058" y="3214686"/>
                        <a:ext cx="2151062" cy="946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テキスト ボックス 6"/>
          <p:cNvSpPr txBox="1"/>
          <p:nvPr/>
        </p:nvSpPr>
        <p:spPr>
          <a:xfrm>
            <a:off x="1285852" y="285728"/>
            <a:ext cx="714380"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短期</a:t>
            </a:r>
            <a:endParaRPr kumimoji="1" lang="ja-JP" altLang="en-US" dirty="0"/>
          </a:p>
        </p:txBody>
      </p:sp>
      <p:sp>
        <p:nvSpPr>
          <p:cNvPr id="8" name="テキスト ボックス 7"/>
          <p:cNvSpPr txBox="1"/>
          <p:nvPr/>
        </p:nvSpPr>
        <p:spPr>
          <a:xfrm>
            <a:off x="2357422" y="1428736"/>
            <a:ext cx="3786214" cy="369332"/>
          </a:xfrm>
          <a:prstGeom prst="rect">
            <a:avLst/>
          </a:prstGeom>
          <a:noFill/>
        </p:spPr>
        <p:txBody>
          <a:bodyPr wrap="square" rtlCol="0">
            <a:spAutoFit/>
          </a:bodyPr>
          <a:lstStyle/>
          <a:p>
            <a:r>
              <a:rPr lang="en-US" altLang="ja-JP" sz="1800" dirty="0" smtClean="0">
                <a:ea typeface="ＭＳ Ｐゴシック" pitchFamily="50" charset="-128"/>
              </a:rPr>
              <a:t>(a)</a:t>
            </a:r>
            <a:r>
              <a:rPr lang="ja-JP" altLang="en-US" sz="1800" dirty="0" smtClean="0">
                <a:ea typeface="ＭＳ Ｐゴシック" pitchFamily="50" charset="-128"/>
              </a:rPr>
              <a:t>の要因が大きな役割を果たす。</a:t>
            </a:r>
            <a:endParaRPr kumimoji="1" lang="ja-JP" altLang="en-US" sz="1800" dirty="0"/>
          </a:p>
        </p:txBody>
      </p:sp>
      <p:sp>
        <p:nvSpPr>
          <p:cNvPr id="9" name="テキスト ボックス 8"/>
          <p:cNvSpPr txBox="1"/>
          <p:nvPr/>
        </p:nvSpPr>
        <p:spPr>
          <a:xfrm>
            <a:off x="1428728" y="714356"/>
            <a:ext cx="6072230" cy="400110"/>
          </a:xfrm>
          <a:prstGeom prst="rect">
            <a:avLst/>
          </a:prstGeom>
          <a:noFill/>
        </p:spPr>
        <p:txBody>
          <a:bodyPr wrap="square" rtlCol="0">
            <a:spAutoFit/>
          </a:bodyPr>
          <a:lstStyle/>
          <a:p>
            <a:r>
              <a:rPr lang="en-US" altLang="ja-JP" sz="2000" dirty="0" smtClean="0">
                <a:ea typeface="ＭＳ Ｐゴシック" pitchFamily="50" charset="-128"/>
              </a:rPr>
              <a:t>(a)</a:t>
            </a:r>
            <a:r>
              <a:rPr lang="ja-JP" altLang="en-US" sz="2000" dirty="0" err="1" smtClean="0">
                <a:ea typeface="ＭＳ Ｐゴシック" pitchFamily="50" charset="-128"/>
              </a:rPr>
              <a:t>、</a:t>
            </a:r>
            <a:r>
              <a:rPr lang="en-US" altLang="ja-JP" sz="2000" dirty="0" smtClean="0">
                <a:ea typeface="ＭＳ Ｐゴシック" pitchFamily="50" charset="-128"/>
              </a:rPr>
              <a:t>(b)2</a:t>
            </a:r>
            <a:r>
              <a:rPr lang="ja-JP" altLang="en-US" sz="2000" dirty="0" err="1" smtClean="0">
                <a:ea typeface="ＭＳ Ｐゴシック" pitchFamily="50" charset="-128"/>
              </a:rPr>
              <a:t>つの</a:t>
            </a:r>
            <a:r>
              <a:rPr lang="ja-JP" altLang="en-US" sz="2000" dirty="0" smtClean="0">
                <a:ea typeface="ＭＳ Ｐゴシック" pitchFamily="50" charset="-128"/>
              </a:rPr>
              <a:t>要因の両方が貨幣需要に影響を与える。</a:t>
            </a:r>
            <a:endParaRPr kumimoji="1" lang="ja-JP" altLang="en-US" sz="2000" dirty="0"/>
          </a:p>
        </p:txBody>
      </p:sp>
      <p:sp>
        <p:nvSpPr>
          <p:cNvPr id="10" name="テキスト ボックス 9"/>
          <p:cNvSpPr txBox="1"/>
          <p:nvPr/>
        </p:nvSpPr>
        <p:spPr>
          <a:xfrm>
            <a:off x="7358082" y="785794"/>
            <a:ext cx="714380"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en-US" altLang="ja-JP" dirty="0" smtClean="0"/>
              <a:t>10</a:t>
            </a:r>
            <a:r>
              <a:rPr kumimoji="1" lang="ja-JP" altLang="en-US" dirty="0" smtClean="0"/>
              <a:t>章</a:t>
            </a:r>
            <a:endParaRPr kumimoji="1" lang="ja-JP" altLang="en-US" dirty="0"/>
          </a:p>
        </p:txBody>
      </p:sp>
      <p:sp>
        <p:nvSpPr>
          <p:cNvPr id="11" name="テキスト ボックス 10"/>
          <p:cNvSpPr txBox="1"/>
          <p:nvPr/>
        </p:nvSpPr>
        <p:spPr>
          <a:xfrm>
            <a:off x="1285852" y="1428736"/>
            <a:ext cx="714380"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長期</a:t>
            </a:r>
            <a:endParaRPr kumimoji="1" lang="ja-JP" altLang="en-US" dirty="0"/>
          </a:p>
        </p:txBody>
      </p:sp>
      <p:sp>
        <p:nvSpPr>
          <p:cNvPr id="13" name="テキスト ボックス 12"/>
          <p:cNvSpPr txBox="1"/>
          <p:nvPr/>
        </p:nvSpPr>
        <p:spPr>
          <a:xfrm>
            <a:off x="2643174" y="6072206"/>
            <a:ext cx="5643602" cy="338554"/>
          </a:xfrm>
          <a:prstGeom prst="rect">
            <a:avLst/>
          </a:prstGeom>
          <a:noFill/>
        </p:spPr>
        <p:txBody>
          <a:bodyPr wrap="square" rtlCol="0">
            <a:spAutoFit/>
          </a:bodyPr>
          <a:lstStyle/>
          <a:p>
            <a:r>
              <a:rPr lang="ja-JP" altLang="en-US" dirty="0" smtClean="0">
                <a:ea typeface="ＭＳ Ｐゴシック" pitchFamily="50" charset="-128"/>
              </a:rPr>
              <a:t>貨幣需要と名目</a:t>
            </a:r>
            <a:r>
              <a:rPr lang="en-US" altLang="ja-JP" dirty="0" smtClean="0">
                <a:ea typeface="ＭＳ Ｐゴシック" pitchFamily="50" charset="-128"/>
              </a:rPr>
              <a:t>GDP</a:t>
            </a:r>
            <a:r>
              <a:rPr lang="ja-JP" altLang="en-US" dirty="0" smtClean="0">
                <a:ea typeface="ＭＳ Ｐゴシック" pitchFamily="50" charset="-128"/>
              </a:rPr>
              <a:t>の関係の比例定数を　　（定数）</a:t>
            </a:r>
            <a:endParaRPr kumimoji="1" lang="ja-JP" altLang="en-US" dirty="0"/>
          </a:p>
        </p:txBody>
      </p:sp>
      <p:sp>
        <p:nvSpPr>
          <p:cNvPr id="14" name="テキスト ボックス 13"/>
          <p:cNvSpPr txBox="1"/>
          <p:nvPr/>
        </p:nvSpPr>
        <p:spPr>
          <a:xfrm>
            <a:off x="2071670" y="3429000"/>
            <a:ext cx="1785950"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sz="2800" dirty="0" smtClean="0"/>
              <a:t>貨幣需要</a:t>
            </a:r>
            <a:endParaRPr kumimoji="1" lang="ja-JP" altLang="en-US" sz="2800" dirty="0"/>
          </a:p>
        </p:txBody>
      </p:sp>
      <p:sp>
        <p:nvSpPr>
          <p:cNvPr id="15" name="左カーブ矢印 14"/>
          <p:cNvSpPr/>
          <p:nvPr/>
        </p:nvSpPr>
        <p:spPr>
          <a:xfrm flipV="1">
            <a:off x="6643702" y="3786190"/>
            <a:ext cx="642942" cy="142876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1142976" y="3286124"/>
            <a:ext cx="5572164" cy="31432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75781" name="Object 5"/>
          <p:cNvGraphicFramePr>
            <a:graphicFrameLocks noChangeAspect="1"/>
          </p:cNvGraphicFramePr>
          <p:nvPr/>
        </p:nvGraphicFramePr>
        <p:xfrm>
          <a:off x="3143240" y="1000108"/>
          <a:ext cx="2906712" cy="2286000"/>
        </p:xfrm>
        <a:graphic>
          <a:graphicData uri="http://schemas.openxmlformats.org/presentationml/2006/ole">
            <mc:AlternateContent xmlns:mc="http://schemas.openxmlformats.org/markup-compatibility/2006">
              <mc:Choice xmlns:v="urn:schemas-microsoft-com:vml" Requires="v">
                <p:oleObj spid="_x0000_s106561" name="数式" r:id="rId3" imgW="1066680" imgH="876240" progId="Equation.3">
                  <p:embed/>
                </p:oleObj>
              </mc:Choice>
              <mc:Fallback>
                <p:oleObj name="数式" r:id="rId3" imgW="1066680" imgH="8762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40" y="1000108"/>
                        <a:ext cx="2906712" cy="228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784" name="Text Box 8"/>
          <p:cNvSpPr txBox="1">
            <a:spLocks noChangeArrowheads="1"/>
          </p:cNvSpPr>
          <p:nvPr/>
        </p:nvSpPr>
        <p:spPr bwMode="auto">
          <a:xfrm>
            <a:off x="1142976" y="2357430"/>
            <a:ext cx="1947860" cy="8255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square">
            <a:spAutoFit/>
          </a:bodyPr>
          <a:lstStyle/>
          <a:p>
            <a:pPr>
              <a:spcBef>
                <a:spcPct val="50000"/>
              </a:spcBef>
            </a:pPr>
            <a:r>
              <a:rPr lang="ja-JP" altLang="en-US" sz="1600" dirty="0">
                <a:ea typeface="ＭＳ Ｐゴシック" pitchFamily="50" charset="-128"/>
              </a:rPr>
              <a:t>左辺の</a:t>
            </a:r>
            <a:r>
              <a:rPr lang="ja-JP" altLang="en-US" sz="1600" dirty="0" smtClean="0">
                <a:ea typeface="ＭＳ Ｐゴシック" pitchFamily="50" charset="-128"/>
              </a:rPr>
              <a:t>貨幣量</a:t>
            </a:r>
            <a:r>
              <a:rPr lang="ja-JP" altLang="en-US" sz="1600" dirty="0">
                <a:ea typeface="ＭＳ Ｐゴシック" pitchFamily="50" charset="-128"/>
              </a:rPr>
              <a:t>は一定なのでグラフは垂直線になる。</a:t>
            </a:r>
          </a:p>
        </p:txBody>
      </p:sp>
      <p:sp>
        <p:nvSpPr>
          <p:cNvPr id="75787" name="Text Box 11"/>
          <p:cNvSpPr txBox="1">
            <a:spLocks noChangeArrowheads="1"/>
          </p:cNvSpPr>
          <p:nvPr/>
        </p:nvSpPr>
        <p:spPr bwMode="auto">
          <a:xfrm>
            <a:off x="5286380" y="2500306"/>
            <a:ext cx="3024187" cy="581025"/>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a:spAutoFit/>
          </a:bodyPr>
          <a:lstStyle/>
          <a:p>
            <a:pPr>
              <a:spcBef>
                <a:spcPct val="50000"/>
              </a:spcBef>
            </a:pPr>
            <a:r>
              <a:rPr lang="ja-JP" altLang="en-US" sz="1600" dirty="0">
                <a:ea typeface="ＭＳ Ｐゴシック" pitchFamily="50" charset="-128"/>
              </a:rPr>
              <a:t>右辺は</a:t>
            </a:r>
            <a:r>
              <a:rPr lang="en-US" altLang="ja-JP" sz="1600" dirty="0">
                <a:ea typeface="ＭＳ Ｐゴシック" pitchFamily="50" charset="-128"/>
              </a:rPr>
              <a:t>(1/P)</a:t>
            </a:r>
            <a:r>
              <a:rPr lang="ja-JP" altLang="en-US" sz="1600" dirty="0">
                <a:ea typeface="ＭＳ Ｐゴシック" pitchFamily="50" charset="-128"/>
              </a:rPr>
              <a:t>の反比例のグラフになる。</a:t>
            </a:r>
          </a:p>
        </p:txBody>
      </p:sp>
      <p:sp>
        <p:nvSpPr>
          <p:cNvPr id="75788" name="Text Box 12"/>
          <p:cNvSpPr txBox="1">
            <a:spLocks noChangeArrowheads="1"/>
          </p:cNvSpPr>
          <p:nvPr/>
        </p:nvSpPr>
        <p:spPr bwMode="auto">
          <a:xfrm>
            <a:off x="5357818" y="1643050"/>
            <a:ext cx="3143272" cy="707886"/>
          </a:xfrm>
          <a:prstGeom prst="rect">
            <a:avLst/>
          </a:prstGeom>
          <a:noFill/>
          <a:ln w="9525">
            <a:noFill/>
            <a:miter lim="800000"/>
            <a:headEnd/>
            <a:tailEnd/>
          </a:ln>
          <a:effectLst/>
        </p:spPr>
        <p:txBody>
          <a:bodyPr wrap="square">
            <a:spAutoFit/>
          </a:bodyPr>
          <a:lstStyle/>
          <a:p>
            <a:pPr>
              <a:spcBef>
                <a:spcPct val="50000"/>
              </a:spcBef>
            </a:pPr>
            <a:r>
              <a:rPr lang="ja-JP" altLang="en-US" sz="1600" dirty="0">
                <a:ea typeface="ＭＳ Ｐゴシック" pitchFamily="50" charset="-128"/>
              </a:rPr>
              <a:t>＊簡単化のため、実質</a:t>
            </a:r>
            <a:r>
              <a:rPr lang="en-US" altLang="ja-JP" sz="1600" dirty="0">
                <a:ea typeface="ＭＳ Ｐゴシック" pitchFamily="50" charset="-128"/>
              </a:rPr>
              <a:t>GDP(Y)</a:t>
            </a:r>
            <a:r>
              <a:rPr lang="ja-JP" altLang="en-US" sz="1600" dirty="0" smtClean="0">
                <a:ea typeface="ＭＳ Ｐゴシック" pitchFamily="50" charset="-128"/>
              </a:rPr>
              <a:t>は</a:t>
            </a:r>
            <a:endParaRPr lang="en-US" altLang="ja-JP" sz="1600" dirty="0" smtClean="0">
              <a:ea typeface="ＭＳ Ｐゴシック" pitchFamily="50" charset="-128"/>
            </a:endParaRPr>
          </a:p>
          <a:p>
            <a:pPr>
              <a:spcBef>
                <a:spcPct val="50000"/>
              </a:spcBef>
            </a:pPr>
            <a:r>
              <a:rPr lang="ja-JP" altLang="en-US" sz="1600" dirty="0" smtClean="0">
                <a:ea typeface="ＭＳ Ｐゴシック" pitchFamily="50" charset="-128"/>
              </a:rPr>
              <a:t>変化</a:t>
            </a:r>
            <a:r>
              <a:rPr lang="ja-JP" altLang="en-US" sz="1600" dirty="0">
                <a:ea typeface="ＭＳ Ｐゴシック" pitchFamily="50" charset="-128"/>
              </a:rPr>
              <a:t>しないとしている。</a:t>
            </a:r>
          </a:p>
        </p:txBody>
      </p:sp>
      <p:sp>
        <p:nvSpPr>
          <p:cNvPr id="75792" name="Freeform 16"/>
          <p:cNvSpPr>
            <a:spLocks/>
          </p:cNvSpPr>
          <p:nvPr/>
        </p:nvSpPr>
        <p:spPr bwMode="auto">
          <a:xfrm>
            <a:off x="2143108" y="3786190"/>
            <a:ext cx="2735263" cy="2230439"/>
          </a:xfrm>
          <a:custGeom>
            <a:avLst/>
            <a:gdLst/>
            <a:ahLst/>
            <a:cxnLst>
              <a:cxn ang="0">
                <a:pos x="0" y="0"/>
              </a:cxn>
              <a:cxn ang="0">
                <a:pos x="272" y="680"/>
              </a:cxn>
              <a:cxn ang="0">
                <a:pos x="1089" y="952"/>
              </a:cxn>
            </a:cxnLst>
            <a:rect l="0" t="0" r="r" b="b"/>
            <a:pathLst>
              <a:path w="1089" h="952">
                <a:moveTo>
                  <a:pt x="0" y="0"/>
                </a:moveTo>
                <a:cubicBezTo>
                  <a:pt x="45" y="260"/>
                  <a:pt x="91" y="521"/>
                  <a:pt x="272" y="680"/>
                </a:cubicBezTo>
                <a:cubicBezTo>
                  <a:pt x="453" y="839"/>
                  <a:pt x="771" y="895"/>
                  <a:pt x="1089" y="952"/>
                </a:cubicBezTo>
              </a:path>
            </a:pathLst>
          </a:cu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75793" name="Text Box 17"/>
          <p:cNvSpPr txBox="1">
            <a:spLocks noChangeArrowheads="1"/>
          </p:cNvSpPr>
          <p:nvPr/>
        </p:nvSpPr>
        <p:spPr bwMode="auto">
          <a:xfrm>
            <a:off x="2428860" y="3357562"/>
            <a:ext cx="1439862" cy="304800"/>
          </a:xfrm>
          <a:prstGeom prst="rect">
            <a:avLst/>
          </a:prstGeom>
          <a:noFill/>
          <a:ln w="9525">
            <a:noFill/>
            <a:miter lim="800000"/>
            <a:headEnd/>
            <a:tailEnd/>
          </a:ln>
          <a:effectLst/>
        </p:spPr>
        <p:txBody>
          <a:bodyPr>
            <a:spAutoFit/>
          </a:bodyPr>
          <a:lstStyle/>
          <a:p>
            <a:pPr>
              <a:spcBef>
                <a:spcPct val="50000"/>
              </a:spcBef>
            </a:pPr>
            <a:r>
              <a:rPr lang="ja-JP" altLang="en-US" sz="1400" dirty="0">
                <a:ea typeface="ＭＳ Ｐゴシック" pitchFamily="50" charset="-128"/>
              </a:rPr>
              <a:t>貨幣の供給</a:t>
            </a:r>
          </a:p>
        </p:txBody>
      </p:sp>
      <p:sp>
        <p:nvSpPr>
          <p:cNvPr id="75794" name="Text Box 18"/>
          <p:cNvSpPr txBox="1">
            <a:spLocks noChangeArrowheads="1"/>
          </p:cNvSpPr>
          <p:nvPr/>
        </p:nvSpPr>
        <p:spPr bwMode="auto">
          <a:xfrm>
            <a:off x="4143372" y="5500702"/>
            <a:ext cx="1214446" cy="307777"/>
          </a:xfrm>
          <a:prstGeom prst="rect">
            <a:avLst/>
          </a:prstGeom>
          <a:noFill/>
          <a:ln w="9525">
            <a:noFill/>
            <a:miter lim="800000"/>
            <a:headEnd/>
            <a:tailEnd/>
          </a:ln>
          <a:effectLst/>
        </p:spPr>
        <p:txBody>
          <a:bodyPr wrap="square">
            <a:spAutoFit/>
          </a:bodyPr>
          <a:lstStyle/>
          <a:p>
            <a:pPr>
              <a:spcBef>
                <a:spcPct val="50000"/>
              </a:spcBef>
            </a:pPr>
            <a:r>
              <a:rPr lang="ja-JP" altLang="en-US" sz="1400" dirty="0">
                <a:ea typeface="ＭＳ Ｐゴシック" pitchFamily="50" charset="-128"/>
              </a:rPr>
              <a:t>貨幣の需要</a:t>
            </a:r>
          </a:p>
        </p:txBody>
      </p:sp>
      <p:sp>
        <p:nvSpPr>
          <p:cNvPr id="75795" name="Text Box 19"/>
          <p:cNvSpPr txBox="1">
            <a:spLocks noChangeArrowheads="1"/>
          </p:cNvSpPr>
          <p:nvPr/>
        </p:nvSpPr>
        <p:spPr bwMode="auto">
          <a:xfrm>
            <a:off x="5072066" y="6000768"/>
            <a:ext cx="1873250" cy="304800"/>
          </a:xfrm>
          <a:prstGeom prst="rect">
            <a:avLst/>
          </a:prstGeom>
          <a:noFill/>
          <a:ln w="9525">
            <a:noFill/>
            <a:miter lim="800000"/>
            <a:headEnd/>
            <a:tailEnd/>
          </a:ln>
          <a:effectLst/>
        </p:spPr>
        <p:txBody>
          <a:bodyPr>
            <a:spAutoFit/>
          </a:bodyPr>
          <a:lstStyle/>
          <a:p>
            <a:pPr>
              <a:spcBef>
                <a:spcPct val="50000"/>
              </a:spcBef>
            </a:pPr>
            <a:r>
              <a:rPr lang="ja-JP" altLang="en-US" sz="1400" dirty="0">
                <a:ea typeface="ＭＳ Ｐゴシック" pitchFamily="50" charset="-128"/>
              </a:rPr>
              <a:t>貨幣の需要・供給</a:t>
            </a:r>
          </a:p>
        </p:txBody>
      </p:sp>
      <p:sp>
        <p:nvSpPr>
          <p:cNvPr id="75797" name="Text Box 21"/>
          <p:cNvSpPr txBox="1">
            <a:spLocks noChangeArrowheads="1"/>
          </p:cNvSpPr>
          <p:nvPr/>
        </p:nvSpPr>
        <p:spPr bwMode="auto">
          <a:xfrm>
            <a:off x="3143240" y="5143512"/>
            <a:ext cx="285752"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en-US" altLang="ja-JP" sz="1400" dirty="0">
                <a:ea typeface="ＭＳ Ｐゴシック" pitchFamily="50" charset="-128"/>
              </a:rPr>
              <a:t>E</a:t>
            </a:r>
          </a:p>
        </p:txBody>
      </p:sp>
      <p:sp>
        <p:nvSpPr>
          <p:cNvPr id="75798" name="Text Box 22"/>
          <p:cNvSpPr txBox="1">
            <a:spLocks noChangeArrowheads="1"/>
          </p:cNvSpPr>
          <p:nvPr/>
        </p:nvSpPr>
        <p:spPr bwMode="auto">
          <a:xfrm>
            <a:off x="3357554" y="3357562"/>
            <a:ext cx="503237" cy="304800"/>
          </a:xfrm>
          <a:prstGeom prst="rect">
            <a:avLst/>
          </a:prstGeom>
          <a:noFill/>
          <a:ln w="9525">
            <a:noFill/>
            <a:miter lim="800000"/>
            <a:headEnd/>
            <a:tailEnd/>
          </a:ln>
          <a:effectLst/>
        </p:spPr>
        <p:txBody>
          <a:bodyPr>
            <a:spAutoFit/>
          </a:bodyPr>
          <a:lstStyle/>
          <a:p>
            <a:pPr>
              <a:spcBef>
                <a:spcPct val="50000"/>
              </a:spcBef>
            </a:pPr>
            <a:r>
              <a:rPr lang="en-US" altLang="ja-JP" sz="1400" dirty="0">
                <a:ea typeface="ＭＳ Ｐゴシック" pitchFamily="50" charset="-128"/>
              </a:rPr>
              <a:t>M</a:t>
            </a:r>
          </a:p>
        </p:txBody>
      </p:sp>
      <p:sp>
        <p:nvSpPr>
          <p:cNvPr id="75799" name="Text Box 23"/>
          <p:cNvSpPr txBox="1">
            <a:spLocks noChangeArrowheads="1"/>
          </p:cNvSpPr>
          <p:nvPr/>
        </p:nvSpPr>
        <p:spPr bwMode="auto">
          <a:xfrm>
            <a:off x="1689103" y="3502024"/>
            <a:ext cx="360362" cy="396875"/>
          </a:xfrm>
          <a:prstGeom prst="rect">
            <a:avLst/>
          </a:prstGeom>
          <a:noFill/>
          <a:ln w="9525">
            <a:noFill/>
            <a:miter lim="800000"/>
            <a:headEnd/>
            <a:tailEnd/>
          </a:ln>
          <a:effectLst/>
        </p:spPr>
        <p:txBody>
          <a:bodyPr>
            <a:spAutoFit/>
          </a:bodyPr>
          <a:lstStyle/>
          <a:p>
            <a:pPr>
              <a:spcBef>
                <a:spcPct val="50000"/>
              </a:spcBef>
            </a:pPr>
            <a:endParaRPr lang="ja-JP" altLang="en-US">
              <a:ea typeface="ＭＳ Ｐゴシック" pitchFamily="50" charset="-128"/>
            </a:endParaRPr>
          </a:p>
        </p:txBody>
      </p:sp>
      <p:graphicFrame>
        <p:nvGraphicFramePr>
          <p:cNvPr id="75800" name="Object 24"/>
          <p:cNvGraphicFramePr>
            <a:graphicFrameLocks noChangeAspect="1"/>
          </p:cNvGraphicFramePr>
          <p:nvPr/>
        </p:nvGraphicFramePr>
        <p:xfrm>
          <a:off x="1285852" y="3286124"/>
          <a:ext cx="449263" cy="766763"/>
        </p:xfrm>
        <a:graphic>
          <a:graphicData uri="http://schemas.openxmlformats.org/presentationml/2006/ole">
            <mc:AlternateContent xmlns:mc="http://schemas.openxmlformats.org/markup-compatibility/2006">
              <mc:Choice xmlns:v="urn:schemas-microsoft-com:vml" Requires="v">
                <p:oleObj spid="_x0000_s106562" name="数式" r:id="rId5" imgW="177480" imgH="393480" progId="Equation.3">
                  <p:embed/>
                </p:oleObj>
              </mc:Choice>
              <mc:Fallback>
                <p:oleObj name="数式" r:id="rId5" imgW="177480" imgH="393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5852" y="3286124"/>
                        <a:ext cx="449263"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801" name="Object 25"/>
          <p:cNvGraphicFramePr>
            <a:graphicFrameLocks noChangeAspect="1"/>
          </p:cNvGraphicFramePr>
          <p:nvPr/>
        </p:nvGraphicFramePr>
        <p:xfrm>
          <a:off x="1214414" y="5143512"/>
          <a:ext cx="571504" cy="465139"/>
        </p:xfrm>
        <a:graphic>
          <a:graphicData uri="http://schemas.openxmlformats.org/presentationml/2006/ole">
            <mc:AlternateContent xmlns:mc="http://schemas.openxmlformats.org/markup-compatibility/2006">
              <mc:Choice xmlns:v="urn:schemas-microsoft-com:vml" Requires="v">
                <p:oleObj spid="_x0000_s106563" name="数式" r:id="rId7" imgW="330120" imgH="203040" progId="Equation.3">
                  <p:embed/>
                </p:oleObj>
              </mc:Choice>
              <mc:Fallback>
                <p:oleObj name="数式" r:id="rId7" imgW="330120" imgH="203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4414" y="5143512"/>
                        <a:ext cx="571504" cy="4651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タイトル 26"/>
          <p:cNvSpPr>
            <a:spLocks noGrp="1"/>
          </p:cNvSpPr>
          <p:nvPr>
            <p:ph type="title"/>
          </p:nvPr>
        </p:nvSpPr>
        <p:spPr>
          <a:xfrm>
            <a:off x="1214414" y="214290"/>
            <a:ext cx="7498080" cy="1143000"/>
          </a:xfrm>
        </p:spPr>
        <p:txBody>
          <a:bodyPr>
            <a:normAutofit fontScale="90000"/>
          </a:bodyPr>
          <a:lstStyle/>
          <a:p>
            <a:r>
              <a:rPr lang="ja-JP" altLang="en-US" sz="4400" dirty="0" smtClean="0">
                <a:ea typeface="ＭＳ Ｐゴシック" pitchFamily="50" charset="-128"/>
              </a:rPr>
              <a:t>貨幣市場の均衡条件</a:t>
            </a:r>
            <a:br>
              <a:rPr lang="ja-JP" altLang="en-US" sz="4400" dirty="0" smtClean="0">
                <a:ea typeface="ＭＳ Ｐゴシック" pitchFamily="50" charset="-128"/>
              </a:rPr>
            </a:br>
            <a:endParaRPr kumimoji="1" lang="ja-JP" altLang="en-US" dirty="0"/>
          </a:p>
        </p:txBody>
      </p:sp>
      <p:sp>
        <p:nvSpPr>
          <p:cNvPr id="28" name="テキスト ボックス 27"/>
          <p:cNvSpPr txBox="1"/>
          <p:nvPr/>
        </p:nvSpPr>
        <p:spPr>
          <a:xfrm>
            <a:off x="1214414" y="1071546"/>
            <a:ext cx="1285884" cy="338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kumimoji="1" lang="ja-JP" altLang="en-US" dirty="0" smtClean="0"/>
              <a:t>貨幣の供給</a:t>
            </a:r>
            <a:endParaRPr kumimoji="1" lang="ja-JP" altLang="en-US" dirty="0"/>
          </a:p>
        </p:txBody>
      </p:sp>
      <p:sp>
        <p:nvSpPr>
          <p:cNvPr id="29" name="テキスト ボックス 28"/>
          <p:cNvSpPr txBox="1"/>
          <p:nvPr/>
        </p:nvSpPr>
        <p:spPr>
          <a:xfrm>
            <a:off x="5072066" y="1071546"/>
            <a:ext cx="1285884" cy="33855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貨幣の需要</a:t>
            </a:r>
            <a:endParaRPr kumimoji="1" lang="ja-JP" altLang="en-US" dirty="0"/>
          </a:p>
        </p:txBody>
      </p:sp>
      <p:cxnSp>
        <p:nvCxnSpPr>
          <p:cNvPr id="32" name="直線コネクタ 31"/>
          <p:cNvCxnSpPr/>
          <p:nvPr/>
        </p:nvCxnSpPr>
        <p:spPr>
          <a:xfrm rot="5400000">
            <a:off x="1714480" y="4929198"/>
            <a:ext cx="242889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34" name="直線矢印コネクタ 33"/>
          <p:cNvCxnSpPr/>
          <p:nvPr/>
        </p:nvCxnSpPr>
        <p:spPr>
          <a:xfrm>
            <a:off x="1785918" y="6143644"/>
            <a:ext cx="321471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rot="5400000" flipH="1" flipV="1">
            <a:off x="464315" y="4822041"/>
            <a:ext cx="264320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10800000">
            <a:off x="1785918" y="5429264"/>
            <a:ext cx="1143008"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9" name="テキスト ボックス 38"/>
          <p:cNvSpPr txBox="1"/>
          <p:nvPr/>
        </p:nvSpPr>
        <p:spPr>
          <a:xfrm>
            <a:off x="3000364" y="4786322"/>
            <a:ext cx="1714512" cy="338554"/>
          </a:xfrm>
          <a:prstGeom prst="rect">
            <a:avLst/>
          </a:prstGeom>
          <a:noFill/>
        </p:spPr>
        <p:txBody>
          <a:bodyPr wrap="square" rtlCol="0">
            <a:spAutoFit/>
          </a:bodyPr>
          <a:lstStyle/>
          <a:p>
            <a:r>
              <a:rPr lang="ja-JP" altLang="en-US" dirty="0" smtClean="0">
                <a:ea typeface="ＭＳ Ｐゴシック" pitchFamily="50" charset="-128"/>
              </a:rPr>
              <a:t>貨幣市場の均衡</a:t>
            </a:r>
            <a:endParaRPr kumimoji="1" lang="ja-JP" altLang="en-US" dirty="0"/>
          </a:p>
        </p:txBody>
      </p:sp>
      <p:sp>
        <p:nvSpPr>
          <p:cNvPr id="40" name="フローチャート : 結合子 39"/>
          <p:cNvSpPr/>
          <p:nvPr/>
        </p:nvSpPr>
        <p:spPr>
          <a:xfrm>
            <a:off x="2857488" y="5357826"/>
            <a:ext cx="142876" cy="142876"/>
          </a:xfrm>
          <a:prstGeom prst="flowChartConnector">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84"/>
                                        </p:tgtEl>
                                        <p:attrNameLst>
                                          <p:attrName>style.visibility</p:attrName>
                                        </p:attrNameLst>
                                      </p:cBhvr>
                                      <p:to>
                                        <p:strVal val="visible"/>
                                      </p:to>
                                    </p:set>
                                    <p:anim calcmode="lin" valueType="num">
                                      <p:cBhvr additive="base">
                                        <p:cTn id="7" dur="500" fill="hold"/>
                                        <p:tgtEl>
                                          <p:spTgt spid="75784"/>
                                        </p:tgtEl>
                                        <p:attrNameLst>
                                          <p:attrName>ppt_x</p:attrName>
                                        </p:attrNameLst>
                                      </p:cBhvr>
                                      <p:tavLst>
                                        <p:tav tm="0">
                                          <p:val>
                                            <p:strVal val="#ppt_x"/>
                                          </p:val>
                                        </p:tav>
                                        <p:tav tm="100000">
                                          <p:val>
                                            <p:strVal val="#ppt_x"/>
                                          </p:val>
                                        </p:tav>
                                      </p:tavLst>
                                    </p:anim>
                                    <p:anim calcmode="lin" valueType="num">
                                      <p:cBhvr additive="base">
                                        <p:cTn id="8" dur="500" fill="hold"/>
                                        <p:tgtEl>
                                          <p:spTgt spid="75784"/>
                                        </p:tgtEl>
                                        <p:attrNameLst>
                                          <p:attrName>ppt_y</p:attrName>
                                        </p:attrNameLst>
                                      </p:cBhvr>
                                      <p:tavLst>
                                        <p:tav tm="0">
                                          <p:val>
                                            <p:strVal val="1+#ppt_h/2"/>
                                          </p:val>
                                        </p:tav>
                                        <p:tav tm="100000">
                                          <p:val>
                                            <p:strVal val="#ppt_y"/>
                                          </p:val>
                                        </p:tav>
                                      </p:tavLst>
                                    </p:anim>
                                  </p:childTnLst>
                                </p:cTn>
                              </p:par>
                              <p:par>
                                <p:cTn id="9" presetID="39" presetClass="entr" presetSubtype="0" accel="100000" fill="hold" grpId="0" nodeType="withEffect">
                                  <p:stCondLst>
                                    <p:cond delay="0"/>
                                  </p:stCondLst>
                                  <p:childTnLst>
                                    <p:set>
                                      <p:cBhvr>
                                        <p:cTn id="10" dur="1" fill="hold">
                                          <p:stCondLst>
                                            <p:cond delay="0"/>
                                          </p:stCondLst>
                                        </p:cTn>
                                        <p:tgtEl>
                                          <p:spTgt spid="75793"/>
                                        </p:tgtEl>
                                        <p:attrNameLst>
                                          <p:attrName>style.visibility</p:attrName>
                                        </p:attrNameLst>
                                      </p:cBhvr>
                                      <p:to>
                                        <p:strVal val="visible"/>
                                      </p:to>
                                    </p:set>
                                    <p:anim calcmode="lin" valueType="num">
                                      <p:cBhvr>
                                        <p:cTn id="11" dur="500" fill="hold"/>
                                        <p:tgtEl>
                                          <p:spTgt spid="75793"/>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75793"/>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75793"/>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75793"/>
                                        </p:tgtEl>
                                        <p:attrNameLst>
                                          <p:attrName>ppt_y</p:attrName>
                                        </p:attrNameLst>
                                      </p:cBhvr>
                                      <p:tavLst>
                                        <p:tav tm="0">
                                          <p:val>
                                            <p:strVal val="#ppt_y"/>
                                          </p:val>
                                        </p:tav>
                                        <p:tav tm="100000">
                                          <p:val>
                                            <p:strVal val="#ppt_y"/>
                                          </p:val>
                                        </p:tav>
                                      </p:tavLst>
                                    </p:anim>
                                  </p:childTnLst>
                                </p:cTn>
                              </p:par>
                              <p:par>
                                <p:cTn id="15" presetID="39" presetClass="entr" presetSubtype="0" accel="100000" fill="hold" grpId="0" nodeType="withEffect">
                                  <p:stCondLst>
                                    <p:cond delay="0"/>
                                  </p:stCondLst>
                                  <p:childTnLst>
                                    <p:set>
                                      <p:cBhvr>
                                        <p:cTn id="16" dur="1" fill="hold">
                                          <p:stCondLst>
                                            <p:cond delay="0"/>
                                          </p:stCondLst>
                                        </p:cTn>
                                        <p:tgtEl>
                                          <p:spTgt spid="75798"/>
                                        </p:tgtEl>
                                        <p:attrNameLst>
                                          <p:attrName>style.visibility</p:attrName>
                                        </p:attrNameLst>
                                      </p:cBhvr>
                                      <p:to>
                                        <p:strVal val="visible"/>
                                      </p:to>
                                    </p:set>
                                    <p:anim calcmode="lin" valueType="num">
                                      <p:cBhvr>
                                        <p:cTn id="17" dur="500" fill="hold"/>
                                        <p:tgtEl>
                                          <p:spTgt spid="75798"/>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75798"/>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75798"/>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757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5787"/>
                                        </p:tgtEl>
                                        <p:attrNameLst>
                                          <p:attrName>style.visibility</p:attrName>
                                        </p:attrNameLst>
                                      </p:cBhvr>
                                      <p:to>
                                        <p:strVal val="visible"/>
                                      </p:to>
                                    </p:set>
                                    <p:anim calcmode="lin" valueType="num">
                                      <p:cBhvr additive="base">
                                        <p:cTn id="25" dur="500" fill="hold"/>
                                        <p:tgtEl>
                                          <p:spTgt spid="75787"/>
                                        </p:tgtEl>
                                        <p:attrNameLst>
                                          <p:attrName>ppt_x</p:attrName>
                                        </p:attrNameLst>
                                      </p:cBhvr>
                                      <p:tavLst>
                                        <p:tav tm="0">
                                          <p:val>
                                            <p:strVal val="#ppt_x"/>
                                          </p:val>
                                        </p:tav>
                                        <p:tav tm="100000">
                                          <p:val>
                                            <p:strVal val="#ppt_x"/>
                                          </p:val>
                                        </p:tav>
                                      </p:tavLst>
                                    </p:anim>
                                    <p:anim calcmode="lin" valueType="num">
                                      <p:cBhvr additive="base">
                                        <p:cTn id="26" dur="500" fill="hold"/>
                                        <p:tgtEl>
                                          <p:spTgt spid="7578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75792"/>
                                        </p:tgtEl>
                                        <p:attrNameLst>
                                          <p:attrName>style.visibility</p:attrName>
                                        </p:attrNameLst>
                                      </p:cBhvr>
                                      <p:to>
                                        <p:strVal val="visible"/>
                                      </p:to>
                                    </p:set>
                                    <p:anim calcmode="lin" valueType="num">
                                      <p:cBhvr>
                                        <p:cTn id="31" dur="500" fill="hold"/>
                                        <p:tgtEl>
                                          <p:spTgt spid="75792"/>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5792"/>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5792"/>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5792"/>
                                        </p:tgtEl>
                                        <p:attrNameLst>
                                          <p:attrName>ppt_y</p:attrName>
                                        </p:attrNameLst>
                                      </p:cBhvr>
                                      <p:tavLst>
                                        <p:tav tm="0">
                                          <p:val>
                                            <p:strVal val="#ppt_y"/>
                                          </p:val>
                                        </p:tav>
                                        <p:tav tm="100000">
                                          <p:val>
                                            <p:strVal val="#ppt_y"/>
                                          </p:val>
                                        </p:tav>
                                      </p:tavLst>
                                    </p:anim>
                                  </p:childTnLst>
                                </p:cTn>
                              </p:par>
                              <p:par>
                                <p:cTn id="35" presetID="39" presetClass="entr" presetSubtype="0" accel="100000" fill="hold" grpId="0" nodeType="withEffect">
                                  <p:stCondLst>
                                    <p:cond delay="0"/>
                                  </p:stCondLst>
                                  <p:childTnLst>
                                    <p:set>
                                      <p:cBhvr>
                                        <p:cTn id="36" dur="1" fill="hold">
                                          <p:stCondLst>
                                            <p:cond delay="0"/>
                                          </p:stCondLst>
                                        </p:cTn>
                                        <p:tgtEl>
                                          <p:spTgt spid="75794"/>
                                        </p:tgtEl>
                                        <p:attrNameLst>
                                          <p:attrName>style.visibility</p:attrName>
                                        </p:attrNameLst>
                                      </p:cBhvr>
                                      <p:to>
                                        <p:strVal val="visible"/>
                                      </p:to>
                                    </p:set>
                                    <p:anim calcmode="lin" valueType="num">
                                      <p:cBhvr>
                                        <p:cTn id="37" dur="500" fill="hold"/>
                                        <p:tgtEl>
                                          <p:spTgt spid="75794"/>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75794"/>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75794"/>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75794"/>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0" nodeType="clickEffect">
                                  <p:stCondLst>
                                    <p:cond delay="0"/>
                                  </p:stCondLst>
                                  <p:childTnLst>
                                    <p:set>
                                      <p:cBhvr>
                                        <p:cTn id="44" dur="1" fill="hold">
                                          <p:stCondLst>
                                            <p:cond delay="0"/>
                                          </p:stCondLst>
                                        </p:cTn>
                                        <p:tgtEl>
                                          <p:spTgt spid="75797"/>
                                        </p:tgtEl>
                                        <p:attrNameLst>
                                          <p:attrName>style.visibility</p:attrName>
                                        </p:attrNameLst>
                                      </p:cBhvr>
                                      <p:to>
                                        <p:strVal val="visible"/>
                                      </p:to>
                                    </p:set>
                                    <p:animEffect transition="in" filter="diamond(in)">
                                      <p:cBhvr>
                                        <p:cTn id="45" dur="1000"/>
                                        <p:tgtEl>
                                          <p:spTgt spid="75797"/>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75801"/>
                                        </p:tgtEl>
                                        <p:attrNameLst>
                                          <p:attrName>style.visibility</p:attrName>
                                        </p:attrNameLst>
                                      </p:cBhvr>
                                      <p:to>
                                        <p:strVal val="visible"/>
                                      </p:to>
                                    </p:set>
                                    <p:animEffect transition="in" filter="diamond(in)">
                                      <p:cBhvr>
                                        <p:cTn id="50" dur="1000"/>
                                        <p:tgtEl>
                                          <p:spTgt spid="758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4" grpId="0" animBg="1"/>
      <p:bldP spid="75787" grpId="0" animBg="1"/>
      <p:bldP spid="75792" grpId="0" animBg="1"/>
      <p:bldP spid="75793" grpId="0"/>
      <p:bldP spid="75794" grpId="0"/>
      <p:bldP spid="75797" grpId="0" animBg="1"/>
      <p:bldP spid="7579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357290" y="4000504"/>
            <a:ext cx="6929486" cy="250033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6804" name="Text Box 4"/>
          <p:cNvSpPr txBox="1">
            <a:spLocks noChangeArrowheads="1"/>
          </p:cNvSpPr>
          <p:nvPr/>
        </p:nvSpPr>
        <p:spPr bwMode="auto">
          <a:xfrm>
            <a:off x="2000232" y="214290"/>
            <a:ext cx="5689600" cy="187960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中央銀行の政策の結果、貨幣量が増加したとする。例えば、中央銀行が債券の買いオペをしたとしよう。</a:t>
            </a:r>
          </a:p>
          <a:p>
            <a:pPr>
              <a:spcBef>
                <a:spcPct val="50000"/>
              </a:spcBef>
            </a:pPr>
            <a:r>
              <a:rPr lang="ja-JP" altLang="en-US" sz="1800" dirty="0">
                <a:ea typeface="ＭＳ Ｐゴシック" pitchFamily="50" charset="-128"/>
              </a:rPr>
              <a:t>すると、貨幣市場の均衡条件は次のように変化する。</a:t>
            </a:r>
          </a:p>
          <a:p>
            <a:pPr>
              <a:spcBef>
                <a:spcPct val="50000"/>
              </a:spcBef>
            </a:pPr>
            <a:r>
              <a:rPr lang="ja-JP" altLang="en-US" sz="1800" dirty="0">
                <a:ea typeface="ＭＳ Ｐゴシック" pitchFamily="50" charset="-128"/>
              </a:rPr>
              <a:t>増加前の貨幣市場：</a:t>
            </a:r>
          </a:p>
          <a:p>
            <a:pPr>
              <a:spcBef>
                <a:spcPct val="50000"/>
              </a:spcBef>
            </a:pPr>
            <a:r>
              <a:rPr lang="ja-JP" altLang="en-US" sz="1800" dirty="0">
                <a:ea typeface="ＭＳ Ｐゴシック" pitchFamily="50" charset="-128"/>
              </a:rPr>
              <a:t>増加後の貨幣市場：</a:t>
            </a:r>
          </a:p>
        </p:txBody>
      </p:sp>
      <p:graphicFrame>
        <p:nvGraphicFramePr>
          <p:cNvPr id="76805" name="Object 5"/>
          <p:cNvGraphicFramePr>
            <a:graphicFrameLocks noChangeAspect="1"/>
          </p:cNvGraphicFramePr>
          <p:nvPr/>
        </p:nvGraphicFramePr>
        <p:xfrm>
          <a:off x="4329113" y="1285875"/>
          <a:ext cx="1498600" cy="339725"/>
        </p:xfrm>
        <a:graphic>
          <a:graphicData uri="http://schemas.openxmlformats.org/presentationml/2006/ole">
            <mc:AlternateContent xmlns:mc="http://schemas.openxmlformats.org/markup-compatibility/2006">
              <mc:Choice xmlns:v="urn:schemas-microsoft-com:vml" Requires="v">
                <p:oleObj spid="_x0000_s107627" name="数式" r:id="rId3" imgW="647640" imgH="177480" progId="Equation.3">
                  <p:embed/>
                </p:oleObj>
              </mc:Choice>
              <mc:Fallback>
                <p:oleObj name="数式" r:id="rId3" imgW="647640" imgH="177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9113" y="1285875"/>
                        <a:ext cx="1498600"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06" name="Object 6"/>
          <p:cNvGraphicFramePr>
            <a:graphicFrameLocks noChangeAspect="1"/>
          </p:cNvGraphicFramePr>
          <p:nvPr/>
        </p:nvGraphicFramePr>
        <p:xfrm>
          <a:off x="4343400" y="1714500"/>
          <a:ext cx="1601788" cy="330200"/>
        </p:xfrm>
        <a:graphic>
          <a:graphicData uri="http://schemas.openxmlformats.org/presentationml/2006/ole">
            <mc:AlternateContent xmlns:mc="http://schemas.openxmlformats.org/markup-compatibility/2006">
              <mc:Choice xmlns:v="urn:schemas-microsoft-com:vml" Requires="v">
                <p:oleObj spid="_x0000_s107628" name="数式" r:id="rId5" imgW="711000" imgH="177480" progId="Equation.3">
                  <p:embed/>
                </p:oleObj>
              </mc:Choice>
              <mc:Fallback>
                <p:oleObj name="数式" r:id="rId5" imgW="711000" imgH="177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1714500"/>
                        <a:ext cx="16017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7" name="Text Box 7"/>
          <p:cNvSpPr txBox="1">
            <a:spLocks noChangeArrowheads="1"/>
          </p:cNvSpPr>
          <p:nvPr/>
        </p:nvSpPr>
        <p:spPr bwMode="auto">
          <a:xfrm>
            <a:off x="1643042" y="2214554"/>
            <a:ext cx="3887787" cy="36671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この２つの式の辺々を引くと、</a:t>
            </a:r>
          </a:p>
        </p:txBody>
      </p:sp>
      <p:graphicFrame>
        <p:nvGraphicFramePr>
          <p:cNvPr id="76808" name="Object 8"/>
          <p:cNvGraphicFramePr>
            <a:graphicFrameLocks noChangeAspect="1"/>
          </p:cNvGraphicFramePr>
          <p:nvPr/>
        </p:nvGraphicFramePr>
        <p:xfrm>
          <a:off x="3049588" y="2714625"/>
          <a:ext cx="2495550" cy="366713"/>
        </p:xfrm>
        <a:graphic>
          <a:graphicData uri="http://schemas.openxmlformats.org/presentationml/2006/ole">
            <mc:AlternateContent xmlns:mc="http://schemas.openxmlformats.org/markup-compatibility/2006">
              <mc:Choice xmlns:v="urn:schemas-microsoft-com:vml" Requires="v">
                <p:oleObj spid="_x0000_s107629" name="数式" r:id="rId7" imgW="1384200" imgH="203040" progId="Equation.3">
                  <p:embed/>
                </p:oleObj>
              </mc:Choice>
              <mc:Fallback>
                <p:oleObj name="数式" r:id="rId7" imgW="1384200" imgH="203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9588" y="2714625"/>
                        <a:ext cx="2495550"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9" name="Text Box 9"/>
          <p:cNvSpPr txBox="1">
            <a:spLocks noChangeArrowheads="1"/>
          </p:cNvSpPr>
          <p:nvPr/>
        </p:nvSpPr>
        <p:spPr bwMode="auto">
          <a:xfrm>
            <a:off x="1714480" y="3143248"/>
            <a:ext cx="6715172" cy="77946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両辺を増加前の貨幣市場の需給均衡式</a:t>
            </a:r>
          </a:p>
          <a:p>
            <a:pPr>
              <a:spcBef>
                <a:spcPct val="50000"/>
              </a:spcBef>
            </a:pPr>
            <a:r>
              <a:rPr lang="ja-JP" altLang="en-US" sz="1800" dirty="0">
                <a:ea typeface="ＭＳ Ｐゴシック" pitchFamily="50" charset="-128"/>
              </a:rPr>
              <a:t>で割ると次の式に変形できる。</a:t>
            </a:r>
          </a:p>
        </p:txBody>
      </p:sp>
      <p:graphicFrame>
        <p:nvGraphicFramePr>
          <p:cNvPr id="76810" name="Object 10"/>
          <p:cNvGraphicFramePr>
            <a:graphicFrameLocks noChangeAspect="1"/>
          </p:cNvGraphicFramePr>
          <p:nvPr/>
        </p:nvGraphicFramePr>
        <p:xfrm>
          <a:off x="5759450" y="3143250"/>
          <a:ext cx="1422400" cy="322263"/>
        </p:xfrm>
        <a:graphic>
          <a:graphicData uri="http://schemas.openxmlformats.org/presentationml/2006/ole">
            <mc:AlternateContent xmlns:mc="http://schemas.openxmlformats.org/markup-compatibility/2006">
              <mc:Choice xmlns:v="urn:schemas-microsoft-com:vml" Requires="v">
                <p:oleObj spid="_x0000_s107630" name="数式" r:id="rId9" imgW="647640" imgH="177480" progId="Equation.3">
                  <p:embed/>
                </p:oleObj>
              </mc:Choice>
              <mc:Fallback>
                <p:oleObj name="数式" r:id="rId9" imgW="647640" imgH="17748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59450" y="3143250"/>
                        <a:ext cx="1422400" cy="322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11" name="Object 11"/>
          <p:cNvGraphicFramePr>
            <a:graphicFrameLocks noChangeAspect="1"/>
          </p:cNvGraphicFramePr>
          <p:nvPr/>
        </p:nvGraphicFramePr>
        <p:xfrm>
          <a:off x="2457450" y="4070350"/>
          <a:ext cx="2200275" cy="1246188"/>
        </p:xfrm>
        <a:graphic>
          <a:graphicData uri="http://schemas.openxmlformats.org/presentationml/2006/ole">
            <mc:AlternateContent xmlns:mc="http://schemas.openxmlformats.org/markup-compatibility/2006">
              <mc:Choice xmlns:v="urn:schemas-microsoft-com:vml" Requires="v">
                <p:oleObj spid="_x0000_s107631" name="数式" r:id="rId11" imgW="1434960" imgH="812520" progId="Equation.3">
                  <p:embed/>
                </p:oleObj>
              </mc:Choice>
              <mc:Fallback>
                <p:oleObj name="数式" r:id="rId11" imgW="1434960" imgH="81252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57450" y="4070350"/>
                        <a:ext cx="2200275" cy="1246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12" name="Oval 12"/>
          <p:cNvSpPr>
            <a:spLocks noChangeArrowheads="1"/>
          </p:cNvSpPr>
          <p:nvPr/>
        </p:nvSpPr>
        <p:spPr bwMode="auto">
          <a:xfrm>
            <a:off x="2693993" y="4646618"/>
            <a:ext cx="863600" cy="647700"/>
          </a:xfrm>
          <a:prstGeom prst="ellipse">
            <a:avLst/>
          </a:prstGeom>
          <a:noFill/>
          <a:ln w="9525">
            <a:solidFill>
              <a:srgbClr val="FF6600"/>
            </a:solidFill>
            <a:round/>
            <a:headEnd/>
            <a:tailEnd/>
          </a:ln>
          <a:effectLst/>
        </p:spPr>
        <p:txBody>
          <a:bodyPr wrap="none" anchor="ctr"/>
          <a:lstStyle/>
          <a:p>
            <a:endParaRPr lang="ja-JP" altLang="en-US"/>
          </a:p>
        </p:txBody>
      </p:sp>
      <p:sp>
        <p:nvSpPr>
          <p:cNvPr id="76813" name="Line 13"/>
          <p:cNvSpPr>
            <a:spLocks noChangeShapeType="1"/>
          </p:cNvSpPr>
          <p:nvPr/>
        </p:nvSpPr>
        <p:spPr bwMode="auto">
          <a:xfrm>
            <a:off x="3125793" y="5294318"/>
            <a:ext cx="0" cy="288925"/>
          </a:xfrm>
          <a:prstGeom prst="line">
            <a:avLst/>
          </a:prstGeom>
          <a:noFill/>
          <a:ln w="9525">
            <a:solidFill>
              <a:srgbClr val="FF6600"/>
            </a:solidFill>
            <a:round/>
            <a:headEnd/>
            <a:tailEnd type="triangle" w="med" len="med"/>
          </a:ln>
          <a:effectLst/>
        </p:spPr>
        <p:txBody>
          <a:bodyPr/>
          <a:lstStyle/>
          <a:p>
            <a:endParaRPr lang="ja-JP" altLang="en-US"/>
          </a:p>
        </p:txBody>
      </p:sp>
      <p:sp>
        <p:nvSpPr>
          <p:cNvPr id="76814" name="Oval 14"/>
          <p:cNvSpPr>
            <a:spLocks noChangeArrowheads="1"/>
          </p:cNvSpPr>
          <p:nvPr/>
        </p:nvSpPr>
        <p:spPr bwMode="auto">
          <a:xfrm>
            <a:off x="3702056" y="4646618"/>
            <a:ext cx="863600" cy="647700"/>
          </a:xfrm>
          <a:prstGeom prst="ellipse">
            <a:avLst/>
          </a:prstGeom>
          <a:noFill/>
          <a:ln w="9525">
            <a:solidFill>
              <a:srgbClr val="0000FF"/>
            </a:solidFill>
            <a:round/>
            <a:headEnd/>
            <a:tailEnd/>
          </a:ln>
          <a:effectLst/>
        </p:spPr>
        <p:txBody>
          <a:bodyPr wrap="none" anchor="ctr"/>
          <a:lstStyle/>
          <a:p>
            <a:endParaRPr lang="ja-JP" altLang="en-US"/>
          </a:p>
        </p:txBody>
      </p:sp>
      <p:sp>
        <p:nvSpPr>
          <p:cNvPr id="76815" name="Line 15"/>
          <p:cNvSpPr>
            <a:spLocks noChangeShapeType="1"/>
          </p:cNvSpPr>
          <p:nvPr/>
        </p:nvSpPr>
        <p:spPr bwMode="auto">
          <a:xfrm>
            <a:off x="4133856" y="5294318"/>
            <a:ext cx="0" cy="288925"/>
          </a:xfrm>
          <a:prstGeom prst="line">
            <a:avLst/>
          </a:prstGeom>
          <a:noFill/>
          <a:ln w="9525">
            <a:solidFill>
              <a:srgbClr val="0000FF"/>
            </a:solidFill>
            <a:round/>
            <a:headEnd/>
            <a:tailEnd type="triangle" w="med" len="med"/>
          </a:ln>
          <a:effectLst/>
        </p:spPr>
        <p:txBody>
          <a:bodyPr/>
          <a:lstStyle/>
          <a:p>
            <a:endParaRPr lang="ja-JP" altLang="en-US"/>
          </a:p>
        </p:txBody>
      </p:sp>
      <p:sp>
        <p:nvSpPr>
          <p:cNvPr id="76816" name="Text Box 16"/>
          <p:cNvSpPr txBox="1">
            <a:spLocks noChangeArrowheads="1"/>
          </p:cNvSpPr>
          <p:nvPr/>
        </p:nvSpPr>
        <p:spPr bwMode="auto">
          <a:xfrm>
            <a:off x="1685931" y="5438780"/>
            <a:ext cx="2016125" cy="954107"/>
          </a:xfrm>
          <a:prstGeom prst="rect">
            <a:avLst/>
          </a:prstGeom>
          <a:noFill/>
          <a:ln w="9525">
            <a:noFill/>
            <a:miter lim="800000"/>
            <a:headEnd/>
            <a:tailEnd/>
          </a:ln>
          <a:effectLst/>
        </p:spPr>
        <p:txBody>
          <a:bodyPr>
            <a:spAutoFit/>
          </a:bodyPr>
          <a:lstStyle/>
          <a:p>
            <a:pPr>
              <a:spcBef>
                <a:spcPct val="50000"/>
              </a:spcBef>
            </a:pPr>
            <a:r>
              <a:rPr lang="ja-JP" altLang="en-US" sz="1600" dirty="0" smtClean="0">
                <a:ea typeface="ＭＳ Ｐゴシック" pitchFamily="50" charset="-128"/>
              </a:rPr>
              <a:t>貨幣量の変化</a:t>
            </a:r>
            <a:r>
              <a:rPr lang="en-US" altLang="ja-JP" sz="1600" dirty="0" smtClean="0">
                <a:ea typeface="ＭＳ Ｐゴシック" pitchFamily="50" charset="-128"/>
              </a:rPr>
              <a:t>÷</a:t>
            </a:r>
            <a:r>
              <a:rPr lang="ja-JP" altLang="en-US" sz="1600" dirty="0" smtClean="0">
                <a:ea typeface="ＭＳ Ｐゴシック" pitchFamily="50" charset="-128"/>
              </a:rPr>
              <a:t>変化前</a:t>
            </a:r>
            <a:r>
              <a:rPr lang="ja-JP" altLang="en-US" sz="1600" dirty="0">
                <a:ea typeface="ＭＳ Ｐゴシック" pitchFamily="50" charset="-128"/>
              </a:rPr>
              <a:t>の貨幣量より、</a:t>
            </a:r>
          </a:p>
          <a:p>
            <a:pPr>
              <a:spcBef>
                <a:spcPct val="50000"/>
              </a:spcBef>
            </a:pPr>
            <a:r>
              <a:rPr lang="ja-JP" altLang="en-US" sz="1600" dirty="0">
                <a:solidFill>
                  <a:srgbClr val="FF0000"/>
                </a:solidFill>
                <a:ea typeface="ＭＳ Ｐゴシック" pitchFamily="50" charset="-128"/>
              </a:rPr>
              <a:t>貨幣の</a:t>
            </a:r>
            <a:r>
              <a:rPr lang="ja-JP" altLang="en-US" sz="1600" dirty="0" smtClean="0">
                <a:solidFill>
                  <a:srgbClr val="FF0000"/>
                </a:solidFill>
                <a:ea typeface="ＭＳ Ｐゴシック" pitchFamily="50" charset="-128"/>
              </a:rPr>
              <a:t>増加率</a:t>
            </a:r>
            <a:endParaRPr lang="ja-JP" altLang="en-US" sz="1600" dirty="0">
              <a:solidFill>
                <a:srgbClr val="FF0000"/>
              </a:solidFill>
              <a:ea typeface="ＭＳ Ｐゴシック" pitchFamily="50" charset="-128"/>
            </a:endParaRPr>
          </a:p>
        </p:txBody>
      </p:sp>
      <p:sp>
        <p:nvSpPr>
          <p:cNvPr id="76817" name="Text Box 17"/>
          <p:cNvSpPr txBox="1">
            <a:spLocks noChangeArrowheads="1"/>
          </p:cNvSpPr>
          <p:nvPr/>
        </p:nvSpPr>
        <p:spPr bwMode="auto">
          <a:xfrm>
            <a:off x="3702056" y="5510218"/>
            <a:ext cx="1582737" cy="336550"/>
          </a:xfrm>
          <a:prstGeom prst="rect">
            <a:avLst/>
          </a:prstGeom>
          <a:noFill/>
          <a:ln w="9525">
            <a:noFill/>
            <a:miter lim="800000"/>
            <a:headEnd/>
            <a:tailEnd/>
          </a:ln>
          <a:effectLst/>
        </p:spPr>
        <p:txBody>
          <a:bodyPr>
            <a:spAutoFit/>
          </a:bodyPr>
          <a:lstStyle/>
          <a:p>
            <a:pPr>
              <a:spcBef>
                <a:spcPct val="50000"/>
              </a:spcBef>
            </a:pPr>
            <a:r>
              <a:rPr lang="ja-JP" altLang="en-US" sz="1600" dirty="0">
                <a:solidFill>
                  <a:srgbClr val="0070C0"/>
                </a:solidFill>
                <a:ea typeface="ＭＳ Ｐゴシック" pitchFamily="50" charset="-128"/>
              </a:rPr>
              <a:t>物価の上昇率</a:t>
            </a:r>
          </a:p>
        </p:txBody>
      </p:sp>
      <p:sp>
        <p:nvSpPr>
          <p:cNvPr id="76818" name="AutoShape 18"/>
          <p:cNvSpPr>
            <a:spLocks noChangeArrowheads="1"/>
          </p:cNvSpPr>
          <p:nvPr/>
        </p:nvSpPr>
        <p:spPr bwMode="auto">
          <a:xfrm>
            <a:off x="4710118" y="4575180"/>
            <a:ext cx="647700" cy="3603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ja-JP" altLang="en-US"/>
          </a:p>
        </p:txBody>
      </p:sp>
      <p:sp>
        <p:nvSpPr>
          <p:cNvPr id="76819" name="Text Box 19"/>
          <p:cNvSpPr txBox="1">
            <a:spLocks noChangeArrowheads="1"/>
          </p:cNvSpPr>
          <p:nvPr/>
        </p:nvSpPr>
        <p:spPr bwMode="auto">
          <a:xfrm>
            <a:off x="5357818" y="4143380"/>
            <a:ext cx="2160588" cy="187801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つまり、</a:t>
            </a:r>
            <a:r>
              <a:rPr lang="ja-JP" altLang="en-US" sz="1800" b="1" dirty="0" smtClean="0">
                <a:solidFill>
                  <a:srgbClr val="FF0000"/>
                </a:solidFill>
                <a:ea typeface="ＭＳ Ｐゴシック" pitchFamily="50" charset="-128"/>
              </a:rPr>
              <a:t>貨幣</a:t>
            </a:r>
            <a:r>
              <a:rPr lang="ja-JP" altLang="en-US" sz="1800" b="1" dirty="0">
                <a:solidFill>
                  <a:srgbClr val="FF0000"/>
                </a:solidFill>
                <a:ea typeface="ＭＳ Ｐゴシック" pitchFamily="50" charset="-128"/>
              </a:rPr>
              <a:t>量</a:t>
            </a:r>
            <a:r>
              <a:rPr lang="ja-JP" altLang="en-US" sz="1800" b="1" dirty="0" smtClean="0">
                <a:solidFill>
                  <a:srgbClr val="FF0000"/>
                </a:solidFill>
                <a:ea typeface="ＭＳ Ｐゴシック" pitchFamily="50" charset="-128"/>
              </a:rPr>
              <a:t>の</a:t>
            </a:r>
            <a:r>
              <a:rPr lang="ja-JP" altLang="en-US" sz="1800" b="1" dirty="0">
                <a:solidFill>
                  <a:srgbClr val="FF0000"/>
                </a:solidFill>
                <a:ea typeface="ＭＳ Ｐゴシック" pitchFamily="50" charset="-128"/>
              </a:rPr>
              <a:t>増加率にインフレ率が等しくなっている。</a:t>
            </a:r>
          </a:p>
          <a:p>
            <a:pPr>
              <a:spcBef>
                <a:spcPct val="50000"/>
              </a:spcBef>
            </a:pPr>
            <a:r>
              <a:rPr lang="ja-JP" altLang="en-US" sz="1800" dirty="0">
                <a:ea typeface="ＭＳ Ｐゴシック" pitchFamily="50" charset="-128"/>
              </a:rPr>
              <a:t>すなわち、中央銀行が貨幣量を増やすとインフレが起きる。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6812"/>
                                        </p:tgtEl>
                                        <p:attrNameLst>
                                          <p:attrName>style.visibility</p:attrName>
                                        </p:attrNameLst>
                                      </p:cBhvr>
                                      <p:to>
                                        <p:strVal val="visible"/>
                                      </p:to>
                                    </p:set>
                                    <p:animEffect transition="in" filter="diamond(in)">
                                      <p:cBhvr>
                                        <p:cTn id="7" dur="2000"/>
                                        <p:tgtEl>
                                          <p:spTgt spid="76812"/>
                                        </p:tgtEl>
                                      </p:cBhvr>
                                    </p:animEffect>
                                  </p:childTnLst>
                                </p:cTn>
                              </p:par>
                              <p:par>
                                <p:cTn id="8" presetID="39" presetClass="entr" presetSubtype="0" accel="100000" fill="hold" grpId="0" nodeType="withEffect">
                                  <p:stCondLst>
                                    <p:cond delay="0"/>
                                  </p:stCondLst>
                                  <p:childTnLst>
                                    <p:set>
                                      <p:cBhvr>
                                        <p:cTn id="9" dur="1" fill="hold">
                                          <p:stCondLst>
                                            <p:cond delay="0"/>
                                          </p:stCondLst>
                                        </p:cTn>
                                        <p:tgtEl>
                                          <p:spTgt spid="76813"/>
                                        </p:tgtEl>
                                        <p:attrNameLst>
                                          <p:attrName>style.visibility</p:attrName>
                                        </p:attrNameLst>
                                      </p:cBhvr>
                                      <p:to>
                                        <p:strVal val="visible"/>
                                      </p:to>
                                    </p:set>
                                    <p:anim calcmode="lin" valueType="num">
                                      <p:cBhvr>
                                        <p:cTn id="10" dur="500" fill="hold"/>
                                        <p:tgtEl>
                                          <p:spTgt spid="76813"/>
                                        </p:tgtEl>
                                        <p:attrNameLst>
                                          <p:attrName>ppt_h</p:attrName>
                                        </p:attrNameLst>
                                      </p:cBhvr>
                                      <p:tavLst>
                                        <p:tav tm="0">
                                          <p:val>
                                            <p:strVal val="#ppt_h/20"/>
                                          </p:val>
                                        </p:tav>
                                        <p:tav tm="50000">
                                          <p:val>
                                            <p:strVal val="#ppt_h/20"/>
                                          </p:val>
                                        </p:tav>
                                        <p:tav tm="100000">
                                          <p:val>
                                            <p:strVal val="#ppt_h"/>
                                          </p:val>
                                        </p:tav>
                                      </p:tavLst>
                                    </p:anim>
                                    <p:anim calcmode="lin" valueType="num">
                                      <p:cBhvr>
                                        <p:cTn id="11" dur="500" fill="hold"/>
                                        <p:tgtEl>
                                          <p:spTgt spid="76813"/>
                                        </p:tgtEl>
                                        <p:attrNameLst>
                                          <p:attrName>ppt_w</p:attrName>
                                        </p:attrNameLst>
                                      </p:cBhvr>
                                      <p:tavLst>
                                        <p:tav tm="0">
                                          <p:val>
                                            <p:strVal val="#ppt_w+.3"/>
                                          </p:val>
                                        </p:tav>
                                        <p:tav tm="50000">
                                          <p:val>
                                            <p:strVal val="#ppt_w+.3"/>
                                          </p:val>
                                        </p:tav>
                                        <p:tav tm="100000">
                                          <p:val>
                                            <p:strVal val="#ppt_w"/>
                                          </p:val>
                                        </p:tav>
                                      </p:tavLst>
                                    </p:anim>
                                    <p:anim calcmode="lin" valueType="num">
                                      <p:cBhvr>
                                        <p:cTn id="12" dur="500" fill="hold"/>
                                        <p:tgtEl>
                                          <p:spTgt spid="76813"/>
                                        </p:tgtEl>
                                        <p:attrNameLst>
                                          <p:attrName>ppt_x</p:attrName>
                                        </p:attrNameLst>
                                      </p:cBhvr>
                                      <p:tavLst>
                                        <p:tav tm="0">
                                          <p:val>
                                            <p:strVal val="#ppt_x-.3"/>
                                          </p:val>
                                        </p:tav>
                                        <p:tav tm="50000">
                                          <p:val>
                                            <p:strVal val="#ppt_x"/>
                                          </p:val>
                                        </p:tav>
                                        <p:tav tm="100000">
                                          <p:val>
                                            <p:strVal val="#ppt_x"/>
                                          </p:val>
                                        </p:tav>
                                      </p:tavLst>
                                    </p:anim>
                                    <p:anim calcmode="lin" valueType="num">
                                      <p:cBhvr>
                                        <p:cTn id="13" dur="500" fill="hold"/>
                                        <p:tgtEl>
                                          <p:spTgt spid="768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6816"/>
                                        </p:tgtEl>
                                        <p:attrNameLst>
                                          <p:attrName>style.visibility</p:attrName>
                                        </p:attrNameLst>
                                      </p:cBhvr>
                                      <p:to>
                                        <p:strVal val="visible"/>
                                      </p:to>
                                    </p:set>
                                    <p:anim calcmode="lin" valueType="num">
                                      <p:cBhvr additive="base">
                                        <p:cTn id="18" dur="500" fill="hold"/>
                                        <p:tgtEl>
                                          <p:spTgt spid="76816"/>
                                        </p:tgtEl>
                                        <p:attrNameLst>
                                          <p:attrName>ppt_x</p:attrName>
                                        </p:attrNameLst>
                                      </p:cBhvr>
                                      <p:tavLst>
                                        <p:tav tm="0">
                                          <p:val>
                                            <p:strVal val="#ppt_x"/>
                                          </p:val>
                                        </p:tav>
                                        <p:tav tm="100000">
                                          <p:val>
                                            <p:strVal val="#ppt_x"/>
                                          </p:val>
                                        </p:tav>
                                      </p:tavLst>
                                    </p:anim>
                                    <p:anim calcmode="lin" valueType="num">
                                      <p:cBhvr additive="base">
                                        <p:cTn id="19" dur="500" fill="hold"/>
                                        <p:tgtEl>
                                          <p:spTgt spid="7681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grpId="0" nodeType="clickEffect">
                                  <p:stCondLst>
                                    <p:cond delay="0"/>
                                  </p:stCondLst>
                                  <p:childTnLst>
                                    <p:set>
                                      <p:cBhvr>
                                        <p:cTn id="23" dur="1" fill="hold">
                                          <p:stCondLst>
                                            <p:cond delay="0"/>
                                          </p:stCondLst>
                                        </p:cTn>
                                        <p:tgtEl>
                                          <p:spTgt spid="76814"/>
                                        </p:tgtEl>
                                        <p:attrNameLst>
                                          <p:attrName>style.visibility</p:attrName>
                                        </p:attrNameLst>
                                      </p:cBhvr>
                                      <p:to>
                                        <p:strVal val="visible"/>
                                      </p:to>
                                    </p:set>
                                    <p:anim calcmode="lin" valueType="num">
                                      <p:cBhvr>
                                        <p:cTn id="24" dur="500" fill="hold"/>
                                        <p:tgtEl>
                                          <p:spTgt spid="76814"/>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76814"/>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76814"/>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76814"/>
                                        </p:tgtEl>
                                        <p:attrNameLst>
                                          <p:attrName>ppt_y</p:attrName>
                                        </p:attrNameLst>
                                      </p:cBhvr>
                                      <p:tavLst>
                                        <p:tav tm="0">
                                          <p:val>
                                            <p:strVal val="#ppt_y"/>
                                          </p:val>
                                        </p:tav>
                                        <p:tav tm="100000">
                                          <p:val>
                                            <p:strVal val="#ppt_y"/>
                                          </p:val>
                                        </p:tav>
                                      </p:tavLst>
                                    </p:anim>
                                  </p:childTnLst>
                                </p:cTn>
                              </p:par>
                              <p:par>
                                <p:cTn id="28" presetID="39" presetClass="entr" presetSubtype="0" accel="100000" fill="hold" grpId="0" nodeType="withEffect">
                                  <p:stCondLst>
                                    <p:cond delay="0"/>
                                  </p:stCondLst>
                                  <p:childTnLst>
                                    <p:set>
                                      <p:cBhvr>
                                        <p:cTn id="29" dur="1" fill="hold">
                                          <p:stCondLst>
                                            <p:cond delay="0"/>
                                          </p:stCondLst>
                                        </p:cTn>
                                        <p:tgtEl>
                                          <p:spTgt spid="76815"/>
                                        </p:tgtEl>
                                        <p:attrNameLst>
                                          <p:attrName>style.visibility</p:attrName>
                                        </p:attrNameLst>
                                      </p:cBhvr>
                                      <p:to>
                                        <p:strVal val="visible"/>
                                      </p:to>
                                    </p:set>
                                    <p:anim calcmode="lin" valueType="num">
                                      <p:cBhvr>
                                        <p:cTn id="30" dur="500" fill="hold"/>
                                        <p:tgtEl>
                                          <p:spTgt spid="76815"/>
                                        </p:tgtEl>
                                        <p:attrNameLst>
                                          <p:attrName>ppt_h</p:attrName>
                                        </p:attrNameLst>
                                      </p:cBhvr>
                                      <p:tavLst>
                                        <p:tav tm="0">
                                          <p:val>
                                            <p:strVal val="#ppt_h/20"/>
                                          </p:val>
                                        </p:tav>
                                        <p:tav tm="50000">
                                          <p:val>
                                            <p:strVal val="#ppt_h/20"/>
                                          </p:val>
                                        </p:tav>
                                        <p:tav tm="100000">
                                          <p:val>
                                            <p:strVal val="#ppt_h"/>
                                          </p:val>
                                        </p:tav>
                                      </p:tavLst>
                                    </p:anim>
                                    <p:anim calcmode="lin" valueType="num">
                                      <p:cBhvr>
                                        <p:cTn id="31" dur="500" fill="hold"/>
                                        <p:tgtEl>
                                          <p:spTgt spid="76815"/>
                                        </p:tgtEl>
                                        <p:attrNameLst>
                                          <p:attrName>ppt_w</p:attrName>
                                        </p:attrNameLst>
                                      </p:cBhvr>
                                      <p:tavLst>
                                        <p:tav tm="0">
                                          <p:val>
                                            <p:strVal val="#ppt_w+.3"/>
                                          </p:val>
                                        </p:tav>
                                        <p:tav tm="50000">
                                          <p:val>
                                            <p:strVal val="#ppt_w+.3"/>
                                          </p:val>
                                        </p:tav>
                                        <p:tav tm="100000">
                                          <p:val>
                                            <p:strVal val="#ppt_w"/>
                                          </p:val>
                                        </p:tav>
                                      </p:tavLst>
                                    </p:anim>
                                    <p:anim calcmode="lin" valueType="num">
                                      <p:cBhvr>
                                        <p:cTn id="32" dur="500" fill="hold"/>
                                        <p:tgtEl>
                                          <p:spTgt spid="76815"/>
                                        </p:tgtEl>
                                        <p:attrNameLst>
                                          <p:attrName>ppt_x</p:attrName>
                                        </p:attrNameLst>
                                      </p:cBhvr>
                                      <p:tavLst>
                                        <p:tav tm="0">
                                          <p:val>
                                            <p:strVal val="#ppt_x-.3"/>
                                          </p:val>
                                        </p:tav>
                                        <p:tav tm="50000">
                                          <p:val>
                                            <p:strVal val="#ppt_x"/>
                                          </p:val>
                                        </p:tav>
                                        <p:tav tm="100000">
                                          <p:val>
                                            <p:strVal val="#ppt_x"/>
                                          </p:val>
                                        </p:tav>
                                      </p:tavLst>
                                    </p:anim>
                                    <p:anim calcmode="lin" valueType="num">
                                      <p:cBhvr>
                                        <p:cTn id="33" dur="500" fill="hold"/>
                                        <p:tgtEl>
                                          <p:spTgt spid="7681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76817"/>
                                        </p:tgtEl>
                                        <p:attrNameLst>
                                          <p:attrName>style.visibility</p:attrName>
                                        </p:attrNameLst>
                                      </p:cBhvr>
                                      <p:to>
                                        <p:strVal val="visible"/>
                                      </p:to>
                                    </p:set>
                                    <p:anim calcmode="lin" valueType="num">
                                      <p:cBhvr additive="base">
                                        <p:cTn id="38" dur="500" fill="hold"/>
                                        <p:tgtEl>
                                          <p:spTgt spid="76817"/>
                                        </p:tgtEl>
                                        <p:attrNameLst>
                                          <p:attrName>ppt_x</p:attrName>
                                        </p:attrNameLst>
                                      </p:cBhvr>
                                      <p:tavLst>
                                        <p:tav tm="0">
                                          <p:val>
                                            <p:strVal val="#ppt_x"/>
                                          </p:val>
                                        </p:tav>
                                        <p:tav tm="100000">
                                          <p:val>
                                            <p:strVal val="#ppt_x"/>
                                          </p:val>
                                        </p:tav>
                                      </p:tavLst>
                                    </p:anim>
                                    <p:anim calcmode="lin" valueType="num">
                                      <p:cBhvr additive="base">
                                        <p:cTn id="39" dur="500" fill="hold"/>
                                        <p:tgtEl>
                                          <p:spTgt spid="76817"/>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76818"/>
                                        </p:tgtEl>
                                        <p:attrNameLst>
                                          <p:attrName>style.visibility</p:attrName>
                                        </p:attrNameLst>
                                      </p:cBhvr>
                                      <p:to>
                                        <p:strVal val="visible"/>
                                      </p:to>
                                    </p:set>
                                    <p:animEffect transition="in" filter="diamond(in)">
                                      <p:cBhvr>
                                        <p:cTn id="44" dur="1000"/>
                                        <p:tgtEl>
                                          <p:spTgt spid="7681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6819"/>
                                        </p:tgtEl>
                                        <p:attrNameLst>
                                          <p:attrName>style.visibility</p:attrName>
                                        </p:attrNameLst>
                                      </p:cBhvr>
                                      <p:to>
                                        <p:strVal val="visible"/>
                                      </p:to>
                                    </p:set>
                                    <p:anim calcmode="lin" valueType="num">
                                      <p:cBhvr additive="base">
                                        <p:cTn id="49" dur="500" fill="hold"/>
                                        <p:tgtEl>
                                          <p:spTgt spid="76819"/>
                                        </p:tgtEl>
                                        <p:attrNameLst>
                                          <p:attrName>ppt_x</p:attrName>
                                        </p:attrNameLst>
                                      </p:cBhvr>
                                      <p:tavLst>
                                        <p:tav tm="0">
                                          <p:val>
                                            <p:strVal val="#ppt_x"/>
                                          </p:val>
                                        </p:tav>
                                        <p:tav tm="100000">
                                          <p:val>
                                            <p:strVal val="#ppt_x"/>
                                          </p:val>
                                        </p:tav>
                                      </p:tavLst>
                                    </p:anim>
                                    <p:anim calcmode="lin" valueType="num">
                                      <p:cBhvr additive="base">
                                        <p:cTn id="50" dur="500" fill="hold"/>
                                        <p:tgtEl>
                                          <p:spTgt spid="76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2" grpId="0" animBg="1"/>
      <p:bldP spid="76813" grpId="0" animBg="1"/>
      <p:bldP spid="76814" grpId="0" animBg="1"/>
      <p:bldP spid="76815" grpId="0" animBg="1"/>
      <p:bldP spid="76816" grpId="0"/>
      <p:bldP spid="76817" grpId="0"/>
      <p:bldP spid="76818" grpId="0" animBg="1"/>
      <p:bldP spid="7681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Text Box 4"/>
          <p:cNvSpPr txBox="1">
            <a:spLocks noChangeArrowheads="1"/>
          </p:cNvSpPr>
          <p:nvPr/>
        </p:nvSpPr>
        <p:spPr bwMode="auto">
          <a:xfrm>
            <a:off x="1428728" y="571480"/>
            <a:ext cx="6985000" cy="1892826"/>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教科書のグラフをよ～くみよう。</a:t>
            </a:r>
          </a:p>
          <a:p>
            <a:pPr>
              <a:spcBef>
                <a:spcPct val="50000"/>
              </a:spcBef>
            </a:pPr>
            <a:r>
              <a:rPr lang="ja-JP" altLang="en-US" sz="1800" dirty="0">
                <a:ea typeface="ＭＳ Ｐゴシック" pitchFamily="50" charset="-128"/>
              </a:rPr>
              <a:t>図</a:t>
            </a:r>
            <a:r>
              <a:rPr lang="en-US" altLang="ja-JP" sz="1800" dirty="0">
                <a:ea typeface="ＭＳ Ｐゴシック" pitchFamily="50" charset="-128"/>
              </a:rPr>
              <a:t>7</a:t>
            </a:r>
            <a:r>
              <a:rPr lang="ja-JP" altLang="en-US" sz="1800" dirty="0">
                <a:ea typeface="ＭＳ Ｐゴシック" pitchFamily="50" charset="-128"/>
              </a:rPr>
              <a:t>－</a:t>
            </a:r>
            <a:r>
              <a:rPr lang="en-US" altLang="ja-JP" sz="1800" dirty="0">
                <a:ea typeface="ＭＳ Ｐゴシック" pitchFamily="50" charset="-128"/>
              </a:rPr>
              <a:t>2</a:t>
            </a:r>
            <a:r>
              <a:rPr lang="ja-JP" altLang="en-US" sz="1800" dirty="0">
                <a:ea typeface="ＭＳ Ｐゴシック" pitchFamily="50" charset="-128"/>
              </a:rPr>
              <a:t>　</a:t>
            </a:r>
            <a:r>
              <a:rPr lang="ja-JP" altLang="en-US" sz="1800" dirty="0" smtClean="0">
                <a:ea typeface="ＭＳ Ｐゴシック" pitchFamily="50" charset="-128"/>
              </a:rPr>
              <a:t>貨幣量</a:t>
            </a:r>
            <a:r>
              <a:rPr lang="ja-JP" altLang="en-US" sz="1800" dirty="0">
                <a:ea typeface="ＭＳ Ｐゴシック" pitchFamily="50" charset="-128"/>
              </a:rPr>
              <a:t>と消費者物価指数</a:t>
            </a:r>
          </a:p>
          <a:p>
            <a:pPr>
              <a:spcBef>
                <a:spcPct val="50000"/>
              </a:spcBef>
            </a:pPr>
            <a:r>
              <a:rPr lang="ja-JP" altLang="en-US" sz="1800" dirty="0">
                <a:ea typeface="ＭＳ Ｐゴシック" pitchFamily="50" charset="-128"/>
              </a:rPr>
              <a:t>図</a:t>
            </a:r>
            <a:r>
              <a:rPr lang="en-US" altLang="ja-JP" sz="1800" dirty="0">
                <a:ea typeface="ＭＳ Ｐゴシック" pitchFamily="50" charset="-128"/>
              </a:rPr>
              <a:t>7</a:t>
            </a:r>
            <a:r>
              <a:rPr lang="ja-JP" altLang="en-US" sz="1800" dirty="0">
                <a:ea typeface="ＭＳ Ｐゴシック" pitchFamily="50" charset="-128"/>
              </a:rPr>
              <a:t>－</a:t>
            </a:r>
            <a:r>
              <a:rPr lang="en-US" altLang="ja-JP" sz="1800" dirty="0">
                <a:ea typeface="ＭＳ Ｐゴシック" pitchFamily="50" charset="-128"/>
              </a:rPr>
              <a:t>3</a:t>
            </a:r>
            <a:r>
              <a:rPr lang="ja-JP" altLang="en-US" sz="1800" dirty="0">
                <a:ea typeface="ＭＳ Ｐゴシック" pitchFamily="50" charset="-128"/>
              </a:rPr>
              <a:t>　</a:t>
            </a:r>
            <a:r>
              <a:rPr lang="ja-JP" altLang="en-US" sz="1800" dirty="0" smtClean="0">
                <a:ea typeface="ＭＳ Ｐゴシック" pitchFamily="50" charset="-128"/>
              </a:rPr>
              <a:t>貨幣</a:t>
            </a:r>
            <a:r>
              <a:rPr lang="ja-JP" altLang="en-US" sz="1800" dirty="0">
                <a:ea typeface="ＭＳ Ｐゴシック" pitchFamily="50" charset="-128"/>
              </a:rPr>
              <a:t>量</a:t>
            </a:r>
            <a:r>
              <a:rPr lang="ja-JP" altLang="en-US" sz="1800" dirty="0" smtClean="0">
                <a:ea typeface="ＭＳ Ｐゴシック" pitchFamily="50" charset="-128"/>
              </a:rPr>
              <a:t>の</a:t>
            </a:r>
            <a:r>
              <a:rPr lang="ja-JP" altLang="en-US" sz="1800" dirty="0">
                <a:ea typeface="ＭＳ Ｐゴシック" pitchFamily="50" charset="-128"/>
              </a:rPr>
              <a:t>増加率と消費者物価指数の変化率（インフレ率）</a:t>
            </a:r>
          </a:p>
          <a:p>
            <a:pPr>
              <a:spcBef>
                <a:spcPct val="50000"/>
              </a:spcBef>
            </a:pPr>
            <a:r>
              <a:rPr lang="en-US" altLang="ja-JP" sz="1800" dirty="0" smtClean="0">
                <a:ea typeface="ＭＳ Ｐゴシック" pitchFamily="50" charset="-128"/>
              </a:rPr>
              <a:t>2008</a:t>
            </a:r>
            <a:r>
              <a:rPr lang="ja-JP" altLang="en-US" sz="1800" dirty="0" smtClean="0">
                <a:ea typeface="ＭＳ Ｐゴシック" pitchFamily="50" charset="-128"/>
              </a:rPr>
              <a:t>年のリーマンショックから</a:t>
            </a:r>
            <a:r>
              <a:rPr lang="en-US" altLang="ja-JP" sz="1800" dirty="0" smtClean="0">
                <a:ea typeface="ＭＳ Ｐゴシック" pitchFamily="50" charset="-128"/>
              </a:rPr>
              <a:t>2014</a:t>
            </a:r>
            <a:r>
              <a:rPr lang="ja-JP" altLang="en-US" sz="1800" dirty="0" smtClean="0">
                <a:ea typeface="ＭＳ Ｐゴシック" pitchFamily="50" charset="-128"/>
              </a:rPr>
              <a:t>年までを除き、この</a:t>
            </a:r>
            <a:r>
              <a:rPr lang="en-US" altLang="ja-JP" sz="1800" dirty="0">
                <a:ea typeface="ＭＳ Ｐゴシック" pitchFamily="50" charset="-128"/>
              </a:rPr>
              <a:t>2</a:t>
            </a:r>
            <a:r>
              <a:rPr lang="ja-JP" altLang="en-US" sz="1800" dirty="0" err="1">
                <a:ea typeface="ＭＳ Ｐゴシック" pitchFamily="50" charset="-128"/>
              </a:rPr>
              <a:t>つの</a:t>
            </a:r>
            <a:r>
              <a:rPr lang="ja-JP" altLang="en-US" sz="1800" dirty="0">
                <a:ea typeface="ＭＳ Ｐゴシック" pitchFamily="50" charset="-128"/>
              </a:rPr>
              <a:t>間に深い関係があることがわかる。</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2737987750"/>
              </p:ext>
            </p:extLst>
          </p:nvPr>
        </p:nvGraphicFramePr>
        <p:xfrm>
          <a:off x="1357290" y="428604"/>
          <a:ext cx="7086600"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8851" name="Rectangle 3"/>
          <p:cNvSpPr>
            <a:spLocks noGrp="1" noChangeArrowheads="1"/>
          </p:cNvSpPr>
          <p:nvPr>
            <p:ph idx="1"/>
          </p:nvPr>
        </p:nvSpPr>
        <p:spPr>
          <a:xfrm>
            <a:off x="1279525" y="1341438"/>
            <a:ext cx="7150127" cy="4784725"/>
          </a:xfrm>
        </p:spPr>
        <p:txBody>
          <a:bodyPr>
            <a:normAutofit/>
          </a:bodyPr>
          <a:lstStyle/>
          <a:p>
            <a:pPr>
              <a:buFontTx/>
              <a:buNone/>
            </a:pPr>
            <a:r>
              <a:rPr lang="ja-JP" altLang="en-US" sz="1800" dirty="0"/>
              <a:t>異常に高率のインフレーションを</a:t>
            </a:r>
            <a:r>
              <a:rPr lang="ja-JP" altLang="en-US" sz="1800" dirty="0">
                <a:solidFill>
                  <a:srgbClr val="FF0000"/>
                </a:solidFill>
              </a:rPr>
              <a:t>ハイパー･</a:t>
            </a:r>
            <a:r>
              <a:rPr lang="ja-JP" altLang="en-US" sz="1800" dirty="0" smtClean="0">
                <a:solidFill>
                  <a:srgbClr val="FF0000"/>
                </a:solidFill>
              </a:rPr>
              <a:t>インフレーション</a:t>
            </a:r>
            <a:r>
              <a:rPr lang="ja-JP" altLang="en-US" sz="1800" dirty="0"/>
              <a:t>と</a:t>
            </a:r>
            <a:r>
              <a:rPr lang="ja-JP" altLang="en-US" sz="1800" dirty="0" smtClean="0"/>
              <a:t>呼</a:t>
            </a:r>
            <a:endParaRPr lang="en-US" altLang="ja-JP" sz="1800" dirty="0" smtClean="0"/>
          </a:p>
          <a:p>
            <a:pPr>
              <a:buFontTx/>
              <a:buNone/>
            </a:pPr>
            <a:r>
              <a:rPr lang="ja-JP" altLang="en-US" sz="1800" dirty="0" smtClean="0"/>
              <a:t>ぶ</a:t>
            </a:r>
            <a:r>
              <a:rPr lang="ja-JP" altLang="en-US" sz="1800" dirty="0"/>
              <a:t>。なぜ、このようなことが起きるのか？</a:t>
            </a:r>
          </a:p>
          <a:p>
            <a:pPr>
              <a:buFontTx/>
              <a:buNone/>
            </a:pPr>
            <a:r>
              <a:rPr lang="ja-JP" altLang="en-US" sz="1800" dirty="0"/>
              <a:t>なぜ、中央銀行は物価の番人の役割を果たせないこと</a:t>
            </a:r>
            <a:r>
              <a:rPr lang="ja-JP" altLang="en-US" sz="1800" dirty="0" smtClean="0"/>
              <a:t>が起きる</a:t>
            </a:r>
            <a:r>
              <a:rPr lang="ja-JP" altLang="en-US" sz="1800" dirty="0"/>
              <a:t>の</a:t>
            </a:r>
            <a:r>
              <a:rPr lang="ja-JP" altLang="en-US" sz="1800" dirty="0" smtClean="0"/>
              <a:t>だ</a:t>
            </a:r>
            <a:endParaRPr lang="en-US" altLang="ja-JP" sz="1800" dirty="0" smtClean="0"/>
          </a:p>
          <a:p>
            <a:pPr>
              <a:buFontTx/>
              <a:buNone/>
            </a:pPr>
            <a:r>
              <a:rPr lang="ja-JP" altLang="en-US" sz="1800" dirty="0" smtClean="0"/>
              <a:t>ろうか</a:t>
            </a:r>
            <a:r>
              <a:rPr lang="ja-JP" altLang="en-US" sz="1800" dirty="0"/>
              <a:t>？それは政府との関係にある。</a:t>
            </a:r>
          </a:p>
          <a:p>
            <a:pPr>
              <a:buFontTx/>
              <a:buNone/>
            </a:pPr>
            <a:endParaRPr lang="ja-JP" altLang="en-US" sz="1800" dirty="0"/>
          </a:p>
          <a:p>
            <a:pPr>
              <a:buFontTx/>
              <a:buNone/>
            </a:pPr>
            <a:r>
              <a:rPr lang="ja-JP" altLang="en-US" sz="1800" dirty="0"/>
              <a:t>政府が必要とする資金は税収によってまかなわれるが</a:t>
            </a:r>
            <a:r>
              <a:rPr lang="ja-JP" altLang="en-US" sz="1800" dirty="0" smtClean="0"/>
              <a:t>、税収</a:t>
            </a:r>
            <a:r>
              <a:rPr lang="ja-JP" altLang="en-US" sz="1800" dirty="0"/>
              <a:t>だけ</a:t>
            </a:r>
            <a:r>
              <a:rPr lang="ja-JP" altLang="en-US" sz="1800" dirty="0" smtClean="0"/>
              <a:t>で</a:t>
            </a:r>
            <a:endParaRPr lang="en-US" altLang="ja-JP" sz="1800" dirty="0" smtClean="0"/>
          </a:p>
          <a:p>
            <a:pPr>
              <a:buFontTx/>
              <a:buNone/>
            </a:pPr>
            <a:r>
              <a:rPr lang="ja-JP" altLang="en-US" sz="1800" dirty="0" smtClean="0"/>
              <a:t>は</a:t>
            </a:r>
            <a:r>
              <a:rPr lang="ja-JP" altLang="en-US" sz="1800" dirty="0"/>
              <a:t>資金が足りないとき、政府は国民から</a:t>
            </a:r>
            <a:r>
              <a:rPr lang="ja-JP" altLang="en-US" sz="1800" dirty="0" smtClean="0"/>
              <a:t>お金を</a:t>
            </a:r>
            <a:r>
              <a:rPr lang="ja-JP" altLang="en-US" sz="1800" dirty="0"/>
              <a:t>借りることになる</a:t>
            </a:r>
            <a:r>
              <a:rPr lang="ja-JP" altLang="en-US" sz="1800" dirty="0" smtClean="0"/>
              <a:t>。</a:t>
            </a:r>
            <a:endParaRPr lang="en-US" altLang="ja-JP" sz="1800" dirty="0" smtClean="0"/>
          </a:p>
          <a:p>
            <a:pPr>
              <a:buFontTx/>
              <a:buNone/>
            </a:pPr>
            <a:r>
              <a:rPr lang="ja-JP" altLang="en-US" sz="1800" dirty="0" smtClean="0"/>
              <a:t>これ</a:t>
            </a:r>
            <a:r>
              <a:rPr lang="ja-JP" altLang="en-US" sz="1800" dirty="0"/>
              <a:t>だけで十分でないとき、さらに</a:t>
            </a:r>
            <a:r>
              <a:rPr lang="ja-JP" altLang="en-US" sz="1800" dirty="0" smtClean="0"/>
              <a:t>外国</a:t>
            </a:r>
            <a:r>
              <a:rPr lang="ja-JP" altLang="en-US" sz="1800" dirty="0"/>
              <a:t>から多額の資金を借りる</a:t>
            </a:r>
            <a:r>
              <a:rPr lang="ja-JP" altLang="en-US" sz="1800" dirty="0" smtClean="0"/>
              <a:t>必</a:t>
            </a:r>
            <a:endParaRPr lang="en-US" altLang="ja-JP" sz="1800" dirty="0" smtClean="0"/>
          </a:p>
          <a:p>
            <a:pPr>
              <a:buFontTx/>
              <a:buNone/>
            </a:pPr>
            <a:r>
              <a:rPr lang="ja-JP" altLang="en-US" sz="1800" dirty="0" smtClean="0"/>
              <a:t>要</a:t>
            </a:r>
            <a:r>
              <a:rPr lang="ja-JP" altLang="en-US" sz="1800" dirty="0"/>
              <a:t>がある。</a:t>
            </a:r>
          </a:p>
          <a:p>
            <a:pPr>
              <a:buFontTx/>
              <a:buNone/>
            </a:pPr>
            <a:r>
              <a:rPr lang="ja-JP" altLang="en-US" sz="1800" dirty="0"/>
              <a:t>しかし、ある国が多くの資金を借金に頼るようになると、</a:t>
            </a:r>
            <a:r>
              <a:rPr lang="ja-JP" altLang="en-US" sz="1800" dirty="0" smtClean="0"/>
              <a:t>国民</a:t>
            </a:r>
            <a:r>
              <a:rPr lang="ja-JP" altLang="en-US" sz="1800" dirty="0"/>
              <a:t>や</a:t>
            </a:r>
            <a:r>
              <a:rPr lang="ja-JP" altLang="en-US" sz="1800" dirty="0" smtClean="0"/>
              <a:t>外</a:t>
            </a:r>
            <a:endParaRPr lang="en-US" altLang="ja-JP" sz="1800" dirty="0" smtClean="0"/>
          </a:p>
          <a:p>
            <a:pPr>
              <a:buFontTx/>
              <a:buNone/>
            </a:pPr>
            <a:r>
              <a:rPr lang="ja-JP" altLang="en-US" sz="1800" dirty="0" smtClean="0"/>
              <a:t>国</a:t>
            </a:r>
            <a:r>
              <a:rPr lang="ja-JP" altLang="en-US" sz="1800" dirty="0"/>
              <a:t>の資金提供者は資金が返済されるかどうか</a:t>
            </a:r>
            <a:r>
              <a:rPr lang="ja-JP" altLang="en-US" sz="1800" dirty="0" smtClean="0"/>
              <a:t>不安</a:t>
            </a:r>
            <a:r>
              <a:rPr lang="ja-JP" altLang="en-US" sz="1800" dirty="0"/>
              <a:t>になり、政府が</a:t>
            </a:r>
            <a:r>
              <a:rPr lang="ja-JP" altLang="en-US" sz="1800" dirty="0" smtClean="0"/>
              <a:t>借</a:t>
            </a:r>
            <a:endParaRPr lang="en-US" altLang="ja-JP" sz="1800" dirty="0" smtClean="0"/>
          </a:p>
          <a:p>
            <a:pPr>
              <a:buFontTx/>
              <a:buNone/>
            </a:pPr>
            <a:r>
              <a:rPr lang="ja-JP" altLang="en-US" sz="1800" dirty="0" smtClean="0"/>
              <a:t>金</a:t>
            </a:r>
            <a:r>
              <a:rPr lang="ja-JP" altLang="en-US" sz="1800" dirty="0"/>
              <a:t>により資金を調達することは困難</a:t>
            </a:r>
            <a:r>
              <a:rPr lang="ja-JP" altLang="en-US" sz="1800" dirty="0" smtClean="0"/>
              <a:t>になる</a:t>
            </a:r>
            <a:r>
              <a:rPr lang="ja-JP" altLang="en-US" sz="1800" dirty="0"/>
              <a:t>。</a:t>
            </a:r>
          </a:p>
          <a:p>
            <a:pPr>
              <a:buFontTx/>
              <a:buNone/>
            </a:pPr>
            <a:endParaRPr lang="ja-JP" altLang="en-US" sz="1800" dirty="0"/>
          </a:p>
          <a:p>
            <a:pPr>
              <a:buFontTx/>
              <a:buNone/>
            </a:pPr>
            <a:endParaRPr lang="ja-JP" altLang="en-US"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ja-JP" altLang="en-US" sz="2000"/>
              <a:t>直接金融と間接金融の違いはどこ？</a:t>
            </a:r>
          </a:p>
        </p:txBody>
      </p:sp>
      <p:sp>
        <p:nvSpPr>
          <p:cNvPr id="12291" name="Rectangle 3"/>
          <p:cNvSpPr>
            <a:spLocks noGrp="1" noChangeArrowheads="1"/>
          </p:cNvSpPr>
          <p:nvPr>
            <p:ph idx="1"/>
          </p:nvPr>
        </p:nvSpPr>
        <p:spPr>
          <a:xfrm>
            <a:off x="1279525" y="1600200"/>
            <a:ext cx="7037388" cy="4525963"/>
          </a:xfrm>
        </p:spPr>
        <p:txBody>
          <a:bodyPr/>
          <a:lstStyle/>
          <a:p>
            <a:pPr>
              <a:buFontTx/>
              <a:buNone/>
            </a:pPr>
            <a:r>
              <a:rPr lang="ja-JP" altLang="en-US" sz="1800" dirty="0" smtClean="0">
                <a:solidFill>
                  <a:srgbClr val="FF0000"/>
                </a:solidFill>
              </a:rPr>
              <a:t>直接金融：</a:t>
            </a:r>
            <a:endParaRPr lang="en-US" altLang="ja-JP" sz="1800" dirty="0" smtClean="0">
              <a:solidFill>
                <a:srgbClr val="FF0000"/>
              </a:solidFill>
            </a:endParaRPr>
          </a:p>
          <a:p>
            <a:pPr>
              <a:buFontTx/>
              <a:buNone/>
            </a:pPr>
            <a:r>
              <a:rPr lang="ja-JP" altLang="en-US" sz="1800" dirty="0" smtClean="0"/>
              <a:t>債券</a:t>
            </a:r>
            <a:r>
              <a:rPr lang="ja-JP" altLang="en-US" sz="1800" dirty="0"/>
              <a:t>や株式の価格は日々変動</a:t>
            </a:r>
          </a:p>
          <a:p>
            <a:pPr>
              <a:buFontTx/>
              <a:buNone/>
            </a:pPr>
            <a:r>
              <a:rPr lang="ja-JP" altLang="en-US" sz="1800" dirty="0"/>
              <a:t>→得するときも損するときもある。</a:t>
            </a:r>
          </a:p>
          <a:p>
            <a:pPr>
              <a:buFontTx/>
              <a:buNone/>
            </a:pPr>
            <a:r>
              <a:rPr lang="ja-JP" altLang="en-US" sz="1800" dirty="0"/>
              <a:t>→危険性のある株式や社債については貸し手は証券市場を通して購入</a:t>
            </a:r>
          </a:p>
          <a:p>
            <a:pPr>
              <a:buFontTx/>
              <a:buNone/>
            </a:pPr>
            <a:r>
              <a:rPr lang="ja-JP" altLang="en-US" sz="1800" dirty="0"/>
              <a:t>→購入後、発行して企業が倒産した場合は購入者である貸し手に責任。</a:t>
            </a:r>
          </a:p>
          <a:p>
            <a:pPr>
              <a:buFontTx/>
              <a:buNone/>
            </a:pPr>
            <a:endParaRPr lang="ja-JP" altLang="en-US" sz="1800" dirty="0"/>
          </a:p>
          <a:p>
            <a:pPr>
              <a:buFontTx/>
              <a:buNone/>
            </a:pPr>
            <a:r>
              <a:rPr lang="ja-JP" altLang="en-US" sz="1800" dirty="0">
                <a:solidFill>
                  <a:srgbClr val="FF0000"/>
                </a:solidFill>
              </a:rPr>
              <a:t>間接</a:t>
            </a:r>
            <a:r>
              <a:rPr lang="ja-JP" altLang="en-US" sz="1800" dirty="0" smtClean="0">
                <a:solidFill>
                  <a:srgbClr val="FF0000"/>
                </a:solidFill>
              </a:rPr>
              <a:t>金融：</a:t>
            </a:r>
            <a:endParaRPr lang="ja-JP" altLang="en-US" sz="1800" dirty="0">
              <a:solidFill>
                <a:srgbClr val="FF0000"/>
              </a:solidFill>
            </a:endParaRPr>
          </a:p>
          <a:p>
            <a:pPr>
              <a:buFontTx/>
              <a:buNone/>
            </a:pPr>
            <a:r>
              <a:rPr lang="ja-JP" altLang="en-US" sz="1800" dirty="0"/>
              <a:t>銀行は預金を集めてさまざまな企業に貸し出ししているため、</a:t>
            </a:r>
          </a:p>
          <a:p>
            <a:pPr>
              <a:buFontTx/>
              <a:buNone/>
            </a:pPr>
            <a:r>
              <a:rPr lang="ja-JP" altLang="en-US" sz="1800" dirty="0"/>
              <a:t>リスクを分散できる。</a:t>
            </a:r>
          </a:p>
          <a:p>
            <a:pPr>
              <a:buFontTx/>
              <a:buNone/>
            </a:pPr>
            <a:r>
              <a:rPr lang="ja-JP" altLang="en-US" sz="1800" dirty="0"/>
              <a:t>→株式や債券の購入に比較して安全である。</a:t>
            </a:r>
            <a:endParaRPr lang="en-US" altLang="ja-JP" sz="1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357290" y="1643050"/>
            <a:ext cx="6929486" cy="50720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9876" name="Text Box 4"/>
          <p:cNvSpPr txBox="1">
            <a:spLocks noChangeArrowheads="1"/>
          </p:cNvSpPr>
          <p:nvPr/>
        </p:nvSpPr>
        <p:spPr bwMode="auto">
          <a:xfrm>
            <a:off x="1571604" y="563550"/>
            <a:ext cx="6192838" cy="105410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この場合に最も簡単な方法が中央銀行からお金を借りるという手段、つまり、紙幣を増刷するということ。</a:t>
            </a:r>
          </a:p>
          <a:p>
            <a:pPr>
              <a:spcBef>
                <a:spcPct val="50000"/>
              </a:spcBef>
            </a:pPr>
            <a:r>
              <a:rPr lang="ja-JP" altLang="en-US" sz="1800" dirty="0">
                <a:ea typeface="ＭＳ Ｐゴシック" pitchFamily="50" charset="-128"/>
              </a:rPr>
              <a:t>この</a:t>
            </a:r>
            <a:r>
              <a:rPr lang="ja-JP" altLang="en-US" sz="1800" b="1" dirty="0">
                <a:solidFill>
                  <a:srgbClr val="FF0000"/>
                </a:solidFill>
                <a:ea typeface="ＭＳ Ｐゴシック" pitchFamily="50" charset="-128"/>
              </a:rPr>
              <a:t>貨幣鋳造権</a:t>
            </a:r>
            <a:r>
              <a:rPr lang="ja-JP" altLang="en-US" sz="1800" dirty="0">
                <a:ea typeface="ＭＳ Ｐゴシック" pitchFamily="50" charset="-128"/>
              </a:rPr>
              <a:t>（</a:t>
            </a:r>
            <a:r>
              <a:rPr lang="ja-JP" altLang="en-US" sz="1800" dirty="0" smtClean="0">
                <a:ea typeface="ＭＳ Ｐゴシック" pitchFamily="50" charset="-128"/>
              </a:rPr>
              <a:t>シニョーレッジ</a:t>
            </a:r>
            <a:r>
              <a:rPr lang="ja-JP" altLang="en-US" sz="1800" dirty="0">
                <a:ea typeface="ＭＳ Ｐゴシック" pitchFamily="50" charset="-128"/>
              </a:rPr>
              <a:t>）といい、次のように定義される。</a:t>
            </a:r>
          </a:p>
        </p:txBody>
      </p:sp>
      <p:graphicFrame>
        <p:nvGraphicFramePr>
          <p:cNvPr id="79877" name="Object 5"/>
          <p:cNvGraphicFramePr>
            <a:graphicFrameLocks noChangeAspect="1"/>
          </p:cNvGraphicFramePr>
          <p:nvPr/>
        </p:nvGraphicFramePr>
        <p:xfrm>
          <a:off x="1789113" y="1785938"/>
          <a:ext cx="5541962" cy="4805362"/>
        </p:xfrm>
        <a:graphic>
          <a:graphicData uri="http://schemas.openxmlformats.org/presentationml/2006/ole">
            <mc:AlternateContent xmlns:mc="http://schemas.openxmlformats.org/markup-compatibility/2006">
              <mc:Choice xmlns:v="urn:schemas-microsoft-com:vml" Requires="v">
                <p:oleObj spid="_x0000_s108567" name="数式" r:id="rId3" imgW="3886200" imgH="3352680" progId="Equation.3">
                  <p:embed/>
                </p:oleObj>
              </mc:Choice>
              <mc:Fallback>
                <p:oleObj name="数式" r:id="rId3" imgW="3886200" imgH="33526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9113" y="1785938"/>
                        <a:ext cx="5541962" cy="4805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Text Box 4"/>
          <p:cNvSpPr txBox="1">
            <a:spLocks noChangeArrowheads="1"/>
          </p:cNvSpPr>
          <p:nvPr/>
        </p:nvSpPr>
        <p:spPr bwMode="auto">
          <a:xfrm>
            <a:off x="1571604" y="642918"/>
            <a:ext cx="5616575" cy="1741488"/>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この式は、</a:t>
            </a:r>
          </a:p>
          <a:p>
            <a:pPr>
              <a:spcBef>
                <a:spcPct val="50000"/>
              </a:spcBef>
            </a:pPr>
            <a:r>
              <a:rPr lang="ja-JP" altLang="en-US" sz="1800" dirty="0">
                <a:ea typeface="ＭＳ Ｐゴシック" pitchFamily="50" charset="-128"/>
              </a:rPr>
              <a:t>貨幣を保有しているものにインフレ率分の税率をかけた分の税収を徴収して財政赤字をまかなっているのと同じということ。</a:t>
            </a:r>
          </a:p>
          <a:p>
            <a:pPr>
              <a:spcBef>
                <a:spcPct val="50000"/>
              </a:spcBef>
            </a:pPr>
            <a:r>
              <a:rPr lang="ja-JP" altLang="en-US" sz="1800" dirty="0">
                <a:ea typeface="ＭＳ Ｐゴシック" pitchFamily="50" charset="-128"/>
              </a:rPr>
              <a:t>これを</a:t>
            </a:r>
            <a:r>
              <a:rPr lang="ja-JP" altLang="en-US" sz="1800" b="1" dirty="0">
                <a:solidFill>
                  <a:srgbClr val="FF0000"/>
                </a:solidFill>
                <a:ea typeface="ＭＳ Ｐゴシック" pitchFamily="50" charset="-128"/>
              </a:rPr>
              <a:t>インフレ税</a:t>
            </a:r>
            <a:r>
              <a:rPr lang="ja-JP" altLang="en-US" sz="1800" dirty="0">
                <a:ea typeface="ＭＳ Ｐゴシック" pitchFamily="50" charset="-128"/>
              </a:rPr>
              <a:t>という。</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extLst>
              <p:ext uri="{D42A27DB-BD31-4B8C-83A1-F6EECF244321}">
                <p14:modId xmlns:p14="http://schemas.microsoft.com/office/powerpoint/2010/main" val="942261933"/>
              </p:ext>
            </p:extLst>
          </p:nvPr>
        </p:nvGraphicFramePr>
        <p:xfrm>
          <a:off x="1285852" y="357166"/>
          <a:ext cx="7086600" cy="731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23" name="Rectangle 3"/>
          <p:cNvSpPr>
            <a:spLocks noGrp="1" noChangeArrowheads="1"/>
          </p:cNvSpPr>
          <p:nvPr>
            <p:ph type="body" sz="half" idx="1"/>
          </p:nvPr>
        </p:nvSpPr>
        <p:spPr/>
        <p:txBody>
          <a:bodyPr/>
          <a:lstStyle/>
          <a:p>
            <a:pPr>
              <a:buFontTx/>
              <a:buNone/>
            </a:pPr>
            <a:r>
              <a:rPr lang="ja-JP" altLang="en-US" sz="1800" dirty="0"/>
              <a:t>フィッシャー方程式：</a:t>
            </a:r>
          </a:p>
        </p:txBody>
      </p:sp>
      <p:graphicFrame>
        <p:nvGraphicFramePr>
          <p:cNvPr id="81924" name="Object 4"/>
          <p:cNvGraphicFramePr>
            <a:graphicFrameLocks noGrp="1" noChangeAspect="1"/>
          </p:cNvGraphicFramePr>
          <p:nvPr>
            <p:ph sz="quarter" idx="2"/>
          </p:nvPr>
        </p:nvGraphicFramePr>
        <p:xfrm>
          <a:off x="3857620" y="1428736"/>
          <a:ext cx="1366838" cy="706438"/>
        </p:xfrm>
        <a:graphic>
          <a:graphicData uri="http://schemas.openxmlformats.org/presentationml/2006/ole">
            <mc:AlternateContent xmlns:mc="http://schemas.openxmlformats.org/markup-compatibility/2006">
              <mc:Choice xmlns:v="urn:schemas-microsoft-com:vml" Requires="v">
                <p:oleObj spid="_x0000_s109614" name="数式" r:id="rId8" imgW="761760" imgH="393480" progId="Equation.3">
                  <p:embed/>
                </p:oleObj>
              </mc:Choice>
              <mc:Fallback>
                <p:oleObj name="数式" r:id="rId8" imgW="761760" imgH="393480" progId="Equation.3">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57620" y="1428736"/>
                        <a:ext cx="1366838" cy="706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27" name="Object 7"/>
          <p:cNvGraphicFramePr>
            <a:graphicFrameLocks noGrp="1" noChangeAspect="1"/>
          </p:cNvGraphicFramePr>
          <p:nvPr>
            <p:ph sz="quarter" idx="3"/>
          </p:nvPr>
        </p:nvGraphicFramePr>
        <p:xfrm>
          <a:off x="1331913" y="2276475"/>
          <a:ext cx="2376487" cy="412750"/>
        </p:xfrm>
        <a:graphic>
          <a:graphicData uri="http://schemas.openxmlformats.org/presentationml/2006/ole">
            <mc:AlternateContent xmlns:mc="http://schemas.openxmlformats.org/markup-compatibility/2006">
              <mc:Choice xmlns:v="urn:schemas-microsoft-com:vml" Requires="v">
                <p:oleObj spid="_x0000_s109615" name="数式" r:id="rId10" imgW="1168200" imgH="203040" progId="Equation.3">
                  <p:embed/>
                </p:oleObj>
              </mc:Choice>
              <mc:Fallback>
                <p:oleObj name="数式" r:id="rId10" imgW="1168200" imgH="203040" progId="Equation.3">
                  <p:embed/>
                  <p:pic>
                    <p:nvPicPr>
                      <p:cNvPr id="0"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31913" y="2276475"/>
                        <a:ext cx="2376487"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26" name="Text Box 6"/>
          <p:cNvSpPr txBox="1">
            <a:spLocks noChangeArrowheads="1"/>
          </p:cNvSpPr>
          <p:nvPr/>
        </p:nvSpPr>
        <p:spPr bwMode="auto">
          <a:xfrm>
            <a:off x="5429256" y="1643050"/>
            <a:ext cx="2233612" cy="36671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を書き換えると、</a:t>
            </a:r>
          </a:p>
        </p:txBody>
      </p:sp>
      <p:sp>
        <p:nvSpPr>
          <p:cNvPr id="81929" name="Text Box 9"/>
          <p:cNvSpPr txBox="1">
            <a:spLocks noChangeArrowheads="1"/>
          </p:cNvSpPr>
          <p:nvPr/>
        </p:nvSpPr>
        <p:spPr bwMode="auto">
          <a:xfrm>
            <a:off x="1285852" y="2857496"/>
            <a:ext cx="7242202" cy="258532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この式から、</a:t>
            </a:r>
            <a:r>
              <a:rPr lang="ja-JP" altLang="en-US" sz="1800" b="1" dirty="0">
                <a:solidFill>
                  <a:srgbClr val="FF00FF"/>
                </a:solidFill>
                <a:ea typeface="ＭＳ Ｐゴシック" pitchFamily="50" charset="-128"/>
              </a:rPr>
              <a:t>インフレ率</a:t>
            </a:r>
            <a:r>
              <a:rPr lang="ja-JP" altLang="en-US" sz="1800" dirty="0">
                <a:ea typeface="ＭＳ Ｐゴシック" pitchFamily="50" charset="-128"/>
              </a:rPr>
              <a:t>が高くなると</a:t>
            </a:r>
            <a:r>
              <a:rPr lang="ja-JP" altLang="en-US" sz="1800" b="1" dirty="0">
                <a:solidFill>
                  <a:srgbClr val="3399FF"/>
                </a:solidFill>
                <a:ea typeface="ＭＳ Ｐゴシック" pitchFamily="50" charset="-128"/>
              </a:rPr>
              <a:t>名目利子率</a:t>
            </a:r>
            <a:r>
              <a:rPr lang="ja-JP" altLang="en-US" sz="1800" dirty="0">
                <a:ea typeface="ＭＳ Ｐゴシック" pitchFamily="50" charset="-128"/>
              </a:rPr>
              <a:t>も高くなることが分かる。これを</a:t>
            </a:r>
            <a:r>
              <a:rPr lang="ja-JP" altLang="en-US" sz="1800" b="1" dirty="0">
                <a:solidFill>
                  <a:srgbClr val="FF0000"/>
                </a:solidFill>
                <a:ea typeface="ＭＳ Ｐゴシック" pitchFamily="50" charset="-128"/>
              </a:rPr>
              <a:t>フィッシャー効果</a:t>
            </a:r>
            <a:r>
              <a:rPr lang="ja-JP" altLang="en-US" sz="1800" dirty="0">
                <a:ea typeface="ＭＳ Ｐゴシック" pitchFamily="50" charset="-128"/>
              </a:rPr>
              <a:t>という。</a:t>
            </a:r>
          </a:p>
          <a:p>
            <a:pPr>
              <a:spcBef>
                <a:spcPct val="50000"/>
              </a:spcBef>
            </a:pPr>
            <a:r>
              <a:rPr lang="ja-JP" altLang="en-US" sz="1800" dirty="0">
                <a:ea typeface="ＭＳ Ｐゴシック" pitchFamily="50" charset="-128"/>
              </a:rPr>
              <a:t>この結果の意味：</a:t>
            </a:r>
            <a:r>
              <a:rPr lang="ja-JP" altLang="en-US" sz="1800" b="1" dirty="0">
                <a:solidFill>
                  <a:srgbClr val="3399FF"/>
                </a:solidFill>
                <a:ea typeface="ＭＳ Ｐゴシック" pitchFamily="50" charset="-128"/>
              </a:rPr>
              <a:t>名目利子率</a:t>
            </a:r>
            <a:r>
              <a:rPr lang="ja-JP" altLang="en-US" sz="1800" dirty="0">
                <a:ea typeface="ＭＳ Ｐゴシック" pitchFamily="50" charset="-128"/>
              </a:rPr>
              <a:t>は貸し手が資金を借り手に貸すときの条件で、インフレが発生しているときに、低い</a:t>
            </a:r>
            <a:r>
              <a:rPr lang="ja-JP" altLang="en-US" sz="1800" b="1" dirty="0">
                <a:solidFill>
                  <a:srgbClr val="3399FF"/>
                </a:solidFill>
                <a:ea typeface="ＭＳ Ｐゴシック" pitchFamily="50" charset="-128"/>
              </a:rPr>
              <a:t>名目利子率</a:t>
            </a:r>
            <a:r>
              <a:rPr lang="ja-JP" altLang="en-US" sz="1800" dirty="0">
                <a:ea typeface="ＭＳ Ｐゴシック" pitchFamily="50" charset="-128"/>
              </a:rPr>
              <a:t>で貸すと返済時点の返済額で買うことのできる財の量が減ってしまう。すると、</a:t>
            </a:r>
            <a:r>
              <a:rPr lang="ja-JP" altLang="en-US" sz="1800" b="1" dirty="0">
                <a:solidFill>
                  <a:srgbClr val="FF00FF"/>
                </a:solidFill>
                <a:ea typeface="ＭＳ Ｐゴシック" pitchFamily="50" charset="-128"/>
              </a:rPr>
              <a:t>インフレ率</a:t>
            </a:r>
            <a:r>
              <a:rPr lang="ja-JP" altLang="en-US" sz="1800" dirty="0">
                <a:ea typeface="ＭＳ Ｐゴシック" pitchFamily="50" charset="-128"/>
              </a:rPr>
              <a:t>が高いときは高い</a:t>
            </a:r>
            <a:r>
              <a:rPr lang="ja-JP" altLang="en-US" sz="1800" b="1" dirty="0">
                <a:solidFill>
                  <a:srgbClr val="3399FF"/>
                </a:solidFill>
                <a:ea typeface="ＭＳ Ｐゴシック" pitchFamily="50" charset="-128"/>
              </a:rPr>
              <a:t>名目利子率</a:t>
            </a:r>
            <a:r>
              <a:rPr lang="ja-JP" altLang="en-US" sz="1800" dirty="0">
                <a:ea typeface="ＭＳ Ｐゴシック" pitchFamily="50" charset="-128"/>
              </a:rPr>
              <a:t>で貸さないと受け取ることのできる実質額の利子が減るので損をすることになる。</a:t>
            </a:r>
          </a:p>
          <a:p>
            <a:pPr>
              <a:spcBef>
                <a:spcPct val="50000"/>
              </a:spcBef>
            </a:pPr>
            <a:r>
              <a:rPr lang="ja-JP" altLang="en-US" sz="1800" dirty="0">
                <a:ea typeface="ＭＳ Ｐゴシック" pitchFamily="50" charset="-128"/>
              </a:rPr>
              <a:t>したがって、</a:t>
            </a:r>
            <a:r>
              <a:rPr lang="ja-JP" altLang="en-US" sz="1800" b="1" dirty="0">
                <a:solidFill>
                  <a:srgbClr val="FF00FF"/>
                </a:solidFill>
                <a:ea typeface="ＭＳ Ｐゴシック" pitchFamily="50" charset="-128"/>
              </a:rPr>
              <a:t>インフレ率</a:t>
            </a:r>
            <a:r>
              <a:rPr lang="ja-JP" altLang="en-US" sz="1800" dirty="0">
                <a:ea typeface="ＭＳ Ｐゴシック" pitchFamily="50" charset="-128"/>
              </a:rPr>
              <a:t>が高いときには</a:t>
            </a:r>
            <a:r>
              <a:rPr lang="ja-JP" altLang="en-US" sz="1800" b="1" dirty="0">
                <a:solidFill>
                  <a:srgbClr val="3399FF"/>
                </a:solidFill>
                <a:ea typeface="ＭＳ Ｐゴシック" pitchFamily="50" charset="-128"/>
              </a:rPr>
              <a:t>名目利子率</a:t>
            </a:r>
            <a:r>
              <a:rPr lang="ja-JP" altLang="en-US" sz="1800" dirty="0">
                <a:ea typeface="ＭＳ Ｐゴシック" pitchFamily="50" charset="-128"/>
              </a:rPr>
              <a:t>も上昇する。</a:t>
            </a:r>
          </a:p>
        </p:txBody>
      </p:sp>
      <p:sp>
        <p:nvSpPr>
          <p:cNvPr id="81930" name="Oval 10"/>
          <p:cNvSpPr>
            <a:spLocks noChangeArrowheads="1"/>
          </p:cNvSpPr>
          <p:nvPr/>
        </p:nvSpPr>
        <p:spPr bwMode="auto">
          <a:xfrm>
            <a:off x="3276600" y="2276475"/>
            <a:ext cx="358775" cy="360363"/>
          </a:xfrm>
          <a:prstGeom prst="ellipse">
            <a:avLst/>
          </a:prstGeom>
          <a:noFill/>
          <a:ln w="9525">
            <a:solidFill>
              <a:srgbClr val="FF00FF"/>
            </a:solidFill>
            <a:round/>
            <a:headEnd/>
            <a:tailEnd/>
          </a:ln>
          <a:effectLst/>
        </p:spPr>
        <p:txBody>
          <a:bodyPr wrap="none" anchor="ctr"/>
          <a:lstStyle/>
          <a:p>
            <a:endParaRPr lang="ja-JP" altLang="en-US"/>
          </a:p>
        </p:txBody>
      </p:sp>
      <p:sp>
        <p:nvSpPr>
          <p:cNvPr id="81931" name="Oval 11"/>
          <p:cNvSpPr>
            <a:spLocks noChangeArrowheads="1"/>
          </p:cNvSpPr>
          <p:nvPr/>
        </p:nvSpPr>
        <p:spPr bwMode="auto">
          <a:xfrm>
            <a:off x="1619250" y="2276475"/>
            <a:ext cx="287338" cy="360363"/>
          </a:xfrm>
          <a:prstGeom prst="ellipse">
            <a:avLst/>
          </a:prstGeom>
          <a:noFill/>
          <a:ln w="9525">
            <a:solidFill>
              <a:srgbClr val="3366FF"/>
            </a:solidFill>
            <a:round/>
            <a:headEnd/>
            <a:tailEnd/>
          </a:ln>
          <a:effec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Text Box 4"/>
          <p:cNvSpPr txBox="1">
            <a:spLocks noChangeArrowheads="1"/>
          </p:cNvSpPr>
          <p:nvPr/>
        </p:nvSpPr>
        <p:spPr bwMode="auto">
          <a:xfrm>
            <a:off x="1357290" y="571480"/>
            <a:ext cx="5905500" cy="1328737"/>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pitchFamily="50" charset="-128"/>
              </a:rPr>
              <a:t>逆に、名目利子率が低い値に固定されてしまうと、インフレ率はマイナスになりインフレの反対にデフレが発生することになってしまう。</a:t>
            </a:r>
          </a:p>
          <a:p>
            <a:pPr>
              <a:spcBef>
                <a:spcPct val="50000"/>
              </a:spcBef>
            </a:pPr>
            <a:r>
              <a:rPr lang="ja-JP" altLang="en-US" sz="1800" dirty="0">
                <a:ea typeface="ＭＳ Ｐゴシック" pitchFamily="50" charset="-128"/>
              </a:rPr>
              <a:t>フィッシャー方程式で名目利子率を</a:t>
            </a:r>
            <a:r>
              <a:rPr lang="en-US" altLang="ja-JP" sz="1800" dirty="0">
                <a:ea typeface="ＭＳ Ｐゴシック" pitchFamily="50" charset="-128"/>
              </a:rPr>
              <a:t>0</a:t>
            </a:r>
            <a:r>
              <a:rPr lang="ja-JP" altLang="en-US" sz="1800" dirty="0">
                <a:ea typeface="ＭＳ Ｐゴシック" pitchFamily="50" charset="-128"/>
              </a:rPr>
              <a:t>にしてみよう。</a:t>
            </a:r>
          </a:p>
        </p:txBody>
      </p:sp>
      <p:graphicFrame>
        <p:nvGraphicFramePr>
          <p:cNvPr id="84997" name="Object 5"/>
          <p:cNvGraphicFramePr>
            <a:graphicFrameLocks noChangeAspect="1"/>
          </p:cNvGraphicFramePr>
          <p:nvPr/>
        </p:nvGraphicFramePr>
        <p:xfrm>
          <a:off x="2206616" y="1922458"/>
          <a:ext cx="1295400" cy="668337"/>
        </p:xfrm>
        <a:graphic>
          <a:graphicData uri="http://schemas.openxmlformats.org/presentationml/2006/ole">
            <mc:AlternateContent xmlns:mc="http://schemas.openxmlformats.org/markup-compatibility/2006">
              <mc:Choice xmlns:v="urn:schemas-microsoft-com:vml" Requires="v">
                <p:oleObj spid="_x0000_s110615" name="数式" r:id="rId3" imgW="761760" imgH="393480" progId="Equation.3">
                  <p:embed/>
                </p:oleObj>
              </mc:Choice>
              <mc:Fallback>
                <p:oleObj name="数式" r:id="rId3" imgW="76176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616" y="1922458"/>
                        <a:ext cx="1295400" cy="668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4998" name="Text Box 6"/>
          <p:cNvSpPr txBox="1">
            <a:spLocks noChangeArrowheads="1"/>
          </p:cNvSpPr>
          <p:nvPr/>
        </p:nvSpPr>
        <p:spPr bwMode="auto">
          <a:xfrm>
            <a:off x="3646478" y="2211383"/>
            <a:ext cx="2087563" cy="36671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という式が成立する。</a:t>
            </a:r>
          </a:p>
        </p:txBody>
      </p:sp>
      <p:sp>
        <p:nvSpPr>
          <p:cNvPr id="84999" name="Oval 7"/>
          <p:cNvSpPr>
            <a:spLocks noChangeArrowheads="1"/>
          </p:cNvSpPr>
          <p:nvPr/>
        </p:nvSpPr>
        <p:spPr bwMode="auto">
          <a:xfrm>
            <a:off x="2493953" y="2066920"/>
            <a:ext cx="215900" cy="360363"/>
          </a:xfrm>
          <a:prstGeom prst="ellipse">
            <a:avLst/>
          </a:prstGeom>
          <a:noFill/>
          <a:ln w="9525">
            <a:solidFill>
              <a:srgbClr val="FF6600"/>
            </a:solidFill>
            <a:round/>
            <a:headEnd/>
            <a:tailEnd/>
          </a:ln>
          <a:effectLst/>
        </p:spPr>
        <p:txBody>
          <a:bodyPr wrap="none" anchor="ctr"/>
          <a:lstStyle/>
          <a:p>
            <a:endParaRPr lang="ja-JP" altLang="en-US"/>
          </a:p>
        </p:txBody>
      </p:sp>
      <p:sp>
        <p:nvSpPr>
          <p:cNvPr id="85000" name="Line 8"/>
          <p:cNvSpPr>
            <a:spLocks noChangeShapeType="1"/>
          </p:cNvSpPr>
          <p:nvPr/>
        </p:nvSpPr>
        <p:spPr bwMode="auto">
          <a:xfrm>
            <a:off x="2638416" y="2427283"/>
            <a:ext cx="0" cy="215900"/>
          </a:xfrm>
          <a:prstGeom prst="line">
            <a:avLst/>
          </a:prstGeom>
          <a:noFill/>
          <a:ln w="9525">
            <a:solidFill>
              <a:srgbClr val="FF6600"/>
            </a:solidFill>
            <a:round/>
            <a:headEnd/>
            <a:tailEnd type="triangle" w="med" len="med"/>
          </a:ln>
          <a:effectLst/>
        </p:spPr>
        <p:txBody>
          <a:bodyPr/>
          <a:lstStyle/>
          <a:p>
            <a:endParaRPr lang="ja-JP" altLang="en-US"/>
          </a:p>
        </p:txBody>
      </p:sp>
      <p:sp>
        <p:nvSpPr>
          <p:cNvPr id="85001" name="Text Box 9"/>
          <p:cNvSpPr txBox="1">
            <a:spLocks noChangeArrowheads="1"/>
          </p:cNvSpPr>
          <p:nvPr/>
        </p:nvSpPr>
        <p:spPr bwMode="auto">
          <a:xfrm>
            <a:off x="1558916" y="2714620"/>
            <a:ext cx="1655762" cy="82550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実質利子率がプラスであれば、左辺は</a:t>
            </a:r>
            <a:r>
              <a:rPr lang="en-US" altLang="ja-JP" sz="1600">
                <a:ea typeface="ＭＳ Ｐゴシック" pitchFamily="50" charset="-128"/>
              </a:rPr>
              <a:t>1</a:t>
            </a:r>
            <a:r>
              <a:rPr lang="ja-JP" altLang="en-US" sz="1600">
                <a:ea typeface="ＭＳ Ｐゴシック" pitchFamily="50" charset="-128"/>
              </a:rPr>
              <a:t>より大きい。</a:t>
            </a:r>
          </a:p>
        </p:txBody>
      </p:sp>
      <p:sp>
        <p:nvSpPr>
          <p:cNvPr id="85002" name="Oval 10"/>
          <p:cNvSpPr>
            <a:spLocks noChangeArrowheads="1"/>
          </p:cNvSpPr>
          <p:nvPr/>
        </p:nvSpPr>
        <p:spPr bwMode="auto">
          <a:xfrm>
            <a:off x="3214678" y="2282820"/>
            <a:ext cx="215900" cy="288925"/>
          </a:xfrm>
          <a:prstGeom prst="ellipse">
            <a:avLst/>
          </a:prstGeom>
          <a:noFill/>
          <a:ln w="9525">
            <a:solidFill>
              <a:srgbClr val="FF00FF"/>
            </a:solidFill>
            <a:round/>
            <a:headEnd/>
            <a:tailEnd/>
          </a:ln>
          <a:effectLst/>
        </p:spPr>
        <p:txBody>
          <a:bodyPr wrap="none" anchor="ctr"/>
          <a:lstStyle/>
          <a:p>
            <a:endParaRPr lang="ja-JP" altLang="en-US"/>
          </a:p>
        </p:txBody>
      </p:sp>
      <p:sp>
        <p:nvSpPr>
          <p:cNvPr id="85003" name="Line 11"/>
          <p:cNvSpPr>
            <a:spLocks noChangeShapeType="1"/>
          </p:cNvSpPr>
          <p:nvPr/>
        </p:nvSpPr>
        <p:spPr bwMode="auto">
          <a:xfrm>
            <a:off x="3359141" y="2571745"/>
            <a:ext cx="0" cy="142875"/>
          </a:xfrm>
          <a:prstGeom prst="line">
            <a:avLst/>
          </a:prstGeom>
          <a:noFill/>
          <a:ln w="9525">
            <a:solidFill>
              <a:srgbClr val="FF00FF"/>
            </a:solidFill>
            <a:round/>
            <a:headEnd/>
            <a:tailEnd type="triangle" w="med" len="med"/>
          </a:ln>
          <a:effectLst/>
        </p:spPr>
        <p:txBody>
          <a:bodyPr/>
          <a:lstStyle/>
          <a:p>
            <a:endParaRPr lang="ja-JP" altLang="en-US"/>
          </a:p>
        </p:txBody>
      </p:sp>
      <p:sp>
        <p:nvSpPr>
          <p:cNvPr id="85005" name="Text Box 13"/>
          <p:cNvSpPr txBox="1">
            <a:spLocks noChangeArrowheads="1"/>
          </p:cNvSpPr>
          <p:nvPr/>
        </p:nvSpPr>
        <p:spPr bwMode="auto">
          <a:xfrm>
            <a:off x="3214678" y="2714620"/>
            <a:ext cx="2160588" cy="82550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pitchFamily="50" charset="-128"/>
              </a:rPr>
              <a:t>インフレ率がプラスであれば、右辺は</a:t>
            </a:r>
            <a:r>
              <a:rPr lang="en-US" altLang="ja-JP" sz="1600">
                <a:ea typeface="ＭＳ Ｐゴシック" pitchFamily="50" charset="-128"/>
              </a:rPr>
              <a:t>1</a:t>
            </a:r>
            <a:r>
              <a:rPr lang="ja-JP" altLang="en-US" sz="1600">
                <a:ea typeface="ＭＳ Ｐゴシック" pitchFamily="50" charset="-128"/>
              </a:rPr>
              <a:t>より小さくなる。</a:t>
            </a:r>
          </a:p>
        </p:txBody>
      </p:sp>
      <p:sp>
        <p:nvSpPr>
          <p:cNvPr id="85006" name="AutoShape 14"/>
          <p:cNvSpPr>
            <a:spLocks noChangeArrowheads="1"/>
          </p:cNvSpPr>
          <p:nvPr/>
        </p:nvSpPr>
        <p:spPr bwMode="auto">
          <a:xfrm rot="5400000">
            <a:off x="1835151" y="3500437"/>
            <a:ext cx="576262" cy="5762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FFFF"/>
          </a:solidFill>
          <a:ln w="9525">
            <a:solidFill>
              <a:schemeClr val="tx1"/>
            </a:solidFill>
            <a:miter lim="800000"/>
            <a:headEnd/>
            <a:tailEnd/>
          </a:ln>
          <a:effectLst/>
        </p:spPr>
        <p:txBody>
          <a:bodyPr wrap="none" anchor="ctr"/>
          <a:lstStyle/>
          <a:p>
            <a:endParaRPr lang="ja-JP" altLang="en-US"/>
          </a:p>
        </p:txBody>
      </p:sp>
      <p:sp>
        <p:nvSpPr>
          <p:cNvPr id="85007" name="Text Box 15"/>
          <p:cNvSpPr txBox="1">
            <a:spLocks noChangeArrowheads="1"/>
          </p:cNvSpPr>
          <p:nvPr/>
        </p:nvSpPr>
        <p:spPr bwMode="auto">
          <a:xfrm>
            <a:off x="1184246" y="4071942"/>
            <a:ext cx="7745472" cy="272382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pitchFamily="50" charset="-128"/>
              </a:rPr>
              <a:t>実質利子率がプラスである限りインフレ率はマイナスになる。つまり、インフレの反対のデフレが発生していることになる。</a:t>
            </a:r>
          </a:p>
          <a:p>
            <a:pPr>
              <a:spcBef>
                <a:spcPct val="50000"/>
              </a:spcBef>
            </a:pPr>
            <a:r>
              <a:rPr lang="ja-JP" altLang="en-US" sz="1800" dirty="0">
                <a:ea typeface="ＭＳ Ｐゴシック" pitchFamily="50" charset="-128"/>
              </a:rPr>
              <a:t>日本銀行は</a:t>
            </a:r>
            <a:r>
              <a:rPr lang="en-US" altLang="ja-JP" sz="1800" dirty="0">
                <a:ea typeface="ＭＳ Ｐゴシック" pitchFamily="50" charset="-128"/>
              </a:rPr>
              <a:t>1999</a:t>
            </a:r>
            <a:r>
              <a:rPr lang="ja-JP" altLang="en-US" sz="1800" dirty="0">
                <a:ea typeface="ＭＳ Ｐゴシック" pitchFamily="50" charset="-128"/>
              </a:rPr>
              <a:t>年からゼロ金利政策、量的緩和政策を行っている。（</a:t>
            </a:r>
            <a:r>
              <a:rPr lang="en-US" altLang="ja-JP" sz="1800" dirty="0">
                <a:ea typeface="ＭＳ Ｐゴシック" pitchFamily="50" charset="-128"/>
              </a:rPr>
              <a:t>2006</a:t>
            </a:r>
            <a:r>
              <a:rPr lang="ja-JP" altLang="en-US" sz="1800" dirty="0">
                <a:ea typeface="ＭＳ Ｐゴシック" pitchFamily="50" charset="-128"/>
              </a:rPr>
              <a:t>年</a:t>
            </a:r>
            <a:r>
              <a:rPr lang="en-US" altLang="ja-JP" sz="1800" dirty="0">
                <a:ea typeface="ＭＳ Ｐゴシック" pitchFamily="50" charset="-128"/>
              </a:rPr>
              <a:t>2</a:t>
            </a:r>
            <a:r>
              <a:rPr lang="ja-JP" altLang="en-US" sz="1800" dirty="0">
                <a:ea typeface="ＭＳ Ｐゴシック" pitchFamily="50" charset="-128"/>
              </a:rPr>
              <a:t>月にゼロ金利政策は解除）このため金利水準はいまだに低い。名目利子率が低く抑えられている限りデフレ（物価水準の低下）から逃れられないということになる。</a:t>
            </a:r>
          </a:p>
          <a:p>
            <a:pPr>
              <a:spcBef>
                <a:spcPct val="50000"/>
              </a:spcBef>
            </a:pPr>
            <a:r>
              <a:rPr lang="ja-JP" altLang="en-US" sz="1800" dirty="0">
                <a:ea typeface="ＭＳ Ｐゴシック" pitchFamily="50" charset="-128"/>
              </a:rPr>
              <a:t>これを</a:t>
            </a:r>
            <a:r>
              <a:rPr lang="ja-JP" altLang="en-US" sz="1800" b="1" dirty="0">
                <a:solidFill>
                  <a:srgbClr val="FF0000"/>
                </a:solidFill>
                <a:ea typeface="ＭＳ Ｐゴシック" pitchFamily="50" charset="-128"/>
              </a:rPr>
              <a:t>デフレの罠</a:t>
            </a:r>
            <a:r>
              <a:rPr lang="ja-JP" altLang="en-US" sz="1800" dirty="0">
                <a:ea typeface="ＭＳ Ｐゴシック" pitchFamily="50" charset="-128"/>
              </a:rPr>
              <a:t>という。</a:t>
            </a:r>
          </a:p>
          <a:p>
            <a:pPr>
              <a:spcBef>
                <a:spcPct val="50000"/>
              </a:spcBef>
            </a:pPr>
            <a:endParaRPr lang="ja-JP" altLang="en-US" sz="1800" dirty="0">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4999"/>
                                        </p:tgtEl>
                                        <p:attrNameLst>
                                          <p:attrName>style.visibility</p:attrName>
                                        </p:attrNameLst>
                                      </p:cBhvr>
                                      <p:to>
                                        <p:strVal val="visible"/>
                                      </p:to>
                                    </p:set>
                                    <p:anim calcmode="lin" valueType="num">
                                      <p:cBhvr>
                                        <p:cTn id="7" dur="500" fill="hold"/>
                                        <p:tgtEl>
                                          <p:spTgt spid="84999"/>
                                        </p:tgtEl>
                                        <p:attrNameLst>
                                          <p:attrName>ppt_w</p:attrName>
                                        </p:attrNameLst>
                                      </p:cBhvr>
                                      <p:tavLst>
                                        <p:tav tm="0">
                                          <p:val>
                                            <p:fltVal val="0"/>
                                          </p:val>
                                        </p:tav>
                                        <p:tav tm="100000">
                                          <p:val>
                                            <p:strVal val="#ppt_w"/>
                                          </p:val>
                                        </p:tav>
                                      </p:tavLst>
                                    </p:anim>
                                    <p:anim calcmode="lin" valueType="num">
                                      <p:cBhvr>
                                        <p:cTn id="8" dur="500" fill="hold"/>
                                        <p:tgtEl>
                                          <p:spTgt spid="84999"/>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85000"/>
                                        </p:tgtEl>
                                        <p:attrNameLst>
                                          <p:attrName>style.visibility</p:attrName>
                                        </p:attrNameLst>
                                      </p:cBhvr>
                                      <p:to>
                                        <p:strVal val="visible"/>
                                      </p:to>
                                    </p:set>
                                    <p:anim calcmode="lin" valueType="num">
                                      <p:cBhvr>
                                        <p:cTn id="11" dur="500" fill="hold"/>
                                        <p:tgtEl>
                                          <p:spTgt spid="85000"/>
                                        </p:tgtEl>
                                        <p:attrNameLst>
                                          <p:attrName>ppt_w</p:attrName>
                                        </p:attrNameLst>
                                      </p:cBhvr>
                                      <p:tavLst>
                                        <p:tav tm="0">
                                          <p:val>
                                            <p:fltVal val="0"/>
                                          </p:val>
                                        </p:tav>
                                        <p:tav tm="100000">
                                          <p:val>
                                            <p:strVal val="#ppt_w"/>
                                          </p:val>
                                        </p:tav>
                                      </p:tavLst>
                                    </p:anim>
                                    <p:anim calcmode="lin" valueType="num">
                                      <p:cBhvr>
                                        <p:cTn id="12" dur="500" fill="hold"/>
                                        <p:tgtEl>
                                          <p:spTgt spid="85000"/>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85001"/>
                                        </p:tgtEl>
                                        <p:attrNameLst>
                                          <p:attrName>style.visibility</p:attrName>
                                        </p:attrNameLst>
                                      </p:cBhvr>
                                      <p:to>
                                        <p:strVal val="visible"/>
                                      </p:to>
                                    </p:set>
                                    <p:anim calcmode="lin" valueType="num">
                                      <p:cBhvr>
                                        <p:cTn id="17" dur="500" fill="hold"/>
                                        <p:tgtEl>
                                          <p:spTgt spid="85001"/>
                                        </p:tgtEl>
                                        <p:attrNameLst>
                                          <p:attrName>ppt_w</p:attrName>
                                        </p:attrNameLst>
                                      </p:cBhvr>
                                      <p:tavLst>
                                        <p:tav tm="0">
                                          <p:val>
                                            <p:fltVal val="0"/>
                                          </p:val>
                                        </p:tav>
                                        <p:tav tm="100000">
                                          <p:val>
                                            <p:strVal val="#ppt_w"/>
                                          </p:val>
                                        </p:tav>
                                      </p:tavLst>
                                    </p:anim>
                                    <p:anim calcmode="lin" valueType="num">
                                      <p:cBhvr>
                                        <p:cTn id="18" dur="500" fill="hold"/>
                                        <p:tgtEl>
                                          <p:spTgt spid="85001"/>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85002"/>
                                        </p:tgtEl>
                                        <p:attrNameLst>
                                          <p:attrName>style.visibility</p:attrName>
                                        </p:attrNameLst>
                                      </p:cBhvr>
                                      <p:to>
                                        <p:strVal val="visible"/>
                                      </p:to>
                                    </p:set>
                                    <p:anim calcmode="lin" valueType="num">
                                      <p:cBhvr>
                                        <p:cTn id="23" dur="500" fill="hold"/>
                                        <p:tgtEl>
                                          <p:spTgt spid="85002"/>
                                        </p:tgtEl>
                                        <p:attrNameLst>
                                          <p:attrName>ppt_w</p:attrName>
                                        </p:attrNameLst>
                                      </p:cBhvr>
                                      <p:tavLst>
                                        <p:tav tm="0">
                                          <p:val>
                                            <p:fltVal val="0"/>
                                          </p:val>
                                        </p:tav>
                                        <p:tav tm="100000">
                                          <p:val>
                                            <p:strVal val="#ppt_w"/>
                                          </p:val>
                                        </p:tav>
                                      </p:tavLst>
                                    </p:anim>
                                    <p:anim calcmode="lin" valueType="num">
                                      <p:cBhvr>
                                        <p:cTn id="24" dur="500" fill="hold"/>
                                        <p:tgtEl>
                                          <p:spTgt spid="85002"/>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85003"/>
                                        </p:tgtEl>
                                        <p:attrNameLst>
                                          <p:attrName>style.visibility</p:attrName>
                                        </p:attrNameLst>
                                      </p:cBhvr>
                                      <p:to>
                                        <p:strVal val="visible"/>
                                      </p:to>
                                    </p:set>
                                    <p:anim calcmode="lin" valueType="num">
                                      <p:cBhvr>
                                        <p:cTn id="27" dur="500" fill="hold"/>
                                        <p:tgtEl>
                                          <p:spTgt spid="85003"/>
                                        </p:tgtEl>
                                        <p:attrNameLst>
                                          <p:attrName>ppt_w</p:attrName>
                                        </p:attrNameLst>
                                      </p:cBhvr>
                                      <p:tavLst>
                                        <p:tav tm="0">
                                          <p:val>
                                            <p:fltVal val="0"/>
                                          </p:val>
                                        </p:tav>
                                        <p:tav tm="100000">
                                          <p:val>
                                            <p:strVal val="#ppt_w"/>
                                          </p:val>
                                        </p:tav>
                                      </p:tavLst>
                                    </p:anim>
                                    <p:anim calcmode="lin" valueType="num">
                                      <p:cBhvr>
                                        <p:cTn id="28" dur="500" fill="hold"/>
                                        <p:tgtEl>
                                          <p:spTgt spid="85003"/>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85005"/>
                                        </p:tgtEl>
                                        <p:attrNameLst>
                                          <p:attrName>style.visibility</p:attrName>
                                        </p:attrNameLst>
                                      </p:cBhvr>
                                      <p:to>
                                        <p:strVal val="visible"/>
                                      </p:to>
                                    </p:set>
                                    <p:anim calcmode="lin" valueType="num">
                                      <p:cBhvr>
                                        <p:cTn id="33" dur="500" fill="hold"/>
                                        <p:tgtEl>
                                          <p:spTgt spid="85005"/>
                                        </p:tgtEl>
                                        <p:attrNameLst>
                                          <p:attrName>ppt_w</p:attrName>
                                        </p:attrNameLst>
                                      </p:cBhvr>
                                      <p:tavLst>
                                        <p:tav tm="0">
                                          <p:val>
                                            <p:fltVal val="0"/>
                                          </p:val>
                                        </p:tav>
                                        <p:tav tm="100000">
                                          <p:val>
                                            <p:strVal val="#ppt_w"/>
                                          </p:val>
                                        </p:tav>
                                      </p:tavLst>
                                    </p:anim>
                                    <p:anim calcmode="lin" valueType="num">
                                      <p:cBhvr>
                                        <p:cTn id="34" dur="500" fill="hold"/>
                                        <p:tgtEl>
                                          <p:spTgt spid="85005"/>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85006"/>
                                        </p:tgtEl>
                                        <p:attrNameLst>
                                          <p:attrName>style.visibility</p:attrName>
                                        </p:attrNameLst>
                                      </p:cBhvr>
                                      <p:to>
                                        <p:strVal val="visible"/>
                                      </p:to>
                                    </p:set>
                                    <p:animEffect transition="in" filter="diamond(in)">
                                      <p:cBhvr>
                                        <p:cTn id="39" dur="1000"/>
                                        <p:tgtEl>
                                          <p:spTgt spid="8500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85007"/>
                                        </p:tgtEl>
                                        <p:attrNameLst>
                                          <p:attrName>style.visibility</p:attrName>
                                        </p:attrNameLst>
                                      </p:cBhvr>
                                      <p:to>
                                        <p:strVal val="visible"/>
                                      </p:to>
                                    </p:set>
                                    <p:anim calcmode="lin" valueType="num">
                                      <p:cBhvr additive="base">
                                        <p:cTn id="44" dur="500" fill="hold"/>
                                        <p:tgtEl>
                                          <p:spTgt spid="85007"/>
                                        </p:tgtEl>
                                        <p:attrNameLst>
                                          <p:attrName>ppt_x</p:attrName>
                                        </p:attrNameLst>
                                      </p:cBhvr>
                                      <p:tavLst>
                                        <p:tav tm="0">
                                          <p:val>
                                            <p:strVal val="#ppt_x"/>
                                          </p:val>
                                        </p:tav>
                                        <p:tav tm="100000">
                                          <p:val>
                                            <p:strVal val="#ppt_x"/>
                                          </p:val>
                                        </p:tav>
                                      </p:tavLst>
                                    </p:anim>
                                    <p:anim calcmode="lin" valueType="num">
                                      <p:cBhvr additive="base">
                                        <p:cTn id="45" dur="500" fill="hold"/>
                                        <p:tgtEl>
                                          <p:spTgt spid="850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9" grpId="0" animBg="1"/>
      <p:bldP spid="85000" grpId="0" animBg="1"/>
      <p:bldP spid="85001" grpId="0"/>
      <p:bldP spid="85002" grpId="0" animBg="1"/>
      <p:bldP spid="85003" grpId="0" animBg="1"/>
      <p:bldP spid="85005" grpId="0"/>
      <p:bldP spid="85006" grpId="0" animBg="1"/>
      <p:bldP spid="8500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4150200714"/>
              </p:ext>
            </p:extLst>
          </p:nvPr>
        </p:nvGraphicFramePr>
        <p:xfrm>
          <a:off x="1214414" y="285728"/>
          <a:ext cx="7086600"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6021" name="Rectangle 5"/>
          <p:cNvSpPr>
            <a:spLocks noGrp="1" noChangeArrowheads="1"/>
          </p:cNvSpPr>
          <p:nvPr>
            <p:ph idx="1"/>
          </p:nvPr>
        </p:nvSpPr>
        <p:spPr>
          <a:xfrm>
            <a:off x="1142976" y="1357298"/>
            <a:ext cx="7572428" cy="5286412"/>
          </a:xfrm>
        </p:spPr>
        <p:txBody>
          <a:bodyPr>
            <a:normAutofit lnSpcReduction="10000"/>
          </a:bodyPr>
          <a:lstStyle/>
          <a:p>
            <a:pPr>
              <a:lnSpc>
                <a:spcPct val="90000"/>
              </a:lnSpc>
              <a:buFontTx/>
              <a:buNone/>
            </a:pPr>
            <a:r>
              <a:rPr lang="ja-JP" altLang="en-US" sz="1800" dirty="0"/>
              <a:t>インフレーションの弊害にはどのようなものがあるか</a:t>
            </a:r>
            <a:r>
              <a:rPr lang="ja-JP" altLang="en-US" sz="1800" dirty="0" smtClean="0"/>
              <a:t>。</a:t>
            </a:r>
            <a:endParaRPr lang="en-US" altLang="ja-JP" sz="1800" dirty="0" smtClean="0"/>
          </a:p>
          <a:p>
            <a:pPr>
              <a:lnSpc>
                <a:spcPct val="90000"/>
              </a:lnSpc>
              <a:buFontTx/>
              <a:buNone/>
            </a:pPr>
            <a:r>
              <a:rPr lang="ja-JP" altLang="en-US" sz="1800" dirty="0" smtClean="0"/>
              <a:t>１</a:t>
            </a:r>
            <a:r>
              <a:rPr lang="en-US" altLang="ja-JP" sz="1800" dirty="0" smtClean="0"/>
              <a:t>. </a:t>
            </a:r>
            <a:r>
              <a:rPr lang="ja-JP" altLang="en-US" sz="1800" dirty="0" smtClean="0"/>
              <a:t>予想されたインフレーション（</a:t>
            </a:r>
            <a:r>
              <a:rPr lang="en-US" altLang="ja-JP" sz="1800" dirty="0" smtClean="0"/>
              <a:t>7.4.1</a:t>
            </a:r>
            <a:r>
              <a:rPr lang="ja-JP" altLang="en-US" sz="1800" dirty="0" smtClean="0"/>
              <a:t>－</a:t>
            </a:r>
            <a:r>
              <a:rPr lang="en-US" altLang="ja-JP" sz="1800" dirty="0" smtClean="0"/>
              <a:t>7.4.4</a:t>
            </a:r>
            <a:r>
              <a:rPr lang="ja-JP" altLang="en-US" sz="1800" dirty="0" smtClean="0"/>
              <a:t>）</a:t>
            </a:r>
            <a:endParaRPr lang="en-US" altLang="ja-JP" sz="1800" dirty="0" smtClean="0"/>
          </a:p>
          <a:p>
            <a:pPr>
              <a:lnSpc>
                <a:spcPct val="90000"/>
              </a:lnSpc>
              <a:buFontTx/>
              <a:buNone/>
            </a:pPr>
            <a:r>
              <a:rPr lang="ja-JP" altLang="en-US" sz="1800" dirty="0" smtClean="0"/>
              <a:t>２</a:t>
            </a:r>
            <a:r>
              <a:rPr lang="en-US" altLang="ja-JP" sz="1800" dirty="0" smtClean="0"/>
              <a:t>. </a:t>
            </a:r>
            <a:r>
              <a:rPr lang="ja-JP" altLang="en-US" sz="1800" dirty="0" smtClean="0"/>
              <a:t>予想されないインフレーション（</a:t>
            </a:r>
            <a:r>
              <a:rPr lang="en-US" altLang="ja-JP" sz="1800" dirty="0" smtClean="0"/>
              <a:t>7.4.5</a:t>
            </a:r>
            <a:r>
              <a:rPr lang="ja-JP" altLang="en-US" sz="1800" dirty="0" smtClean="0"/>
              <a:t>）</a:t>
            </a:r>
            <a:endParaRPr lang="ja-JP" altLang="en-US" sz="1800" dirty="0"/>
          </a:p>
          <a:p>
            <a:pPr>
              <a:lnSpc>
                <a:spcPct val="90000"/>
              </a:lnSpc>
              <a:buFontTx/>
              <a:buNone/>
            </a:pPr>
            <a:endParaRPr lang="en-US" altLang="ja-JP" sz="2400" dirty="0" smtClean="0"/>
          </a:p>
          <a:p>
            <a:pPr>
              <a:lnSpc>
                <a:spcPct val="90000"/>
              </a:lnSpc>
              <a:buFontTx/>
              <a:buNone/>
            </a:pPr>
            <a:endParaRPr lang="en-US" altLang="ja-JP" sz="1800" dirty="0" smtClean="0"/>
          </a:p>
          <a:p>
            <a:pPr>
              <a:lnSpc>
                <a:spcPct val="90000"/>
              </a:lnSpc>
              <a:buFontTx/>
              <a:buNone/>
            </a:pPr>
            <a:r>
              <a:rPr lang="ja-JP" altLang="en-US" sz="1800" dirty="0" smtClean="0"/>
              <a:t>インフレ</a:t>
            </a:r>
            <a:r>
              <a:rPr lang="ja-JP" altLang="en-US" sz="1800" dirty="0"/>
              <a:t>による通貨価値の下落を防ぐ方法は、</a:t>
            </a:r>
            <a:r>
              <a:rPr lang="ja-JP" altLang="en-US" sz="1800" dirty="0" smtClean="0"/>
              <a:t>手元の貨幣</a:t>
            </a:r>
            <a:endParaRPr lang="en-US" altLang="ja-JP" sz="1800" dirty="0" smtClean="0"/>
          </a:p>
          <a:p>
            <a:pPr>
              <a:lnSpc>
                <a:spcPct val="90000"/>
              </a:lnSpc>
              <a:buFontTx/>
              <a:buNone/>
            </a:pPr>
            <a:r>
              <a:rPr lang="ja-JP" altLang="en-US" sz="1800" dirty="0" smtClean="0"/>
              <a:t>保有量</a:t>
            </a:r>
            <a:r>
              <a:rPr lang="ja-JP" altLang="en-US" sz="1800" dirty="0"/>
              <a:t>をできるだけ減らすこと。</a:t>
            </a:r>
          </a:p>
          <a:p>
            <a:pPr>
              <a:lnSpc>
                <a:spcPct val="90000"/>
              </a:lnSpc>
              <a:buFontTx/>
              <a:buNone/>
            </a:pPr>
            <a:r>
              <a:rPr lang="ja-JP" altLang="en-US" sz="1800" dirty="0"/>
              <a:t>そのために、私たちは次の点に注意しなければ</a:t>
            </a:r>
            <a:r>
              <a:rPr lang="ja-JP" altLang="en-US" sz="1800" dirty="0" smtClean="0"/>
              <a:t>ならない</a:t>
            </a:r>
            <a:r>
              <a:rPr lang="ja-JP" altLang="en-US" sz="1800" dirty="0"/>
              <a:t>。</a:t>
            </a:r>
          </a:p>
          <a:p>
            <a:pPr>
              <a:lnSpc>
                <a:spcPct val="90000"/>
              </a:lnSpc>
              <a:buFontTx/>
              <a:buNone/>
            </a:pPr>
            <a:r>
              <a:rPr lang="en-US" altLang="ja-JP" sz="1800" b="1" dirty="0">
                <a:latin typeface="+mj-ea"/>
                <a:ea typeface="+mj-ea"/>
              </a:rPr>
              <a:t>(a)</a:t>
            </a:r>
            <a:r>
              <a:rPr lang="ja-JP" altLang="en-US" sz="1800" b="1" dirty="0" smtClean="0">
                <a:latin typeface="+mj-ea"/>
                <a:ea typeface="+mj-ea"/>
              </a:rPr>
              <a:t>できるだけ債券を</a:t>
            </a:r>
            <a:r>
              <a:rPr lang="ja-JP" altLang="en-US" sz="1800" b="1" dirty="0">
                <a:latin typeface="+mj-ea"/>
                <a:ea typeface="+mj-ea"/>
              </a:rPr>
              <a:t>保有し、頻繁に証券会社に通うこと。</a:t>
            </a:r>
          </a:p>
          <a:p>
            <a:pPr>
              <a:lnSpc>
                <a:spcPct val="90000"/>
              </a:lnSpc>
              <a:buFontTx/>
              <a:buNone/>
            </a:pPr>
            <a:endParaRPr lang="en-US" altLang="ja-JP" sz="1800" b="1" dirty="0" smtClean="0">
              <a:latin typeface="+mj-ea"/>
              <a:ea typeface="+mj-ea"/>
            </a:endParaRPr>
          </a:p>
          <a:p>
            <a:pPr>
              <a:lnSpc>
                <a:spcPct val="90000"/>
              </a:lnSpc>
              <a:buFontTx/>
              <a:buNone/>
            </a:pPr>
            <a:r>
              <a:rPr lang="en-US" altLang="ja-JP" sz="1800" b="1" dirty="0" smtClean="0">
                <a:latin typeface="+mj-ea"/>
                <a:ea typeface="+mj-ea"/>
              </a:rPr>
              <a:t>(</a:t>
            </a:r>
            <a:r>
              <a:rPr lang="en-US" altLang="ja-JP" sz="1800" b="1" dirty="0">
                <a:latin typeface="+mj-ea"/>
                <a:ea typeface="+mj-ea"/>
              </a:rPr>
              <a:t>b)</a:t>
            </a:r>
            <a:r>
              <a:rPr lang="ja-JP" altLang="en-US" sz="1800" b="1" dirty="0">
                <a:latin typeface="+mj-ea"/>
                <a:ea typeface="+mj-ea"/>
              </a:rPr>
              <a:t>他の国の通貨（より安定した価値を有するアメリカのドル通貨の</a:t>
            </a:r>
            <a:r>
              <a:rPr lang="ja-JP" altLang="en-US" sz="1800" b="1" dirty="0" err="1" smtClean="0">
                <a:latin typeface="+mj-ea"/>
                <a:ea typeface="+mj-ea"/>
              </a:rPr>
              <a:t>よ</a:t>
            </a:r>
            <a:endParaRPr lang="en-US" altLang="ja-JP" sz="1800" b="1" dirty="0" smtClean="0">
              <a:latin typeface="+mj-ea"/>
              <a:ea typeface="+mj-ea"/>
            </a:endParaRPr>
          </a:p>
          <a:p>
            <a:pPr>
              <a:lnSpc>
                <a:spcPct val="90000"/>
              </a:lnSpc>
              <a:buFontTx/>
              <a:buNone/>
            </a:pPr>
            <a:r>
              <a:rPr lang="ja-JP" altLang="en-US" sz="1800" b="1" dirty="0" smtClean="0">
                <a:latin typeface="+mj-ea"/>
                <a:ea typeface="+mj-ea"/>
              </a:rPr>
              <a:t>うな</a:t>
            </a:r>
            <a:r>
              <a:rPr lang="ja-JP" altLang="en-US" sz="1800" b="1" dirty="0">
                <a:latin typeface="+mj-ea"/>
                <a:ea typeface="+mj-ea"/>
              </a:rPr>
              <a:t>もの）で外貨預金として保有し、必要なときに自国通貨に</a:t>
            </a:r>
            <a:r>
              <a:rPr lang="ja-JP" altLang="en-US" sz="1800" b="1" dirty="0" err="1">
                <a:latin typeface="+mj-ea"/>
                <a:ea typeface="+mj-ea"/>
              </a:rPr>
              <a:t>変換</a:t>
            </a:r>
            <a:r>
              <a:rPr lang="ja-JP" altLang="en-US" sz="1800" b="1" dirty="0" err="1" smtClean="0">
                <a:latin typeface="+mj-ea"/>
                <a:ea typeface="+mj-ea"/>
              </a:rPr>
              <a:t>す</a:t>
            </a:r>
            <a:endParaRPr lang="en-US" altLang="ja-JP" sz="1800" b="1" dirty="0" smtClean="0">
              <a:latin typeface="+mj-ea"/>
              <a:ea typeface="+mj-ea"/>
            </a:endParaRPr>
          </a:p>
          <a:p>
            <a:pPr>
              <a:lnSpc>
                <a:spcPct val="90000"/>
              </a:lnSpc>
              <a:buFontTx/>
              <a:buNone/>
            </a:pPr>
            <a:r>
              <a:rPr lang="ja-JP" altLang="en-US" sz="1800" b="1" dirty="0" smtClean="0">
                <a:latin typeface="+mj-ea"/>
                <a:ea typeface="+mj-ea"/>
              </a:rPr>
              <a:t>る</a:t>
            </a:r>
            <a:r>
              <a:rPr lang="ja-JP" altLang="en-US" sz="1800" b="1" dirty="0">
                <a:latin typeface="+mj-ea"/>
                <a:ea typeface="+mj-ea"/>
              </a:rPr>
              <a:t>。そのためにはやはり</a:t>
            </a:r>
            <a:r>
              <a:rPr lang="en-US" altLang="ja-JP" sz="1800" b="1" dirty="0">
                <a:latin typeface="+mj-ea"/>
                <a:ea typeface="+mj-ea"/>
              </a:rPr>
              <a:t>(a)</a:t>
            </a:r>
            <a:r>
              <a:rPr lang="ja-JP" altLang="en-US" sz="1800" b="1" dirty="0">
                <a:latin typeface="+mj-ea"/>
                <a:ea typeface="+mj-ea"/>
              </a:rPr>
              <a:t>と同様、銀行に頻繁に行く必要がある</a:t>
            </a:r>
            <a:r>
              <a:rPr lang="ja-JP" altLang="en-US" sz="1800" dirty="0">
                <a:latin typeface="+mj-ea"/>
                <a:ea typeface="+mj-ea"/>
              </a:rPr>
              <a:t>。</a:t>
            </a:r>
          </a:p>
          <a:p>
            <a:pPr>
              <a:lnSpc>
                <a:spcPct val="90000"/>
              </a:lnSpc>
              <a:buFontTx/>
              <a:buNone/>
            </a:pPr>
            <a:endParaRPr lang="en-US" altLang="ja-JP" sz="1800" dirty="0" smtClean="0"/>
          </a:p>
          <a:p>
            <a:pPr>
              <a:lnSpc>
                <a:spcPct val="90000"/>
              </a:lnSpc>
              <a:buFontTx/>
              <a:buNone/>
            </a:pPr>
            <a:r>
              <a:rPr lang="ja-JP" altLang="en-US" sz="1800" dirty="0" smtClean="0"/>
              <a:t>この</a:t>
            </a:r>
            <a:r>
              <a:rPr lang="ja-JP" altLang="en-US" sz="1800" dirty="0"/>
              <a:t>ように頻繁に銀行に行くことで靴底が</a:t>
            </a:r>
            <a:r>
              <a:rPr lang="ja-JP" altLang="en-US" sz="1800" dirty="0" smtClean="0"/>
              <a:t>磨り減ってしまう</a:t>
            </a:r>
            <a:r>
              <a:rPr lang="ja-JP" altLang="en-US" sz="1800" dirty="0"/>
              <a:t>コスト</a:t>
            </a:r>
            <a:r>
              <a:rPr lang="ja-JP" altLang="en-US" sz="1800" dirty="0" smtClean="0"/>
              <a:t>を</a:t>
            </a:r>
            <a:endParaRPr lang="en-US" altLang="ja-JP" sz="1800" dirty="0" smtClean="0"/>
          </a:p>
          <a:p>
            <a:pPr>
              <a:lnSpc>
                <a:spcPct val="90000"/>
              </a:lnSpc>
              <a:buFontTx/>
              <a:buNone/>
            </a:pPr>
            <a:r>
              <a:rPr lang="ja-JP" altLang="en-US" sz="1800" dirty="0" smtClean="0"/>
              <a:t>靴底</a:t>
            </a:r>
            <a:r>
              <a:rPr lang="ja-JP" altLang="en-US" sz="1800" dirty="0"/>
              <a:t>コストという。実際には、銀行に</a:t>
            </a:r>
            <a:r>
              <a:rPr lang="ja-JP" altLang="en-US" sz="1800" dirty="0" smtClean="0"/>
              <a:t>頻繁</a:t>
            </a:r>
            <a:r>
              <a:rPr lang="ja-JP" altLang="en-US" sz="1800" dirty="0"/>
              <a:t>に行くことによる煩雑さ</a:t>
            </a:r>
            <a:r>
              <a:rPr lang="ja-JP" altLang="en-US" sz="1800" dirty="0" smtClean="0"/>
              <a:t>や</a:t>
            </a:r>
            <a:endParaRPr lang="en-US" altLang="ja-JP" sz="1800" dirty="0" smtClean="0"/>
          </a:p>
          <a:p>
            <a:pPr>
              <a:lnSpc>
                <a:spcPct val="90000"/>
              </a:lnSpc>
              <a:buFontTx/>
              <a:buNone/>
            </a:pPr>
            <a:r>
              <a:rPr lang="ja-JP" altLang="en-US" sz="1800" dirty="0" smtClean="0"/>
              <a:t>時間</a:t>
            </a:r>
            <a:r>
              <a:rPr lang="ja-JP" altLang="en-US" sz="1800" dirty="0"/>
              <a:t>のロスをさす。</a:t>
            </a:r>
            <a:endParaRPr lang="en-US" altLang="ja-JP" sz="1800" dirty="0"/>
          </a:p>
        </p:txBody>
      </p:sp>
      <p:graphicFrame>
        <p:nvGraphicFramePr>
          <p:cNvPr id="6" name="図表 5"/>
          <p:cNvGraphicFramePr/>
          <p:nvPr>
            <p:extLst>
              <p:ext uri="{D42A27DB-BD31-4B8C-83A1-F6EECF244321}">
                <p14:modId xmlns:p14="http://schemas.microsoft.com/office/powerpoint/2010/main" val="266534438"/>
              </p:ext>
            </p:extLst>
          </p:nvPr>
        </p:nvGraphicFramePr>
        <p:xfrm>
          <a:off x="1187624" y="2204864"/>
          <a:ext cx="3813004" cy="5811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p:cNvSpPr txBox="1">
            <a:spLocks noChangeArrowheads="1"/>
          </p:cNvSpPr>
          <p:nvPr/>
        </p:nvSpPr>
        <p:spPr bwMode="auto">
          <a:xfrm>
            <a:off x="1500166" y="1214422"/>
            <a:ext cx="6858048" cy="2031325"/>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pitchFamily="50" charset="-128"/>
              </a:rPr>
              <a:t>インフレーション</a:t>
            </a:r>
            <a:r>
              <a:rPr lang="ja-JP" altLang="en-US" sz="1800" dirty="0">
                <a:ea typeface="ＭＳ Ｐゴシック" pitchFamily="50" charset="-128"/>
              </a:rPr>
              <a:t>が起こると、企業は購入している原材料の価格の変更に伴い自分が生産している財・サービスの価格を変更することを余儀なくされる。</a:t>
            </a:r>
          </a:p>
          <a:p>
            <a:pPr>
              <a:spcBef>
                <a:spcPct val="50000"/>
              </a:spcBef>
            </a:pPr>
            <a:r>
              <a:rPr lang="ja-JP" altLang="en-US" sz="1800" dirty="0">
                <a:ea typeface="ＭＳ Ｐゴシック" pitchFamily="50" charset="-128"/>
              </a:rPr>
              <a:t>これに伴い、企業は購入者に生産物の価格を知らせるためのメニューやカタログに書かれている価格を書き換える必要が生じる。</a:t>
            </a:r>
          </a:p>
          <a:p>
            <a:pPr>
              <a:spcBef>
                <a:spcPct val="50000"/>
              </a:spcBef>
            </a:pPr>
            <a:r>
              <a:rPr lang="ja-JP" altLang="en-US" sz="1800" dirty="0">
                <a:ea typeface="ＭＳ Ｐゴシック" pitchFamily="50" charset="-128"/>
              </a:rPr>
              <a:t>このようなコストを</a:t>
            </a:r>
            <a:r>
              <a:rPr lang="ja-JP" altLang="en-US" sz="1800" b="1" dirty="0">
                <a:solidFill>
                  <a:srgbClr val="FF0000"/>
                </a:solidFill>
                <a:ea typeface="ＭＳ Ｐゴシック" pitchFamily="50" charset="-128"/>
              </a:rPr>
              <a:t>メニュー・コスト</a:t>
            </a:r>
            <a:r>
              <a:rPr lang="ja-JP" altLang="en-US" sz="1800" dirty="0">
                <a:ea typeface="ＭＳ Ｐゴシック" pitchFamily="50" charset="-128"/>
              </a:rPr>
              <a:t>という。</a:t>
            </a:r>
          </a:p>
        </p:txBody>
      </p:sp>
      <p:graphicFrame>
        <p:nvGraphicFramePr>
          <p:cNvPr id="4" name="図表 3"/>
          <p:cNvGraphicFramePr/>
          <p:nvPr>
            <p:extLst>
              <p:ext uri="{D42A27DB-BD31-4B8C-83A1-F6EECF244321}">
                <p14:modId xmlns:p14="http://schemas.microsoft.com/office/powerpoint/2010/main" val="200987873"/>
              </p:ext>
            </p:extLst>
          </p:nvPr>
        </p:nvGraphicFramePr>
        <p:xfrm>
          <a:off x="1428728" y="285728"/>
          <a:ext cx="5286412"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3966066232"/>
              </p:ext>
            </p:extLst>
          </p:nvPr>
        </p:nvGraphicFramePr>
        <p:xfrm>
          <a:off x="1285852" y="0"/>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9091" name="Rectangle 3"/>
          <p:cNvSpPr>
            <a:spLocks noGrp="1" noChangeArrowheads="1"/>
          </p:cNvSpPr>
          <p:nvPr>
            <p:ph idx="1"/>
          </p:nvPr>
        </p:nvSpPr>
        <p:spPr>
          <a:xfrm>
            <a:off x="1214414" y="1308000"/>
            <a:ext cx="7435880" cy="4713288"/>
          </a:xfrm>
        </p:spPr>
        <p:txBody>
          <a:bodyPr>
            <a:normAutofit fontScale="92500"/>
          </a:bodyPr>
          <a:lstStyle/>
          <a:p>
            <a:pPr>
              <a:lnSpc>
                <a:spcPct val="90000"/>
              </a:lnSpc>
              <a:buFontTx/>
              <a:buNone/>
            </a:pPr>
            <a:r>
              <a:rPr lang="ja-JP" altLang="en-US" sz="1800" dirty="0"/>
              <a:t>インフレが発生したとき、すべての財・サービスの</a:t>
            </a:r>
            <a:r>
              <a:rPr lang="ja-JP" altLang="en-US" sz="1800" dirty="0" smtClean="0"/>
              <a:t>価格</a:t>
            </a:r>
            <a:r>
              <a:rPr lang="ja-JP" altLang="en-US" sz="1800" dirty="0"/>
              <a:t>が同じ</a:t>
            </a:r>
            <a:r>
              <a:rPr lang="ja-JP" altLang="en-US" sz="1800" dirty="0" smtClean="0"/>
              <a:t>ペース</a:t>
            </a:r>
            <a:endParaRPr lang="en-US" altLang="ja-JP" sz="1800" dirty="0" smtClean="0"/>
          </a:p>
          <a:p>
            <a:pPr>
              <a:lnSpc>
                <a:spcPct val="90000"/>
              </a:lnSpc>
              <a:buFontTx/>
              <a:buNone/>
            </a:pPr>
            <a:r>
              <a:rPr lang="ja-JP" altLang="en-US" sz="1800" dirty="0" smtClean="0"/>
              <a:t>で上がって</a:t>
            </a:r>
            <a:r>
              <a:rPr lang="ja-JP" altLang="en-US" sz="1800" dirty="0"/>
              <a:t>ゆくわけではない。</a:t>
            </a:r>
          </a:p>
          <a:p>
            <a:pPr>
              <a:lnSpc>
                <a:spcPct val="90000"/>
              </a:lnSpc>
              <a:buFontTx/>
              <a:buNone/>
            </a:pPr>
            <a:endParaRPr lang="en-US" altLang="ja-JP" sz="1800" dirty="0" smtClean="0"/>
          </a:p>
          <a:p>
            <a:pPr>
              <a:lnSpc>
                <a:spcPct val="90000"/>
              </a:lnSpc>
              <a:buFontTx/>
              <a:buNone/>
            </a:pPr>
            <a:r>
              <a:rPr lang="ja-JP" altLang="en-US" sz="1800" dirty="0" smtClean="0"/>
              <a:t>企業</a:t>
            </a:r>
            <a:r>
              <a:rPr lang="ja-JP" altLang="en-US" sz="1800" dirty="0"/>
              <a:t>は多くの投入物の中からできるだけコストが</a:t>
            </a:r>
            <a:r>
              <a:rPr lang="ja-JP" altLang="en-US" sz="1800" dirty="0" smtClean="0"/>
              <a:t>少なく</a:t>
            </a:r>
            <a:r>
              <a:rPr lang="ja-JP" altLang="en-US" sz="1800" dirty="0"/>
              <a:t>なるような</a:t>
            </a:r>
            <a:r>
              <a:rPr lang="ja-JP" altLang="en-US" sz="1800" dirty="0" smtClean="0"/>
              <a:t>原</a:t>
            </a:r>
            <a:endParaRPr lang="en-US" altLang="ja-JP" sz="1800" dirty="0" smtClean="0"/>
          </a:p>
          <a:p>
            <a:pPr>
              <a:lnSpc>
                <a:spcPct val="90000"/>
              </a:lnSpc>
              <a:buFontTx/>
              <a:buNone/>
            </a:pPr>
            <a:r>
              <a:rPr lang="ja-JP" altLang="en-US" sz="1800" dirty="0" smtClean="0"/>
              <a:t>材料</a:t>
            </a:r>
            <a:r>
              <a:rPr lang="ja-JP" altLang="en-US" sz="1800" dirty="0"/>
              <a:t>などの投入の組み合わせを考え</a:t>
            </a:r>
            <a:r>
              <a:rPr lang="ja-JP" altLang="en-US" sz="1800" dirty="0" smtClean="0"/>
              <a:t>、安い</a:t>
            </a:r>
            <a:r>
              <a:rPr lang="ja-JP" altLang="en-US" sz="1800" dirty="0"/>
              <a:t>コストでできるだけ多く</a:t>
            </a:r>
            <a:r>
              <a:rPr lang="ja-JP" altLang="en-US" sz="1800" dirty="0" smtClean="0"/>
              <a:t>の</a:t>
            </a:r>
            <a:endParaRPr lang="en-US" altLang="ja-JP" sz="1800" dirty="0" smtClean="0"/>
          </a:p>
          <a:p>
            <a:pPr>
              <a:lnSpc>
                <a:spcPct val="90000"/>
              </a:lnSpc>
              <a:buFontTx/>
              <a:buNone/>
            </a:pPr>
            <a:r>
              <a:rPr lang="ja-JP" altLang="en-US" sz="1800" dirty="0" smtClean="0"/>
              <a:t>もうけ</a:t>
            </a:r>
            <a:r>
              <a:rPr lang="ja-JP" altLang="en-US" sz="1800" dirty="0"/>
              <a:t>（利潤）を得よう</a:t>
            </a:r>
            <a:r>
              <a:rPr lang="ja-JP" altLang="en-US" sz="1800" dirty="0" smtClean="0"/>
              <a:t>とする</a:t>
            </a:r>
            <a:r>
              <a:rPr lang="ja-JP" altLang="en-US" sz="1800" dirty="0"/>
              <a:t>。</a:t>
            </a:r>
          </a:p>
          <a:p>
            <a:pPr>
              <a:lnSpc>
                <a:spcPct val="90000"/>
              </a:lnSpc>
              <a:buFontTx/>
              <a:buNone/>
            </a:pPr>
            <a:endParaRPr lang="en-US" altLang="ja-JP" sz="1800" dirty="0" smtClean="0"/>
          </a:p>
          <a:p>
            <a:pPr>
              <a:lnSpc>
                <a:spcPct val="90000"/>
              </a:lnSpc>
              <a:buFontTx/>
              <a:buNone/>
            </a:pPr>
            <a:r>
              <a:rPr lang="ja-JP" altLang="en-US" sz="1800" dirty="0" smtClean="0"/>
              <a:t>消費者</a:t>
            </a:r>
            <a:r>
              <a:rPr lang="ja-JP" altLang="en-US" sz="1800" dirty="0"/>
              <a:t>も多くの購入物の組み合わせで最も支出が</a:t>
            </a:r>
            <a:r>
              <a:rPr lang="ja-JP" altLang="en-US" sz="1800" dirty="0" smtClean="0"/>
              <a:t>少なく</a:t>
            </a:r>
            <a:r>
              <a:rPr lang="ja-JP" altLang="en-US" sz="1800" dirty="0"/>
              <a:t>なるようにし</a:t>
            </a:r>
            <a:r>
              <a:rPr lang="ja-JP" altLang="en-US" sz="1800" dirty="0" smtClean="0"/>
              <a:t>、</a:t>
            </a:r>
            <a:endParaRPr lang="en-US" altLang="ja-JP" sz="1800" dirty="0" smtClean="0"/>
          </a:p>
          <a:p>
            <a:pPr>
              <a:lnSpc>
                <a:spcPct val="90000"/>
              </a:lnSpc>
              <a:buFontTx/>
              <a:buNone/>
            </a:pPr>
            <a:r>
              <a:rPr lang="ja-JP" altLang="en-US" sz="1800" dirty="0" smtClean="0"/>
              <a:t>できるだけ</a:t>
            </a:r>
            <a:r>
              <a:rPr lang="ja-JP" altLang="en-US" sz="1800" dirty="0"/>
              <a:t>少ない支出で</a:t>
            </a:r>
            <a:r>
              <a:rPr lang="ja-JP" altLang="en-US" sz="1800" dirty="0" smtClean="0"/>
              <a:t>できるだけ大きな</a:t>
            </a:r>
            <a:r>
              <a:rPr lang="ja-JP" altLang="en-US" sz="1800" dirty="0"/>
              <a:t>満足（効用）を得ようと</a:t>
            </a:r>
            <a:r>
              <a:rPr lang="ja-JP" altLang="en-US" sz="1800" dirty="0" err="1" smtClean="0"/>
              <a:t>す</a:t>
            </a:r>
            <a:endParaRPr lang="en-US" altLang="ja-JP" sz="1800" dirty="0" smtClean="0"/>
          </a:p>
          <a:p>
            <a:pPr>
              <a:lnSpc>
                <a:spcPct val="90000"/>
              </a:lnSpc>
              <a:buFontTx/>
              <a:buNone/>
            </a:pPr>
            <a:r>
              <a:rPr lang="ja-JP" altLang="en-US" sz="1800" dirty="0" smtClean="0"/>
              <a:t>る</a:t>
            </a:r>
            <a:r>
              <a:rPr lang="ja-JP" altLang="en-US" sz="1800" dirty="0"/>
              <a:t>。</a:t>
            </a:r>
          </a:p>
          <a:p>
            <a:pPr>
              <a:lnSpc>
                <a:spcPct val="90000"/>
              </a:lnSpc>
              <a:buFontTx/>
              <a:buNone/>
            </a:pPr>
            <a:endParaRPr lang="ja-JP" altLang="en-US" sz="1800" dirty="0"/>
          </a:p>
          <a:p>
            <a:pPr>
              <a:lnSpc>
                <a:spcPct val="90000"/>
              </a:lnSpc>
              <a:buFontTx/>
              <a:buNone/>
            </a:pPr>
            <a:r>
              <a:rPr lang="ja-JP" altLang="en-US" sz="1800" dirty="0"/>
              <a:t>さまざまな財の価格が日々変動することは財・</a:t>
            </a:r>
            <a:r>
              <a:rPr lang="ja-JP" altLang="en-US" sz="1800" dirty="0" smtClean="0"/>
              <a:t>サービス</a:t>
            </a:r>
            <a:r>
              <a:rPr lang="ja-JP" altLang="en-US" sz="1800" dirty="0"/>
              <a:t>を購入する</a:t>
            </a:r>
            <a:r>
              <a:rPr lang="ja-JP" altLang="en-US" sz="1800" dirty="0" smtClean="0"/>
              <a:t>消費者</a:t>
            </a:r>
            <a:endParaRPr lang="en-US" altLang="ja-JP" sz="1800" dirty="0" smtClean="0"/>
          </a:p>
          <a:p>
            <a:pPr>
              <a:lnSpc>
                <a:spcPct val="90000"/>
              </a:lnSpc>
              <a:buFontTx/>
              <a:buNone/>
            </a:pPr>
            <a:r>
              <a:rPr lang="ja-JP" altLang="en-US" sz="1800" dirty="0" smtClean="0"/>
              <a:t>や</a:t>
            </a:r>
            <a:r>
              <a:rPr lang="ja-JP" altLang="en-US" sz="1800" dirty="0"/>
              <a:t>企業にとって、「どのような財</a:t>
            </a:r>
            <a:r>
              <a:rPr lang="ja-JP" altLang="en-US" sz="1800" dirty="0" smtClean="0"/>
              <a:t>・サービス</a:t>
            </a:r>
            <a:r>
              <a:rPr lang="ja-JP" altLang="en-US" sz="1800" dirty="0"/>
              <a:t>を購入するか」という判断</a:t>
            </a:r>
            <a:r>
              <a:rPr lang="ja-JP" altLang="en-US" sz="1800" dirty="0" smtClean="0"/>
              <a:t>を</a:t>
            </a:r>
            <a:endParaRPr lang="en-US" altLang="ja-JP" sz="1800" dirty="0" smtClean="0"/>
          </a:p>
          <a:p>
            <a:pPr>
              <a:lnSpc>
                <a:spcPct val="90000"/>
              </a:lnSpc>
              <a:buFontTx/>
              <a:buNone/>
            </a:pPr>
            <a:r>
              <a:rPr lang="ja-JP" altLang="en-US" sz="1800" dirty="0" smtClean="0"/>
              <a:t>困難</a:t>
            </a:r>
            <a:r>
              <a:rPr lang="ja-JP" altLang="en-US" sz="1800" dirty="0"/>
              <a:t>にさせる</a:t>
            </a:r>
            <a:r>
              <a:rPr lang="ja-JP" altLang="en-US" sz="1800" dirty="0" smtClean="0"/>
              <a:t>。これ</a:t>
            </a:r>
            <a:r>
              <a:rPr lang="ja-JP" altLang="en-US" sz="1800" dirty="0"/>
              <a:t>は市場経済における資源配分（財の購入や</a:t>
            </a:r>
            <a:r>
              <a:rPr lang="ja-JP" altLang="en-US" sz="1800" dirty="0" smtClean="0"/>
              <a:t>生産のあり</a:t>
            </a:r>
            <a:endParaRPr lang="en-US" altLang="ja-JP" sz="1800" dirty="0" smtClean="0"/>
          </a:p>
          <a:p>
            <a:pPr>
              <a:lnSpc>
                <a:spcPct val="90000"/>
              </a:lnSpc>
              <a:buFontTx/>
              <a:buNone/>
            </a:pPr>
            <a:r>
              <a:rPr lang="ja-JP" altLang="en-US" sz="1800" dirty="0" smtClean="0"/>
              <a:t>方</a:t>
            </a:r>
            <a:r>
              <a:rPr lang="ja-JP" altLang="en-US" sz="1800" dirty="0"/>
              <a:t>）を混乱させる要因となる。</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2463698663"/>
              </p:ext>
            </p:extLst>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0115" name="Rectangle 3"/>
          <p:cNvSpPr>
            <a:spLocks noGrp="1" noChangeArrowheads="1"/>
          </p:cNvSpPr>
          <p:nvPr>
            <p:ph idx="1"/>
          </p:nvPr>
        </p:nvSpPr>
        <p:spPr>
          <a:xfrm>
            <a:off x="1279524" y="1341438"/>
            <a:ext cx="7507317" cy="4784725"/>
          </a:xfrm>
        </p:spPr>
        <p:txBody>
          <a:bodyPr>
            <a:normAutofit/>
          </a:bodyPr>
          <a:lstStyle/>
          <a:p>
            <a:pPr>
              <a:buFontTx/>
              <a:buNone/>
            </a:pPr>
            <a:r>
              <a:rPr lang="ja-JP" altLang="en-US" sz="1800" dirty="0"/>
              <a:t>所得に対する課税は、累進課税制が行われている。</a:t>
            </a:r>
          </a:p>
          <a:p>
            <a:pPr>
              <a:buFontTx/>
              <a:buNone/>
            </a:pPr>
            <a:r>
              <a:rPr lang="ja-JP" altLang="en-US" sz="1800" dirty="0"/>
              <a:t>名目所得の高い人には高い所得税率が適用される。</a:t>
            </a:r>
          </a:p>
          <a:p>
            <a:pPr>
              <a:buFontTx/>
              <a:buNone/>
            </a:pPr>
            <a:r>
              <a:rPr lang="ja-JP" altLang="en-US" sz="1800" dirty="0"/>
              <a:t>物価上昇に伴い、所得が上昇したとしよう。</a:t>
            </a:r>
          </a:p>
          <a:p>
            <a:pPr>
              <a:buFontTx/>
              <a:buNone/>
            </a:pPr>
            <a:endParaRPr lang="en-US" altLang="ja-JP" sz="1800" dirty="0" smtClean="0"/>
          </a:p>
          <a:p>
            <a:pPr>
              <a:buFontTx/>
              <a:buNone/>
            </a:pPr>
            <a:r>
              <a:rPr lang="ja-JP" altLang="en-US" sz="1800" dirty="0" smtClean="0"/>
              <a:t>しかし</a:t>
            </a:r>
            <a:r>
              <a:rPr lang="ja-JP" altLang="en-US" sz="1800" dirty="0"/>
              <a:t>、所得の上昇は物価の上昇を反映している</a:t>
            </a:r>
            <a:r>
              <a:rPr lang="ja-JP" altLang="en-US" sz="1800" dirty="0" smtClean="0"/>
              <a:t>だけ</a:t>
            </a:r>
            <a:r>
              <a:rPr lang="ja-JP" altLang="en-US" sz="1800" dirty="0"/>
              <a:t>なので、</a:t>
            </a:r>
            <a:r>
              <a:rPr lang="ja-JP" altLang="en-US" sz="1800" dirty="0" smtClean="0"/>
              <a:t>名目所</a:t>
            </a:r>
            <a:endParaRPr lang="en-US" altLang="ja-JP" sz="1800" dirty="0" smtClean="0"/>
          </a:p>
          <a:p>
            <a:pPr>
              <a:buFontTx/>
              <a:buNone/>
            </a:pPr>
            <a:r>
              <a:rPr lang="ja-JP" altLang="en-US" sz="1800" dirty="0" smtClean="0"/>
              <a:t>得</a:t>
            </a:r>
            <a:r>
              <a:rPr lang="ja-JP" altLang="en-US" sz="1800" dirty="0"/>
              <a:t>の上昇によって税率が上昇</a:t>
            </a:r>
            <a:r>
              <a:rPr lang="ja-JP" altLang="en-US" sz="1800" dirty="0" smtClean="0"/>
              <a:t>したこと</a:t>
            </a:r>
            <a:r>
              <a:rPr lang="ja-JP" altLang="en-US" sz="1800" dirty="0"/>
              <a:t>で政府に納める税金は増加</a:t>
            </a:r>
            <a:r>
              <a:rPr lang="ja-JP" altLang="en-US" sz="1800" dirty="0" smtClean="0"/>
              <a:t>した</a:t>
            </a:r>
            <a:endParaRPr lang="en-US" altLang="ja-JP" sz="1800" dirty="0" smtClean="0"/>
          </a:p>
          <a:p>
            <a:pPr>
              <a:buFontTx/>
              <a:buNone/>
            </a:pPr>
            <a:r>
              <a:rPr lang="ja-JP" altLang="en-US" sz="1800" dirty="0" smtClean="0"/>
              <a:t>こと</a:t>
            </a:r>
            <a:r>
              <a:rPr lang="ja-JP" altLang="en-US" sz="1800" dirty="0"/>
              <a:t>になる。</a:t>
            </a:r>
          </a:p>
          <a:p>
            <a:pPr>
              <a:buFontTx/>
              <a:buNone/>
            </a:pPr>
            <a:r>
              <a:rPr lang="ja-JP" altLang="en-US" sz="1800" dirty="0"/>
              <a:t>したがって、</a:t>
            </a:r>
            <a:r>
              <a:rPr lang="ja-JP" altLang="en-US" sz="1800" i="1" dirty="0">
                <a:solidFill>
                  <a:srgbClr val="FF0000"/>
                </a:solidFill>
              </a:rPr>
              <a:t>物価上昇は税負担を重くする</a:t>
            </a:r>
            <a:r>
              <a:rPr lang="ja-JP" altLang="en-US" sz="1800" dirty="0"/>
              <a:t>。</a:t>
            </a:r>
          </a:p>
          <a:p>
            <a:pPr>
              <a:buFontTx/>
              <a:buNone/>
            </a:pPr>
            <a:endParaRPr lang="ja-JP" altLang="en-US" sz="1800" dirty="0"/>
          </a:p>
          <a:p>
            <a:pPr>
              <a:buFontTx/>
              <a:buNone/>
            </a:pPr>
            <a:r>
              <a:rPr lang="ja-JP" altLang="en-US" sz="1800" dirty="0"/>
              <a:t>ここまでは、予想されたインフレーションを見てきた。</a:t>
            </a:r>
          </a:p>
          <a:p>
            <a:pPr>
              <a:buFontTx/>
              <a:buNone/>
            </a:pPr>
            <a:r>
              <a:rPr lang="ja-JP" altLang="en-US" sz="1800" dirty="0"/>
              <a:t>しかし、現実にはインフレーションを完全に予想</a:t>
            </a:r>
            <a:r>
              <a:rPr lang="ja-JP" altLang="en-US" sz="1800" dirty="0" smtClean="0"/>
              <a:t>するの</a:t>
            </a:r>
            <a:r>
              <a:rPr lang="ja-JP" altLang="en-US" sz="1800" dirty="0"/>
              <a:t>は困難。</a:t>
            </a:r>
            <a:r>
              <a:rPr lang="ja-JP" altLang="en-US" sz="1800" dirty="0" smtClean="0"/>
              <a:t>その</a:t>
            </a:r>
            <a:endParaRPr lang="en-US" altLang="ja-JP" sz="1800" dirty="0" smtClean="0"/>
          </a:p>
          <a:p>
            <a:pPr>
              <a:buFontTx/>
              <a:buNone/>
            </a:pPr>
            <a:r>
              <a:rPr lang="ja-JP" altLang="en-US" sz="1800" dirty="0" err="1" smtClean="0"/>
              <a:t>ような</a:t>
            </a:r>
            <a:r>
              <a:rPr lang="ja-JP" altLang="en-US" sz="1800" dirty="0"/>
              <a:t>ときには次のようなコストが</a:t>
            </a:r>
            <a:r>
              <a:rPr lang="ja-JP" altLang="en-US" sz="1800" dirty="0" smtClean="0"/>
              <a:t>加わる</a:t>
            </a:r>
            <a:r>
              <a:rPr lang="ja-JP" altLang="en-US" sz="1800" dirty="0"/>
              <a: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551635661"/>
              </p:ext>
            </p:extLst>
          </p:nvPr>
        </p:nvGraphicFramePr>
        <p:xfrm>
          <a:off x="1214414" y="274638"/>
          <a:ext cx="7719274"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1139" name="Rectangle 3"/>
          <p:cNvSpPr>
            <a:spLocks noGrp="1" noChangeArrowheads="1"/>
          </p:cNvSpPr>
          <p:nvPr>
            <p:ph idx="1"/>
          </p:nvPr>
        </p:nvSpPr>
        <p:spPr>
          <a:xfrm>
            <a:off x="1279524" y="1341438"/>
            <a:ext cx="7293003" cy="4784725"/>
          </a:xfrm>
        </p:spPr>
        <p:txBody>
          <a:bodyPr>
            <a:normAutofit/>
          </a:bodyPr>
          <a:lstStyle/>
          <a:p>
            <a:pPr>
              <a:buFontTx/>
              <a:buNone/>
            </a:pPr>
            <a:r>
              <a:rPr lang="ja-JP" altLang="en-US" sz="1800" dirty="0"/>
              <a:t>予想されないインフレーションのときは、名目的な</a:t>
            </a:r>
            <a:r>
              <a:rPr lang="ja-JP" altLang="en-US" sz="1800" dirty="0" smtClean="0"/>
              <a:t>所得</a:t>
            </a:r>
            <a:r>
              <a:rPr lang="ja-JP" altLang="en-US" sz="1800" dirty="0"/>
              <a:t>の上昇が</a:t>
            </a:r>
            <a:r>
              <a:rPr lang="ja-JP" altLang="en-US" sz="1800" dirty="0" smtClean="0"/>
              <a:t>、</a:t>
            </a:r>
            <a:endParaRPr lang="en-US" altLang="ja-JP" sz="1800" dirty="0" smtClean="0"/>
          </a:p>
          <a:p>
            <a:pPr>
              <a:buFontTx/>
              <a:buNone/>
            </a:pPr>
            <a:r>
              <a:rPr lang="ja-JP" altLang="en-US" sz="1800" dirty="0" smtClean="0"/>
              <a:t>インフレーション</a:t>
            </a:r>
            <a:r>
              <a:rPr lang="ja-JP" altLang="en-US" sz="1800" dirty="0"/>
              <a:t>の進行に</a:t>
            </a:r>
            <a:r>
              <a:rPr lang="ja-JP" altLang="en-US" sz="1800" dirty="0" smtClean="0"/>
              <a:t>追いつかないので</a:t>
            </a:r>
            <a:r>
              <a:rPr lang="ja-JP" altLang="en-US" sz="1800" dirty="0"/>
              <a:t>（例・賃金契約が</a:t>
            </a:r>
            <a:r>
              <a:rPr lang="ja-JP" altLang="en-US" sz="1800" dirty="0" smtClean="0"/>
              <a:t>長期</a:t>
            </a:r>
            <a:endParaRPr lang="en-US" altLang="ja-JP" sz="1800" dirty="0" smtClean="0"/>
          </a:p>
          <a:p>
            <a:pPr>
              <a:buFontTx/>
              <a:buNone/>
            </a:pPr>
            <a:r>
              <a:rPr lang="ja-JP" altLang="en-US" sz="1800" dirty="0" smtClean="0"/>
              <a:t>に</a:t>
            </a:r>
            <a:r>
              <a:rPr lang="ja-JP" altLang="en-US" sz="1800" dirty="0"/>
              <a:t>わたっている・年金が</a:t>
            </a:r>
            <a:r>
              <a:rPr lang="ja-JP" altLang="en-US" sz="1800" dirty="0" smtClean="0"/>
              <a:t>物価</a:t>
            </a:r>
            <a:r>
              <a:rPr lang="ja-JP" altLang="en-US" sz="1800" dirty="0"/>
              <a:t>スライド制になっていない）、</a:t>
            </a:r>
            <a:r>
              <a:rPr lang="ja-JP" altLang="en-US" sz="1800" dirty="0" smtClean="0"/>
              <a:t>インフ</a:t>
            </a:r>
            <a:endParaRPr lang="en-US" altLang="ja-JP" sz="1800" dirty="0" smtClean="0"/>
          </a:p>
          <a:p>
            <a:pPr>
              <a:buFontTx/>
              <a:buNone/>
            </a:pPr>
            <a:r>
              <a:rPr lang="ja-JP" altLang="en-US" sz="1800" dirty="0" smtClean="0"/>
              <a:t>レーション</a:t>
            </a:r>
            <a:r>
              <a:rPr lang="ja-JP" altLang="en-US" sz="1800" dirty="0"/>
              <a:t>は</a:t>
            </a:r>
            <a:r>
              <a:rPr lang="ja-JP" altLang="en-US" sz="1800" dirty="0" smtClean="0"/>
              <a:t>そのよう</a:t>
            </a:r>
            <a:r>
              <a:rPr lang="ja-JP" altLang="en-US" sz="1800" dirty="0"/>
              <a:t>な個人の実質的な所得を下げてしまう。</a:t>
            </a:r>
          </a:p>
          <a:p>
            <a:pPr>
              <a:buFontTx/>
              <a:buNone/>
            </a:pPr>
            <a:endParaRPr lang="en-US" altLang="ja-JP" sz="1800" dirty="0" smtClean="0"/>
          </a:p>
          <a:p>
            <a:pPr>
              <a:buFontTx/>
              <a:buNone/>
            </a:pPr>
            <a:r>
              <a:rPr lang="ja-JP" altLang="en-US" sz="1800" dirty="0" smtClean="0"/>
              <a:t>また</a:t>
            </a:r>
            <a:r>
              <a:rPr lang="ja-JP" altLang="en-US" sz="1800" dirty="0"/>
              <a:t>、お金の貸し借り関係では、債務を負っている</a:t>
            </a:r>
            <a:r>
              <a:rPr lang="ja-JP" altLang="en-US" sz="1800" dirty="0" smtClean="0"/>
              <a:t>個人</a:t>
            </a:r>
            <a:r>
              <a:rPr lang="ja-JP" altLang="en-US" sz="1800" dirty="0"/>
              <a:t>（借りて</a:t>
            </a:r>
            <a:r>
              <a:rPr lang="ja-JP" altLang="en-US" sz="1800" dirty="0" err="1" smtClean="0"/>
              <a:t>い</a:t>
            </a:r>
            <a:endParaRPr lang="en-US" altLang="ja-JP" sz="1800" dirty="0" smtClean="0"/>
          </a:p>
          <a:p>
            <a:pPr>
              <a:buFontTx/>
              <a:buNone/>
            </a:pPr>
            <a:r>
              <a:rPr lang="ja-JP" altLang="en-US" sz="1800" dirty="0" smtClean="0"/>
              <a:t>る</a:t>
            </a:r>
            <a:r>
              <a:rPr lang="ja-JP" altLang="en-US" sz="1800" dirty="0"/>
              <a:t>人）は実質的な債務額が減少する</a:t>
            </a:r>
            <a:r>
              <a:rPr lang="ja-JP" altLang="en-US" sz="1800" dirty="0" smtClean="0"/>
              <a:t>ので得</a:t>
            </a:r>
            <a:r>
              <a:rPr lang="ja-JP" altLang="en-US" sz="1800" dirty="0"/>
              <a:t>をする</a:t>
            </a:r>
            <a:r>
              <a:rPr lang="ja-JP" altLang="en-US" sz="1800" dirty="0" smtClean="0"/>
              <a:t>。</a:t>
            </a:r>
            <a:endParaRPr lang="en-US" altLang="ja-JP" sz="1800" dirty="0" smtClean="0"/>
          </a:p>
          <a:p>
            <a:pPr>
              <a:buFontTx/>
              <a:buNone/>
            </a:pPr>
            <a:endParaRPr lang="en-US" altLang="ja-JP" sz="1800" dirty="0" smtClean="0"/>
          </a:p>
          <a:p>
            <a:pPr>
              <a:buFontTx/>
              <a:buNone/>
            </a:pPr>
            <a:r>
              <a:rPr lang="ja-JP" altLang="en-US" sz="1800" dirty="0" smtClean="0"/>
              <a:t>しかし</a:t>
            </a:r>
            <a:r>
              <a:rPr lang="ja-JP" altLang="en-US" sz="1800" dirty="0"/>
              <a:t>、債券を持っている人（貸している</a:t>
            </a:r>
            <a:r>
              <a:rPr lang="ja-JP" altLang="en-US" sz="1800" dirty="0" smtClean="0"/>
              <a:t>人）は</a:t>
            </a:r>
            <a:r>
              <a:rPr lang="ja-JP" altLang="en-US" sz="1800" dirty="0"/>
              <a:t>貸している額</a:t>
            </a:r>
            <a:r>
              <a:rPr lang="ja-JP" altLang="en-US" sz="1800" dirty="0" smtClean="0"/>
              <a:t>の</a:t>
            </a:r>
            <a:endParaRPr lang="en-US" altLang="ja-JP" sz="1800" dirty="0" smtClean="0"/>
          </a:p>
          <a:p>
            <a:pPr>
              <a:buFontTx/>
              <a:buNone/>
            </a:pPr>
            <a:r>
              <a:rPr lang="ja-JP" altLang="en-US" sz="1800" dirty="0" smtClean="0"/>
              <a:t>実質的</a:t>
            </a:r>
            <a:r>
              <a:rPr lang="ja-JP" altLang="en-US" sz="1800" dirty="0"/>
              <a:t>な価値が減少してしまう</a:t>
            </a:r>
            <a:r>
              <a:rPr lang="ja-JP" altLang="en-US" sz="1800" dirty="0" smtClean="0"/>
              <a:t>ので損</a:t>
            </a:r>
            <a:r>
              <a:rPr lang="ja-JP" altLang="en-US" sz="1800" dirty="0"/>
              <a:t>をする。</a:t>
            </a:r>
          </a:p>
          <a:p>
            <a:pPr>
              <a:buFontTx/>
              <a:buNone/>
            </a:pPr>
            <a:endParaRPr lang="en-US" altLang="ja-JP" sz="1800" dirty="0" smtClean="0"/>
          </a:p>
          <a:p>
            <a:pPr>
              <a:buFontTx/>
              <a:buNone/>
            </a:pPr>
            <a:r>
              <a:rPr lang="ja-JP" altLang="en-US" sz="1800" dirty="0" smtClean="0"/>
              <a:t>つまり</a:t>
            </a:r>
            <a:r>
              <a:rPr lang="ja-JP" altLang="en-US" sz="1800" dirty="0"/>
              <a:t>、インフレーションは債権者から債務者への</a:t>
            </a:r>
            <a:r>
              <a:rPr lang="ja-JP" altLang="en-US" sz="1800" dirty="0" smtClean="0"/>
              <a:t>意図</a:t>
            </a:r>
            <a:r>
              <a:rPr lang="ja-JP" altLang="en-US" sz="1800" dirty="0"/>
              <a:t>して</a:t>
            </a:r>
            <a:r>
              <a:rPr lang="ja-JP" altLang="en-US" sz="1800" dirty="0" smtClean="0"/>
              <a:t>いない</a:t>
            </a:r>
            <a:endParaRPr lang="en-US" altLang="ja-JP" sz="1800" dirty="0" smtClean="0"/>
          </a:p>
          <a:p>
            <a:pPr>
              <a:buFontTx/>
              <a:buNone/>
            </a:pPr>
            <a:r>
              <a:rPr lang="ja-JP" altLang="en-US" sz="1800" dirty="0" smtClean="0"/>
              <a:t>所得</a:t>
            </a:r>
            <a:r>
              <a:rPr lang="ja-JP" altLang="en-US" sz="1800" dirty="0"/>
              <a:t>の再分配を行っていることになる。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図表 11"/>
          <p:cNvGraphicFramePr/>
          <p:nvPr>
            <p:extLst>
              <p:ext uri="{D42A27DB-BD31-4B8C-83A1-F6EECF244321}">
                <p14:modId xmlns:p14="http://schemas.microsoft.com/office/powerpoint/2010/main" val="4170110038"/>
              </p:ext>
            </p:extLst>
          </p:nvPr>
        </p:nvGraphicFramePr>
        <p:xfrm>
          <a:off x="1331640" y="271031"/>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315" name="Rectangle 3"/>
          <p:cNvSpPr>
            <a:spLocks noGrp="1" noChangeArrowheads="1"/>
          </p:cNvSpPr>
          <p:nvPr>
            <p:ph idx="1"/>
          </p:nvPr>
        </p:nvSpPr>
        <p:spPr>
          <a:xfrm>
            <a:off x="1142976" y="1643050"/>
            <a:ext cx="7498080" cy="4800600"/>
          </a:xfrm>
        </p:spPr>
        <p:txBody>
          <a:bodyPr/>
          <a:lstStyle/>
          <a:p>
            <a:pPr>
              <a:buFont typeface="Wingdings" pitchFamily="2" charset="2"/>
              <a:buNone/>
            </a:pPr>
            <a:endParaRPr lang="ja-JP" altLang="en-US" sz="1900" dirty="0"/>
          </a:p>
          <a:p>
            <a:pPr>
              <a:buFont typeface="Wingdings" pitchFamily="2" charset="2"/>
              <a:buNone/>
            </a:pPr>
            <a:endParaRPr lang="ja-JP" altLang="en-US" sz="1900" dirty="0"/>
          </a:p>
          <a:p>
            <a:pPr>
              <a:buFont typeface="Wingdings" pitchFamily="2" charset="2"/>
              <a:buNone/>
            </a:pPr>
            <a:r>
              <a:rPr lang="ja-JP" altLang="en-US" sz="1900" dirty="0"/>
              <a:t>金融市場</a:t>
            </a:r>
          </a:p>
        </p:txBody>
      </p:sp>
      <p:sp>
        <p:nvSpPr>
          <p:cNvPr id="13316" name="AutoShape 4"/>
          <p:cNvSpPr>
            <a:spLocks/>
          </p:cNvSpPr>
          <p:nvPr/>
        </p:nvSpPr>
        <p:spPr bwMode="auto">
          <a:xfrm>
            <a:off x="2339975" y="1628775"/>
            <a:ext cx="144463" cy="1944688"/>
          </a:xfrm>
          <a:prstGeom prst="leftBrace">
            <a:avLst>
              <a:gd name="adj1" fmla="val 112179"/>
              <a:gd name="adj2" fmla="val 50000"/>
            </a:avLst>
          </a:prstGeom>
          <a:noFill/>
          <a:ln w="9525">
            <a:solidFill>
              <a:schemeClr val="tx1"/>
            </a:solidFill>
            <a:round/>
            <a:headEnd/>
            <a:tailEnd/>
          </a:ln>
          <a:effectLst/>
        </p:spPr>
        <p:txBody>
          <a:bodyPr wrap="none" anchor="ctr"/>
          <a:lstStyle/>
          <a:p>
            <a:endParaRPr lang="ja-JP" altLang="en-US"/>
          </a:p>
        </p:txBody>
      </p:sp>
      <p:sp>
        <p:nvSpPr>
          <p:cNvPr id="13317" name="Text Box 5"/>
          <p:cNvSpPr txBox="1">
            <a:spLocks noChangeArrowheads="1"/>
          </p:cNvSpPr>
          <p:nvPr/>
        </p:nvSpPr>
        <p:spPr bwMode="auto">
          <a:xfrm>
            <a:off x="2555875" y="1412875"/>
            <a:ext cx="2016125"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短期金融市場</a:t>
            </a:r>
          </a:p>
        </p:txBody>
      </p:sp>
      <p:sp>
        <p:nvSpPr>
          <p:cNvPr id="13318" name="Text Box 6"/>
          <p:cNvSpPr txBox="1">
            <a:spLocks noChangeArrowheads="1"/>
          </p:cNvSpPr>
          <p:nvPr/>
        </p:nvSpPr>
        <p:spPr bwMode="auto">
          <a:xfrm>
            <a:off x="2484438" y="3213100"/>
            <a:ext cx="1655762"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長期金融市場</a:t>
            </a:r>
          </a:p>
        </p:txBody>
      </p:sp>
      <p:sp>
        <p:nvSpPr>
          <p:cNvPr id="13319" name="AutoShape 7"/>
          <p:cNvSpPr>
            <a:spLocks/>
          </p:cNvSpPr>
          <p:nvPr/>
        </p:nvSpPr>
        <p:spPr bwMode="auto">
          <a:xfrm>
            <a:off x="4067175" y="1268413"/>
            <a:ext cx="217488" cy="720725"/>
          </a:xfrm>
          <a:prstGeom prst="leftBrace">
            <a:avLst>
              <a:gd name="adj1" fmla="val 27616"/>
              <a:gd name="adj2" fmla="val 50000"/>
            </a:avLst>
          </a:prstGeom>
          <a:noFill/>
          <a:ln w="9525">
            <a:solidFill>
              <a:schemeClr val="tx1"/>
            </a:solidFill>
            <a:round/>
            <a:headEnd/>
            <a:tailEnd/>
          </a:ln>
          <a:effectLst/>
        </p:spPr>
        <p:txBody>
          <a:bodyPr wrap="none" anchor="ctr"/>
          <a:lstStyle/>
          <a:p>
            <a:endParaRPr lang="ja-JP" altLang="en-US"/>
          </a:p>
        </p:txBody>
      </p:sp>
      <p:sp>
        <p:nvSpPr>
          <p:cNvPr id="13320" name="Text Box 8"/>
          <p:cNvSpPr txBox="1">
            <a:spLocks noChangeArrowheads="1"/>
          </p:cNvSpPr>
          <p:nvPr/>
        </p:nvSpPr>
        <p:spPr bwMode="auto">
          <a:xfrm>
            <a:off x="4356100" y="1196975"/>
            <a:ext cx="4032250"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インターバンク市場：銀行間の取引</a:t>
            </a:r>
          </a:p>
        </p:txBody>
      </p:sp>
      <p:sp>
        <p:nvSpPr>
          <p:cNvPr id="13321" name="Text Box 9"/>
          <p:cNvSpPr txBox="1">
            <a:spLocks noChangeArrowheads="1"/>
          </p:cNvSpPr>
          <p:nvPr/>
        </p:nvSpPr>
        <p:spPr bwMode="auto">
          <a:xfrm>
            <a:off x="4427538" y="1773238"/>
            <a:ext cx="4176712" cy="77946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オープン市場：短期国債、譲渡性預金、　　　　</a:t>
            </a:r>
          </a:p>
          <a:p>
            <a:pPr>
              <a:spcBef>
                <a:spcPct val="50000"/>
              </a:spcBef>
            </a:pPr>
            <a:r>
              <a:rPr lang="ja-JP" altLang="en-US" sz="1800">
                <a:ea typeface="ＭＳ Ｐゴシック" pitchFamily="50" charset="-128"/>
              </a:rPr>
              <a:t>　　　　　　　　　</a:t>
            </a:r>
            <a:r>
              <a:rPr lang="en-US" altLang="ja-JP" sz="1800">
                <a:ea typeface="ＭＳ Ｐゴシック" pitchFamily="50" charset="-128"/>
              </a:rPr>
              <a:t>CP</a:t>
            </a:r>
            <a:r>
              <a:rPr lang="ja-JP" altLang="en-US" sz="1800">
                <a:ea typeface="ＭＳ Ｐゴシック" pitchFamily="50" charset="-128"/>
              </a:rPr>
              <a:t>の取引</a:t>
            </a:r>
          </a:p>
        </p:txBody>
      </p:sp>
      <p:sp>
        <p:nvSpPr>
          <p:cNvPr id="13322" name="AutoShape 10"/>
          <p:cNvSpPr>
            <a:spLocks/>
          </p:cNvSpPr>
          <p:nvPr/>
        </p:nvSpPr>
        <p:spPr bwMode="auto">
          <a:xfrm>
            <a:off x="3995738" y="2924175"/>
            <a:ext cx="215900" cy="2089150"/>
          </a:xfrm>
          <a:prstGeom prst="leftBrace">
            <a:avLst>
              <a:gd name="adj1" fmla="val 80637"/>
              <a:gd name="adj2" fmla="val 50000"/>
            </a:avLst>
          </a:prstGeom>
          <a:noFill/>
          <a:ln w="9525">
            <a:solidFill>
              <a:schemeClr val="tx1"/>
            </a:solidFill>
            <a:round/>
            <a:headEnd/>
            <a:tailEnd/>
          </a:ln>
          <a:effectLst/>
        </p:spPr>
        <p:txBody>
          <a:bodyPr wrap="none" anchor="ctr"/>
          <a:lstStyle/>
          <a:p>
            <a:endParaRPr lang="ja-JP" altLang="en-US"/>
          </a:p>
        </p:txBody>
      </p:sp>
      <p:sp>
        <p:nvSpPr>
          <p:cNvPr id="13323" name="Text Box 11"/>
          <p:cNvSpPr txBox="1">
            <a:spLocks noChangeArrowheads="1"/>
          </p:cNvSpPr>
          <p:nvPr/>
        </p:nvSpPr>
        <p:spPr bwMode="auto">
          <a:xfrm>
            <a:off x="4284663" y="2781300"/>
            <a:ext cx="3600450" cy="2154238"/>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pitchFamily="50" charset="-128"/>
              </a:rPr>
              <a:t>債券市場：社債や長期国債の取引</a:t>
            </a:r>
          </a:p>
          <a:p>
            <a:pPr>
              <a:spcBef>
                <a:spcPct val="50000"/>
              </a:spcBef>
            </a:pPr>
            <a:r>
              <a:rPr lang="ja-JP" altLang="en-US" sz="1800">
                <a:ea typeface="ＭＳ Ｐゴシック" pitchFamily="50" charset="-128"/>
              </a:rPr>
              <a:t>株式市場：株式の取引</a:t>
            </a:r>
          </a:p>
          <a:p>
            <a:pPr>
              <a:spcBef>
                <a:spcPct val="50000"/>
              </a:spcBef>
            </a:pPr>
            <a:r>
              <a:rPr lang="ja-JP" altLang="en-US" sz="1800">
                <a:ea typeface="ＭＳ Ｐゴシック" pitchFamily="50" charset="-128"/>
              </a:rPr>
              <a:t>外国為替市場：外国通貨の取引</a:t>
            </a:r>
          </a:p>
          <a:p>
            <a:pPr>
              <a:spcBef>
                <a:spcPct val="50000"/>
              </a:spcBef>
            </a:pPr>
            <a:r>
              <a:rPr lang="ja-JP" altLang="en-US" sz="1800">
                <a:ea typeface="ＭＳ Ｐゴシック" pitchFamily="50" charset="-128"/>
              </a:rPr>
              <a:t>金融派生商品（デリバティブ）市場：スワップ取引、オプション取引といった新しい金融商品の取引</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正方形/長方形 80"/>
          <p:cNvSpPr/>
          <p:nvPr/>
        </p:nvSpPr>
        <p:spPr>
          <a:xfrm>
            <a:off x="7429520" y="1714488"/>
            <a:ext cx="1285884" cy="57150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75" name="正方形/長方形 74"/>
          <p:cNvSpPr/>
          <p:nvPr/>
        </p:nvSpPr>
        <p:spPr>
          <a:xfrm>
            <a:off x="6715140" y="4857760"/>
            <a:ext cx="1071570" cy="7858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65" name="四角形吹き出し 64"/>
          <p:cNvSpPr/>
          <p:nvPr/>
        </p:nvSpPr>
        <p:spPr>
          <a:xfrm>
            <a:off x="1428728" y="4857760"/>
            <a:ext cx="4786346" cy="785818"/>
          </a:xfrm>
          <a:prstGeom prst="wedgeRectCallout">
            <a:avLst>
              <a:gd name="adj1" fmla="val -1430"/>
              <a:gd name="adj2" fmla="val -7568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aphicFrame>
        <p:nvGraphicFramePr>
          <p:cNvPr id="80" name="図表 79"/>
          <p:cNvGraphicFramePr/>
          <p:nvPr>
            <p:extLst>
              <p:ext uri="{D42A27DB-BD31-4B8C-83A1-F6EECF244321}">
                <p14:modId xmlns:p14="http://schemas.microsoft.com/office/powerpoint/2010/main" val="4190087510"/>
              </p:ext>
            </p:extLst>
          </p:nvPr>
        </p:nvGraphicFramePr>
        <p:xfrm>
          <a:off x="1285852" y="357166"/>
          <a:ext cx="7498080"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3" name="Rectangle 3"/>
          <p:cNvSpPr>
            <a:spLocks noGrp="1" noChangeArrowheads="1"/>
          </p:cNvSpPr>
          <p:nvPr>
            <p:ph idx="1"/>
          </p:nvPr>
        </p:nvSpPr>
        <p:spPr>
          <a:xfrm>
            <a:off x="1071538" y="3000372"/>
            <a:ext cx="7858180" cy="714380"/>
          </a:xfrm>
        </p:spPr>
        <p:txBody>
          <a:bodyPr>
            <a:normAutofit/>
          </a:bodyPr>
          <a:lstStyle/>
          <a:p>
            <a:pPr>
              <a:buFontTx/>
              <a:buNone/>
            </a:pPr>
            <a:r>
              <a:rPr lang="ja-JP" altLang="en-US" sz="1600" dirty="0" smtClean="0">
                <a:latin typeface="Century" pitchFamily="18" charset="0"/>
              </a:rPr>
              <a:t>まず</a:t>
            </a:r>
            <a:r>
              <a:rPr lang="ja-JP" altLang="en-US" sz="1600" dirty="0">
                <a:latin typeface="Century" pitchFamily="18" charset="0"/>
              </a:rPr>
              <a:t>、簡単化のために海外と財・サービスの取引のない閉鎖経済を考え</a:t>
            </a:r>
          </a:p>
          <a:p>
            <a:pPr>
              <a:buFontTx/>
              <a:buNone/>
            </a:pPr>
            <a:r>
              <a:rPr lang="en-US" altLang="ja-JP" sz="1600" b="1" i="1" dirty="0">
                <a:latin typeface="Century" pitchFamily="18" charset="0"/>
              </a:rPr>
              <a:t>EX</a:t>
            </a:r>
            <a:r>
              <a:rPr lang="ja-JP" altLang="en-US" sz="1600" b="1" i="1" dirty="0">
                <a:latin typeface="Century" pitchFamily="18" charset="0"/>
              </a:rPr>
              <a:t>－</a:t>
            </a:r>
            <a:r>
              <a:rPr lang="en-US" altLang="ja-JP" sz="1600" b="1" i="1" dirty="0">
                <a:latin typeface="Century" pitchFamily="18" charset="0"/>
              </a:rPr>
              <a:t>IM</a:t>
            </a:r>
            <a:r>
              <a:rPr lang="ja-JP" altLang="en-US" sz="1600" b="1" i="1" dirty="0">
                <a:latin typeface="Century" pitchFamily="18" charset="0"/>
              </a:rPr>
              <a:t>＝</a:t>
            </a:r>
            <a:r>
              <a:rPr lang="en-US" altLang="ja-JP" sz="1600" b="1" i="1" dirty="0">
                <a:latin typeface="Century" pitchFamily="18" charset="0"/>
              </a:rPr>
              <a:t>0</a:t>
            </a:r>
            <a:r>
              <a:rPr lang="ja-JP" altLang="en-US" sz="1600" dirty="0">
                <a:latin typeface="Century" pitchFamily="18" charset="0"/>
              </a:rPr>
              <a:t>　とする</a:t>
            </a:r>
            <a:r>
              <a:rPr lang="ja-JP" altLang="en-US" sz="1600" dirty="0" smtClean="0">
                <a:latin typeface="Century" pitchFamily="18" charset="0"/>
              </a:rPr>
              <a:t>。</a:t>
            </a:r>
            <a:endParaRPr lang="ja-JP" altLang="en-US" sz="1600" dirty="0">
              <a:latin typeface="Century" pitchFamily="18" charset="0"/>
            </a:endParaRPr>
          </a:p>
          <a:p>
            <a:pPr>
              <a:buFontTx/>
              <a:buNone/>
            </a:pPr>
            <a:endParaRPr lang="ja-JP" altLang="en-US" sz="1800" b="1" i="1" dirty="0">
              <a:latin typeface="Century" pitchFamily="18" charset="0"/>
            </a:endParaRPr>
          </a:p>
        </p:txBody>
      </p:sp>
      <p:sp>
        <p:nvSpPr>
          <p:cNvPr id="20485" name="Text Box 5"/>
          <p:cNvSpPr txBox="1">
            <a:spLocks noChangeArrowheads="1"/>
          </p:cNvSpPr>
          <p:nvPr/>
        </p:nvSpPr>
        <p:spPr bwMode="auto">
          <a:xfrm>
            <a:off x="2178827" y="4553372"/>
            <a:ext cx="642942" cy="33855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50000"/>
              </a:spcBef>
            </a:pPr>
            <a:r>
              <a:rPr lang="ja-JP" altLang="en-US" dirty="0" smtClean="0">
                <a:ea typeface="ＭＳ Ｐゴシック" pitchFamily="50" charset="-128"/>
              </a:rPr>
              <a:t>税金</a:t>
            </a:r>
            <a:endParaRPr lang="ja-JP" altLang="en-US" dirty="0">
              <a:solidFill>
                <a:srgbClr val="FF00FF"/>
              </a:solidFill>
              <a:ea typeface="ＭＳ Ｐゴシック" pitchFamily="50" charset="-128"/>
            </a:endParaRPr>
          </a:p>
        </p:txBody>
      </p:sp>
      <p:sp>
        <p:nvSpPr>
          <p:cNvPr id="9" name="テキスト ボックス 8"/>
          <p:cNvSpPr txBox="1"/>
          <p:nvPr/>
        </p:nvSpPr>
        <p:spPr>
          <a:xfrm>
            <a:off x="1285852" y="1428736"/>
            <a:ext cx="2214578" cy="338554"/>
          </a:xfrm>
          <a:prstGeom prst="rect">
            <a:avLst/>
          </a:prstGeom>
          <a:noFill/>
        </p:spPr>
        <p:txBody>
          <a:bodyPr wrap="square" rtlCol="0">
            <a:spAutoFit/>
          </a:bodyPr>
          <a:lstStyle/>
          <a:p>
            <a:r>
              <a:rPr kumimoji="1" lang="ja-JP" altLang="en-US" dirty="0" smtClean="0"/>
              <a:t>国内総生産（</a:t>
            </a:r>
            <a:r>
              <a:rPr kumimoji="1" lang="en-US" altLang="ja-JP" dirty="0" smtClean="0"/>
              <a:t>GDP</a:t>
            </a:r>
            <a:r>
              <a:rPr kumimoji="1" lang="ja-JP" altLang="en-US" dirty="0" smtClean="0"/>
              <a:t>）</a:t>
            </a:r>
            <a:endParaRPr kumimoji="1" lang="ja-JP" altLang="en-US" dirty="0"/>
          </a:p>
        </p:txBody>
      </p:sp>
      <p:sp>
        <p:nvSpPr>
          <p:cNvPr id="10" name="テキスト ボックス 9"/>
          <p:cNvSpPr txBox="1"/>
          <p:nvPr/>
        </p:nvSpPr>
        <p:spPr>
          <a:xfrm>
            <a:off x="1928794" y="1857364"/>
            <a:ext cx="1071570"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11" name="テキスト ボックス 10"/>
          <p:cNvSpPr txBox="1"/>
          <p:nvPr/>
        </p:nvSpPr>
        <p:spPr>
          <a:xfrm>
            <a:off x="3357554" y="1928802"/>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2" name="テキスト ボックス 11"/>
          <p:cNvSpPr txBox="1"/>
          <p:nvPr/>
        </p:nvSpPr>
        <p:spPr>
          <a:xfrm>
            <a:off x="4143372" y="1357298"/>
            <a:ext cx="4572032"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国内総支出</a:t>
            </a:r>
            <a:endParaRPr kumimoji="1" lang="ja-JP" altLang="en-US" dirty="0"/>
          </a:p>
        </p:txBody>
      </p:sp>
      <p:sp>
        <p:nvSpPr>
          <p:cNvPr id="13" name="テキスト ボックス 12"/>
          <p:cNvSpPr txBox="1"/>
          <p:nvPr/>
        </p:nvSpPr>
        <p:spPr>
          <a:xfrm>
            <a:off x="4143372" y="1714488"/>
            <a:ext cx="857256" cy="5847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dirty="0" smtClean="0"/>
              <a:t>家計の消費</a:t>
            </a:r>
            <a:endParaRPr kumimoji="1" lang="ja-JP" altLang="en-US" dirty="0"/>
          </a:p>
        </p:txBody>
      </p:sp>
      <p:sp>
        <p:nvSpPr>
          <p:cNvPr id="14" name="テキスト ボックス 13"/>
          <p:cNvSpPr txBox="1"/>
          <p:nvPr/>
        </p:nvSpPr>
        <p:spPr>
          <a:xfrm>
            <a:off x="6000760" y="1714488"/>
            <a:ext cx="1428760" cy="58477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ja-JP" altLang="en-US" dirty="0" smtClean="0"/>
              <a:t>政府の消費および投資</a:t>
            </a:r>
            <a:endParaRPr kumimoji="1" lang="ja-JP" altLang="en-US" dirty="0"/>
          </a:p>
        </p:txBody>
      </p:sp>
      <p:sp>
        <p:nvSpPr>
          <p:cNvPr id="15" name="テキスト ボックス 14"/>
          <p:cNvSpPr txBox="1"/>
          <p:nvPr/>
        </p:nvSpPr>
        <p:spPr>
          <a:xfrm>
            <a:off x="5000628" y="1714488"/>
            <a:ext cx="1000132"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dirty="0" smtClean="0"/>
              <a:t>企業による投資</a:t>
            </a:r>
            <a:endParaRPr kumimoji="1" lang="ja-JP" altLang="en-US" dirty="0"/>
          </a:p>
        </p:txBody>
      </p:sp>
      <p:sp>
        <p:nvSpPr>
          <p:cNvPr id="16" name="テキスト ボックス 15"/>
          <p:cNvSpPr txBox="1"/>
          <p:nvPr/>
        </p:nvSpPr>
        <p:spPr>
          <a:xfrm>
            <a:off x="7429520" y="1714488"/>
            <a:ext cx="1285884" cy="338554"/>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dirty="0" smtClean="0"/>
              <a:t>純輸出</a:t>
            </a:r>
            <a:endParaRPr kumimoji="1" lang="ja-JP" altLang="en-US" dirty="0"/>
          </a:p>
        </p:txBody>
      </p:sp>
      <p:sp>
        <p:nvSpPr>
          <p:cNvPr id="17" name="テキスト ボックス 16"/>
          <p:cNvSpPr txBox="1"/>
          <p:nvPr/>
        </p:nvSpPr>
        <p:spPr>
          <a:xfrm>
            <a:off x="4357686" y="2428868"/>
            <a:ext cx="357190"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18" name="テキスト ボックス 17"/>
          <p:cNvSpPr txBox="1"/>
          <p:nvPr/>
        </p:nvSpPr>
        <p:spPr>
          <a:xfrm>
            <a:off x="4786314" y="2428868"/>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9" name="テキスト ボックス 18"/>
          <p:cNvSpPr txBox="1"/>
          <p:nvPr/>
        </p:nvSpPr>
        <p:spPr>
          <a:xfrm>
            <a:off x="5357818" y="2428868"/>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20" name="テキスト ボックス 19"/>
          <p:cNvSpPr txBox="1"/>
          <p:nvPr/>
        </p:nvSpPr>
        <p:spPr>
          <a:xfrm>
            <a:off x="6572264" y="2428868"/>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21" name="テキスト ボックス 20"/>
          <p:cNvSpPr txBox="1"/>
          <p:nvPr/>
        </p:nvSpPr>
        <p:spPr>
          <a:xfrm>
            <a:off x="7500958" y="2428868"/>
            <a:ext cx="1214446" cy="400110"/>
          </a:xfrm>
          <a:prstGeom prst="rect">
            <a:avLst/>
          </a:prstGeom>
          <a:noFill/>
        </p:spPr>
        <p:txBody>
          <a:bodyPr wrap="square" rtlCol="0">
            <a:spAutoFit/>
          </a:bodyPr>
          <a:lstStyle/>
          <a:p>
            <a:r>
              <a:rPr kumimoji="1" lang="en-US" altLang="ja-JP" sz="2000" dirty="0" smtClean="0"/>
              <a:t>EX</a:t>
            </a:r>
            <a:r>
              <a:rPr kumimoji="1" lang="ja-JP" altLang="en-US" sz="2000" dirty="0" smtClean="0"/>
              <a:t>ー</a:t>
            </a:r>
            <a:r>
              <a:rPr kumimoji="1" lang="en-US" altLang="ja-JP" sz="2000" dirty="0" smtClean="0"/>
              <a:t>IM</a:t>
            </a:r>
            <a:endParaRPr kumimoji="1" lang="ja-JP" altLang="en-US" sz="2000" dirty="0"/>
          </a:p>
        </p:txBody>
      </p:sp>
      <p:sp>
        <p:nvSpPr>
          <p:cNvPr id="22" name="テキスト ボックス 21"/>
          <p:cNvSpPr txBox="1"/>
          <p:nvPr/>
        </p:nvSpPr>
        <p:spPr>
          <a:xfrm>
            <a:off x="5786446" y="2428868"/>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3" name="テキスト ボックス 22"/>
          <p:cNvSpPr txBox="1"/>
          <p:nvPr/>
        </p:nvSpPr>
        <p:spPr>
          <a:xfrm>
            <a:off x="7143768" y="2428868"/>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6" name="テキスト ボックス 25"/>
          <p:cNvSpPr txBox="1"/>
          <p:nvPr/>
        </p:nvSpPr>
        <p:spPr>
          <a:xfrm>
            <a:off x="2285984" y="3643314"/>
            <a:ext cx="1071570"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27" name="テキスト ボックス 26"/>
          <p:cNvSpPr txBox="1"/>
          <p:nvPr/>
        </p:nvSpPr>
        <p:spPr>
          <a:xfrm>
            <a:off x="3286116" y="364331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3" name="テキスト ボックス 32"/>
          <p:cNvSpPr txBox="1"/>
          <p:nvPr/>
        </p:nvSpPr>
        <p:spPr>
          <a:xfrm>
            <a:off x="4214810" y="3643314"/>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34" name="テキスト ボックス 33"/>
          <p:cNvSpPr txBox="1"/>
          <p:nvPr/>
        </p:nvSpPr>
        <p:spPr>
          <a:xfrm>
            <a:off x="4714876" y="364331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5" name="テキスト ボックス 34"/>
          <p:cNvSpPr txBox="1"/>
          <p:nvPr/>
        </p:nvSpPr>
        <p:spPr>
          <a:xfrm>
            <a:off x="5286380" y="3643314"/>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36" name="テキスト ボックス 35"/>
          <p:cNvSpPr txBox="1"/>
          <p:nvPr/>
        </p:nvSpPr>
        <p:spPr>
          <a:xfrm>
            <a:off x="6143636" y="3643314"/>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37" name="テキスト ボックス 36"/>
          <p:cNvSpPr txBox="1"/>
          <p:nvPr/>
        </p:nvSpPr>
        <p:spPr>
          <a:xfrm>
            <a:off x="5715008" y="364331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8" name="テキスト ボックス 37"/>
          <p:cNvSpPr txBox="1"/>
          <p:nvPr/>
        </p:nvSpPr>
        <p:spPr>
          <a:xfrm>
            <a:off x="7016424" y="3910010"/>
            <a:ext cx="2214578" cy="338554"/>
          </a:xfrm>
          <a:prstGeom prst="rect">
            <a:avLst/>
          </a:prstGeom>
          <a:noFill/>
        </p:spPr>
        <p:txBody>
          <a:bodyPr wrap="square" rtlCol="0">
            <a:spAutoFit/>
          </a:bodyPr>
          <a:lstStyle/>
          <a:p>
            <a:r>
              <a:rPr lang="en-US" altLang="ja-JP" b="1" i="1" dirty="0" smtClean="0">
                <a:latin typeface="Century" pitchFamily="18" charset="0"/>
              </a:rPr>
              <a:t>C</a:t>
            </a:r>
            <a:r>
              <a:rPr lang="ja-JP" altLang="en-US" b="1" i="1" dirty="0" smtClean="0">
                <a:latin typeface="Century" pitchFamily="18" charset="0"/>
              </a:rPr>
              <a:t>＋</a:t>
            </a:r>
            <a:r>
              <a:rPr lang="en-US" altLang="ja-JP" b="1" i="1" dirty="0" smtClean="0">
                <a:latin typeface="Century" pitchFamily="18" charset="0"/>
              </a:rPr>
              <a:t>G</a:t>
            </a:r>
            <a:r>
              <a:rPr lang="ja-JP" altLang="en-US" b="1" i="1" dirty="0" smtClean="0">
                <a:latin typeface="Century" pitchFamily="18" charset="0"/>
              </a:rPr>
              <a:t>　</a:t>
            </a:r>
            <a:r>
              <a:rPr lang="ja-JP" altLang="en-US" dirty="0" smtClean="0">
                <a:latin typeface="Century" pitchFamily="18" charset="0"/>
              </a:rPr>
              <a:t>を左辺に移項</a:t>
            </a:r>
            <a:endParaRPr kumimoji="1" lang="ja-JP" altLang="en-US" dirty="0"/>
          </a:p>
        </p:txBody>
      </p:sp>
      <p:sp>
        <p:nvSpPr>
          <p:cNvPr id="40" name="左カーブ矢印 39"/>
          <p:cNvSpPr/>
          <p:nvPr/>
        </p:nvSpPr>
        <p:spPr>
          <a:xfrm>
            <a:off x="6858016" y="3786190"/>
            <a:ext cx="214314" cy="64294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ボックス 40"/>
          <p:cNvSpPr txBox="1"/>
          <p:nvPr/>
        </p:nvSpPr>
        <p:spPr>
          <a:xfrm>
            <a:off x="2928926" y="4214818"/>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42" name="テキスト ボックス 41"/>
          <p:cNvSpPr txBox="1"/>
          <p:nvPr/>
        </p:nvSpPr>
        <p:spPr>
          <a:xfrm>
            <a:off x="3428992" y="4214818"/>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43" name="テキスト ボックス 42"/>
          <p:cNvSpPr txBox="1"/>
          <p:nvPr/>
        </p:nvSpPr>
        <p:spPr>
          <a:xfrm>
            <a:off x="3857620" y="4214818"/>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44" name="テキスト ボックス 43"/>
          <p:cNvSpPr txBox="1"/>
          <p:nvPr/>
        </p:nvSpPr>
        <p:spPr>
          <a:xfrm>
            <a:off x="4286248" y="4214818"/>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45" name="テキスト ボックス 44"/>
          <p:cNvSpPr txBox="1"/>
          <p:nvPr/>
        </p:nvSpPr>
        <p:spPr>
          <a:xfrm>
            <a:off x="4714876" y="4214818"/>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46" name="テキスト ボックス 45"/>
          <p:cNvSpPr txBox="1"/>
          <p:nvPr/>
        </p:nvSpPr>
        <p:spPr>
          <a:xfrm>
            <a:off x="5214942" y="4214818"/>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47" name="テキスト ボックス 46"/>
          <p:cNvSpPr txBox="1"/>
          <p:nvPr/>
        </p:nvSpPr>
        <p:spPr>
          <a:xfrm>
            <a:off x="5857884" y="4214818"/>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48" name="テキスト ボックス 47"/>
          <p:cNvSpPr txBox="1"/>
          <p:nvPr/>
        </p:nvSpPr>
        <p:spPr>
          <a:xfrm>
            <a:off x="1071538" y="4143380"/>
            <a:ext cx="714380" cy="338554"/>
          </a:xfrm>
          <a:prstGeom prst="rect">
            <a:avLst/>
          </a:prstGeom>
          <a:noFill/>
        </p:spPr>
        <p:txBody>
          <a:bodyPr wrap="square" rtlCol="0">
            <a:spAutoFit/>
          </a:bodyPr>
          <a:lstStyle/>
          <a:p>
            <a:r>
              <a:rPr kumimoji="1" lang="ja-JP" altLang="en-US" dirty="0" smtClean="0"/>
              <a:t>変形</a:t>
            </a:r>
            <a:endParaRPr kumimoji="1" lang="ja-JP" altLang="en-US" dirty="0"/>
          </a:p>
        </p:txBody>
      </p:sp>
      <p:sp>
        <p:nvSpPr>
          <p:cNvPr id="49" name="テキスト ボックス 48"/>
          <p:cNvSpPr txBox="1"/>
          <p:nvPr/>
        </p:nvSpPr>
        <p:spPr>
          <a:xfrm>
            <a:off x="1643042" y="4964871"/>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50" name="テキスト ボックス 49"/>
          <p:cNvSpPr txBox="1"/>
          <p:nvPr/>
        </p:nvSpPr>
        <p:spPr>
          <a:xfrm>
            <a:off x="2000232" y="500063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51" name="テキスト ボックス 50"/>
          <p:cNvSpPr txBox="1"/>
          <p:nvPr/>
        </p:nvSpPr>
        <p:spPr>
          <a:xfrm>
            <a:off x="3178959" y="4969858"/>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52" name="テキスト ボックス 51"/>
          <p:cNvSpPr txBox="1"/>
          <p:nvPr/>
        </p:nvSpPr>
        <p:spPr>
          <a:xfrm>
            <a:off x="2786050" y="500063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53" name="テキスト ボックス 52"/>
          <p:cNvSpPr txBox="1"/>
          <p:nvPr/>
        </p:nvSpPr>
        <p:spPr>
          <a:xfrm>
            <a:off x="2393141" y="4969858"/>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54" name="テキスト ボックス 53"/>
          <p:cNvSpPr txBox="1"/>
          <p:nvPr/>
        </p:nvSpPr>
        <p:spPr>
          <a:xfrm>
            <a:off x="1428728" y="485776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55" name="テキスト ボックス 54"/>
          <p:cNvSpPr txBox="1"/>
          <p:nvPr/>
        </p:nvSpPr>
        <p:spPr>
          <a:xfrm>
            <a:off x="3571868" y="485776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cxnSp>
        <p:nvCxnSpPr>
          <p:cNvPr id="57" name="直線コネクタ 56"/>
          <p:cNvCxnSpPr/>
          <p:nvPr/>
        </p:nvCxnSpPr>
        <p:spPr>
          <a:xfrm>
            <a:off x="2928926" y="4643446"/>
            <a:ext cx="2071702" cy="1588"/>
          </a:xfrm>
          <a:prstGeom prst="line">
            <a:avLst/>
          </a:prstGeom>
        </p:spPr>
        <p:style>
          <a:lnRef idx="2">
            <a:schemeClr val="accent3"/>
          </a:lnRef>
          <a:fillRef idx="0">
            <a:schemeClr val="accent3"/>
          </a:fillRef>
          <a:effectRef idx="1">
            <a:schemeClr val="accent3"/>
          </a:effectRef>
          <a:fontRef idx="minor">
            <a:schemeClr val="tx1"/>
          </a:fontRef>
        </p:style>
      </p:cxnSp>
      <p:sp>
        <p:nvSpPr>
          <p:cNvPr id="59" name="テキスト ボックス 58"/>
          <p:cNvSpPr txBox="1"/>
          <p:nvPr/>
        </p:nvSpPr>
        <p:spPr>
          <a:xfrm>
            <a:off x="3929058" y="5000636"/>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60" name="テキスト ボックス 59"/>
          <p:cNvSpPr txBox="1"/>
          <p:nvPr/>
        </p:nvSpPr>
        <p:spPr>
          <a:xfrm>
            <a:off x="4286248" y="485776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61" name="テキスト ボックス 60"/>
          <p:cNvSpPr txBox="1"/>
          <p:nvPr/>
        </p:nvSpPr>
        <p:spPr>
          <a:xfrm>
            <a:off x="4572000" y="5000636"/>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62" name="テキスト ボックス 61"/>
          <p:cNvSpPr txBox="1"/>
          <p:nvPr/>
        </p:nvSpPr>
        <p:spPr>
          <a:xfrm>
            <a:off x="5000628" y="500063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63" name="テキスト ボックス 62"/>
          <p:cNvSpPr txBox="1"/>
          <p:nvPr/>
        </p:nvSpPr>
        <p:spPr>
          <a:xfrm>
            <a:off x="5429256" y="5000636"/>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64" name="テキスト ボックス 63"/>
          <p:cNvSpPr txBox="1"/>
          <p:nvPr/>
        </p:nvSpPr>
        <p:spPr>
          <a:xfrm>
            <a:off x="5786446" y="485776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66" name="テキスト ボックス 65"/>
          <p:cNvSpPr txBox="1"/>
          <p:nvPr/>
        </p:nvSpPr>
        <p:spPr>
          <a:xfrm>
            <a:off x="6429388" y="507207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67" name="テキスト ボックス 66"/>
          <p:cNvSpPr txBox="1"/>
          <p:nvPr/>
        </p:nvSpPr>
        <p:spPr>
          <a:xfrm>
            <a:off x="7000892" y="5072074"/>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68" name="左中かっこ 67"/>
          <p:cNvSpPr/>
          <p:nvPr/>
        </p:nvSpPr>
        <p:spPr>
          <a:xfrm rot="16200000">
            <a:off x="2107389" y="4893479"/>
            <a:ext cx="214314" cy="1000132"/>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69" name="テキスト ボックス 68"/>
          <p:cNvSpPr txBox="1"/>
          <p:nvPr/>
        </p:nvSpPr>
        <p:spPr>
          <a:xfrm>
            <a:off x="1571604" y="5500702"/>
            <a:ext cx="1214446"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可処分所得</a:t>
            </a:r>
            <a:endParaRPr kumimoji="1" lang="ja-JP" altLang="en-US" dirty="0"/>
          </a:p>
        </p:txBody>
      </p:sp>
      <p:sp>
        <p:nvSpPr>
          <p:cNvPr id="70" name="左中かっこ 69"/>
          <p:cNvSpPr/>
          <p:nvPr/>
        </p:nvSpPr>
        <p:spPr>
          <a:xfrm rot="16200000">
            <a:off x="2607455" y="4893479"/>
            <a:ext cx="214314" cy="2143140"/>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71" name="テキスト ボックス 70"/>
          <p:cNvSpPr txBox="1"/>
          <p:nvPr/>
        </p:nvSpPr>
        <p:spPr>
          <a:xfrm>
            <a:off x="1714480" y="6072206"/>
            <a:ext cx="2000264"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sz="2800" dirty="0" smtClean="0"/>
              <a:t>民間貯蓄</a:t>
            </a:r>
            <a:endParaRPr kumimoji="1" lang="ja-JP" altLang="en-US" sz="2800" dirty="0"/>
          </a:p>
        </p:txBody>
      </p:sp>
      <p:sp>
        <p:nvSpPr>
          <p:cNvPr id="72" name="Text Box 5"/>
          <p:cNvSpPr txBox="1">
            <a:spLocks noChangeArrowheads="1"/>
          </p:cNvSpPr>
          <p:nvPr/>
        </p:nvSpPr>
        <p:spPr bwMode="auto">
          <a:xfrm>
            <a:off x="4286248" y="5500702"/>
            <a:ext cx="928694" cy="33855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ctr">
              <a:spcBef>
                <a:spcPct val="50000"/>
              </a:spcBef>
            </a:pPr>
            <a:r>
              <a:rPr lang="ja-JP" altLang="en-US" dirty="0" smtClean="0">
                <a:ea typeface="ＭＳ Ｐゴシック" pitchFamily="50" charset="-128"/>
              </a:rPr>
              <a:t>税収入</a:t>
            </a:r>
            <a:endParaRPr lang="ja-JP" altLang="en-US" dirty="0">
              <a:solidFill>
                <a:srgbClr val="FF00FF"/>
              </a:solidFill>
              <a:ea typeface="ＭＳ Ｐゴシック" pitchFamily="50" charset="-128"/>
            </a:endParaRPr>
          </a:p>
        </p:txBody>
      </p:sp>
      <p:sp>
        <p:nvSpPr>
          <p:cNvPr id="73" name="左中かっこ 72"/>
          <p:cNvSpPr/>
          <p:nvPr/>
        </p:nvSpPr>
        <p:spPr>
          <a:xfrm rot="16200000">
            <a:off x="5107785" y="4893479"/>
            <a:ext cx="214314" cy="2143140"/>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kumimoji="1" lang="ja-JP" altLang="en-US"/>
          </a:p>
        </p:txBody>
      </p:sp>
      <p:sp>
        <p:nvSpPr>
          <p:cNvPr id="74" name="テキスト ボックス 73"/>
          <p:cNvSpPr txBox="1"/>
          <p:nvPr/>
        </p:nvSpPr>
        <p:spPr>
          <a:xfrm>
            <a:off x="4000496" y="6072206"/>
            <a:ext cx="2571768"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dirty="0" smtClean="0"/>
              <a:t>政府</a:t>
            </a:r>
            <a:r>
              <a:rPr kumimoji="1" lang="en-US" altLang="ja-JP" sz="2800" dirty="0" smtClean="0"/>
              <a:t>(</a:t>
            </a:r>
            <a:r>
              <a:rPr kumimoji="1" lang="ja-JP" altLang="en-US" sz="2800" dirty="0" smtClean="0"/>
              <a:t>公的</a:t>
            </a:r>
            <a:r>
              <a:rPr kumimoji="1" lang="en-US" altLang="ja-JP" sz="2800" dirty="0" smtClean="0"/>
              <a:t>)</a:t>
            </a:r>
            <a:r>
              <a:rPr kumimoji="1" lang="ja-JP" altLang="en-US" sz="2800" dirty="0" smtClean="0"/>
              <a:t>貯蓄</a:t>
            </a:r>
            <a:endParaRPr kumimoji="1" lang="ja-JP" altLang="en-US" sz="2800" dirty="0"/>
          </a:p>
        </p:txBody>
      </p:sp>
      <p:sp>
        <p:nvSpPr>
          <p:cNvPr id="76" name="テキスト ボックス 75"/>
          <p:cNvSpPr txBox="1"/>
          <p:nvPr/>
        </p:nvSpPr>
        <p:spPr>
          <a:xfrm>
            <a:off x="6215074" y="4214818"/>
            <a:ext cx="1428760" cy="338554"/>
          </a:xfrm>
          <a:prstGeom prst="rect">
            <a:avLst/>
          </a:prstGeom>
          <a:noFill/>
        </p:spPr>
        <p:txBody>
          <a:bodyPr wrap="square" rtlCol="0">
            <a:spAutoFit/>
          </a:bodyPr>
          <a:lstStyle/>
          <a:p>
            <a:r>
              <a:rPr kumimoji="1" lang="en-US" altLang="ja-JP" dirty="0" smtClean="0"/>
              <a:t>(5</a:t>
            </a:r>
            <a:r>
              <a:rPr kumimoji="1" lang="ja-JP" altLang="en-US" dirty="0" err="1" smtClean="0"/>
              <a:t>。</a:t>
            </a:r>
            <a:r>
              <a:rPr kumimoji="1" lang="en-US" altLang="ja-JP" dirty="0" smtClean="0"/>
              <a:t>1)</a:t>
            </a:r>
            <a:endParaRPr kumimoji="1" lang="ja-JP" altLang="en-US" dirty="0"/>
          </a:p>
        </p:txBody>
      </p:sp>
      <p:sp>
        <p:nvSpPr>
          <p:cNvPr id="77" name="テキスト ボックス 76"/>
          <p:cNvSpPr txBox="1"/>
          <p:nvPr/>
        </p:nvSpPr>
        <p:spPr>
          <a:xfrm>
            <a:off x="8001024" y="5072074"/>
            <a:ext cx="1428760" cy="338554"/>
          </a:xfrm>
          <a:prstGeom prst="rect">
            <a:avLst/>
          </a:prstGeom>
          <a:noFill/>
        </p:spPr>
        <p:txBody>
          <a:bodyPr wrap="square" rtlCol="0">
            <a:spAutoFit/>
          </a:bodyPr>
          <a:lstStyle/>
          <a:p>
            <a:r>
              <a:rPr kumimoji="1" lang="en-US" altLang="ja-JP" dirty="0" smtClean="0"/>
              <a:t>(5</a:t>
            </a:r>
            <a:r>
              <a:rPr kumimoji="1" lang="ja-JP" altLang="en-US" dirty="0" err="1" smtClean="0"/>
              <a:t>。</a:t>
            </a:r>
            <a:r>
              <a:rPr kumimoji="1" lang="en-US" altLang="ja-JP" dirty="0" smtClean="0"/>
              <a:t>2)</a:t>
            </a:r>
            <a:endParaRPr kumimoji="1" lang="ja-JP" altLang="en-US" dirty="0"/>
          </a:p>
        </p:txBody>
      </p:sp>
      <p:sp>
        <p:nvSpPr>
          <p:cNvPr id="78" name="テキスト ボックス 77"/>
          <p:cNvSpPr txBox="1"/>
          <p:nvPr/>
        </p:nvSpPr>
        <p:spPr>
          <a:xfrm>
            <a:off x="6786578" y="6072206"/>
            <a:ext cx="1071570"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sz="2800" dirty="0" smtClean="0"/>
              <a:t>投資</a:t>
            </a:r>
            <a:endParaRPr kumimoji="1" lang="ja-JP" altLang="en-US" sz="2800" dirty="0"/>
          </a:p>
        </p:txBody>
      </p:sp>
      <p:sp>
        <p:nvSpPr>
          <p:cNvPr id="79" name="左中かっこ 78"/>
          <p:cNvSpPr/>
          <p:nvPr/>
        </p:nvSpPr>
        <p:spPr>
          <a:xfrm rot="16200000">
            <a:off x="7179487" y="5393545"/>
            <a:ext cx="142876" cy="107157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貯蓄と投資</a:t>
            </a:r>
            <a:endParaRPr kumimoji="1" lang="ja-JP" altLang="en-US" dirty="0"/>
          </a:p>
        </p:txBody>
      </p:sp>
      <p:sp>
        <p:nvSpPr>
          <p:cNvPr id="4" name="正方形/長方形 3"/>
          <p:cNvSpPr/>
          <p:nvPr/>
        </p:nvSpPr>
        <p:spPr>
          <a:xfrm>
            <a:off x="6929454" y="1643050"/>
            <a:ext cx="1071570" cy="7858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 name="四角形吹き出し 4"/>
          <p:cNvSpPr/>
          <p:nvPr/>
        </p:nvSpPr>
        <p:spPr>
          <a:xfrm>
            <a:off x="1214414" y="1643050"/>
            <a:ext cx="4786346" cy="785818"/>
          </a:xfrm>
          <a:prstGeom prst="wedgeRectCallout">
            <a:avLst>
              <a:gd name="adj1" fmla="val -16482"/>
              <a:gd name="adj2" fmla="val -4923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6" name="Text Box 5"/>
          <p:cNvSpPr txBox="1">
            <a:spLocks noChangeArrowheads="1"/>
          </p:cNvSpPr>
          <p:nvPr/>
        </p:nvSpPr>
        <p:spPr bwMode="auto">
          <a:xfrm>
            <a:off x="2107389" y="1323467"/>
            <a:ext cx="642942" cy="33855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50000"/>
              </a:spcBef>
            </a:pPr>
            <a:r>
              <a:rPr lang="ja-JP" altLang="en-US" dirty="0" smtClean="0">
                <a:ea typeface="ＭＳ Ｐゴシック" pitchFamily="50" charset="-128"/>
              </a:rPr>
              <a:t>税金</a:t>
            </a:r>
            <a:endParaRPr lang="ja-JP" altLang="en-US" dirty="0">
              <a:solidFill>
                <a:srgbClr val="FF00FF"/>
              </a:solidFill>
              <a:ea typeface="ＭＳ Ｐゴシック" pitchFamily="50" charset="-128"/>
            </a:endParaRPr>
          </a:p>
        </p:txBody>
      </p:sp>
      <p:sp>
        <p:nvSpPr>
          <p:cNvPr id="7" name="テキスト ボックス 6"/>
          <p:cNvSpPr txBox="1"/>
          <p:nvPr/>
        </p:nvSpPr>
        <p:spPr>
          <a:xfrm>
            <a:off x="1428728" y="1705161"/>
            <a:ext cx="500066" cy="400110"/>
          </a:xfrm>
          <a:prstGeom prst="rect">
            <a:avLst/>
          </a:prstGeom>
          <a:noFill/>
        </p:spPr>
        <p:txBody>
          <a:bodyPr wrap="square" rtlCol="0">
            <a:spAutoFit/>
          </a:bodyPr>
          <a:lstStyle/>
          <a:p>
            <a:r>
              <a:rPr kumimoji="1" lang="en-US" altLang="ja-JP" sz="2000" dirty="0" smtClean="0"/>
              <a:t>Y</a:t>
            </a:r>
            <a:endParaRPr kumimoji="1" lang="ja-JP" altLang="en-US" sz="2000" dirty="0"/>
          </a:p>
        </p:txBody>
      </p:sp>
      <p:sp>
        <p:nvSpPr>
          <p:cNvPr id="8" name="テキスト ボックス 7"/>
          <p:cNvSpPr txBox="1"/>
          <p:nvPr/>
        </p:nvSpPr>
        <p:spPr>
          <a:xfrm>
            <a:off x="1785918" y="178592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9" name="テキスト ボックス 8"/>
          <p:cNvSpPr txBox="1"/>
          <p:nvPr/>
        </p:nvSpPr>
        <p:spPr>
          <a:xfrm>
            <a:off x="3000364" y="1728003"/>
            <a:ext cx="428628" cy="400110"/>
          </a:xfrm>
          <a:prstGeom prst="rect">
            <a:avLst/>
          </a:prstGeom>
          <a:noFill/>
        </p:spPr>
        <p:txBody>
          <a:bodyPr wrap="square" rtlCol="0">
            <a:spAutoFit/>
          </a:bodyPr>
          <a:lstStyle/>
          <a:p>
            <a:r>
              <a:rPr kumimoji="1" lang="en-US" altLang="ja-JP" sz="2000" dirty="0" smtClean="0"/>
              <a:t>C</a:t>
            </a:r>
            <a:endParaRPr kumimoji="1" lang="ja-JP" altLang="en-US" sz="2000" dirty="0"/>
          </a:p>
        </p:txBody>
      </p:sp>
      <p:sp>
        <p:nvSpPr>
          <p:cNvPr id="10" name="テキスト ボックス 9"/>
          <p:cNvSpPr txBox="1"/>
          <p:nvPr/>
        </p:nvSpPr>
        <p:spPr>
          <a:xfrm>
            <a:off x="2571736" y="178592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11" name="テキスト ボックス 10"/>
          <p:cNvSpPr txBox="1"/>
          <p:nvPr/>
        </p:nvSpPr>
        <p:spPr>
          <a:xfrm>
            <a:off x="2214546" y="1724370"/>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12" name="テキスト ボックス 11"/>
          <p:cNvSpPr txBox="1"/>
          <p:nvPr/>
        </p:nvSpPr>
        <p:spPr>
          <a:xfrm>
            <a:off x="1214414" y="164305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13" name="テキスト ボックス 12"/>
          <p:cNvSpPr txBox="1"/>
          <p:nvPr/>
        </p:nvSpPr>
        <p:spPr>
          <a:xfrm>
            <a:off x="3357554" y="164305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15" name="テキスト ボックス 14"/>
          <p:cNvSpPr txBox="1"/>
          <p:nvPr/>
        </p:nvSpPr>
        <p:spPr>
          <a:xfrm>
            <a:off x="3714744" y="1785926"/>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16" name="テキスト ボックス 15"/>
          <p:cNvSpPr txBox="1"/>
          <p:nvPr/>
        </p:nvSpPr>
        <p:spPr>
          <a:xfrm>
            <a:off x="4071934" y="164305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17" name="テキスト ボックス 16"/>
          <p:cNvSpPr txBox="1"/>
          <p:nvPr/>
        </p:nvSpPr>
        <p:spPr>
          <a:xfrm>
            <a:off x="4357686" y="1785926"/>
            <a:ext cx="357190"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000" dirty="0" smtClean="0"/>
              <a:t>T</a:t>
            </a:r>
            <a:endParaRPr kumimoji="1" lang="ja-JP" altLang="en-US" sz="2000" dirty="0"/>
          </a:p>
        </p:txBody>
      </p:sp>
      <p:sp>
        <p:nvSpPr>
          <p:cNvPr id="18" name="テキスト ボックス 17"/>
          <p:cNvSpPr txBox="1"/>
          <p:nvPr/>
        </p:nvSpPr>
        <p:spPr>
          <a:xfrm>
            <a:off x="4786314" y="1785926"/>
            <a:ext cx="357190" cy="338554"/>
          </a:xfrm>
          <a:prstGeom prst="rect">
            <a:avLst/>
          </a:prstGeom>
          <a:noFill/>
        </p:spPr>
        <p:txBody>
          <a:bodyPr wrap="square" rtlCol="0">
            <a:spAutoFit/>
          </a:bodyPr>
          <a:lstStyle/>
          <a:p>
            <a:r>
              <a:rPr kumimoji="1" lang="ja-JP" altLang="en-US" dirty="0" smtClean="0"/>
              <a:t>ー</a:t>
            </a:r>
            <a:endParaRPr kumimoji="1" lang="ja-JP" altLang="en-US" dirty="0"/>
          </a:p>
        </p:txBody>
      </p:sp>
      <p:sp>
        <p:nvSpPr>
          <p:cNvPr id="19" name="テキスト ボックス 18"/>
          <p:cNvSpPr txBox="1"/>
          <p:nvPr/>
        </p:nvSpPr>
        <p:spPr>
          <a:xfrm>
            <a:off x="5214942" y="1785926"/>
            <a:ext cx="357190" cy="400110"/>
          </a:xfrm>
          <a:prstGeom prst="rect">
            <a:avLst/>
          </a:prstGeom>
          <a:noFill/>
        </p:spPr>
        <p:txBody>
          <a:bodyPr wrap="square" rtlCol="0">
            <a:spAutoFit/>
          </a:bodyPr>
          <a:lstStyle/>
          <a:p>
            <a:r>
              <a:rPr kumimoji="1" lang="en-US" altLang="ja-JP" sz="2000" dirty="0" smtClean="0"/>
              <a:t>G</a:t>
            </a:r>
            <a:endParaRPr kumimoji="1" lang="ja-JP" altLang="en-US" sz="2000" dirty="0"/>
          </a:p>
        </p:txBody>
      </p:sp>
      <p:sp>
        <p:nvSpPr>
          <p:cNvPr id="20" name="テキスト ボックス 19"/>
          <p:cNvSpPr txBox="1"/>
          <p:nvPr/>
        </p:nvSpPr>
        <p:spPr>
          <a:xfrm>
            <a:off x="5572132" y="1643050"/>
            <a:ext cx="285752" cy="584775"/>
          </a:xfrm>
          <a:prstGeom prst="rect">
            <a:avLst/>
          </a:prstGeom>
          <a:noFill/>
        </p:spPr>
        <p:txBody>
          <a:bodyPr wrap="square" rtlCol="0">
            <a:spAutoFit/>
          </a:bodyPr>
          <a:lstStyle/>
          <a:p>
            <a:r>
              <a:rPr kumimoji="1" lang="en-US" altLang="ja-JP" sz="3200" dirty="0" smtClean="0"/>
              <a:t>)</a:t>
            </a:r>
            <a:endParaRPr kumimoji="1" lang="ja-JP" altLang="en-US" sz="3200" dirty="0"/>
          </a:p>
        </p:txBody>
      </p:sp>
      <p:sp>
        <p:nvSpPr>
          <p:cNvPr id="21" name="テキスト ボックス 20"/>
          <p:cNvSpPr txBox="1"/>
          <p:nvPr/>
        </p:nvSpPr>
        <p:spPr>
          <a:xfrm>
            <a:off x="6215074" y="185736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22" name="テキスト ボックス 21"/>
          <p:cNvSpPr txBox="1"/>
          <p:nvPr/>
        </p:nvSpPr>
        <p:spPr>
          <a:xfrm>
            <a:off x="7215206" y="1857364"/>
            <a:ext cx="357190" cy="400110"/>
          </a:xfrm>
          <a:prstGeom prst="rect">
            <a:avLst/>
          </a:prstGeom>
          <a:noFill/>
        </p:spPr>
        <p:txBody>
          <a:bodyPr wrap="square" rtlCol="0">
            <a:spAutoFit/>
          </a:bodyPr>
          <a:lstStyle/>
          <a:p>
            <a:r>
              <a:rPr kumimoji="1" lang="en-US" altLang="ja-JP" sz="2000" dirty="0" smtClean="0"/>
              <a:t>I</a:t>
            </a:r>
            <a:endParaRPr kumimoji="1" lang="ja-JP" altLang="en-US" sz="2000" dirty="0"/>
          </a:p>
        </p:txBody>
      </p:sp>
      <p:sp>
        <p:nvSpPr>
          <p:cNvPr id="23" name="左中かっこ 22"/>
          <p:cNvSpPr/>
          <p:nvPr/>
        </p:nvSpPr>
        <p:spPr>
          <a:xfrm rot="16200000">
            <a:off x="1893075" y="1678769"/>
            <a:ext cx="214314" cy="1000132"/>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24" name="テキスト ボックス 23"/>
          <p:cNvSpPr txBox="1"/>
          <p:nvPr/>
        </p:nvSpPr>
        <p:spPr>
          <a:xfrm>
            <a:off x="1357290" y="2285992"/>
            <a:ext cx="1214446" cy="33855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可処分所得</a:t>
            </a:r>
            <a:endParaRPr kumimoji="1" lang="ja-JP" altLang="en-US" dirty="0"/>
          </a:p>
        </p:txBody>
      </p:sp>
      <p:sp>
        <p:nvSpPr>
          <p:cNvPr id="25" name="左中かっこ 24"/>
          <p:cNvSpPr/>
          <p:nvPr/>
        </p:nvSpPr>
        <p:spPr>
          <a:xfrm rot="16200000">
            <a:off x="2393141" y="1678769"/>
            <a:ext cx="214314" cy="2143140"/>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214414" y="2857496"/>
            <a:ext cx="2000264"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sz="2800" dirty="0" smtClean="0"/>
              <a:t>民間貯蓄</a:t>
            </a:r>
            <a:endParaRPr kumimoji="1" lang="ja-JP" altLang="en-US" sz="2800" dirty="0"/>
          </a:p>
        </p:txBody>
      </p:sp>
      <p:sp>
        <p:nvSpPr>
          <p:cNvPr id="27" name="Text Box 5"/>
          <p:cNvSpPr txBox="1">
            <a:spLocks noChangeArrowheads="1"/>
          </p:cNvSpPr>
          <p:nvPr/>
        </p:nvSpPr>
        <p:spPr bwMode="auto">
          <a:xfrm>
            <a:off x="4071934" y="2285992"/>
            <a:ext cx="928694" cy="33855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ctr">
              <a:spcBef>
                <a:spcPct val="50000"/>
              </a:spcBef>
            </a:pPr>
            <a:r>
              <a:rPr lang="ja-JP" altLang="en-US" dirty="0" smtClean="0">
                <a:ea typeface="ＭＳ Ｐゴシック" pitchFamily="50" charset="-128"/>
              </a:rPr>
              <a:t>税収入</a:t>
            </a:r>
            <a:endParaRPr lang="ja-JP" altLang="en-US" dirty="0">
              <a:solidFill>
                <a:srgbClr val="FF00FF"/>
              </a:solidFill>
              <a:ea typeface="ＭＳ Ｐゴシック" pitchFamily="50" charset="-128"/>
            </a:endParaRPr>
          </a:p>
        </p:txBody>
      </p:sp>
      <p:sp>
        <p:nvSpPr>
          <p:cNvPr id="28" name="左中かっこ 27"/>
          <p:cNvSpPr/>
          <p:nvPr/>
        </p:nvSpPr>
        <p:spPr>
          <a:xfrm rot="16200000">
            <a:off x="4893471" y="1678769"/>
            <a:ext cx="214314" cy="2143140"/>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kumimoji="1" lang="ja-JP" altLang="en-US"/>
          </a:p>
        </p:txBody>
      </p:sp>
      <p:sp>
        <p:nvSpPr>
          <p:cNvPr id="29" name="テキスト ボックス 28"/>
          <p:cNvSpPr txBox="1"/>
          <p:nvPr/>
        </p:nvSpPr>
        <p:spPr>
          <a:xfrm>
            <a:off x="3786182" y="2857496"/>
            <a:ext cx="2571768"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dirty="0" smtClean="0"/>
              <a:t>政府</a:t>
            </a:r>
            <a:r>
              <a:rPr kumimoji="1" lang="en-US" altLang="ja-JP" sz="2800" dirty="0" smtClean="0"/>
              <a:t>(</a:t>
            </a:r>
            <a:r>
              <a:rPr kumimoji="1" lang="ja-JP" altLang="en-US" sz="2800" dirty="0" smtClean="0"/>
              <a:t>公的</a:t>
            </a:r>
            <a:r>
              <a:rPr kumimoji="1" lang="en-US" altLang="ja-JP" sz="2800" dirty="0" smtClean="0"/>
              <a:t>)</a:t>
            </a:r>
            <a:r>
              <a:rPr kumimoji="1" lang="ja-JP" altLang="en-US" sz="2800" dirty="0" smtClean="0"/>
              <a:t>貯蓄</a:t>
            </a:r>
            <a:endParaRPr kumimoji="1" lang="ja-JP" altLang="en-US" sz="2800" dirty="0"/>
          </a:p>
        </p:txBody>
      </p:sp>
      <p:sp>
        <p:nvSpPr>
          <p:cNvPr id="30" name="テキスト ボックス 29"/>
          <p:cNvSpPr txBox="1"/>
          <p:nvPr/>
        </p:nvSpPr>
        <p:spPr>
          <a:xfrm>
            <a:off x="7000892" y="2857496"/>
            <a:ext cx="1071570" cy="52322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sz="2800" dirty="0" smtClean="0"/>
              <a:t>投資</a:t>
            </a:r>
            <a:endParaRPr kumimoji="1" lang="ja-JP" altLang="en-US" sz="2800" dirty="0"/>
          </a:p>
        </p:txBody>
      </p:sp>
      <p:sp>
        <p:nvSpPr>
          <p:cNvPr id="31" name="左中かっこ 30"/>
          <p:cNvSpPr/>
          <p:nvPr/>
        </p:nvSpPr>
        <p:spPr>
          <a:xfrm rot="16200000">
            <a:off x="7393801" y="2178835"/>
            <a:ext cx="142876" cy="107157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32" name="テキスト ボックス 31"/>
          <p:cNvSpPr txBox="1"/>
          <p:nvPr/>
        </p:nvSpPr>
        <p:spPr>
          <a:xfrm>
            <a:off x="6429388" y="2928934"/>
            <a:ext cx="500066"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3" name="テキスト ボックス 32"/>
          <p:cNvSpPr txBox="1"/>
          <p:nvPr/>
        </p:nvSpPr>
        <p:spPr>
          <a:xfrm>
            <a:off x="3286116" y="2928934"/>
            <a:ext cx="357190" cy="338554"/>
          </a:xfrm>
          <a:prstGeom prst="rect">
            <a:avLst/>
          </a:prstGeom>
          <a:noFill/>
        </p:spPr>
        <p:txBody>
          <a:bodyPr wrap="square" rtlCol="0">
            <a:spAutoFit/>
          </a:bodyPr>
          <a:lstStyle/>
          <a:p>
            <a:r>
              <a:rPr kumimoji="1" lang="ja-JP" altLang="en-US" dirty="0" smtClean="0"/>
              <a:t>＋</a:t>
            </a:r>
            <a:endParaRPr kumimoji="1" lang="ja-JP" altLang="en-US" dirty="0"/>
          </a:p>
        </p:txBody>
      </p:sp>
      <p:sp>
        <p:nvSpPr>
          <p:cNvPr id="34" name="Text Box 7"/>
          <p:cNvSpPr txBox="1">
            <a:spLocks noChangeArrowheads="1"/>
          </p:cNvSpPr>
          <p:nvPr/>
        </p:nvSpPr>
        <p:spPr bwMode="auto">
          <a:xfrm>
            <a:off x="3643306" y="3429000"/>
            <a:ext cx="3744913" cy="707886"/>
          </a:xfrm>
          <a:prstGeom prst="rect">
            <a:avLst/>
          </a:prstGeom>
          <a:noFill/>
          <a:ln w="9525">
            <a:noFill/>
            <a:miter lim="800000"/>
            <a:headEnd/>
            <a:tailEnd/>
          </a:ln>
          <a:effectLst/>
        </p:spPr>
        <p:txBody>
          <a:bodyPr>
            <a:spAutoFit/>
          </a:bodyPr>
          <a:lstStyle/>
          <a:p>
            <a:pPr>
              <a:spcBef>
                <a:spcPct val="50000"/>
              </a:spcBef>
            </a:pPr>
            <a:r>
              <a:rPr lang="ja-JP" altLang="en-US" dirty="0" smtClean="0">
                <a:ea typeface="ＭＳ Ｐゴシック" pitchFamily="50" charset="-128"/>
              </a:rPr>
              <a:t>この</a:t>
            </a:r>
            <a:r>
              <a:rPr lang="ja-JP" altLang="en-US" dirty="0">
                <a:ea typeface="ＭＳ Ｐゴシック" pitchFamily="50" charset="-128"/>
              </a:rPr>
              <a:t>差額がプラス→財政黒字</a:t>
            </a:r>
          </a:p>
          <a:p>
            <a:pPr>
              <a:spcBef>
                <a:spcPct val="50000"/>
              </a:spcBef>
            </a:pPr>
            <a:r>
              <a:rPr lang="ja-JP" altLang="en-US" dirty="0">
                <a:ea typeface="ＭＳ Ｐゴシック" pitchFamily="50" charset="-128"/>
              </a:rPr>
              <a:t>　　　　　　　</a:t>
            </a:r>
            <a:r>
              <a:rPr lang="ja-JP" altLang="en-US" b="1" dirty="0">
                <a:ea typeface="ＭＳ Ｐゴシック" pitchFamily="50" charset="-128"/>
              </a:rPr>
              <a:t>マイナス</a:t>
            </a:r>
            <a:r>
              <a:rPr lang="ja-JP" altLang="en-US" dirty="0">
                <a:ea typeface="ＭＳ Ｐゴシック" pitchFamily="50" charset="-128"/>
              </a:rPr>
              <a:t>→財政赤字</a:t>
            </a:r>
          </a:p>
        </p:txBody>
      </p:sp>
      <p:sp>
        <p:nvSpPr>
          <p:cNvPr id="35" name="Text Box 9"/>
          <p:cNvSpPr txBox="1">
            <a:spLocks noChangeArrowheads="1"/>
          </p:cNvSpPr>
          <p:nvPr/>
        </p:nvSpPr>
        <p:spPr bwMode="auto">
          <a:xfrm>
            <a:off x="1357290" y="4286256"/>
            <a:ext cx="6769100" cy="641350"/>
          </a:xfrm>
          <a:prstGeom prst="rect">
            <a:avLst/>
          </a:prstGeom>
          <a:noFill/>
          <a:ln w="9525">
            <a:solidFill>
              <a:schemeClr val="tx1"/>
            </a:solidFill>
            <a:miter lim="800000"/>
            <a:headEnd/>
            <a:tailEnd/>
          </a:ln>
          <a:effectLst/>
        </p:spPr>
        <p:txBody>
          <a:bodyPr>
            <a:spAutoFit/>
          </a:bodyPr>
          <a:lstStyle/>
          <a:p>
            <a:pPr>
              <a:spcBef>
                <a:spcPct val="50000"/>
              </a:spcBef>
            </a:pPr>
            <a:r>
              <a:rPr lang="ja-JP" altLang="en-US" sz="1800" dirty="0">
                <a:ea typeface="ＭＳ Ｐゴシック" pitchFamily="50" charset="-128"/>
              </a:rPr>
              <a:t>つまり</a:t>
            </a:r>
            <a:r>
              <a:rPr lang="en-US" altLang="ja-JP" sz="1800" dirty="0" smtClean="0">
                <a:ea typeface="ＭＳ Ｐゴシック" pitchFamily="50" charset="-128"/>
              </a:rPr>
              <a:t>5</a:t>
            </a:r>
            <a:r>
              <a:rPr lang="ja-JP" altLang="en-US" sz="1800" dirty="0" err="1" smtClean="0">
                <a:ea typeface="ＭＳ Ｐゴシック" pitchFamily="50" charset="-128"/>
              </a:rPr>
              <a:t>。</a:t>
            </a:r>
            <a:r>
              <a:rPr lang="en-US" altLang="ja-JP" sz="1800" dirty="0" smtClean="0">
                <a:ea typeface="ＭＳ Ｐゴシック" pitchFamily="50" charset="-128"/>
              </a:rPr>
              <a:t>2</a:t>
            </a:r>
            <a:r>
              <a:rPr lang="ja-JP" altLang="en-US" sz="1800" dirty="0">
                <a:ea typeface="ＭＳ Ｐゴシック" pitchFamily="50" charset="-128"/>
              </a:rPr>
              <a:t>式は、</a:t>
            </a:r>
            <a:r>
              <a:rPr lang="en-US" altLang="ja-JP" sz="1800" dirty="0">
                <a:ea typeface="ＭＳ Ｐゴシック" pitchFamily="50" charset="-128"/>
              </a:rPr>
              <a:t>1</a:t>
            </a:r>
            <a:r>
              <a:rPr lang="ja-JP" altLang="en-US" sz="1800" dirty="0">
                <a:ea typeface="ＭＳ Ｐゴシック" pitchFamily="50" charset="-128"/>
              </a:rPr>
              <a:t>国の</a:t>
            </a:r>
            <a:r>
              <a:rPr lang="ja-JP" altLang="en-US" sz="1800" dirty="0">
                <a:solidFill>
                  <a:srgbClr val="FF0000"/>
                </a:solidFill>
                <a:ea typeface="ＭＳ Ｐゴシック" pitchFamily="50" charset="-128"/>
              </a:rPr>
              <a:t>貯蓄</a:t>
            </a:r>
            <a:r>
              <a:rPr lang="ja-JP" altLang="en-US" sz="1800" dirty="0">
                <a:ea typeface="ＭＳ Ｐゴシック" pitchFamily="50" charset="-128"/>
              </a:rPr>
              <a:t>と</a:t>
            </a:r>
            <a:r>
              <a:rPr lang="ja-JP" altLang="en-US" sz="1800" dirty="0">
                <a:solidFill>
                  <a:srgbClr val="FF0000"/>
                </a:solidFill>
                <a:ea typeface="ＭＳ Ｐゴシック" pitchFamily="50" charset="-128"/>
              </a:rPr>
              <a:t>投資</a:t>
            </a:r>
            <a:r>
              <a:rPr lang="ja-JP" altLang="en-US" sz="1800" dirty="0">
                <a:ea typeface="ＭＳ Ｐゴシック" pitchFamily="50" charset="-128"/>
              </a:rPr>
              <a:t>が</a:t>
            </a:r>
            <a:r>
              <a:rPr lang="ja-JP" altLang="en-US" sz="1800" dirty="0">
                <a:solidFill>
                  <a:srgbClr val="FF0000"/>
                </a:solidFill>
                <a:ea typeface="ＭＳ Ｐゴシック" pitchFamily="50" charset="-128"/>
              </a:rPr>
              <a:t>等しくなる</a:t>
            </a:r>
            <a:r>
              <a:rPr lang="ja-JP" altLang="en-US" sz="1800" dirty="0">
                <a:ea typeface="ＭＳ Ｐゴシック" pitchFamily="50" charset="-128"/>
              </a:rPr>
              <a:t>ことを意味し、経済全体で</a:t>
            </a:r>
            <a:r>
              <a:rPr lang="ja-JP" altLang="en-US" sz="1800" dirty="0">
                <a:solidFill>
                  <a:srgbClr val="FF0000"/>
                </a:solidFill>
                <a:ea typeface="ＭＳ Ｐゴシック" pitchFamily="50" charset="-128"/>
              </a:rPr>
              <a:t>貯蓄が投資をまかなっている</a:t>
            </a:r>
            <a:r>
              <a:rPr lang="ja-JP" altLang="en-US" sz="1800" dirty="0">
                <a:ea typeface="ＭＳ Ｐゴシック" pitchFamily="50" charset="-128"/>
              </a:rPr>
              <a:t>ことを示す。</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1645</TotalTime>
  <Words>6008</Words>
  <Application>Microsoft Office PowerPoint</Application>
  <PresentationFormat>画面に合わせる (4:3)</PresentationFormat>
  <Paragraphs>841</Paragraphs>
  <Slides>68</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3</vt:i4>
      </vt:variant>
      <vt:variant>
        <vt:lpstr>埋め込まれた OLE サーバー</vt:lpstr>
      </vt:variant>
      <vt:variant>
        <vt:i4>1</vt:i4>
      </vt:variant>
      <vt:variant>
        <vt:lpstr>スライド タイトル</vt:lpstr>
      </vt:variant>
      <vt:variant>
        <vt:i4>68</vt:i4>
      </vt:variant>
    </vt:vector>
  </HeadingPairs>
  <TitlesOfParts>
    <vt:vector size="85" baseType="lpstr">
      <vt:lpstr>Gill Sans MT</vt:lpstr>
      <vt:lpstr>HGS創英角ｺﾞｼｯｸUB</vt:lpstr>
      <vt:lpstr>HGｺﾞｼｯｸE</vt:lpstr>
      <vt:lpstr>JAMES_A</vt:lpstr>
      <vt:lpstr>ＭＳ Ｐゴシック</vt:lpstr>
      <vt:lpstr>ＭＳ Ｐ明朝</vt:lpstr>
      <vt:lpstr>Arial</vt:lpstr>
      <vt:lpstr>Century</vt:lpstr>
      <vt:lpstr>Century Gothic</vt:lpstr>
      <vt:lpstr>Times New Roman</vt:lpstr>
      <vt:lpstr>Verdana</vt:lpstr>
      <vt:lpstr>Wingdings</vt:lpstr>
      <vt:lpstr>Wingdings 2</vt:lpstr>
      <vt:lpstr>積み重ねた本のデザイン テンプレート</vt:lpstr>
      <vt:lpstr>フレッシュ</vt:lpstr>
      <vt:lpstr>1_フレッシュ</vt:lpstr>
      <vt:lpstr>数式</vt:lpstr>
      <vt:lpstr>第５章　貯蓄と投資を結ぶもの</vt:lpstr>
      <vt:lpstr>PowerPoint プレゼンテーション</vt:lpstr>
      <vt:lpstr>PowerPoint プレゼンテーション</vt:lpstr>
      <vt:lpstr>PowerPoint プレゼンテーション</vt:lpstr>
      <vt:lpstr>PowerPoint プレゼンテーション</vt:lpstr>
      <vt:lpstr>直接金融と間接金融の違いはどこ？</vt:lpstr>
      <vt:lpstr>PowerPoint プレゼンテーション</vt:lpstr>
      <vt:lpstr>PowerPoint プレゼンテーション</vt:lpstr>
      <vt:lpstr>貯蓄と投資</vt:lpstr>
      <vt:lpstr>貯蓄と投資</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利子率が上がったときに消費パターンはどう変化するだろう？？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経営者はどのように投資を決定するのか？？</vt:lpstr>
      <vt:lpstr>PowerPoint プレゼンテーション</vt:lpstr>
      <vt:lpstr>どれだけ投資を行うか</vt:lpstr>
      <vt:lpstr>実質利子率の上昇はどのような影響を企業の投資決定に与えるか。 </vt:lpstr>
      <vt:lpstr>PowerPoint プレゼンテーション</vt:lpstr>
      <vt:lpstr>PowerPoint プレゼンテーション</vt:lpstr>
      <vt:lpstr>PowerPoint プレゼンテーション</vt:lpstr>
      <vt:lpstr>６章　貨幣と銀行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貨幣量(M)とハイパワード・マネー(H)との関係</vt:lpstr>
      <vt:lpstr>PowerPoint プレゼンテーション</vt:lpstr>
      <vt:lpstr>PowerPoint プレゼンテーション</vt:lpstr>
      <vt:lpstr>PowerPoint プレゼンテーション</vt:lpstr>
      <vt:lpstr>PowerPoint プレゼンテーション</vt:lpstr>
      <vt:lpstr>ⅱ公定歩合操作⇒基準割引率および基準貸付利率　 　　　　　　　　　　　　　（2006年8月11日以降）</vt:lpstr>
      <vt:lpstr>PowerPoint プレゼンテーション</vt:lpstr>
      <vt:lpstr>PowerPoint プレゼンテーション</vt:lpstr>
      <vt:lpstr>第７章　インフレーション</vt:lpstr>
      <vt:lpstr>PowerPoint プレゼンテーション</vt:lpstr>
      <vt:lpstr>PowerPoint プレゼンテーション</vt:lpstr>
      <vt:lpstr>PowerPoint プレゼンテーション</vt:lpstr>
      <vt:lpstr>PowerPoint プレゼンテーション</vt:lpstr>
      <vt:lpstr>貨幣市場の均衡条件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第５章　貯蓄と投資を結ぶもの</dc:title>
  <dc:creator>user</dc:creator>
  <cp:lastModifiedBy>second nippyo</cp:lastModifiedBy>
  <cp:revision>163</cp:revision>
  <dcterms:created xsi:type="dcterms:W3CDTF">2007-03-11T10:03:18Z</dcterms:created>
  <dcterms:modified xsi:type="dcterms:W3CDTF">2017-05-24T05:54:27Z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