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5" r:id="rId2"/>
  </p:sldMasterIdLst>
  <p:notesMasterIdLst>
    <p:notesMasterId r:id="rId42"/>
  </p:notesMasterIdLst>
  <p:sldIdLst>
    <p:sldId id="319" r:id="rId3"/>
    <p:sldId id="320" r:id="rId4"/>
    <p:sldId id="321" r:id="rId5"/>
    <p:sldId id="322" r:id="rId6"/>
    <p:sldId id="323" r:id="rId7"/>
    <p:sldId id="362" r:id="rId8"/>
    <p:sldId id="324" r:id="rId9"/>
    <p:sldId id="325" r:id="rId10"/>
    <p:sldId id="326" r:id="rId11"/>
    <p:sldId id="327" r:id="rId12"/>
    <p:sldId id="328" r:id="rId13"/>
    <p:sldId id="329" r:id="rId14"/>
    <p:sldId id="330" r:id="rId15"/>
    <p:sldId id="331" r:id="rId16"/>
    <p:sldId id="332" r:id="rId17"/>
    <p:sldId id="333" r:id="rId18"/>
    <p:sldId id="334" r:id="rId19"/>
    <p:sldId id="335" r:id="rId20"/>
    <p:sldId id="336" r:id="rId21"/>
    <p:sldId id="337" r:id="rId22"/>
    <p:sldId id="338" r:id="rId23"/>
    <p:sldId id="339" r:id="rId24"/>
    <p:sldId id="340" r:id="rId25"/>
    <p:sldId id="341" r:id="rId26"/>
    <p:sldId id="342" r:id="rId27"/>
    <p:sldId id="363" r:id="rId28"/>
    <p:sldId id="364" r:id="rId29"/>
    <p:sldId id="365" r:id="rId30"/>
    <p:sldId id="366" r:id="rId31"/>
    <p:sldId id="367" r:id="rId32"/>
    <p:sldId id="368" r:id="rId33"/>
    <p:sldId id="369" r:id="rId34"/>
    <p:sldId id="352" r:id="rId35"/>
    <p:sldId id="370" r:id="rId36"/>
    <p:sldId id="353" r:id="rId37"/>
    <p:sldId id="355" r:id="rId38"/>
    <p:sldId id="371" r:id="rId39"/>
    <p:sldId id="357" r:id="rId40"/>
    <p:sldId id="358" r:id="rId41"/>
  </p:sldIdLst>
  <p:sldSz cx="9144000" cy="6858000" type="screen4x3"/>
  <p:notesSz cx="6805613" cy="9939338"/>
  <p:defaultTex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3300"/>
    <a:srgbClr val="003399"/>
    <a:srgbClr val="FF9933"/>
    <a:srgbClr val="3399FF"/>
    <a:srgbClr val="3333CC"/>
    <a:srgbClr val="FF00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58" autoAdjust="0"/>
  </p:normalViewPr>
  <p:slideViewPr>
    <p:cSldViewPr>
      <p:cViewPr varScale="1">
        <p:scale>
          <a:sx n="109" d="100"/>
          <a:sy n="109" d="100"/>
        </p:scale>
        <p:origin x="384" y="108"/>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1836" y="-102"/>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8D0175-9551-4EB8-A671-21625415CAF5}"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2673B998-76C7-44BC-823E-5BAA23175BF3}">
      <dgm:prSet/>
      <dgm:spPr/>
      <dgm:t>
        <a:bodyPr/>
        <a:lstStyle/>
        <a:p>
          <a:pPr rtl="0"/>
          <a:r>
            <a:rPr kumimoji="1" lang="en-US" dirty="0" smtClean="0"/>
            <a:t>8.1</a:t>
          </a:r>
          <a:r>
            <a:rPr kumimoji="1" lang="ja-JP" dirty="0" smtClean="0"/>
            <a:t>　財、所得、資本の取引</a:t>
          </a:r>
          <a:endParaRPr lang="ja-JP" dirty="0"/>
        </a:p>
      </dgm:t>
    </dgm:pt>
    <dgm:pt modelId="{31E6A41B-A958-4FB6-AD7B-053394232044}" type="parTrans" cxnId="{7BDE209D-4C18-4CD3-93A6-BF4957D4D569}">
      <dgm:prSet/>
      <dgm:spPr/>
      <dgm:t>
        <a:bodyPr/>
        <a:lstStyle/>
        <a:p>
          <a:endParaRPr kumimoji="1" lang="ja-JP" altLang="en-US"/>
        </a:p>
      </dgm:t>
    </dgm:pt>
    <dgm:pt modelId="{4606C7AE-7FE7-44ED-806D-A716A30044CF}" type="sibTrans" cxnId="{7BDE209D-4C18-4CD3-93A6-BF4957D4D569}">
      <dgm:prSet/>
      <dgm:spPr/>
      <dgm:t>
        <a:bodyPr/>
        <a:lstStyle/>
        <a:p>
          <a:endParaRPr kumimoji="1" lang="ja-JP" altLang="en-US"/>
        </a:p>
      </dgm:t>
    </dgm:pt>
    <dgm:pt modelId="{366E7351-97B3-4DD7-B6AB-762037040B24}" type="pres">
      <dgm:prSet presAssocID="{328D0175-9551-4EB8-A671-21625415CAF5}" presName="linear" presStyleCnt="0">
        <dgm:presLayoutVars>
          <dgm:animLvl val="lvl"/>
          <dgm:resizeHandles val="exact"/>
        </dgm:presLayoutVars>
      </dgm:prSet>
      <dgm:spPr/>
      <dgm:t>
        <a:bodyPr/>
        <a:lstStyle/>
        <a:p>
          <a:endParaRPr kumimoji="1" lang="ja-JP" altLang="en-US"/>
        </a:p>
      </dgm:t>
    </dgm:pt>
    <dgm:pt modelId="{768818C4-FBCB-4EA5-B59C-5DE4A0B76315}" type="pres">
      <dgm:prSet presAssocID="{2673B998-76C7-44BC-823E-5BAA23175BF3}" presName="parentText" presStyleLbl="node1" presStyleIdx="0" presStyleCnt="1">
        <dgm:presLayoutVars>
          <dgm:chMax val="0"/>
          <dgm:bulletEnabled val="1"/>
        </dgm:presLayoutVars>
      </dgm:prSet>
      <dgm:spPr/>
      <dgm:t>
        <a:bodyPr/>
        <a:lstStyle/>
        <a:p>
          <a:endParaRPr kumimoji="1" lang="ja-JP" altLang="en-US"/>
        </a:p>
      </dgm:t>
    </dgm:pt>
  </dgm:ptLst>
  <dgm:cxnLst>
    <dgm:cxn modelId="{E77EBC7E-0867-4F74-AAE1-319129E4BC71}" type="presOf" srcId="{2673B998-76C7-44BC-823E-5BAA23175BF3}" destId="{768818C4-FBCB-4EA5-B59C-5DE4A0B76315}" srcOrd="0" destOrd="0" presId="urn:microsoft.com/office/officeart/2005/8/layout/vList2"/>
    <dgm:cxn modelId="{8F171D77-5E3E-415A-952F-BAAF72515908}" type="presOf" srcId="{328D0175-9551-4EB8-A671-21625415CAF5}" destId="{366E7351-97B3-4DD7-B6AB-762037040B24}" srcOrd="0" destOrd="0" presId="urn:microsoft.com/office/officeart/2005/8/layout/vList2"/>
    <dgm:cxn modelId="{7BDE209D-4C18-4CD3-93A6-BF4957D4D569}" srcId="{328D0175-9551-4EB8-A671-21625415CAF5}" destId="{2673B998-76C7-44BC-823E-5BAA23175BF3}" srcOrd="0" destOrd="0" parTransId="{31E6A41B-A958-4FB6-AD7B-053394232044}" sibTransId="{4606C7AE-7FE7-44ED-806D-A716A30044CF}"/>
    <dgm:cxn modelId="{F06332BA-1175-4D47-BA73-B1FAD856D3C2}" type="presParOf" srcId="{366E7351-97B3-4DD7-B6AB-762037040B24}" destId="{768818C4-FBCB-4EA5-B59C-5DE4A0B7631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8392473-B805-4CEB-A89C-5CD73B8F7D43}"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C4B2BEC2-E1AB-41D0-B717-87E62C54397A}">
      <dgm:prSet/>
      <dgm:spPr/>
      <dgm:t>
        <a:bodyPr/>
        <a:lstStyle/>
        <a:p>
          <a:pPr rtl="0"/>
          <a:r>
            <a:rPr kumimoji="1" lang="en-US" dirty="0" smtClean="0"/>
            <a:t>9.1</a:t>
          </a:r>
          <a:r>
            <a:rPr kumimoji="1" lang="ja-JP" dirty="0" smtClean="0"/>
            <a:t>　資金市場と外国為替（ドル）の需要と供給</a:t>
          </a:r>
          <a:endParaRPr lang="ja-JP" dirty="0"/>
        </a:p>
      </dgm:t>
    </dgm:pt>
    <dgm:pt modelId="{8C98B06A-35E1-4EF9-9E12-6B7D751A7639}" type="parTrans" cxnId="{AE85C7A6-003E-400E-B491-EFBA29A25F18}">
      <dgm:prSet/>
      <dgm:spPr/>
      <dgm:t>
        <a:bodyPr/>
        <a:lstStyle/>
        <a:p>
          <a:endParaRPr kumimoji="1" lang="ja-JP" altLang="en-US"/>
        </a:p>
      </dgm:t>
    </dgm:pt>
    <dgm:pt modelId="{CC63C522-A802-4782-AFAA-0D0952518593}" type="sibTrans" cxnId="{AE85C7A6-003E-400E-B491-EFBA29A25F18}">
      <dgm:prSet/>
      <dgm:spPr/>
      <dgm:t>
        <a:bodyPr/>
        <a:lstStyle/>
        <a:p>
          <a:endParaRPr kumimoji="1" lang="ja-JP" altLang="en-US"/>
        </a:p>
      </dgm:t>
    </dgm:pt>
    <dgm:pt modelId="{A593C29B-3DC0-48D9-9E5A-0F6E4DB08D1B}" type="pres">
      <dgm:prSet presAssocID="{18392473-B805-4CEB-A89C-5CD73B8F7D43}" presName="linear" presStyleCnt="0">
        <dgm:presLayoutVars>
          <dgm:animLvl val="lvl"/>
          <dgm:resizeHandles val="exact"/>
        </dgm:presLayoutVars>
      </dgm:prSet>
      <dgm:spPr/>
      <dgm:t>
        <a:bodyPr/>
        <a:lstStyle/>
        <a:p>
          <a:endParaRPr kumimoji="1" lang="ja-JP" altLang="en-US"/>
        </a:p>
      </dgm:t>
    </dgm:pt>
    <dgm:pt modelId="{DF5C7F6A-C78B-4CF4-8F44-950F09880CF3}" type="pres">
      <dgm:prSet presAssocID="{C4B2BEC2-E1AB-41D0-B717-87E62C54397A}" presName="parentText" presStyleLbl="node1" presStyleIdx="0" presStyleCnt="1" custScaleY="124956">
        <dgm:presLayoutVars>
          <dgm:chMax val="0"/>
          <dgm:bulletEnabled val="1"/>
        </dgm:presLayoutVars>
      </dgm:prSet>
      <dgm:spPr/>
      <dgm:t>
        <a:bodyPr/>
        <a:lstStyle/>
        <a:p>
          <a:endParaRPr kumimoji="1" lang="ja-JP" altLang="en-US"/>
        </a:p>
      </dgm:t>
    </dgm:pt>
  </dgm:ptLst>
  <dgm:cxnLst>
    <dgm:cxn modelId="{AE85C7A6-003E-400E-B491-EFBA29A25F18}" srcId="{18392473-B805-4CEB-A89C-5CD73B8F7D43}" destId="{C4B2BEC2-E1AB-41D0-B717-87E62C54397A}" srcOrd="0" destOrd="0" parTransId="{8C98B06A-35E1-4EF9-9E12-6B7D751A7639}" sibTransId="{CC63C522-A802-4782-AFAA-0D0952518593}"/>
    <dgm:cxn modelId="{D823E590-FF32-4362-AE7C-C8291E13D5C7}" type="presOf" srcId="{18392473-B805-4CEB-A89C-5CD73B8F7D43}" destId="{A593C29B-3DC0-48D9-9E5A-0F6E4DB08D1B}" srcOrd="0" destOrd="0" presId="urn:microsoft.com/office/officeart/2005/8/layout/vList2"/>
    <dgm:cxn modelId="{2CDC3717-D333-40AB-9887-F758E69623F4}" type="presOf" srcId="{C4B2BEC2-E1AB-41D0-B717-87E62C54397A}" destId="{DF5C7F6A-C78B-4CF4-8F44-950F09880CF3}" srcOrd="0" destOrd="0" presId="urn:microsoft.com/office/officeart/2005/8/layout/vList2"/>
    <dgm:cxn modelId="{74C9138B-27E6-4A30-B0FC-BFAEA645690A}" type="presParOf" srcId="{A593C29B-3DC0-48D9-9E5A-0F6E4DB08D1B}" destId="{DF5C7F6A-C78B-4CF4-8F44-950F09880CF3}"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E309A8D-726C-4E34-B2CF-34434E20854B}"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3FC2A03E-10A6-4D18-9F9C-2B0839135598}">
      <dgm:prSet/>
      <dgm:spPr/>
      <dgm:t>
        <a:bodyPr/>
        <a:lstStyle/>
        <a:p>
          <a:pPr rtl="0"/>
          <a:r>
            <a:rPr kumimoji="1" lang="en-US" dirty="0" smtClean="0"/>
            <a:t>9.1.1</a:t>
          </a:r>
          <a:r>
            <a:rPr kumimoji="1" lang="ja-JP" dirty="0" smtClean="0"/>
            <a:t>　資金市場</a:t>
          </a:r>
          <a:endParaRPr lang="ja-JP" dirty="0"/>
        </a:p>
      </dgm:t>
    </dgm:pt>
    <dgm:pt modelId="{4DE2FFA6-4E9F-4718-B72C-021C90867C82}" type="parTrans" cxnId="{B88E7951-4258-4B61-81F7-4E0152579D23}">
      <dgm:prSet/>
      <dgm:spPr/>
      <dgm:t>
        <a:bodyPr/>
        <a:lstStyle/>
        <a:p>
          <a:endParaRPr kumimoji="1" lang="ja-JP" altLang="en-US"/>
        </a:p>
      </dgm:t>
    </dgm:pt>
    <dgm:pt modelId="{88626B21-7CCF-46E7-AF45-53F1B7E640D0}" type="sibTrans" cxnId="{B88E7951-4258-4B61-81F7-4E0152579D23}">
      <dgm:prSet/>
      <dgm:spPr/>
      <dgm:t>
        <a:bodyPr/>
        <a:lstStyle/>
        <a:p>
          <a:endParaRPr kumimoji="1" lang="ja-JP" altLang="en-US"/>
        </a:p>
      </dgm:t>
    </dgm:pt>
    <dgm:pt modelId="{5064361E-B701-42F8-849E-DDDD7D8C8C56}" type="pres">
      <dgm:prSet presAssocID="{AE309A8D-726C-4E34-B2CF-34434E20854B}" presName="linear" presStyleCnt="0">
        <dgm:presLayoutVars>
          <dgm:animLvl val="lvl"/>
          <dgm:resizeHandles val="exact"/>
        </dgm:presLayoutVars>
      </dgm:prSet>
      <dgm:spPr/>
      <dgm:t>
        <a:bodyPr/>
        <a:lstStyle/>
        <a:p>
          <a:endParaRPr kumimoji="1" lang="ja-JP" altLang="en-US"/>
        </a:p>
      </dgm:t>
    </dgm:pt>
    <dgm:pt modelId="{F4D48C0D-6E32-4DE1-8AD3-4E96D54B26CB}" type="pres">
      <dgm:prSet presAssocID="{3FC2A03E-10A6-4D18-9F9C-2B0839135598}" presName="parentText" presStyleLbl="node1" presStyleIdx="0" presStyleCnt="1">
        <dgm:presLayoutVars>
          <dgm:chMax val="0"/>
          <dgm:bulletEnabled val="1"/>
        </dgm:presLayoutVars>
      </dgm:prSet>
      <dgm:spPr/>
      <dgm:t>
        <a:bodyPr/>
        <a:lstStyle/>
        <a:p>
          <a:endParaRPr kumimoji="1" lang="ja-JP" altLang="en-US"/>
        </a:p>
      </dgm:t>
    </dgm:pt>
  </dgm:ptLst>
  <dgm:cxnLst>
    <dgm:cxn modelId="{C0FF89FB-89AB-49FF-93F4-E2FC8CCE525E}" type="presOf" srcId="{3FC2A03E-10A6-4D18-9F9C-2B0839135598}" destId="{F4D48C0D-6E32-4DE1-8AD3-4E96D54B26CB}" srcOrd="0" destOrd="0" presId="urn:microsoft.com/office/officeart/2005/8/layout/vList2"/>
    <dgm:cxn modelId="{B88E7951-4258-4B61-81F7-4E0152579D23}" srcId="{AE309A8D-726C-4E34-B2CF-34434E20854B}" destId="{3FC2A03E-10A6-4D18-9F9C-2B0839135598}" srcOrd="0" destOrd="0" parTransId="{4DE2FFA6-4E9F-4718-B72C-021C90867C82}" sibTransId="{88626B21-7CCF-46E7-AF45-53F1B7E640D0}"/>
    <dgm:cxn modelId="{2F131050-A94B-402F-9ABF-3601DFD3C84D}" type="presOf" srcId="{AE309A8D-726C-4E34-B2CF-34434E20854B}" destId="{5064361E-B701-42F8-849E-DDDD7D8C8C56}" srcOrd="0" destOrd="0" presId="urn:microsoft.com/office/officeart/2005/8/layout/vList2"/>
    <dgm:cxn modelId="{5B7F8DD4-65E6-4761-87A6-768C72ABFF9D}" type="presParOf" srcId="{5064361E-B701-42F8-849E-DDDD7D8C8C56}" destId="{F4D48C0D-6E32-4DE1-8AD3-4E96D54B26CB}"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A4395F3-DE7B-4128-BC97-D8934A44C4AD}"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E2205424-F571-4E30-A9DD-E0C4D25823DD}">
      <dgm:prSet/>
      <dgm:spPr/>
      <dgm:t>
        <a:bodyPr/>
        <a:lstStyle/>
        <a:p>
          <a:pPr rtl="0"/>
          <a:r>
            <a:rPr kumimoji="1" lang="en-US" dirty="0" smtClean="0"/>
            <a:t>9.1.2</a:t>
          </a:r>
          <a:r>
            <a:rPr kumimoji="1" lang="ja-JP" dirty="0" smtClean="0"/>
            <a:t>　外国為替市場</a:t>
          </a:r>
          <a:r>
            <a:rPr kumimoji="1" lang="en-US" dirty="0" smtClean="0"/>
            <a:t/>
          </a:r>
          <a:br>
            <a:rPr kumimoji="1" lang="en-US" dirty="0" smtClean="0"/>
          </a:br>
          <a:r>
            <a:rPr kumimoji="1" lang="ja-JP" dirty="0" smtClean="0"/>
            <a:t>　　　　（経常収支）＝（対外純資産の増加）</a:t>
          </a:r>
          <a:endParaRPr kumimoji="1" lang="ja-JP" dirty="0"/>
        </a:p>
      </dgm:t>
    </dgm:pt>
    <dgm:pt modelId="{7F6916CC-4EF0-4D91-A39C-DBF0C2E15E26}" type="parTrans" cxnId="{7B38E6A5-C5B9-442D-9DEB-4142286FED3F}">
      <dgm:prSet/>
      <dgm:spPr/>
      <dgm:t>
        <a:bodyPr/>
        <a:lstStyle/>
        <a:p>
          <a:endParaRPr kumimoji="1" lang="ja-JP" altLang="en-US"/>
        </a:p>
      </dgm:t>
    </dgm:pt>
    <dgm:pt modelId="{1DE5F874-9F65-42FF-9C87-C933683CE0EA}" type="sibTrans" cxnId="{7B38E6A5-C5B9-442D-9DEB-4142286FED3F}">
      <dgm:prSet/>
      <dgm:spPr/>
      <dgm:t>
        <a:bodyPr/>
        <a:lstStyle/>
        <a:p>
          <a:endParaRPr kumimoji="1" lang="ja-JP" altLang="en-US"/>
        </a:p>
      </dgm:t>
    </dgm:pt>
    <dgm:pt modelId="{C0B178F1-DFA3-435F-958F-651FF47618E8}" type="pres">
      <dgm:prSet presAssocID="{1A4395F3-DE7B-4128-BC97-D8934A44C4AD}" presName="linear" presStyleCnt="0">
        <dgm:presLayoutVars>
          <dgm:animLvl val="lvl"/>
          <dgm:resizeHandles val="exact"/>
        </dgm:presLayoutVars>
      </dgm:prSet>
      <dgm:spPr/>
      <dgm:t>
        <a:bodyPr/>
        <a:lstStyle/>
        <a:p>
          <a:endParaRPr kumimoji="1" lang="ja-JP" altLang="en-US"/>
        </a:p>
      </dgm:t>
    </dgm:pt>
    <dgm:pt modelId="{37DA31E9-7FB9-4FBE-B73D-6E843A0CF181}" type="pres">
      <dgm:prSet presAssocID="{E2205424-F571-4E30-A9DD-E0C4D25823DD}" presName="parentText" presStyleLbl="node1" presStyleIdx="0" presStyleCnt="1">
        <dgm:presLayoutVars>
          <dgm:chMax val="0"/>
          <dgm:bulletEnabled val="1"/>
        </dgm:presLayoutVars>
      </dgm:prSet>
      <dgm:spPr/>
      <dgm:t>
        <a:bodyPr/>
        <a:lstStyle/>
        <a:p>
          <a:endParaRPr kumimoji="1" lang="ja-JP" altLang="en-US"/>
        </a:p>
      </dgm:t>
    </dgm:pt>
  </dgm:ptLst>
  <dgm:cxnLst>
    <dgm:cxn modelId="{CB0057FE-4EA5-4572-9394-FB3702321A60}" type="presOf" srcId="{E2205424-F571-4E30-A9DD-E0C4D25823DD}" destId="{37DA31E9-7FB9-4FBE-B73D-6E843A0CF181}" srcOrd="0" destOrd="0" presId="urn:microsoft.com/office/officeart/2005/8/layout/vList2"/>
    <dgm:cxn modelId="{DAC4D2AA-752A-4CC0-BB74-3AB1F8396EB6}" type="presOf" srcId="{1A4395F3-DE7B-4128-BC97-D8934A44C4AD}" destId="{C0B178F1-DFA3-435F-958F-651FF47618E8}" srcOrd="0" destOrd="0" presId="urn:microsoft.com/office/officeart/2005/8/layout/vList2"/>
    <dgm:cxn modelId="{7B38E6A5-C5B9-442D-9DEB-4142286FED3F}" srcId="{1A4395F3-DE7B-4128-BC97-D8934A44C4AD}" destId="{E2205424-F571-4E30-A9DD-E0C4D25823DD}" srcOrd="0" destOrd="0" parTransId="{7F6916CC-4EF0-4D91-A39C-DBF0C2E15E26}" sibTransId="{1DE5F874-9F65-42FF-9C87-C933683CE0EA}"/>
    <dgm:cxn modelId="{B49B3D5E-A076-4798-89EB-7D45C947DA18}" type="presParOf" srcId="{C0B178F1-DFA3-435F-958F-651FF47618E8}" destId="{37DA31E9-7FB9-4FBE-B73D-6E843A0CF18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298FE6B-D923-4BAF-8B8C-00C11E573682}"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48B71A5A-9F26-4F8D-AB83-337C24D7842C}">
      <dgm:prSet/>
      <dgm:spPr/>
      <dgm:t>
        <a:bodyPr/>
        <a:lstStyle/>
        <a:p>
          <a:pPr rtl="0"/>
          <a:r>
            <a:rPr kumimoji="1" lang="en-US" dirty="0" smtClean="0"/>
            <a:t>9.1.3</a:t>
          </a:r>
          <a:r>
            <a:rPr kumimoji="1" lang="ja-JP" dirty="0" smtClean="0"/>
            <a:t>　対外純資産の増加</a:t>
          </a:r>
          <a:endParaRPr lang="ja-JP" dirty="0"/>
        </a:p>
      </dgm:t>
    </dgm:pt>
    <dgm:pt modelId="{B5E23E6E-D027-4183-9C69-1DE6667AF435}" type="parTrans" cxnId="{29E83E69-056E-4624-A5C2-15284AED5F8D}">
      <dgm:prSet/>
      <dgm:spPr/>
      <dgm:t>
        <a:bodyPr/>
        <a:lstStyle/>
        <a:p>
          <a:endParaRPr kumimoji="1" lang="ja-JP" altLang="en-US"/>
        </a:p>
      </dgm:t>
    </dgm:pt>
    <dgm:pt modelId="{D3569DF8-C9C5-4226-96E1-58A158DC6063}" type="sibTrans" cxnId="{29E83E69-056E-4624-A5C2-15284AED5F8D}">
      <dgm:prSet/>
      <dgm:spPr/>
      <dgm:t>
        <a:bodyPr/>
        <a:lstStyle/>
        <a:p>
          <a:endParaRPr kumimoji="1" lang="ja-JP" altLang="en-US"/>
        </a:p>
      </dgm:t>
    </dgm:pt>
    <dgm:pt modelId="{3186D714-08F3-400C-B925-369F60F70115}" type="pres">
      <dgm:prSet presAssocID="{9298FE6B-D923-4BAF-8B8C-00C11E573682}" presName="linear" presStyleCnt="0">
        <dgm:presLayoutVars>
          <dgm:animLvl val="lvl"/>
          <dgm:resizeHandles val="exact"/>
        </dgm:presLayoutVars>
      </dgm:prSet>
      <dgm:spPr/>
      <dgm:t>
        <a:bodyPr/>
        <a:lstStyle/>
        <a:p>
          <a:endParaRPr kumimoji="1" lang="ja-JP" altLang="en-US"/>
        </a:p>
      </dgm:t>
    </dgm:pt>
    <dgm:pt modelId="{CBCFF8E7-9359-4249-A36B-CA098087B148}" type="pres">
      <dgm:prSet presAssocID="{48B71A5A-9F26-4F8D-AB83-337C24D7842C}" presName="parentText" presStyleLbl="node1" presStyleIdx="0" presStyleCnt="1">
        <dgm:presLayoutVars>
          <dgm:chMax val="0"/>
          <dgm:bulletEnabled val="1"/>
        </dgm:presLayoutVars>
      </dgm:prSet>
      <dgm:spPr/>
      <dgm:t>
        <a:bodyPr/>
        <a:lstStyle/>
        <a:p>
          <a:endParaRPr kumimoji="1" lang="ja-JP" altLang="en-US"/>
        </a:p>
      </dgm:t>
    </dgm:pt>
  </dgm:ptLst>
  <dgm:cxnLst>
    <dgm:cxn modelId="{A393430D-EC2B-43F5-89B5-8DC7FB05EA9E}" type="presOf" srcId="{9298FE6B-D923-4BAF-8B8C-00C11E573682}" destId="{3186D714-08F3-400C-B925-369F60F70115}" srcOrd="0" destOrd="0" presId="urn:microsoft.com/office/officeart/2005/8/layout/vList2"/>
    <dgm:cxn modelId="{29E83E69-056E-4624-A5C2-15284AED5F8D}" srcId="{9298FE6B-D923-4BAF-8B8C-00C11E573682}" destId="{48B71A5A-9F26-4F8D-AB83-337C24D7842C}" srcOrd="0" destOrd="0" parTransId="{B5E23E6E-D027-4183-9C69-1DE6667AF435}" sibTransId="{D3569DF8-C9C5-4226-96E1-58A158DC6063}"/>
    <dgm:cxn modelId="{8DDACB3B-56D6-4B15-96F7-5CAB525B9140}" type="presOf" srcId="{48B71A5A-9F26-4F8D-AB83-337C24D7842C}" destId="{CBCFF8E7-9359-4249-A36B-CA098087B148}" srcOrd="0" destOrd="0" presId="urn:microsoft.com/office/officeart/2005/8/layout/vList2"/>
    <dgm:cxn modelId="{7553F743-7861-43FA-ACFF-3F538A96C247}" type="presParOf" srcId="{3186D714-08F3-400C-B925-369F60F70115}" destId="{CBCFF8E7-9359-4249-A36B-CA098087B14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036CD9E-DD1F-4F6F-8584-BD35ED40BD87}"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8AF9A829-BBA4-4D42-BF70-C585602639EE}">
      <dgm:prSet/>
      <dgm:spPr/>
      <dgm:t>
        <a:bodyPr/>
        <a:lstStyle/>
        <a:p>
          <a:pPr rtl="0"/>
          <a:r>
            <a:rPr kumimoji="1" lang="en-US" dirty="0" smtClean="0"/>
            <a:t>9</a:t>
          </a:r>
          <a:r>
            <a:rPr kumimoji="1" lang="en-US" altLang="ja-JP" dirty="0" smtClean="0"/>
            <a:t>.</a:t>
          </a:r>
          <a:r>
            <a:rPr kumimoji="1" lang="en-US" dirty="0" smtClean="0"/>
            <a:t>1</a:t>
          </a:r>
          <a:r>
            <a:rPr kumimoji="1" lang="en-US" altLang="ja-JP" dirty="0" smtClean="0"/>
            <a:t>.</a:t>
          </a:r>
          <a:r>
            <a:rPr kumimoji="1" lang="en-US" dirty="0" smtClean="0"/>
            <a:t>4</a:t>
          </a:r>
          <a:r>
            <a:rPr kumimoji="1" lang="ja-JP" dirty="0" smtClean="0"/>
            <a:t>　経常収支</a:t>
          </a:r>
          <a:endParaRPr lang="ja-JP" dirty="0"/>
        </a:p>
      </dgm:t>
    </dgm:pt>
    <dgm:pt modelId="{10ABB618-B1E1-44FF-A013-0746928521AD}" type="parTrans" cxnId="{09173548-B179-4844-9F1E-7A450A51F9A3}">
      <dgm:prSet/>
      <dgm:spPr/>
      <dgm:t>
        <a:bodyPr/>
        <a:lstStyle/>
        <a:p>
          <a:endParaRPr kumimoji="1" lang="ja-JP" altLang="en-US"/>
        </a:p>
      </dgm:t>
    </dgm:pt>
    <dgm:pt modelId="{4B4F0A64-F4A7-4027-90BC-1A330A5558B1}" type="sibTrans" cxnId="{09173548-B179-4844-9F1E-7A450A51F9A3}">
      <dgm:prSet/>
      <dgm:spPr/>
      <dgm:t>
        <a:bodyPr/>
        <a:lstStyle/>
        <a:p>
          <a:endParaRPr kumimoji="1" lang="ja-JP" altLang="en-US"/>
        </a:p>
      </dgm:t>
    </dgm:pt>
    <dgm:pt modelId="{282E1562-9E82-476A-A100-7C51E8BE2215}" type="pres">
      <dgm:prSet presAssocID="{D036CD9E-DD1F-4F6F-8584-BD35ED40BD87}" presName="linear" presStyleCnt="0">
        <dgm:presLayoutVars>
          <dgm:animLvl val="lvl"/>
          <dgm:resizeHandles val="exact"/>
        </dgm:presLayoutVars>
      </dgm:prSet>
      <dgm:spPr/>
      <dgm:t>
        <a:bodyPr/>
        <a:lstStyle/>
        <a:p>
          <a:endParaRPr kumimoji="1" lang="ja-JP" altLang="en-US"/>
        </a:p>
      </dgm:t>
    </dgm:pt>
    <dgm:pt modelId="{D0E015A2-BB2B-46B1-B564-D03552F4ABDF}" type="pres">
      <dgm:prSet presAssocID="{8AF9A829-BBA4-4D42-BF70-C585602639EE}" presName="parentText" presStyleLbl="node1" presStyleIdx="0" presStyleCnt="1">
        <dgm:presLayoutVars>
          <dgm:chMax val="0"/>
          <dgm:bulletEnabled val="1"/>
        </dgm:presLayoutVars>
      </dgm:prSet>
      <dgm:spPr/>
      <dgm:t>
        <a:bodyPr/>
        <a:lstStyle/>
        <a:p>
          <a:endParaRPr kumimoji="1" lang="ja-JP" altLang="en-US"/>
        </a:p>
      </dgm:t>
    </dgm:pt>
  </dgm:ptLst>
  <dgm:cxnLst>
    <dgm:cxn modelId="{F714A840-B24B-4291-B7A6-5456183E88EA}" type="presOf" srcId="{D036CD9E-DD1F-4F6F-8584-BD35ED40BD87}" destId="{282E1562-9E82-476A-A100-7C51E8BE2215}" srcOrd="0" destOrd="0" presId="urn:microsoft.com/office/officeart/2005/8/layout/vList2"/>
    <dgm:cxn modelId="{396326A2-9ED9-4947-8C84-E7681593D741}" type="presOf" srcId="{8AF9A829-BBA4-4D42-BF70-C585602639EE}" destId="{D0E015A2-BB2B-46B1-B564-D03552F4ABDF}" srcOrd="0" destOrd="0" presId="urn:microsoft.com/office/officeart/2005/8/layout/vList2"/>
    <dgm:cxn modelId="{09173548-B179-4844-9F1E-7A450A51F9A3}" srcId="{D036CD9E-DD1F-4F6F-8584-BD35ED40BD87}" destId="{8AF9A829-BBA4-4D42-BF70-C585602639EE}" srcOrd="0" destOrd="0" parTransId="{10ABB618-B1E1-44FF-A013-0746928521AD}" sibTransId="{4B4F0A64-F4A7-4027-90BC-1A330A5558B1}"/>
    <dgm:cxn modelId="{88C6E4DA-118E-4716-A42F-B112D8124302}" type="presParOf" srcId="{282E1562-9E82-476A-A100-7C51E8BE2215}" destId="{D0E015A2-BB2B-46B1-B564-D03552F4ABD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A79E2F5-1711-42CE-AB33-22D46D87F2B3}"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D0BC8620-7E32-4500-8060-0255A1C878E0}">
      <dgm:prSet/>
      <dgm:spPr/>
      <dgm:t>
        <a:bodyPr/>
        <a:lstStyle/>
        <a:p>
          <a:pPr rtl="0"/>
          <a:r>
            <a:rPr kumimoji="1" lang="en-US" dirty="0" smtClean="0"/>
            <a:t>9</a:t>
          </a:r>
          <a:r>
            <a:rPr kumimoji="1" lang="en-US" altLang="ja-JP" dirty="0" smtClean="0"/>
            <a:t>.</a:t>
          </a:r>
          <a:r>
            <a:rPr kumimoji="1" lang="en-US" dirty="0" smtClean="0"/>
            <a:t>2 </a:t>
          </a:r>
          <a:r>
            <a:rPr kumimoji="1" lang="ja-JP" dirty="0" smtClean="0"/>
            <a:t>開放</a:t>
          </a:r>
          <a:r>
            <a:rPr kumimoji="1" lang="ja-JP" dirty="0" smtClean="0"/>
            <a:t>経済における均衡</a:t>
          </a:r>
          <a:endParaRPr lang="ja-JP" dirty="0"/>
        </a:p>
      </dgm:t>
    </dgm:pt>
    <dgm:pt modelId="{89E79152-6D88-48D7-878F-A305A52AABAE}" type="parTrans" cxnId="{989BC972-28E1-43A3-AE68-AE0A45AECDAD}">
      <dgm:prSet/>
      <dgm:spPr/>
      <dgm:t>
        <a:bodyPr/>
        <a:lstStyle/>
        <a:p>
          <a:endParaRPr kumimoji="1" lang="ja-JP" altLang="en-US"/>
        </a:p>
      </dgm:t>
    </dgm:pt>
    <dgm:pt modelId="{5BA73358-FD62-468E-984F-AC93B35E8304}" type="sibTrans" cxnId="{989BC972-28E1-43A3-AE68-AE0A45AECDAD}">
      <dgm:prSet/>
      <dgm:spPr/>
      <dgm:t>
        <a:bodyPr/>
        <a:lstStyle/>
        <a:p>
          <a:endParaRPr kumimoji="1" lang="ja-JP" altLang="en-US"/>
        </a:p>
      </dgm:t>
    </dgm:pt>
    <dgm:pt modelId="{3CF26045-5DB3-4CA7-BCBD-CC9A97E92ECB}" type="pres">
      <dgm:prSet presAssocID="{CA79E2F5-1711-42CE-AB33-22D46D87F2B3}" presName="linear" presStyleCnt="0">
        <dgm:presLayoutVars>
          <dgm:animLvl val="lvl"/>
          <dgm:resizeHandles val="exact"/>
        </dgm:presLayoutVars>
      </dgm:prSet>
      <dgm:spPr/>
      <dgm:t>
        <a:bodyPr/>
        <a:lstStyle/>
        <a:p>
          <a:endParaRPr kumimoji="1" lang="ja-JP" altLang="en-US"/>
        </a:p>
      </dgm:t>
    </dgm:pt>
    <dgm:pt modelId="{BAD7A1E6-86C4-4E2D-8033-6EF095D85BFC}" type="pres">
      <dgm:prSet presAssocID="{D0BC8620-7E32-4500-8060-0255A1C878E0}" presName="parentText" presStyleLbl="node1" presStyleIdx="0" presStyleCnt="1">
        <dgm:presLayoutVars>
          <dgm:chMax val="0"/>
          <dgm:bulletEnabled val="1"/>
        </dgm:presLayoutVars>
      </dgm:prSet>
      <dgm:spPr/>
      <dgm:t>
        <a:bodyPr/>
        <a:lstStyle/>
        <a:p>
          <a:endParaRPr kumimoji="1" lang="ja-JP" altLang="en-US"/>
        </a:p>
      </dgm:t>
    </dgm:pt>
  </dgm:ptLst>
  <dgm:cxnLst>
    <dgm:cxn modelId="{989BC972-28E1-43A3-AE68-AE0A45AECDAD}" srcId="{CA79E2F5-1711-42CE-AB33-22D46D87F2B3}" destId="{D0BC8620-7E32-4500-8060-0255A1C878E0}" srcOrd="0" destOrd="0" parTransId="{89E79152-6D88-48D7-878F-A305A52AABAE}" sibTransId="{5BA73358-FD62-468E-984F-AC93B35E8304}"/>
    <dgm:cxn modelId="{F18119AE-8B77-4AEE-B90C-CD257AF9D559}" type="presOf" srcId="{D0BC8620-7E32-4500-8060-0255A1C878E0}" destId="{BAD7A1E6-86C4-4E2D-8033-6EF095D85BFC}" srcOrd="0" destOrd="0" presId="urn:microsoft.com/office/officeart/2005/8/layout/vList2"/>
    <dgm:cxn modelId="{3D46CBEC-E607-44D9-B56D-0003B0D38968}" type="presOf" srcId="{CA79E2F5-1711-42CE-AB33-22D46D87F2B3}" destId="{3CF26045-5DB3-4CA7-BCBD-CC9A97E92ECB}" srcOrd="0" destOrd="0" presId="urn:microsoft.com/office/officeart/2005/8/layout/vList2"/>
    <dgm:cxn modelId="{89A3A237-E149-452A-8A62-28F39921714A}" type="presParOf" srcId="{3CF26045-5DB3-4CA7-BCBD-CC9A97E92ECB}" destId="{BAD7A1E6-86C4-4E2D-8033-6EF095D85BF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49171A6-EB0A-4160-A54C-EDFC6B87FCC4}"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6EEA1F92-A3E9-4EAA-A42A-F17433CC9B82}">
      <dgm:prSet/>
      <dgm:spPr/>
      <dgm:t>
        <a:bodyPr/>
        <a:lstStyle/>
        <a:p>
          <a:pPr rtl="0"/>
          <a:r>
            <a:rPr kumimoji="1" lang="en-US" b="0" i="0" baseline="0" dirty="0" smtClean="0"/>
            <a:t>9.4</a:t>
          </a:r>
          <a:r>
            <a:rPr kumimoji="1" lang="ja-JP" b="0" i="0" baseline="0" dirty="0" smtClean="0"/>
            <a:t>　政策の効果</a:t>
          </a:r>
          <a:endParaRPr kumimoji="1" lang="ja-JP" b="0" i="0" baseline="0" dirty="0"/>
        </a:p>
      </dgm:t>
    </dgm:pt>
    <dgm:pt modelId="{E7624676-02DA-4011-8A21-C492AA47F09A}" type="parTrans" cxnId="{5C08089F-74A4-437C-8EB3-EA6BD1A46373}">
      <dgm:prSet/>
      <dgm:spPr/>
      <dgm:t>
        <a:bodyPr/>
        <a:lstStyle/>
        <a:p>
          <a:endParaRPr kumimoji="1" lang="ja-JP" altLang="en-US"/>
        </a:p>
      </dgm:t>
    </dgm:pt>
    <dgm:pt modelId="{5CF5D601-865F-45F7-B7E6-161C3D00B02A}" type="sibTrans" cxnId="{5C08089F-74A4-437C-8EB3-EA6BD1A46373}">
      <dgm:prSet/>
      <dgm:spPr/>
      <dgm:t>
        <a:bodyPr/>
        <a:lstStyle/>
        <a:p>
          <a:endParaRPr kumimoji="1" lang="ja-JP" altLang="en-US"/>
        </a:p>
      </dgm:t>
    </dgm:pt>
    <dgm:pt modelId="{A6109088-EB81-4ED5-9C49-D7D60F56295B}" type="pres">
      <dgm:prSet presAssocID="{149171A6-EB0A-4160-A54C-EDFC6B87FCC4}" presName="linear" presStyleCnt="0">
        <dgm:presLayoutVars>
          <dgm:animLvl val="lvl"/>
          <dgm:resizeHandles val="exact"/>
        </dgm:presLayoutVars>
      </dgm:prSet>
      <dgm:spPr/>
      <dgm:t>
        <a:bodyPr/>
        <a:lstStyle/>
        <a:p>
          <a:endParaRPr kumimoji="1" lang="ja-JP" altLang="en-US"/>
        </a:p>
      </dgm:t>
    </dgm:pt>
    <dgm:pt modelId="{36795621-52C6-4D7B-9726-4AFAB6284DAB}" type="pres">
      <dgm:prSet presAssocID="{6EEA1F92-A3E9-4EAA-A42A-F17433CC9B82}" presName="parentText" presStyleLbl="node1" presStyleIdx="0" presStyleCnt="1">
        <dgm:presLayoutVars>
          <dgm:chMax val="0"/>
          <dgm:bulletEnabled val="1"/>
        </dgm:presLayoutVars>
      </dgm:prSet>
      <dgm:spPr/>
      <dgm:t>
        <a:bodyPr/>
        <a:lstStyle/>
        <a:p>
          <a:endParaRPr kumimoji="1" lang="ja-JP" altLang="en-US"/>
        </a:p>
      </dgm:t>
    </dgm:pt>
  </dgm:ptLst>
  <dgm:cxnLst>
    <dgm:cxn modelId="{390B368C-C7A0-4D9D-AC35-0A419F4E9DD5}" type="presOf" srcId="{149171A6-EB0A-4160-A54C-EDFC6B87FCC4}" destId="{A6109088-EB81-4ED5-9C49-D7D60F56295B}" srcOrd="0" destOrd="0" presId="urn:microsoft.com/office/officeart/2005/8/layout/vList2"/>
    <dgm:cxn modelId="{5C08089F-74A4-437C-8EB3-EA6BD1A46373}" srcId="{149171A6-EB0A-4160-A54C-EDFC6B87FCC4}" destId="{6EEA1F92-A3E9-4EAA-A42A-F17433CC9B82}" srcOrd="0" destOrd="0" parTransId="{E7624676-02DA-4011-8A21-C492AA47F09A}" sibTransId="{5CF5D601-865F-45F7-B7E6-161C3D00B02A}"/>
    <dgm:cxn modelId="{12C21289-E10D-4A6D-BD30-5E0AB0051FA9}" type="presOf" srcId="{6EEA1F92-A3E9-4EAA-A42A-F17433CC9B82}" destId="{36795621-52C6-4D7B-9726-4AFAB6284DAB}" srcOrd="0" destOrd="0" presId="urn:microsoft.com/office/officeart/2005/8/layout/vList2"/>
    <dgm:cxn modelId="{D448E5CC-4BDB-4293-B2FF-259CB870020F}" type="presParOf" srcId="{A6109088-EB81-4ED5-9C49-D7D60F56295B}" destId="{36795621-52C6-4D7B-9726-4AFAB6284DA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C0D2B78-52D5-4C2D-BFA0-069568B39086}"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2E84CA67-3269-47AC-B7D6-55364574D565}">
      <dgm:prSet/>
      <dgm:spPr/>
      <dgm:t>
        <a:bodyPr/>
        <a:lstStyle/>
        <a:p>
          <a:pPr rtl="0"/>
          <a:r>
            <a:rPr lang="en-US" dirty="0" smtClean="0"/>
            <a:t>9.4.1</a:t>
          </a:r>
          <a:r>
            <a:rPr lang="ja-JP" dirty="0" smtClean="0"/>
            <a:t>　財政赤字拡大の効果</a:t>
          </a:r>
          <a:endParaRPr lang="ja-JP" dirty="0"/>
        </a:p>
      </dgm:t>
    </dgm:pt>
    <dgm:pt modelId="{412DE007-41FF-44F1-A1A7-9CB24B90E5E2}" type="parTrans" cxnId="{46C7DA6A-6DAA-4156-8332-01242D604870}">
      <dgm:prSet/>
      <dgm:spPr/>
      <dgm:t>
        <a:bodyPr/>
        <a:lstStyle/>
        <a:p>
          <a:endParaRPr kumimoji="1" lang="ja-JP" altLang="en-US"/>
        </a:p>
      </dgm:t>
    </dgm:pt>
    <dgm:pt modelId="{8074CBF3-6274-4F91-838E-5FEF81FD2746}" type="sibTrans" cxnId="{46C7DA6A-6DAA-4156-8332-01242D604870}">
      <dgm:prSet/>
      <dgm:spPr/>
      <dgm:t>
        <a:bodyPr/>
        <a:lstStyle/>
        <a:p>
          <a:endParaRPr kumimoji="1" lang="ja-JP" altLang="en-US"/>
        </a:p>
      </dgm:t>
    </dgm:pt>
    <dgm:pt modelId="{218E7A6E-9235-458A-B284-CFDEBCC204D6}" type="pres">
      <dgm:prSet presAssocID="{DC0D2B78-52D5-4C2D-BFA0-069568B39086}" presName="linear" presStyleCnt="0">
        <dgm:presLayoutVars>
          <dgm:animLvl val="lvl"/>
          <dgm:resizeHandles val="exact"/>
        </dgm:presLayoutVars>
      </dgm:prSet>
      <dgm:spPr/>
      <dgm:t>
        <a:bodyPr/>
        <a:lstStyle/>
        <a:p>
          <a:endParaRPr kumimoji="1" lang="ja-JP" altLang="en-US"/>
        </a:p>
      </dgm:t>
    </dgm:pt>
    <dgm:pt modelId="{780F9474-801E-481B-A66B-5DE04CF5E941}" type="pres">
      <dgm:prSet presAssocID="{2E84CA67-3269-47AC-B7D6-55364574D565}" presName="parentText" presStyleLbl="node1" presStyleIdx="0" presStyleCnt="1">
        <dgm:presLayoutVars>
          <dgm:chMax val="0"/>
          <dgm:bulletEnabled val="1"/>
        </dgm:presLayoutVars>
      </dgm:prSet>
      <dgm:spPr/>
      <dgm:t>
        <a:bodyPr/>
        <a:lstStyle/>
        <a:p>
          <a:endParaRPr kumimoji="1" lang="ja-JP" altLang="en-US"/>
        </a:p>
      </dgm:t>
    </dgm:pt>
  </dgm:ptLst>
  <dgm:cxnLst>
    <dgm:cxn modelId="{D396A697-4B3B-4F4F-BFD6-2C1F5DB51AF2}" type="presOf" srcId="{DC0D2B78-52D5-4C2D-BFA0-069568B39086}" destId="{218E7A6E-9235-458A-B284-CFDEBCC204D6}" srcOrd="0" destOrd="0" presId="urn:microsoft.com/office/officeart/2005/8/layout/vList2"/>
    <dgm:cxn modelId="{46C7DA6A-6DAA-4156-8332-01242D604870}" srcId="{DC0D2B78-52D5-4C2D-BFA0-069568B39086}" destId="{2E84CA67-3269-47AC-B7D6-55364574D565}" srcOrd="0" destOrd="0" parTransId="{412DE007-41FF-44F1-A1A7-9CB24B90E5E2}" sibTransId="{8074CBF3-6274-4F91-838E-5FEF81FD2746}"/>
    <dgm:cxn modelId="{14DEEAF3-75FE-445B-9E87-3D8D76FE5D0C}" type="presOf" srcId="{2E84CA67-3269-47AC-B7D6-55364574D565}" destId="{780F9474-801E-481B-A66B-5DE04CF5E941}" srcOrd="0" destOrd="0" presId="urn:microsoft.com/office/officeart/2005/8/layout/vList2"/>
    <dgm:cxn modelId="{F3AF73F8-5336-4B5D-BC12-07726482147F}" type="presParOf" srcId="{218E7A6E-9235-458A-B284-CFDEBCC204D6}" destId="{780F9474-801E-481B-A66B-5DE04CF5E941}"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709EB12-487B-4132-9683-843083027372}"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97606E03-0D46-4353-BB11-4973C9D00A1E}">
      <dgm:prSet/>
      <dgm:spPr/>
      <dgm:t>
        <a:bodyPr/>
        <a:lstStyle/>
        <a:p>
          <a:pPr rtl="0"/>
          <a:r>
            <a:rPr lang="en-US" dirty="0" smtClean="0"/>
            <a:t>9.4.2</a:t>
          </a:r>
          <a:r>
            <a:rPr lang="ja-JP" dirty="0" smtClean="0"/>
            <a:t>　貿易政策</a:t>
          </a:r>
          <a:endParaRPr lang="ja-JP" dirty="0"/>
        </a:p>
      </dgm:t>
    </dgm:pt>
    <dgm:pt modelId="{0F64143B-7507-4F26-8AB7-A2FA6AB73C55}" type="parTrans" cxnId="{C22E4CF1-B47A-47F5-A38C-DE00979F3B1E}">
      <dgm:prSet/>
      <dgm:spPr/>
      <dgm:t>
        <a:bodyPr/>
        <a:lstStyle/>
        <a:p>
          <a:endParaRPr kumimoji="1" lang="ja-JP" altLang="en-US"/>
        </a:p>
      </dgm:t>
    </dgm:pt>
    <dgm:pt modelId="{67140AAC-0E09-4D3D-99C6-92DB121C0828}" type="sibTrans" cxnId="{C22E4CF1-B47A-47F5-A38C-DE00979F3B1E}">
      <dgm:prSet/>
      <dgm:spPr/>
      <dgm:t>
        <a:bodyPr/>
        <a:lstStyle/>
        <a:p>
          <a:endParaRPr kumimoji="1" lang="ja-JP" altLang="en-US"/>
        </a:p>
      </dgm:t>
    </dgm:pt>
    <dgm:pt modelId="{6244A878-80E2-4A8E-9E45-8B1CF7F64257}" type="pres">
      <dgm:prSet presAssocID="{0709EB12-487B-4132-9683-843083027372}" presName="linear" presStyleCnt="0">
        <dgm:presLayoutVars>
          <dgm:animLvl val="lvl"/>
          <dgm:resizeHandles val="exact"/>
        </dgm:presLayoutVars>
      </dgm:prSet>
      <dgm:spPr/>
      <dgm:t>
        <a:bodyPr/>
        <a:lstStyle/>
        <a:p>
          <a:endParaRPr kumimoji="1" lang="ja-JP" altLang="en-US"/>
        </a:p>
      </dgm:t>
    </dgm:pt>
    <dgm:pt modelId="{74EC67E4-EE38-46D4-A4BB-D2D6CA251888}" type="pres">
      <dgm:prSet presAssocID="{97606E03-0D46-4353-BB11-4973C9D00A1E}" presName="parentText" presStyleLbl="node1" presStyleIdx="0" presStyleCnt="1" custScaleY="149469">
        <dgm:presLayoutVars>
          <dgm:chMax val="0"/>
          <dgm:bulletEnabled val="1"/>
        </dgm:presLayoutVars>
      </dgm:prSet>
      <dgm:spPr/>
      <dgm:t>
        <a:bodyPr/>
        <a:lstStyle/>
        <a:p>
          <a:endParaRPr kumimoji="1" lang="ja-JP" altLang="en-US"/>
        </a:p>
      </dgm:t>
    </dgm:pt>
  </dgm:ptLst>
  <dgm:cxnLst>
    <dgm:cxn modelId="{AEE91913-A3E5-4399-A7B7-400C07FD6074}" type="presOf" srcId="{97606E03-0D46-4353-BB11-4973C9D00A1E}" destId="{74EC67E4-EE38-46D4-A4BB-D2D6CA251888}" srcOrd="0" destOrd="0" presId="urn:microsoft.com/office/officeart/2005/8/layout/vList2"/>
    <dgm:cxn modelId="{C22E4CF1-B47A-47F5-A38C-DE00979F3B1E}" srcId="{0709EB12-487B-4132-9683-843083027372}" destId="{97606E03-0D46-4353-BB11-4973C9D00A1E}" srcOrd="0" destOrd="0" parTransId="{0F64143B-7507-4F26-8AB7-A2FA6AB73C55}" sibTransId="{67140AAC-0E09-4D3D-99C6-92DB121C0828}"/>
    <dgm:cxn modelId="{A81ED63E-8096-4990-95D1-18FE92FBB6CD}" type="presOf" srcId="{0709EB12-487B-4132-9683-843083027372}" destId="{6244A878-80E2-4A8E-9E45-8B1CF7F64257}" srcOrd="0" destOrd="0" presId="urn:microsoft.com/office/officeart/2005/8/layout/vList2"/>
    <dgm:cxn modelId="{5CAA6173-6A17-4EA6-98C8-5D8FF37427C5}" type="presParOf" srcId="{6244A878-80E2-4A8E-9E45-8B1CF7F64257}" destId="{74EC67E4-EE38-46D4-A4BB-D2D6CA25188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6268D2-55AD-4310-8C0B-C59C4FB6AE6C}"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1B46B537-A55C-4B5D-9957-D6B0F70B1E4A}">
      <dgm:prSet/>
      <dgm:spPr/>
      <dgm:t>
        <a:bodyPr/>
        <a:lstStyle/>
        <a:p>
          <a:pPr rtl="0"/>
          <a:r>
            <a:rPr lang="en-US" dirty="0" smtClean="0"/>
            <a:t>8.1.1</a:t>
          </a:r>
          <a:r>
            <a:rPr lang="ja-JP" dirty="0" smtClean="0"/>
            <a:t>　財・サービスの取引</a:t>
          </a:r>
          <a:endParaRPr lang="ja-JP" dirty="0"/>
        </a:p>
      </dgm:t>
    </dgm:pt>
    <dgm:pt modelId="{0BBF3B19-05E1-4D2D-AFE0-AFD20F8D87D7}" type="parTrans" cxnId="{DA1FD639-7431-486C-A2D4-E1F585DCB2A9}">
      <dgm:prSet/>
      <dgm:spPr/>
      <dgm:t>
        <a:bodyPr/>
        <a:lstStyle/>
        <a:p>
          <a:endParaRPr kumimoji="1" lang="ja-JP" altLang="en-US"/>
        </a:p>
      </dgm:t>
    </dgm:pt>
    <dgm:pt modelId="{CB964DB8-9EB0-46DD-8C21-68A9B4CAAA7D}" type="sibTrans" cxnId="{DA1FD639-7431-486C-A2D4-E1F585DCB2A9}">
      <dgm:prSet/>
      <dgm:spPr/>
      <dgm:t>
        <a:bodyPr/>
        <a:lstStyle/>
        <a:p>
          <a:endParaRPr kumimoji="1" lang="ja-JP" altLang="en-US"/>
        </a:p>
      </dgm:t>
    </dgm:pt>
    <dgm:pt modelId="{10853018-58E9-45EA-9E8C-DDBCA29FD901}" type="pres">
      <dgm:prSet presAssocID="{976268D2-55AD-4310-8C0B-C59C4FB6AE6C}" presName="linear" presStyleCnt="0">
        <dgm:presLayoutVars>
          <dgm:animLvl val="lvl"/>
          <dgm:resizeHandles val="exact"/>
        </dgm:presLayoutVars>
      </dgm:prSet>
      <dgm:spPr/>
      <dgm:t>
        <a:bodyPr/>
        <a:lstStyle/>
        <a:p>
          <a:endParaRPr kumimoji="1" lang="ja-JP" altLang="en-US"/>
        </a:p>
      </dgm:t>
    </dgm:pt>
    <dgm:pt modelId="{B0B78848-E6C6-46F5-A41A-750B902F98EB}" type="pres">
      <dgm:prSet presAssocID="{1B46B537-A55C-4B5D-9957-D6B0F70B1E4A}" presName="parentText" presStyleLbl="node1" presStyleIdx="0" presStyleCnt="1">
        <dgm:presLayoutVars>
          <dgm:chMax val="0"/>
          <dgm:bulletEnabled val="1"/>
        </dgm:presLayoutVars>
      </dgm:prSet>
      <dgm:spPr/>
      <dgm:t>
        <a:bodyPr/>
        <a:lstStyle/>
        <a:p>
          <a:endParaRPr kumimoji="1" lang="ja-JP" altLang="en-US"/>
        </a:p>
      </dgm:t>
    </dgm:pt>
  </dgm:ptLst>
  <dgm:cxnLst>
    <dgm:cxn modelId="{08C318C7-46B0-449F-B2EF-66D5AB8EF50B}" type="presOf" srcId="{1B46B537-A55C-4B5D-9957-D6B0F70B1E4A}" destId="{B0B78848-E6C6-46F5-A41A-750B902F98EB}" srcOrd="0" destOrd="0" presId="urn:microsoft.com/office/officeart/2005/8/layout/vList2"/>
    <dgm:cxn modelId="{DA1FD639-7431-486C-A2D4-E1F585DCB2A9}" srcId="{976268D2-55AD-4310-8C0B-C59C4FB6AE6C}" destId="{1B46B537-A55C-4B5D-9957-D6B0F70B1E4A}" srcOrd="0" destOrd="0" parTransId="{0BBF3B19-05E1-4D2D-AFE0-AFD20F8D87D7}" sibTransId="{CB964DB8-9EB0-46DD-8C21-68A9B4CAAA7D}"/>
    <dgm:cxn modelId="{B119AB88-17A8-4C8D-8080-0A0B306CE1F7}" type="presOf" srcId="{976268D2-55AD-4310-8C0B-C59C4FB6AE6C}" destId="{10853018-58E9-45EA-9E8C-DDBCA29FD901}" srcOrd="0" destOrd="0" presId="urn:microsoft.com/office/officeart/2005/8/layout/vList2"/>
    <dgm:cxn modelId="{07F91577-7DBC-499A-852E-97B16165C8D7}" type="presParOf" srcId="{10853018-58E9-45EA-9E8C-DDBCA29FD901}" destId="{B0B78848-E6C6-46F5-A41A-750B902F98E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DD7B09-88B9-467B-8F15-8063B69F09FD}"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42AB55A7-5ABB-413C-ABE1-AEA40F74983E}">
      <dgm:prSet/>
      <dgm:spPr/>
      <dgm:t>
        <a:bodyPr/>
        <a:lstStyle/>
        <a:p>
          <a:pPr rtl="0"/>
          <a:r>
            <a:rPr lang="en-US" dirty="0" smtClean="0"/>
            <a:t>8.1.2</a:t>
          </a:r>
          <a:r>
            <a:rPr lang="ja-JP" dirty="0" smtClean="0"/>
            <a:t>　所得収支</a:t>
          </a:r>
          <a:endParaRPr lang="en-US" dirty="0"/>
        </a:p>
      </dgm:t>
    </dgm:pt>
    <dgm:pt modelId="{D80ADE68-9820-43D8-94B0-334AF87DFA07}" type="parTrans" cxnId="{CB20DFF8-8A92-42B7-ACFF-21A72EA10612}">
      <dgm:prSet/>
      <dgm:spPr/>
      <dgm:t>
        <a:bodyPr/>
        <a:lstStyle/>
        <a:p>
          <a:endParaRPr kumimoji="1" lang="ja-JP" altLang="en-US"/>
        </a:p>
      </dgm:t>
    </dgm:pt>
    <dgm:pt modelId="{F3F0E33A-853B-4397-9751-D5AE956DE082}" type="sibTrans" cxnId="{CB20DFF8-8A92-42B7-ACFF-21A72EA10612}">
      <dgm:prSet/>
      <dgm:spPr/>
      <dgm:t>
        <a:bodyPr/>
        <a:lstStyle/>
        <a:p>
          <a:endParaRPr kumimoji="1" lang="ja-JP" altLang="en-US"/>
        </a:p>
      </dgm:t>
    </dgm:pt>
    <dgm:pt modelId="{F87D0393-2DDD-48CC-B875-1BA5FCFBDF79}" type="pres">
      <dgm:prSet presAssocID="{00DD7B09-88B9-467B-8F15-8063B69F09FD}" presName="linear" presStyleCnt="0">
        <dgm:presLayoutVars>
          <dgm:animLvl val="lvl"/>
          <dgm:resizeHandles val="exact"/>
        </dgm:presLayoutVars>
      </dgm:prSet>
      <dgm:spPr/>
      <dgm:t>
        <a:bodyPr/>
        <a:lstStyle/>
        <a:p>
          <a:endParaRPr kumimoji="1" lang="ja-JP" altLang="en-US"/>
        </a:p>
      </dgm:t>
    </dgm:pt>
    <dgm:pt modelId="{05E98478-7C18-475A-A312-23B867678638}" type="pres">
      <dgm:prSet presAssocID="{42AB55A7-5ABB-413C-ABE1-AEA40F74983E}" presName="parentText" presStyleLbl="node1" presStyleIdx="0" presStyleCnt="1" custLinFactNeighborX="-1786" custLinFactNeighborY="29715">
        <dgm:presLayoutVars>
          <dgm:chMax val="0"/>
          <dgm:bulletEnabled val="1"/>
        </dgm:presLayoutVars>
      </dgm:prSet>
      <dgm:spPr/>
      <dgm:t>
        <a:bodyPr/>
        <a:lstStyle/>
        <a:p>
          <a:endParaRPr kumimoji="1" lang="ja-JP" altLang="en-US"/>
        </a:p>
      </dgm:t>
    </dgm:pt>
  </dgm:ptLst>
  <dgm:cxnLst>
    <dgm:cxn modelId="{CB20DFF8-8A92-42B7-ACFF-21A72EA10612}" srcId="{00DD7B09-88B9-467B-8F15-8063B69F09FD}" destId="{42AB55A7-5ABB-413C-ABE1-AEA40F74983E}" srcOrd="0" destOrd="0" parTransId="{D80ADE68-9820-43D8-94B0-334AF87DFA07}" sibTransId="{F3F0E33A-853B-4397-9751-D5AE956DE082}"/>
    <dgm:cxn modelId="{7A62E751-93E5-4067-B689-3E6202505608}" type="presOf" srcId="{00DD7B09-88B9-467B-8F15-8063B69F09FD}" destId="{F87D0393-2DDD-48CC-B875-1BA5FCFBDF79}" srcOrd="0" destOrd="0" presId="urn:microsoft.com/office/officeart/2005/8/layout/vList2"/>
    <dgm:cxn modelId="{30BCFEDA-5914-47B5-9C28-BCDE81B827EC}" type="presOf" srcId="{42AB55A7-5ABB-413C-ABE1-AEA40F74983E}" destId="{05E98478-7C18-475A-A312-23B867678638}" srcOrd="0" destOrd="0" presId="urn:microsoft.com/office/officeart/2005/8/layout/vList2"/>
    <dgm:cxn modelId="{1C76897D-E207-404E-8A90-DDA2F31F5A0F}" type="presParOf" srcId="{F87D0393-2DDD-48CC-B875-1BA5FCFBDF79}" destId="{05E98478-7C18-475A-A312-23B86767863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B4CC426-6D1D-48E2-8BE0-EC2C85C4B03A}"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125ACAF1-C1A9-4FE6-AE5B-CA8D94A4DDE6}">
      <dgm:prSet/>
      <dgm:spPr/>
      <dgm:t>
        <a:bodyPr/>
        <a:lstStyle/>
        <a:p>
          <a:pPr rtl="0"/>
          <a:r>
            <a:rPr kumimoji="1" lang="en-US" dirty="0" smtClean="0"/>
            <a:t>8.1.3</a:t>
          </a:r>
          <a:r>
            <a:rPr kumimoji="1" lang="ja-JP" dirty="0" smtClean="0"/>
            <a:t>　資本の取引（対外純資産の変化）</a:t>
          </a:r>
          <a:endParaRPr lang="ja-JP" dirty="0"/>
        </a:p>
      </dgm:t>
    </dgm:pt>
    <dgm:pt modelId="{707BBEEB-59F4-4E06-8CAA-B4EE4BDB74A9}" type="parTrans" cxnId="{1DAC9F59-513E-4469-A4E0-C35457DF1C15}">
      <dgm:prSet/>
      <dgm:spPr/>
      <dgm:t>
        <a:bodyPr/>
        <a:lstStyle/>
        <a:p>
          <a:endParaRPr kumimoji="1" lang="ja-JP" altLang="en-US"/>
        </a:p>
      </dgm:t>
    </dgm:pt>
    <dgm:pt modelId="{4348C67B-990E-4D00-A0ED-226E52AD4905}" type="sibTrans" cxnId="{1DAC9F59-513E-4469-A4E0-C35457DF1C15}">
      <dgm:prSet/>
      <dgm:spPr/>
      <dgm:t>
        <a:bodyPr/>
        <a:lstStyle/>
        <a:p>
          <a:endParaRPr kumimoji="1" lang="ja-JP" altLang="en-US"/>
        </a:p>
      </dgm:t>
    </dgm:pt>
    <dgm:pt modelId="{DE460090-3067-4E80-9261-F043CEE9A70F}" type="pres">
      <dgm:prSet presAssocID="{3B4CC426-6D1D-48E2-8BE0-EC2C85C4B03A}" presName="linear" presStyleCnt="0">
        <dgm:presLayoutVars>
          <dgm:animLvl val="lvl"/>
          <dgm:resizeHandles val="exact"/>
        </dgm:presLayoutVars>
      </dgm:prSet>
      <dgm:spPr/>
      <dgm:t>
        <a:bodyPr/>
        <a:lstStyle/>
        <a:p>
          <a:endParaRPr kumimoji="1" lang="ja-JP" altLang="en-US"/>
        </a:p>
      </dgm:t>
    </dgm:pt>
    <dgm:pt modelId="{7E02A329-CCA1-4A23-92A0-FA9F4376F4EF}" type="pres">
      <dgm:prSet presAssocID="{125ACAF1-C1A9-4FE6-AE5B-CA8D94A4DDE6}" presName="parentText" presStyleLbl="node1" presStyleIdx="0" presStyleCnt="1">
        <dgm:presLayoutVars>
          <dgm:chMax val="0"/>
          <dgm:bulletEnabled val="1"/>
        </dgm:presLayoutVars>
      </dgm:prSet>
      <dgm:spPr/>
      <dgm:t>
        <a:bodyPr/>
        <a:lstStyle/>
        <a:p>
          <a:endParaRPr kumimoji="1" lang="ja-JP" altLang="en-US"/>
        </a:p>
      </dgm:t>
    </dgm:pt>
  </dgm:ptLst>
  <dgm:cxnLst>
    <dgm:cxn modelId="{D195BBA9-81DB-48FD-A7AC-322913D6BF4F}" type="presOf" srcId="{125ACAF1-C1A9-4FE6-AE5B-CA8D94A4DDE6}" destId="{7E02A329-CCA1-4A23-92A0-FA9F4376F4EF}" srcOrd="0" destOrd="0" presId="urn:microsoft.com/office/officeart/2005/8/layout/vList2"/>
    <dgm:cxn modelId="{B70ED097-EE0B-44F9-B213-EF671238175C}" type="presOf" srcId="{3B4CC426-6D1D-48E2-8BE0-EC2C85C4B03A}" destId="{DE460090-3067-4E80-9261-F043CEE9A70F}" srcOrd="0" destOrd="0" presId="urn:microsoft.com/office/officeart/2005/8/layout/vList2"/>
    <dgm:cxn modelId="{1DAC9F59-513E-4469-A4E0-C35457DF1C15}" srcId="{3B4CC426-6D1D-48E2-8BE0-EC2C85C4B03A}" destId="{125ACAF1-C1A9-4FE6-AE5B-CA8D94A4DDE6}" srcOrd="0" destOrd="0" parTransId="{707BBEEB-59F4-4E06-8CAA-B4EE4BDB74A9}" sibTransId="{4348C67B-990E-4D00-A0ED-226E52AD4905}"/>
    <dgm:cxn modelId="{E7DC2ED4-1619-4C22-B3EE-F71B2EFC0B81}" type="presParOf" srcId="{DE460090-3067-4E80-9261-F043CEE9A70F}" destId="{7E02A329-CCA1-4A23-92A0-FA9F4376F4E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CD51502-C0A4-4FC2-87E8-AE016195CB41}"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C7646B29-8262-441C-870E-F658A2257D8C}">
      <dgm:prSet/>
      <dgm:spPr/>
      <dgm:t>
        <a:bodyPr/>
        <a:lstStyle/>
        <a:p>
          <a:pPr rtl="0"/>
          <a:r>
            <a:rPr kumimoji="1" lang="en-US" dirty="0" smtClean="0"/>
            <a:t>8.1.4</a:t>
          </a:r>
          <a:r>
            <a:rPr kumimoji="1" lang="ja-JP" dirty="0" smtClean="0"/>
            <a:t>　経常収支＝対外純資産の増加</a:t>
          </a:r>
          <a:endParaRPr lang="ja-JP" dirty="0"/>
        </a:p>
      </dgm:t>
    </dgm:pt>
    <dgm:pt modelId="{4B02E694-2740-42B2-A215-E1400C888EDB}" type="parTrans" cxnId="{EAB4CE78-F34B-46AE-8049-5F919957F7D4}">
      <dgm:prSet/>
      <dgm:spPr/>
      <dgm:t>
        <a:bodyPr/>
        <a:lstStyle/>
        <a:p>
          <a:endParaRPr kumimoji="1" lang="ja-JP" altLang="en-US"/>
        </a:p>
      </dgm:t>
    </dgm:pt>
    <dgm:pt modelId="{4277A0FF-1048-4443-8864-522C57104D41}" type="sibTrans" cxnId="{EAB4CE78-F34B-46AE-8049-5F919957F7D4}">
      <dgm:prSet/>
      <dgm:spPr/>
      <dgm:t>
        <a:bodyPr/>
        <a:lstStyle/>
        <a:p>
          <a:endParaRPr kumimoji="1" lang="ja-JP" altLang="en-US"/>
        </a:p>
      </dgm:t>
    </dgm:pt>
    <dgm:pt modelId="{C0574907-8661-4DEF-A68C-3AAAD85BF79F}" type="pres">
      <dgm:prSet presAssocID="{ACD51502-C0A4-4FC2-87E8-AE016195CB41}" presName="linear" presStyleCnt="0">
        <dgm:presLayoutVars>
          <dgm:animLvl val="lvl"/>
          <dgm:resizeHandles val="exact"/>
        </dgm:presLayoutVars>
      </dgm:prSet>
      <dgm:spPr/>
      <dgm:t>
        <a:bodyPr/>
        <a:lstStyle/>
        <a:p>
          <a:endParaRPr kumimoji="1" lang="ja-JP" altLang="en-US"/>
        </a:p>
      </dgm:t>
    </dgm:pt>
    <dgm:pt modelId="{F60BB1EB-8F2D-4DE9-A636-C8EF9B7AE649}" type="pres">
      <dgm:prSet presAssocID="{C7646B29-8262-441C-870E-F658A2257D8C}" presName="parentText" presStyleLbl="node1" presStyleIdx="0" presStyleCnt="1">
        <dgm:presLayoutVars>
          <dgm:chMax val="0"/>
          <dgm:bulletEnabled val="1"/>
        </dgm:presLayoutVars>
      </dgm:prSet>
      <dgm:spPr/>
      <dgm:t>
        <a:bodyPr/>
        <a:lstStyle/>
        <a:p>
          <a:endParaRPr kumimoji="1" lang="ja-JP" altLang="en-US"/>
        </a:p>
      </dgm:t>
    </dgm:pt>
  </dgm:ptLst>
  <dgm:cxnLst>
    <dgm:cxn modelId="{6DC7104A-E30B-4F2A-BF05-A23E4E411B49}" type="presOf" srcId="{C7646B29-8262-441C-870E-F658A2257D8C}" destId="{F60BB1EB-8F2D-4DE9-A636-C8EF9B7AE649}" srcOrd="0" destOrd="0" presId="urn:microsoft.com/office/officeart/2005/8/layout/vList2"/>
    <dgm:cxn modelId="{EAB4CE78-F34B-46AE-8049-5F919957F7D4}" srcId="{ACD51502-C0A4-4FC2-87E8-AE016195CB41}" destId="{C7646B29-8262-441C-870E-F658A2257D8C}" srcOrd="0" destOrd="0" parTransId="{4B02E694-2740-42B2-A215-E1400C888EDB}" sibTransId="{4277A0FF-1048-4443-8864-522C57104D41}"/>
    <dgm:cxn modelId="{3F176E8E-8A08-4FFC-8503-4B1549FC1B16}" type="presOf" srcId="{ACD51502-C0A4-4FC2-87E8-AE016195CB41}" destId="{C0574907-8661-4DEF-A68C-3AAAD85BF79F}" srcOrd="0" destOrd="0" presId="urn:microsoft.com/office/officeart/2005/8/layout/vList2"/>
    <dgm:cxn modelId="{2EEA382D-B485-4E95-A973-D6F5631B51F0}" type="presParOf" srcId="{C0574907-8661-4DEF-A68C-3AAAD85BF79F}" destId="{F60BB1EB-8F2D-4DE9-A636-C8EF9B7AE64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A926378-7B52-4BD9-8366-933E552ED03B}"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0D56F8CC-867B-402F-B5D9-19E684CB3E25}">
      <dgm:prSet/>
      <dgm:spPr/>
      <dgm:t>
        <a:bodyPr/>
        <a:lstStyle/>
        <a:p>
          <a:pPr rtl="0"/>
          <a:r>
            <a:rPr kumimoji="1" lang="en-US" dirty="0" smtClean="0"/>
            <a:t>8.1.5</a:t>
          </a:r>
          <a:r>
            <a:rPr kumimoji="1" lang="ja-JP" altLang="en-US" dirty="0" smtClean="0"/>
            <a:t>　</a:t>
          </a:r>
          <a:r>
            <a:rPr kumimoji="1" lang="en-US" dirty="0" smtClean="0"/>
            <a:t> </a:t>
          </a:r>
          <a:r>
            <a:rPr kumimoji="1" lang="ja-JP" dirty="0" smtClean="0"/>
            <a:t>貯蓄・投資との関係</a:t>
          </a:r>
          <a:endParaRPr lang="ja-JP" dirty="0"/>
        </a:p>
      </dgm:t>
    </dgm:pt>
    <dgm:pt modelId="{3951D33D-9EDF-4605-878B-5311CB7368E6}" type="parTrans" cxnId="{4D117FC7-8E8E-4190-8F87-C261773797FF}">
      <dgm:prSet/>
      <dgm:spPr/>
      <dgm:t>
        <a:bodyPr/>
        <a:lstStyle/>
        <a:p>
          <a:endParaRPr kumimoji="1" lang="ja-JP" altLang="en-US"/>
        </a:p>
      </dgm:t>
    </dgm:pt>
    <dgm:pt modelId="{4FBB2805-5F3C-40FA-8123-018F89B5AE09}" type="sibTrans" cxnId="{4D117FC7-8E8E-4190-8F87-C261773797FF}">
      <dgm:prSet/>
      <dgm:spPr/>
      <dgm:t>
        <a:bodyPr/>
        <a:lstStyle/>
        <a:p>
          <a:endParaRPr kumimoji="1" lang="ja-JP" altLang="en-US"/>
        </a:p>
      </dgm:t>
    </dgm:pt>
    <dgm:pt modelId="{0A7A39A1-7AAA-485B-8939-19933F70900A}" type="pres">
      <dgm:prSet presAssocID="{BA926378-7B52-4BD9-8366-933E552ED03B}" presName="linear" presStyleCnt="0">
        <dgm:presLayoutVars>
          <dgm:animLvl val="lvl"/>
          <dgm:resizeHandles val="exact"/>
        </dgm:presLayoutVars>
      </dgm:prSet>
      <dgm:spPr/>
      <dgm:t>
        <a:bodyPr/>
        <a:lstStyle/>
        <a:p>
          <a:endParaRPr kumimoji="1" lang="ja-JP" altLang="en-US"/>
        </a:p>
      </dgm:t>
    </dgm:pt>
    <dgm:pt modelId="{9930C02F-2D6C-4290-9F1B-D276C4B61A6E}" type="pres">
      <dgm:prSet presAssocID="{0D56F8CC-867B-402F-B5D9-19E684CB3E25}" presName="parentText" presStyleLbl="node1" presStyleIdx="0" presStyleCnt="1">
        <dgm:presLayoutVars>
          <dgm:chMax val="0"/>
          <dgm:bulletEnabled val="1"/>
        </dgm:presLayoutVars>
      </dgm:prSet>
      <dgm:spPr/>
      <dgm:t>
        <a:bodyPr/>
        <a:lstStyle/>
        <a:p>
          <a:endParaRPr kumimoji="1" lang="ja-JP" altLang="en-US"/>
        </a:p>
      </dgm:t>
    </dgm:pt>
  </dgm:ptLst>
  <dgm:cxnLst>
    <dgm:cxn modelId="{B7B045F9-DA6C-4B1A-9218-B4AF6E3C937B}" type="presOf" srcId="{0D56F8CC-867B-402F-B5D9-19E684CB3E25}" destId="{9930C02F-2D6C-4290-9F1B-D276C4B61A6E}" srcOrd="0" destOrd="0" presId="urn:microsoft.com/office/officeart/2005/8/layout/vList2"/>
    <dgm:cxn modelId="{6CF6CFD0-2531-4126-8363-53B46FC8EBD8}" type="presOf" srcId="{BA926378-7B52-4BD9-8366-933E552ED03B}" destId="{0A7A39A1-7AAA-485B-8939-19933F70900A}" srcOrd="0" destOrd="0" presId="urn:microsoft.com/office/officeart/2005/8/layout/vList2"/>
    <dgm:cxn modelId="{4D117FC7-8E8E-4190-8F87-C261773797FF}" srcId="{BA926378-7B52-4BD9-8366-933E552ED03B}" destId="{0D56F8CC-867B-402F-B5D9-19E684CB3E25}" srcOrd="0" destOrd="0" parTransId="{3951D33D-9EDF-4605-878B-5311CB7368E6}" sibTransId="{4FBB2805-5F3C-40FA-8123-018F89B5AE09}"/>
    <dgm:cxn modelId="{DB6518F0-1C07-4620-A8C4-AA7FD744BBEB}" type="presParOf" srcId="{0A7A39A1-7AAA-485B-8939-19933F70900A}" destId="{9930C02F-2D6C-4290-9F1B-D276C4B61A6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4C5314D-FF22-46FA-94A9-5E9224C71ABC}"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9A5805AA-F2B5-44C0-87BE-0B5204399E5F}">
      <dgm:prSet/>
      <dgm:spPr/>
      <dgm:t>
        <a:bodyPr/>
        <a:lstStyle/>
        <a:p>
          <a:pPr rtl="0"/>
          <a:r>
            <a:rPr kumimoji="1" lang="en-US" dirty="0" smtClean="0"/>
            <a:t>8.2</a:t>
          </a:r>
          <a:r>
            <a:rPr kumimoji="1" lang="ja-JP" dirty="0" smtClean="0"/>
            <a:t>　国際取引の価格</a:t>
          </a:r>
          <a:br>
            <a:rPr kumimoji="1" lang="ja-JP" dirty="0" smtClean="0"/>
          </a:br>
          <a:r>
            <a:rPr kumimoji="1" lang="ja-JP" dirty="0" smtClean="0"/>
            <a:t>　　：名目為替レートと実質為替レート</a:t>
          </a:r>
          <a:endParaRPr lang="ja-JP" dirty="0"/>
        </a:p>
      </dgm:t>
    </dgm:pt>
    <dgm:pt modelId="{E866F6CB-C4AF-4B22-9D21-580F9425271E}" type="parTrans" cxnId="{0C921C7F-EC56-4D90-AEBE-41C8192FEB92}">
      <dgm:prSet/>
      <dgm:spPr/>
      <dgm:t>
        <a:bodyPr/>
        <a:lstStyle/>
        <a:p>
          <a:endParaRPr kumimoji="1" lang="ja-JP" altLang="en-US"/>
        </a:p>
      </dgm:t>
    </dgm:pt>
    <dgm:pt modelId="{20B2A25E-BFC0-425F-9E81-23DF8B8D15EE}" type="sibTrans" cxnId="{0C921C7F-EC56-4D90-AEBE-41C8192FEB92}">
      <dgm:prSet/>
      <dgm:spPr/>
      <dgm:t>
        <a:bodyPr/>
        <a:lstStyle/>
        <a:p>
          <a:endParaRPr kumimoji="1" lang="ja-JP" altLang="en-US"/>
        </a:p>
      </dgm:t>
    </dgm:pt>
    <dgm:pt modelId="{A9B8EC27-2017-4701-98F4-717B4B0285A2}" type="pres">
      <dgm:prSet presAssocID="{54C5314D-FF22-46FA-94A9-5E9224C71ABC}" presName="linear" presStyleCnt="0">
        <dgm:presLayoutVars>
          <dgm:animLvl val="lvl"/>
          <dgm:resizeHandles val="exact"/>
        </dgm:presLayoutVars>
      </dgm:prSet>
      <dgm:spPr/>
      <dgm:t>
        <a:bodyPr/>
        <a:lstStyle/>
        <a:p>
          <a:endParaRPr kumimoji="1" lang="ja-JP" altLang="en-US"/>
        </a:p>
      </dgm:t>
    </dgm:pt>
    <dgm:pt modelId="{18968ECC-FAB6-49BF-9F92-81641FE10046}" type="pres">
      <dgm:prSet presAssocID="{9A5805AA-F2B5-44C0-87BE-0B5204399E5F}" presName="parentText" presStyleLbl="node1" presStyleIdx="0" presStyleCnt="1">
        <dgm:presLayoutVars>
          <dgm:chMax val="0"/>
          <dgm:bulletEnabled val="1"/>
        </dgm:presLayoutVars>
      </dgm:prSet>
      <dgm:spPr/>
      <dgm:t>
        <a:bodyPr/>
        <a:lstStyle/>
        <a:p>
          <a:endParaRPr kumimoji="1" lang="ja-JP" altLang="en-US"/>
        </a:p>
      </dgm:t>
    </dgm:pt>
  </dgm:ptLst>
  <dgm:cxnLst>
    <dgm:cxn modelId="{9A746F6C-4E34-4964-AD56-C2322BFB4D9E}" type="presOf" srcId="{54C5314D-FF22-46FA-94A9-5E9224C71ABC}" destId="{A9B8EC27-2017-4701-98F4-717B4B0285A2}" srcOrd="0" destOrd="0" presId="urn:microsoft.com/office/officeart/2005/8/layout/vList2"/>
    <dgm:cxn modelId="{0C921C7F-EC56-4D90-AEBE-41C8192FEB92}" srcId="{54C5314D-FF22-46FA-94A9-5E9224C71ABC}" destId="{9A5805AA-F2B5-44C0-87BE-0B5204399E5F}" srcOrd="0" destOrd="0" parTransId="{E866F6CB-C4AF-4B22-9D21-580F9425271E}" sibTransId="{20B2A25E-BFC0-425F-9E81-23DF8B8D15EE}"/>
    <dgm:cxn modelId="{C9961C7E-4CF6-468E-898E-2FCE41138E4B}" type="presOf" srcId="{9A5805AA-F2B5-44C0-87BE-0B5204399E5F}" destId="{18968ECC-FAB6-49BF-9F92-81641FE10046}" srcOrd="0" destOrd="0" presId="urn:microsoft.com/office/officeart/2005/8/layout/vList2"/>
    <dgm:cxn modelId="{3027BED0-591D-42B0-A52D-A2D33994FDFC}" type="presParOf" srcId="{A9B8EC27-2017-4701-98F4-717B4B0285A2}" destId="{18968ECC-FAB6-49BF-9F92-81641FE100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9383B8F-0B74-4E4E-AA19-2615DFB29D15}"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DAD7287F-A5B3-4788-84DA-38BD16850ED4}">
      <dgm:prSet/>
      <dgm:spPr/>
      <dgm:t>
        <a:bodyPr/>
        <a:lstStyle/>
        <a:p>
          <a:pPr rtl="0"/>
          <a:r>
            <a:rPr kumimoji="1" lang="en-US" dirty="0" smtClean="0"/>
            <a:t>8.2.1</a:t>
          </a:r>
          <a:r>
            <a:rPr kumimoji="1" lang="ja-JP" dirty="0" smtClean="0"/>
            <a:t>　名目為替レート</a:t>
          </a:r>
          <a:endParaRPr lang="ja-JP" dirty="0"/>
        </a:p>
      </dgm:t>
    </dgm:pt>
    <dgm:pt modelId="{9AF50E23-9625-4644-B5C9-5A74117FF458}" type="parTrans" cxnId="{FCDF66FB-06C2-485A-977F-6FF7DB616C14}">
      <dgm:prSet/>
      <dgm:spPr/>
      <dgm:t>
        <a:bodyPr/>
        <a:lstStyle/>
        <a:p>
          <a:endParaRPr kumimoji="1" lang="ja-JP" altLang="en-US"/>
        </a:p>
      </dgm:t>
    </dgm:pt>
    <dgm:pt modelId="{EF292AE2-1235-4311-BB6C-A27F3F355B0B}" type="sibTrans" cxnId="{FCDF66FB-06C2-485A-977F-6FF7DB616C14}">
      <dgm:prSet/>
      <dgm:spPr/>
      <dgm:t>
        <a:bodyPr/>
        <a:lstStyle/>
        <a:p>
          <a:endParaRPr kumimoji="1" lang="ja-JP" altLang="en-US"/>
        </a:p>
      </dgm:t>
    </dgm:pt>
    <dgm:pt modelId="{E6674F7F-5F74-44D7-A0E8-18F87F552BE3}" type="pres">
      <dgm:prSet presAssocID="{69383B8F-0B74-4E4E-AA19-2615DFB29D15}" presName="linear" presStyleCnt="0">
        <dgm:presLayoutVars>
          <dgm:animLvl val="lvl"/>
          <dgm:resizeHandles val="exact"/>
        </dgm:presLayoutVars>
      </dgm:prSet>
      <dgm:spPr/>
      <dgm:t>
        <a:bodyPr/>
        <a:lstStyle/>
        <a:p>
          <a:endParaRPr kumimoji="1" lang="ja-JP" altLang="en-US"/>
        </a:p>
      </dgm:t>
    </dgm:pt>
    <dgm:pt modelId="{22A83878-A8AD-44FD-8AF1-23F67AB4179F}" type="pres">
      <dgm:prSet presAssocID="{DAD7287F-A5B3-4788-84DA-38BD16850ED4}" presName="parentText" presStyleLbl="node1" presStyleIdx="0" presStyleCnt="1">
        <dgm:presLayoutVars>
          <dgm:chMax val="0"/>
          <dgm:bulletEnabled val="1"/>
        </dgm:presLayoutVars>
      </dgm:prSet>
      <dgm:spPr/>
      <dgm:t>
        <a:bodyPr/>
        <a:lstStyle/>
        <a:p>
          <a:endParaRPr kumimoji="1" lang="ja-JP" altLang="en-US"/>
        </a:p>
      </dgm:t>
    </dgm:pt>
  </dgm:ptLst>
  <dgm:cxnLst>
    <dgm:cxn modelId="{975DA8DC-0994-4591-8372-BA4113B49611}" type="presOf" srcId="{DAD7287F-A5B3-4788-84DA-38BD16850ED4}" destId="{22A83878-A8AD-44FD-8AF1-23F67AB4179F}" srcOrd="0" destOrd="0" presId="urn:microsoft.com/office/officeart/2005/8/layout/vList2"/>
    <dgm:cxn modelId="{0CDF5F45-2582-4980-B2ED-E3537AB8518C}" type="presOf" srcId="{69383B8F-0B74-4E4E-AA19-2615DFB29D15}" destId="{E6674F7F-5F74-44D7-A0E8-18F87F552BE3}" srcOrd="0" destOrd="0" presId="urn:microsoft.com/office/officeart/2005/8/layout/vList2"/>
    <dgm:cxn modelId="{FCDF66FB-06C2-485A-977F-6FF7DB616C14}" srcId="{69383B8F-0B74-4E4E-AA19-2615DFB29D15}" destId="{DAD7287F-A5B3-4788-84DA-38BD16850ED4}" srcOrd="0" destOrd="0" parTransId="{9AF50E23-9625-4644-B5C9-5A74117FF458}" sibTransId="{EF292AE2-1235-4311-BB6C-A27F3F355B0B}"/>
    <dgm:cxn modelId="{4EC3329E-EF86-4810-9621-7A0845AF6BD1}" type="presParOf" srcId="{E6674F7F-5F74-44D7-A0E8-18F87F552BE3}" destId="{22A83878-A8AD-44FD-8AF1-23F67AB4179F}"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2D5F61C-0706-48DD-BC19-4BA336DB77C9}"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ACB7C9CB-AA1C-4A6D-8CA1-C9F4D076AB52}">
      <dgm:prSet/>
      <dgm:spPr/>
      <dgm:t>
        <a:bodyPr/>
        <a:lstStyle/>
        <a:p>
          <a:pPr rtl="0"/>
          <a:r>
            <a:rPr kumimoji="1" lang="en-US" dirty="0" smtClean="0"/>
            <a:t>8.2.2</a:t>
          </a:r>
          <a:r>
            <a:rPr kumimoji="1" lang="ja-JP" dirty="0" smtClean="0"/>
            <a:t>　実質為替レート</a:t>
          </a:r>
          <a:endParaRPr lang="ja-JP" dirty="0"/>
        </a:p>
      </dgm:t>
    </dgm:pt>
    <dgm:pt modelId="{14EBA125-EBCD-43CE-8B43-B24012FAE346}" type="parTrans" cxnId="{FDEFA243-DAAC-4B1A-B40A-80C65034FCB3}">
      <dgm:prSet/>
      <dgm:spPr/>
      <dgm:t>
        <a:bodyPr/>
        <a:lstStyle/>
        <a:p>
          <a:endParaRPr kumimoji="1" lang="ja-JP" altLang="en-US"/>
        </a:p>
      </dgm:t>
    </dgm:pt>
    <dgm:pt modelId="{3106B783-5E62-4618-824D-3CD9A31D8618}" type="sibTrans" cxnId="{FDEFA243-DAAC-4B1A-B40A-80C65034FCB3}">
      <dgm:prSet/>
      <dgm:spPr/>
      <dgm:t>
        <a:bodyPr/>
        <a:lstStyle/>
        <a:p>
          <a:endParaRPr kumimoji="1" lang="ja-JP" altLang="en-US"/>
        </a:p>
      </dgm:t>
    </dgm:pt>
    <dgm:pt modelId="{6DBE20A5-63FC-42C9-9A72-71F8657BAE7F}" type="pres">
      <dgm:prSet presAssocID="{72D5F61C-0706-48DD-BC19-4BA336DB77C9}" presName="linear" presStyleCnt="0">
        <dgm:presLayoutVars>
          <dgm:animLvl val="lvl"/>
          <dgm:resizeHandles val="exact"/>
        </dgm:presLayoutVars>
      </dgm:prSet>
      <dgm:spPr/>
      <dgm:t>
        <a:bodyPr/>
        <a:lstStyle/>
        <a:p>
          <a:endParaRPr kumimoji="1" lang="ja-JP" altLang="en-US"/>
        </a:p>
      </dgm:t>
    </dgm:pt>
    <dgm:pt modelId="{92AF6A6B-78CA-4487-8158-495D8B163B41}" type="pres">
      <dgm:prSet presAssocID="{ACB7C9CB-AA1C-4A6D-8CA1-C9F4D076AB52}" presName="parentText" presStyleLbl="node1" presStyleIdx="0" presStyleCnt="1">
        <dgm:presLayoutVars>
          <dgm:chMax val="0"/>
          <dgm:bulletEnabled val="1"/>
        </dgm:presLayoutVars>
      </dgm:prSet>
      <dgm:spPr/>
      <dgm:t>
        <a:bodyPr/>
        <a:lstStyle/>
        <a:p>
          <a:endParaRPr kumimoji="1" lang="ja-JP" altLang="en-US"/>
        </a:p>
      </dgm:t>
    </dgm:pt>
  </dgm:ptLst>
  <dgm:cxnLst>
    <dgm:cxn modelId="{18A337AF-C37A-4D66-AA65-03E7FF018309}" type="presOf" srcId="{72D5F61C-0706-48DD-BC19-4BA336DB77C9}" destId="{6DBE20A5-63FC-42C9-9A72-71F8657BAE7F}" srcOrd="0" destOrd="0" presId="urn:microsoft.com/office/officeart/2005/8/layout/vList2"/>
    <dgm:cxn modelId="{FDEFA243-DAAC-4B1A-B40A-80C65034FCB3}" srcId="{72D5F61C-0706-48DD-BC19-4BA336DB77C9}" destId="{ACB7C9CB-AA1C-4A6D-8CA1-C9F4D076AB52}" srcOrd="0" destOrd="0" parTransId="{14EBA125-EBCD-43CE-8B43-B24012FAE346}" sibTransId="{3106B783-5E62-4618-824D-3CD9A31D8618}"/>
    <dgm:cxn modelId="{790E7F38-C5BE-49EC-B4A3-3842151211F2}" type="presOf" srcId="{ACB7C9CB-AA1C-4A6D-8CA1-C9F4D076AB52}" destId="{92AF6A6B-78CA-4487-8158-495D8B163B41}" srcOrd="0" destOrd="0" presId="urn:microsoft.com/office/officeart/2005/8/layout/vList2"/>
    <dgm:cxn modelId="{72C0FB51-5250-400C-ADF9-DF4C71F32065}" type="presParOf" srcId="{6DBE20A5-63FC-42C9-9A72-71F8657BAE7F}" destId="{92AF6A6B-78CA-4487-8158-495D8B163B4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8818C4-FBCB-4EA5-B59C-5DE4A0B76315}">
      <dsp:nvSpPr>
        <dsp:cNvPr id="0" name=""/>
        <dsp:cNvSpPr/>
      </dsp:nvSpPr>
      <dsp:spPr>
        <a:xfrm>
          <a:off x="0" y="11556"/>
          <a:ext cx="7498080" cy="90558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kumimoji="1" lang="en-US" sz="3600" kern="1200" dirty="0" smtClean="0"/>
            <a:t>8.1</a:t>
          </a:r>
          <a:r>
            <a:rPr kumimoji="1" lang="ja-JP" sz="3600" kern="1200" dirty="0" smtClean="0"/>
            <a:t>　財、所得、資本の取引</a:t>
          </a:r>
          <a:endParaRPr lang="ja-JP" sz="3600" kern="1200" dirty="0"/>
        </a:p>
      </dsp:txBody>
      <dsp:txXfrm>
        <a:off x="44207" y="55763"/>
        <a:ext cx="7409666" cy="81716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5C7F6A-C78B-4CF4-8F44-950F09880CF3}">
      <dsp:nvSpPr>
        <dsp:cNvPr id="0" name=""/>
        <dsp:cNvSpPr/>
      </dsp:nvSpPr>
      <dsp:spPr>
        <a:xfrm>
          <a:off x="0" y="142876"/>
          <a:ext cx="7086600" cy="785817"/>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kumimoji="1" lang="en-US" sz="2500" kern="1200" dirty="0" smtClean="0"/>
            <a:t>9.1</a:t>
          </a:r>
          <a:r>
            <a:rPr kumimoji="1" lang="ja-JP" sz="2500" kern="1200" dirty="0" smtClean="0"/>
            <a:t>　資金市場と外国為替（ドル）の需要と供給</a:t>
          </a:r>
          <a:endParaRPr lang="ja-JP" sz="2500" kern="1200" dirty="0"/>
        </a:p>
      </dsp:txBody>
      <dsp:txXfrm>
        <a:off x="38360" y="181236"/>
        <a:ext cx="7009880" cy="70909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D48C0D-6E32-4DE1-8AD3-4E96D54B26CB}">
      <dsp:nvSpPr>
        <dsp:cNvPr id="0" name=""/>
        <dsp:cNvSpPr/>
      </dsp:nvSpPr>
      <dsp:spPr>
        <a:xfrm>
          <a:off x="0" y="9046"/>
          <a:ext cx="4935549" cy="55341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kumimoji="1" lang="en-US" sz="2200" kern="1200" dirty="0" smtClean="0"/>
            <a:t>9.1.1</a:t>
          </a:r>
          <a:r>
            <a:rPr kumimoji="1" lang="ja-JP" sz="2200" kern="1200" dirty="0" smtClean="0"/>
            <a:t>　資金市場</a:t>
          </a:r>
          <a:endParaRPr lang="ja-JP" sz="2200" kern="1200" dirty="0"/>
        </a:p>
      </dsp:txBody>
      <dsp:txXfrm>
        <a:off x="27015" y="36061"/>
        <a:ext cx="4881519" cy="49938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DA31E9-7FB9-4FBE-B73D-6E843A0CF181}">
      <dsp:nvSpPr>
        <dsp:cNvPr id="0" name=""/>
        <dsp:cNvSpPr/>
      </dsp:nvSpPr>
      <dsp:spPr>
        <a:xfrm>
          <a:off x="0" y="137498"/>
          <a:ext cx="6858048" cy="101087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kumimoji="1" lang="en-US" sz="2400" kern="1200" dirty="0" smtClean="0"/>
            <a:t>9.1.2</a:t>
          </a:r>
          <a:r>
            <a:rPr kumimoji="1" lang="ja-JP" sz="2400" kern="1200" dirty="0" smtClean="0"/>
            <a:t>　外国為替市場</a:t>
          </a:r>
          <a:r>
            <a:rPr kumimoji="1" lang="en-US" sz="2400" kern="1200" dirty="0" smtClean="0"/>
            <a:t/>
          </a:r>
          <a:br>
            <a:rPr kumimoji="1" lang="en-US" sz="2400" kern="1200" dirty="0" smtClean="0"/>
          </a:br>
          <a:r>
            <a:rPr kumimoji="1" lang="ja-JP" sz="2400" kern="1200" dirty="0" smtClean="0"/>
            <a:t>　　　　（経常収支）＝（対外純資産の増加）</a:t>
          </a:r>
          <a:endParaRPr kumimoji="1" lang="ja-JP" sz="2400" kern="1200" dirty="0"/>
        </a:p>
      </dsp:txBody>
      <dsp:txXfrm>
        <a:off x="49347" y="186845"/>
        <a:ext cx="6759354" cy="91218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CFF8E7-9359-4249-A36B-CA098087B148}">
      <dsp:nvSpPr>
        <dsp:cNvPr id="0" name=""/>
        <dsp:cNvSpPr/>
      </dsp:nvSpPr>
      <dsp:spPr>
        <a:xfrm>
          <a:off x="0" y="3126"/>
          <a:ext cx="8001024" cy="80496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kumimoji="1" lang="en-US" sz="3200" kern="1200" dirty="0" smtClean="0"/>
            <a:t>9.1.3</a:t>
          </a:r>
          <a:r>
            <a:rPr kumimoji="1" lang="ja-JP" sz="3200" kern="1200" dirty="0" smtClean="0"/>
            <a:t>　対外純資産の増加</a:t>
          </a:r>
          <a:endParaRPr lang="ja-JP" sz="3200" kern="1200" dirty="0"/>
        </a:p>
      </dsp:txBody>
      <dsp:txXfrm>
        <a:off x="39295" y="42421"/>
        <a:ext cx="7922434" cy="72637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E015A2-BB2B-46B1-B564-D03552F4ABDF}">
      <dsp:nvSpPr>
        <dsp:cNvPr id="0" name=""/>
        <dsp:cNvSpPr/>
      </dsp:nvSpPr>
      <dsp:spPr>
        <a:xfrm>
          <a:off x="0" y="2510"/>
          <a:ext cx="7498080" cy="10062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kumimoji="1" lang="en-US" sz="4000" kern="1200" dirty="0" smtClean="0"/>
            <a:t>9</a:t>
          </a:r>
          <a:r>
            <a:rPr kumimoji="1" lang="en-US" altLang="ja-JP" sz="4000" kern="1200" dirty="0" smtClean="0"/>
            <a:t>.</a:t>
          </a:r>
          <a:r>
            <a:rPr kumimoji="1" lang="en-US" sz="4000" kern="1200" dirty="0" smtClean="0"/>
            <a:t>1</a:t>
          </a:r>
          <a:r>
            <a:rPr kumimoji="1" lang="en-US" altLang="ja-JP" sz="4000" kern="1200" dirty="0" smtClean="0"/>
            <a:t>.</a:t>
          </a:r>
          <a:r>
            <a:rPr kumimoji="1" lang="en-US" sz="4000" kern="1200" dirty="0" smtClean="0"/>
            <a:t>4</a:t>
          </a:r>
          <a:r>
            <a:rPr kumimoji="1" lang="ja-JP" sz="4000" kern="1200" dirty="0" smtClean="0"/>
            <a:t>　経常収支</a:t>
          </a:r>
          <a:endParaRPr lang="ja-JP" sz="4000" kern="1200" dirty="0"/>
        </a:p>
      </dsp:txBody>
      <dsp:txXfrm>
        <a:off x="49119" y="51629"/>
        <a:ext cx="7399842" cy="90796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D7A1E6-86C4-4E2D-8033-6EF095D85BFC}">
      <dsp:nvSpPr>
        <dsp:cNvPr id="0" name=""/>
        <dsp:cNvSpPr/>
      </dsp:nvSpPr>
      <dsp:spPr>
        <a:xfrm>
          <a:off x="0" y="1113"/>
          <a:ext cx="7858180" cy="880424"/>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kumimoji="1" lang="en-US" sz="3500" kern="1200" dirty="0" smtClean="0"/>
            <a:t>9</a:t>
          </a:r>
          <a:r>
            <a:rPr kumimoji="1" lang="en-US" altLang="ja-JP" sz="3500" kern="1200" dirty="0" smtClean="0"/>
            <a:t>.</a:t>
          </a:r>
          <a:r>
            <a:rPr kumimoji="1" lang="en-US" sz="3500" kern="1200" dirty="0" smtClean="0"/>
            <a:t>2 </a:t>
          </a:r>
          <a:r>
            <a:rPr kumimoji="1" lang="ja-JP" sz="3500" kern="1200" dirty="0" smtClean="0"/>
            <a:t>開放</a:t>
          </a:r>
          <a:r>
            <a:rPr kumimoji="1" lang="ja-JP" sz="3500" kern="1200" dirty="0" smtClean="0"/>
            <a:t>経済における均衡</a:t>
          </a:r>
          <a:endParaRPr lang="ja-JP" sz="3500" kern="1200" dirty="0"/>
        </a:p>
      </dsp:txBody>
      <dsp:txXfrm>
        <a:off x="42979" y="44092"/>
        <a:ext cx="7772222" cy="79446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95621-52C6-4D7B-9726-4AFAB6284DAB}">
      <dsp:nvSpPr>
        <dsp:cNvPr id="0" name=""/>
        <dsp:cNvSpPr/>
      </dsp:nvSpPr>
      <dsp:spPr>
        <a:xfrm>
          <a:off x="0" y="3126"/>
          <a:ext cx="7143800" cy="80496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kumimoji="1" lang="en-US" sz="3200" b="0" i="0" kern="1200" baseline="0" dirty="0" smtClean="0"/>
            <a:t>9.4</a:t>
          </a:r>
          <a:r>
            <a:rPr kumimoji="1" lang="ja-JP" sz="3200" b="0" i="0" kern="1200" baseline="0" dirty="0" smtClean="0"/>
            <a:t>　政策の効果</a:t>
          </a:r>
          <a:endParaRPr kumimoji="1" lang="ja-JP" sz="3200" b="0" i="0" kern="1200" baseline="0" dirty="0"/>
        </a:p>
      </dsp:txBody>
      <dsp:txXfrm>
        <a:off x="39295" y="42421"/>
        <a:ext cx="7065210" cy="72637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0F9474-801E-481B-A66B-5DE04CF5E941}">
      <dsp:nvSpPr>
        <dsp:cNvPr id="0" name=""/>
        <dsp:cNvSpPr/>
      </dsp:nvSpPr>
      <dsp:spPr>
        <a:xfrm>
          <a:off x="0" y="436"/>
          <a:ext cx="6000792" cy="57856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9.4.1</a:t>
          </a:r>
          <a:r>
            <a:rPr lang="ja-JP" sz="2300" kern="1200" dirty="0" smtClean="0"/>
            <a:t>　財政赤字拡大の効果</a:t>
          </a:r>
          <a:endParaRPr lang="ja-JP" sz="2300" kern="1200" dirty="0"/>
        </a:p>
      </dsp:txBody>
      <dsp:txXfrm>
        <a:off x="28243" y="28679"/>
        <a:ext cx="5944306" cy="52207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C67E4-EE38-46D4-A4BB-D2D6CA251888}">
      <dsp:nvSpPr>
        <dsp:cNvPr id="0" name=""/>
        <dsp:cNvSpPr/>
      </dsp:nvSpPr>
      <dsp:spPr>
        <a:xfrm>
          <a:off x="0" y="13159"/>
          <a:ext cx="6072230" cy="90237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9.4.2</a:t>
          </a:r>
          <a:r>
            <a:rPr lang="ja-JP" sz="2400" kern="1200" dirty="0" smtClean="0"/>
            <a:t>　貿易政策</a:t>
          </a:r>
          <a:endParaRPr lang="ja-JP" sz="2400" kern="1200" dirty="0"/>
        </a:p>
      </dsp:txBody>
      <dsp:txXfrm>
        <a:off x="44050" y="57209"/>
        <a:ext cx="5984130" cy="8142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B78848-E6C6-46F5-A41A-750B902F98EB}">
      <dsp:nvSpPr>
        <dsp:cNvPr id="0" name=""/>
        <dsp:cNvSpPr/>
      </dsp:nvSpPr>
      <dsp:spPr>
        <a:xfrm>
          <a:off x="0" y="9046"/>
          <a:ext cx="4438846" cy="55341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8.1.1</a:t>
          </a:r>
          <a:r>
            <a:rPr lang="ja-JP" sz="2200" kern="1200" dirty="0" smtClean="0"/>
            <a:t>　財・サービスの取引</a:t>
          </a:r>
          <a:endParaRPr lang="ja-JP" sz="2200" kern="1200" dirty="0"/>
        </a:p>
      </dsp:txBody>
      <dsp:txXfrm>
        <a:off x="27015" y="36061"/>
        <a:ext cx="4384816" cy="4993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E98478-7C18-475A-A312-23B867678638}">
      <dsp:nvSpPr>
        <dsp:cNvPr id="0" name=""/>
        <dsp:cNvSpPr/>
      </dsp:nvSpPr>
      <dsp:spPr>
        <a:xfrm>
          <a:off x="0" y="10040"/>
          <a:ext cx="4000528" cy="7043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8.1.2</a:t>
          </a:r>
          <a:r>
            <a:rPr lang="ja-JP" sz="2800" kern="1200" dirty="0" smtClean="0"/>
            <a:t>　所得収支</a:t>
          </a:r>
          <a:endParaRPr lang="en-US" sz="2800" kern="1200" dirty="0"/>
        </a:p>
      </dsp:txBody>
      <dsp:txXfrm>
        <a:off x="34383" y="44423"/>
        <a:ext cx="3931762" cy="6355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02A329-CCA1-4A23-92A0-FA9F4376F4EF}">
      <dsp:nvSpPr>
        <dsp:cNvPr id="0" name=""/>
        <dsp:cNvSpPr/>
      </dsp:nvSpPr>
      <dsp:spPr>
        <a:xfrm>
          <a:off x="0" y="181597"/>
          <a:ext cx="7498080" cy="77980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kumimoji="1" lang="en-US" sz="3100" kern="1200" dirty="0" smtClean="0"/>
            <a:t>8.1.3</a:t>
          </a:r>
          <a:r>
            <a:rPr kumimoji="1" lang="ja-JP" sz="3100" kern="1200" dirty="0" smtClean="0"/>
            <a:t>　資本の取引（対外純資産の変化）</a:t>
          </a:r>
          <a:endParaRPr lang="ja-JP" sz="3100" kern="1200" dirty="0"/>
        </a:p>
      </dsp:txBody>
      <dsp:txXfrm>
        <a:off x="38067" y="219664"/>
        <a:ext cx="7421946" cy="7036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0BB1EB-8F2D-4DE9-A636-C8EF9B7AE649}">
      <dsp:nvSpPr>
        <dsp:cNvPr id="0" name=""/>
        <dsp:cNvSpPr/>
      </dsp:nvSpPr>
      <dsp:spPr>
        <a:xfrm>
          <a:off x="0" y="108150"/>
          <a:ext cx="7396163" cy="855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kumimoji="1" lang="en-US" sz="3400" kern="1200" dirty="0" smtClean="0"/>
            <a:t>8.1.4</a:t>
          </a:r>
          <a:r>
            <a:rPr kumimoji="1" lang="ja-JP" sz="3400" kern="1200" dirty="0" smtClean="0"/>
            <a:t>　経常収支＝対外純資産の増加</a:t>
          </a:r>
          <a:endParaRPr lang="ja-JP" sz="3400" kern="1200" dirty="0"/>
        </a:p>
      </dsp:txBody>
      <dsp:txXfrm>
        <a:off x="41751" y="149901"/>
        <a:ext cx="7312661" cy="7717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30C02F-2D6C-4290-9F1B-D276C4B61A6E}">
      <dsp:nvSpPr>
        <dsp:cNvPr id="0" name=""/>
        <dsp:cNvSpPr/>
      </dsp:nvSpPr>
      <dsp:spPr>
        <a:xfrm>
          <a:off x="0" y="803"/>
          <a:ext cx="7086600" cy="65403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kumimoji="1" lang="en-US" sz="2600" kern="1200" dirty="0" smtClean="0"/>
            <a:t>8.1.5</a:t>
          </a:r>
          <a:r>
            <a:rPr kumimoji="1" lang="ja-JP" altLang="en-US" sz="2600" kern="1200" dirty="0" smtClean="0"/>
            <a:t>　</a:t>
          </a:r>
          <a:r>
            <a:rPr kumimoji="1" lang="en-US" sz="2600" kern="1200" dirty="0" smtClean="0"/>
            <a:t> </a:t>
          </a:r>
          <a:r>
            <a:rPr kumimoji="1" lang="ja-JP" sz="2600" kern="1200" dirty="0" smtClean="0"/>
            <a:t>貯蓄・投資との関係</a:t>
          </a:r>
          <a:endParaRPr lang="ja-JP" sz="2600" kern="1200" dirty="0"/>
        </a:p>
      </dsp:txBody>
      <dsp:txXfrm>
        <a:off x="31927" y="32730"/>
        <a:ext cx="7022746" cy="59017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968ECC-FAB6-49BF-9F92-81641FE10046}">
      <dsp:nvSpPr>
        <dsp:cNvPr id="0" name=""/>
        <dsp:cNvSpPr/>
      </dsp:nvSpPr>
      <dsp:spPr>
        <a:xfrm>
          <a:off x="0" y="2880"/>
          <a:ext cx="7498080" cy="113724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kumimoji="1" lang="en-US" sz="2700" kern="1200" dirty="0" smtClean="0"/>
            <a:t>8.2</a:t>
          </a:r>
          <a:r>
            <a:rPr kumimoji="1" lang="ja-JP" sz="2700" kern="1200" dirty="0" smtClean="0"/>
            <a:t>　国際取引の価格</a:t>
          </a:r>
          <a:br>
            <a:rPr kumimoji="1" lang="ja-JP" sz="2700" kern="1200" dirty="0" smtClean="0"/>
          </a:br>
          <a:r>
            <a:rPr kumimoji="1" lang="ja-JP" sz="2700" kern="1200" dirty="0" smtClean="0"/>
            <a:t>　　：名目為替レートと実質為替レート</a:t>
          </a:r>
          <a:endParaRPr lang="ja-JP" sz="2700" kern="1200" dirty="0"/>
        </a:p>
      </dsp:txBody>
      <dsp:txXfrm>
        <a:off x="55515" y="58395"/>
        <a:ext cx="7387050" cy="102621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A83878-A8AD-44FD-8AF1-23F67AB4179F}">
      <dsp:nvSpPr>
        <dsp:cNvPr id="0" name=""/>
        <dsp:cNvSpPr/>
      </dsp:nvSpPr>
      <dsp:spPr>
        <a:xfrm>
          <a:off x="0" y="9046"/>
          <a:ext cx="6670698" cy="55341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kumimoji="1" lang="en-US" sz="2200" kern="1200" dirty="0" smtClean="0"/>
            <a:t>8.2.1</a:t>
          </a:r>
          <a:r>
            <a:rPr kumimoji="1" lang="ja-JP" sz="2200" kern="1200" dirty="0" smtClean="0"/>
            <a:t>　名目為替レート</a:t>
          </a:r>
          <a:endParaRPr lang="ja-JP" sz="2200" kern="1200" dirty="0"/>
        </a:p>
      </dsp:txBody>
      <dsp:txXfrm>
        <a:off x="27015" y="36061"/>
        <a:ext cx="6616668" cy="4993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AF6A6B-78CA-4487-8158-495D8B163B41}">
      <dsp:nvSpPr>
        <dsp:cNvPr id="0" name=""/>
        <dsp:cNvSpPr/>
      </dsp:nvSpPr>
      <dsp:spPr>
        <a:xfrm>
          <a:off x="0" y="1170"/>
          <a:ext cx="7086600" cy="72949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en-US" sz="2900" kern="1200" dirty="0" smtClean="0"/>
            <a:t>8.2.2</a:t>
          </a:r>
          <a:r>
            <a:rPr kumimoji="1" lang="ja-JP" sz="2900" kern="1200" dirty="0" smtClean="0"/>
            <a:t>　実質為替レート</a:t>
          </a:r>
          <a:endParaRPr lang="ja-JP" sz="2900" kern="1200" dirty="0"/>
        </a:p>
      </dsp:txBody>
      <dsp:txXfrm>
        <a:off x="35611" y="36781"/>
        <a:ext cx="7015378" cy="65827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6147" name="Rectangle 3"/>
          <p:cNvSpPr>
            <a:spLocks noGrp="1" noChangeArrowheads="1"/>
          </p:cNvSpPr>
          <p:nvPr>
            <p:ph type="dt" idx="1"/>
          </p:nvPr>
        </p:nvSpPr>
        <p:spPr bwMode="auto">
          <a:xfrm>
            <a:off x="3854939"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6148"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0562" y="4721186"/>
            <a:ext cx="5444490" cy="447270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6150" name="Rectangle 6"/>
          <p:cNvSpPr>
            <a:spLocks noGrp="1" noChangeArrowheads="1"/>
          </p:cNvSpPr>
          <p:nvPr>
            <p:ph type="ftr" sz="quarter" idx="4"/>
          </p:nvPr>
        </p:nvSpPr>
        <p:spPr bwMode="auto">
          <a:xfrm>
            <a:off x="0"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6151" name="Rectangle 7"/>
          <p:cNvSpPr>
            <a:spLocks noGrp="1" noChangeArrowheads="1"/>
          </p:cNvSpPr>
          <p:nvPr>
            <p:ph type="sldNum" sz="quarter" idx="5"/>
          </p:nvPr>
        </p:nvSpPr>
        <p:spPr bwMode="auto">
          <a:xfrm>
            <a:off x="3854939"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DF62C70-C8BF-460B-8110-6C72722C44CE}" type="slidenum">
              <a:rPr lang="ja-JP" altLang="en-US"/>
              <a:pPr/>
              <a:t>‹#›</a:t>
            </a:fld>
            <a:endParaRPr lang="en-US" altLang="ja-JP"/>
          </a:p>
        </p:txBody>
      </p:sp>
    </p:spTree>
    <p:extLst>
      <p:ext uri="{BB962C8B-B14F-4D97-AF65-F5344CB8AC3E}">
        <p14:creationId xmlns:p14="http://schemas.microsoft.com/office/powerpoint/2010/main" val="42144545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EDF62C70-C8BF-460B-8110-6C72722C44CE}" type="slidenum">
              <a:rPr lang="ja-JP" altLang="en-US" smtClean="0"/>
              <a:pPr/>
              <a:t>1</a:t>
            </a:fld>
            <a:endParaRPr lang="en-US" altLang="ja-JP"/>
          </a:p>
        </p:txBody>
      </p:sp>
    </p:spTree>
    <p:extLst>
      <p:ext uri="{BB962C8B-B14F-4D97-AF65-F5344CB8AC3E}">
        <p14:creationId xmlns:p14="http://schemas.microsoft.com/office/powerpoint/2010/main" val="3251445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2AA739-14AA-443F-AF18-A70DFE559862}" type="slidenum">
              <a:rPr lang="ja-JP" altLang="en-US"/>
              <a:pPr/>
              <a:t>17</a:t>
            </a:fld>
            <a:endParaRPr lang="en-US" altLang="ja-JP"/>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ja-JP" altLang="en-US">
              <a:ea typeface="ＭＳ Ｐゴシック" charset="-128"/>
            </a:endParaRPr>
          </a:p>
        </p:txBody>
      </p:sp>
    </p:spTree>
    <p:extLst>
      <p:ext uri="{BB962C8B-B14F-4D97-AF65-F5344CB8AC3E}">
        <p14:creationId xmlns:p14="http://schemas.microsoft.com/office/powerpoint/2010/main" val="15866440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ja-JP" altLang="en-US"/>
              <a:t>マスタ サブタイトルの書式設定</a:t>
            </a:r>
          </a:p>
        </p:txBody>
      </p:sp>
      <p:sp>
        <p:nvSpPr>
          <p:cNvPr id="3076" name="Rectangle 4"/>
          <p:cNvSpPr>
            <a:spLocks noGrp="1" noChangeArrowheads="1"/>
          </p:cNvSpPr>
          <p:nvPr>
            <p:ph type="dt" sz="half" idx="2"/>
          </p:nvPr>
        </p:nvSpPr>
        <p:spPr/>
        <p:txBody>
          <a:bodyPr/>
          <a:lstStyle>
            <a:lvl1pPr>
              <a:defRPr/>
            </a:lvl1pPr>
          </a:lstStyle>
          <a:p>
            <a:endParaRPr lang="en-US" altLang="ja-JP"/>
          </a:p>
        </p:txBody>
      </p:sp>
      <p:sp>
        <p:nvSpPr>
          <p:cNvPr id="3077" name="Rectangle 5"/>
          <p:cNvSpPr>
            <a:spLocks noGrp="1" noChangeArrowheads="1"/>
          </p:cNvSpPr>
          <p:nvPr>
            <p:ph type="ftr" sz="quarter" idx="3"/>
          </p:nvPr>
        </p:nvSpPr>
        <p:spPr/>
        <p:txBody>
          <a:bodyPr/>
          <a:lstStyle>
            <a:lvl1pPr>
              <a:defRPr/>
            </a:lvl1pPr>
          </a:lstStyle>
          <a:p>
            <a:endParaRPr lang="en-US" altLang="ja-JP"/>
          </a:p>
        </p:txBody>
      </p:sp>
      <p:sp>
        <p:nvSpPr>
          <p:cNvPr id="3078" name="Rectangle 6"/>
          <p:cNvSpPr>
            <a:spLocks noGrp="1" noChangeArrowheads="1"/>
          </p:cNvSpPr>
          <p:nvPr>
            <p:ph type="sldNum" sz="quarter" idx="4"/>
          </p:nvPr>
        </p:nvSpPr>
        <p:spPr/>
        <p:txBody>
          <a:bodyPr/>
          <a:lstStyle>
            <a:lvl1pPr>
              <a:defRPr/>
            </a:lvl1pPr>
          </a:lstStyle>
          <a:p>
            <a:fld id="{0938D3E1-3317-4DD5-AC19-1116A6750041}" type="slidenum">
              <a:rPr lang="ja-JP" altLang="en-US"/>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41FEE6D6-EB8D-44E6-8ED6-5CA00DE14729}" type="slidenum">
              <a:rPr lang="ja-JP" altLang="en-US"/>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94475" y="685800"/>
            <a:ext cx="1771650" cy="544036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279525" y="685800"/>
            <a:ext cx="5162550" cy="544036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C64C50A0-34B7-48F9-BD73-3675D049D940}" type="slidenum">
              <a:rPr lang="ja-JP" altLang="en-US"/>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12795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12795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8" name="フッター プレースホルダ 7"/>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a:xfrm>
            <a:off x="6553200" y="6429375"/>
            <a:ext cx="2133600" cy="323850"/>
          </a:xfrm>
        </p:spPr>
        <p:txBody>
          <a:bodyPr/>
          <a:lstStyle>
            <a:lvl1pPr>
              <a:defRPr/>
            </a:lvl1pPr>
          </a:lstStyle>
          <a:p>
            <a:fld id="{92F29F39-6DEF-44AF-87FF-274145A29311}" type="slidenum">
              <a:rPr lang="ja-JP" altLang="en-US"/>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6" name="フッター プレースホルダ 5"/>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a:xfrm>
            <a:off x="6553200" y="6429375"/>
            <a:ext cx="2133600" cy="323850"/>
          </a:xfrm>
        </p:spPr>
        <p:txBody>
          <a:bodyPr/>
          <a:lstStyle>
            <a:lvl1pPr>
              <a:defRPr/>
            </a:lvl1pPr>
          </a:lstStyle>
          <a:p>
            <a:fld id="{FBE3375F-B99B-4926-BC4C-D69854A02B2F}" type="slidenum">
              <a:rPr lang="ja-JP" altLang="en-US"/>
              <a:pPr/>
              <a: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fld id="{3B08F1A1-AFC1-4B49-8261-8A3311F5D846}" type="slidenum">
              <a:rPr lang="ja-JP" altLang="en-US"/>
              <a:pPr/>
              <a: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kumimoji="0" lang="ja-JP" altLang="en-US" smtClean="0"/>
              <a:t>マスタ タイトルの書式設定</a:t>
            </a:r>
            <a:endParaRPr kumimoji="0"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 サブタイトルの書式設定</a:t>
            </a:r>
            <a:endParaRPr kumimoji="0" lang="en-US"/>
          </a:p>
        </p:txBody>
      </p:sp>
      <p:sp>
        <p:nvSpPr>
          <p:cNvPr id="7" name="日付プレースホルダ 6"/>
          <p:cNvSpPr>
            <a:spLocks noGrp="1"/>
          </p:cNvSpPr>
          <p:nvPr>
            <p:ph type="dt" sz="half" idx="10"/>
          </p:nvPr>
        </p:nvSpPr>
        <p:spPr/>
        <p:txBody>
          <a:bodyPr/>
          <a:lstStyle>
            <a:extLst/>
          </a:lstStyle>
          <a:p>
            <a:endParaRPr lang="en-US" altLang="ja-JP"/>
          </a:p>
        </p:txBody>
      </p:sp>
      <p:sp>
        <p:nvSpPr>
          <p:cNvPr id="20" name="フッター プレースホルダ 19"/>
          <p:cNvSpPr>
            <a:spLocks noGrp="1"/>
          </p:cNvSpPr>
          <p:nvPr>
            <p:ph type="ftr" sz="quarter" idx="11"/>
          </p:nvPr>
        </p:nvSpPr>
        <p:spPr/>
        <p:txBody>
          <a:bodyPr/>
          <a:lstStyle>
            <a:extLst/>
          </a:lstStyle>
          <a:p>
            <a:endParaRPr lang="en-US" altLang="ja-JP"/>
          </a:p>
        </p:txBody>
      </p:sp>
      <p:sp>
        <p:nvSpPr>
          <p:cNvPr id="10" name="スライド番号プレースホルダ 9"/>
          <p:cNvSpPr>
            <a:spLocks noGrp="1"/>
          </p:cNvSpPr>
          <p:nvPr>
            <p:ph type="sldNum" sz="quarter" idx="12"/>
          </p:nvPr>
        </p:nvSpPr>
        <p:spPr/>
        <p:txBody>
          <a:bodyPr/>
          <a:lstStyle>
            <a:extLst/>
          </a:lstStyle>
          <a:p>
            <a:fld id="{0938D3E1-3317-4DD5-AC19-1116A6750041}" type="slidenum">
              <a:rPr lang="ja-JP" altLang="en-US" smtClean="0"/>
              <a:pPr/>
              <a:t>‹#›</a:t>
            </a:fld>
            <a:endParaRPr lang="en-US" altLang="ja-JP"/>
          </a:p>
        </p:txBody>
      </p:sp>
      <p:sp>
        <p:nvSpPr>
          <p:cNvPr id="8"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F41E1194-7A8E-4A7F-9B9F-9460D654DD54}" type="slidenum">
              <a:rPr lang="ja-JP" altLang="en-US" smtClean="0"/>
              <a:pPr/>
              <a:t>‹#›</a:t>
            </a:fld>
            <a:endParaRPr lang="en-US" altLang="ja-JP"/>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正方形/長方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7D57EBB7-1095-449A-8D34-729547F20034}" type="slidenum">
              <a:rPr lang="ja-JP" altLang="en-US" smtClean="0"/>
              <a:pPr/>
              <a:t>‹#›</a:t>
            </a:fld>
            <a:endParaRPr lang="en-US" altLang="ja-JP"/>
          </a:p>
        </p:txBody>
      </p:sp>
      <p:sp>
        <p:nvSpPr>
          <p:cNvPr id="10" name="正方形/長方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5F26F81E-E91D-4848-A736-438F34F3634A}" type="slidenum">
              <a:rPr lang="ja-JP" altLang="en-US" smtClean="0"/>
              <a:pPr/>
              <a:t>‹#›</a:t>
            </a:fld>
            <a:endParaRPr lang="en-US" altLang="ja-JP"/>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extLst/>
          </a:lstStyle>
          <a:p>
            <a:endParaRPr lang="en-US" altLang="ja-JP"/>
          </a:p>
        </p:txBody>
      </p:sp>
      <p:sp>
        <p:nvSpPr>
          <p:cNvPr id="8" name="フッター プレースホルダ 7"/>
          <p:cNvSpPr>
            <a:spLocks noGrp="1"/>
          </p:cNvSpPr>
          <p:nvPr>
            <p:ph type="ftr" sz="quarter" idx="11"/>
          </p:nvPr>
        </p:nvSpPr>
        <p:spPr/>
        <p:txBody>
          <a:bodyPr/>
          <a:lstStyle>
            <a:extLst/>
          </a:lstStyle>
          <a:p>
            <a:endParaRPr lang="en-US" altLang="ja-JP"/>
          </a:p>
        </p:txBody>
      </p:sp>
      <p:sp>
        <p:nvSpPr>
          <p:cNvPr id="9" name="スライド番号プレースホルダ 8"/>
          <p:cNvSpPr>
            <a:spLocks noGrp="1"/>
          </p:cNvSpPr>
          <p:nvPr>
            <p:ph type="sldNum" sz="quarter" idx="12"/>
          </p:nvPr>
        </p:nvSpPr>
        <p:spPr/>
        <p:txBody>
          <a:bodyPr/>
          <a:lstStyle>
            <a:extLst/>
          </a:lstStyle>
          <a:p>
            <a:fld id="{D642ABD2-E606-4858-BDCC-12E7477964B3}" type="slidenum">
              <a:rPr lang="ja-JP" altLang="en-US" smtClean="0"/>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F41E1194-7A8E-4A7F-9B9F-9460D654DD54}" type="slidenum">
              <a:rPr lang="ja-JP" altLang="en-US"/>
              <a:pPr/>
              <a: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nchor="ctr"/>
          <a:lstStyle>
            <a:extLst/>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extLst/>
          </a:lstStyle>
          <a:p>
            <a:endParaRPr lang="en-US" altLang="ja-JP"/>
          </a:p>
        </p:txBody>
      </p:sp>
      <p:sp>
        <p:nvSpPr>
          <p:cNvPr id="4" name="フッター プレースホルダ 3"/>
          <p:cNvSpPr>
            <a:spLocks noGrp="1"/>
          </p:cNvSpPr>
          <p:nvPr>
            <p:ph type="ftr" sz="quarter" idx="11"/>
          </p:nvPr>
        </p:nvSpPr>
        <p:spPr/>
        <p:txBody>
          <a:bodyPr/>
          <a:lstStyle>
            <a:extLst/>
          </a:lstStyle>
          <a:p>
            <a:endParaRPr lang="en-US" altLang="ja-JP"/>
          </a:p>
        </p:txBody>
      </p:sp>
      <p:sp>
        <p:nvSpPr>
          <p:cNvPr id="5" name="スライド番号プレースホルダ 4"/>
          <p:cNvSpPr>
            <a:spLocks noGrp="1"/>
          </p:cNvSpPr>
          <p:nvPr>
            <p:ph type="sldNum" sz="quarter" idx="12"/>
          </p:nvPr>
        </p:nvSpPr>
        <p:spPr/>
        <p:txBody>
          <a:bodyPr/>
          <a:lstStyle>
            <a:extLst/>
          </a:lstStyle>
          <a:p>
            <a:fld id="{170BEDB9-4459-413A-9BE8-FC149155D6AB}" type="slidenum">
              <a:rPr lang="ja-JP" altLang="en-US" smtClean="0"/>
              <a:pPr/>
              <a:t>‹#›</a:t>
            </a:fld>
            <a:endParaRPr lang="en-US" altLang="ja-JP"/>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正方形/長方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付プレースホルダ 1"/>
          <p:cNvSpPr>
            <a:spLocks noGrp="1"/>
          </p:cNvSpPr>
          <p:nvPr>
            <p:ph type="dt" sz="half" idx="10"/>
          </p:nvPr>
        </p:nvSpPr>
        <p:spPr/>
        <p:txBody>
          <a:bodyPr/>
          <a:lstStyle>
            <a:extLst/>
          </a:lstStyle>
          <a:p>
            <a:endParaRPr lang="en-US" altLang="ja-JP"/>
          </a:p>
        </p:txBody>
      </p:sp>
      <p:sp>
        <p:nvSpPr>
          <p:cNvPr id="3" name="フッター プレースホルダ 2"/>
          <p:cNvSpPr>
            <a:spLocks noGrp="1"/>
          </p:cNvSpPr>
          <p:nvPr>
            <p:ph type="ftr" sz="quarter" idx="11"/>
          </p:nvPr>
        </p:nvSpPr>
        <p:spPr/>
        <p:txBody>
          <a:bodyPr/>
          <a:lstStyle>
            <a:extLst/>
          </a:lstStyle>
          <a:p>
            <a:endParaRPr lang="en-US" altLang="ja-JP"/>
          </a:p>
        </p:txBody>
      </p:sp>
      <p:sp>
        <p:nvSpPr>
          <p:cNvPr id="4" name="スライド番号プレースホルダ 3"/>
          <p:cNvSpPr>
            <a:spLocks noGrp="1"/>
          </p:cNvSpPr>
          <p:nvPr>
            <p:ph type="sldNum" sz="quarter" idx="12"/>
          </p:nvPr>
        </p:nvSpPr>
        <p:spPr/>
        <p:txBody>
          <a:bodyPr/>
          <a:lstStyle>
            <a:extLst/>
          </a:lstStyle>
          <a:p>
            <a:fld id="{2065F350-792D-47CD-917A-AE7BBB917226}" type="slidenum">
              <a:rPr lang="ja-JP" altLang="en-US" smtClean="0"/>
              <a:pPr/>
              <a:t>‹#›</a:t>
            </a:fld>
            <a:endParaRPr lang="en-US" altLang="ja-JP"/>
          </a:p>
        </p:txBody>
      </p:sp>
      <p:sp>
        <p:nvSpPr>
          <p:cNvPr id="6" name="正方形/長方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3847D04F-794E-4714-9FD2-5386B2A19595}" type="slidenum">
              <a:rPr lang="ja-JP" altLang="en-US" smtClean="0"/>
              <a:pPr/>
              <a:t>‹#›</a:t>
            </a:fld>
            <a:endParaRPr lang="en-US" altLang="ja-JP"/>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ja-JP" altLang="en-US" smtClean="0"/>
              <a:t>マスタ タイトルの書式設定</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66A49E3D-FBBF-4903-A596-4CA669DCEFB6}" type="slidenum">
              <a:rPr lang="ja-JP" altLang="en-US" smtClean="0"/>
              <a:pPr/>
              <a:t>‹#›</a:t>
            </a:fld>
            <a:endParaRPr lang="en-US" altLang="ja-JP"/>
          </a:p>
        </p:txBody>
      </p:sp>
      <p:sp>
        <p:nvSpPr>
          <p:cNvPr id="8"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ja-JP" altLang="en-US" smtClean="0"/>
              <a:t>アイコンをクリックして図を追加</a:t>
            </a:r>
            <a:endParaRPr kumimoji="0" lang="en-US" dirty="0"/>
          </a:p>
        </p:txBody>
      </p:sp>
      <p:sp>
        <p:nvSpPr>
          <p:cNvPr id="9" name="フローチャート: 処理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フローチャート: 処理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ja-JP" altLang="en-US" smtClean="0"/>
              <a:t>マスタ テキストの書式設定</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41FEE6D6-EB8D-44E6-8ED6-5CA00DE14729}" type="slidenum">
              <a:rPr lang="ja-JP" altLang="en-US" smtClean="0"/>
              <a:pPr/>
              <a:t>‹#›</a:t>
            </a:fld>
            <a:endParaRPr lang="en-US" altLang="ja-JP"/>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C64C50A0-34B7-48F9-BD73-3675D049D940}" type="slidenum">
              <a:rPr lang="ja-JP" altLang="en-US" smtClean="0"/>
              <a:pPr/>
              <a:t>‹#›</a:t>
            </a:fld>
            <a:endParaRPr lang="en-US" altLang="ja-JP"/>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6" name="フッター プレースホルダ 5"/>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a:xfrm>
            <a:off x="6553200" y="6429375"/>
            <a:ext cx="2133600" cy="323850"/>
          </a:xfrm>
        </p:spPr>
        <p:txBody>
          <a:bodyPr/>
          <a:lstStyle>
            <a:lvl1pPr>
              <a:defRPr/>
            </a:lvl1pPr>
          </a:lstStyle>
          <a:p>
            <a:fld id="{FBE3375F-B99B-4926-BC4C-D69854A02B2F}" type="slidenum">
              <a:rPr lang="ja-JP" altLang="en-US"/>
              <a:pPr/>
              <a:t>‹#›</a:t>
            </a:fld>
            <a:endParaRPr lang="en-US" altLang="ja-JP"/>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57200"/>
            <a:ext cx="8229600" cy="13716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981200"/>
            <a:ext cx="4038600" cy="3886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981200"/>
            <a:ext cx="4038600" cy="18669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4000500"/>
            <a:ext cx="4038600" cy="18669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10"/>
          </p:nvPr>
        </p:nvSpPr>
        <p:spPr>
          <a:xfrm>
            <a:off x="3124200" y="6248400"/>
            <a:ext cx="2895600" cy="457200"/>
          </a:xfrm>
        </p:spPr>
        <p:txBody>
          <a:bodyPr/>
          <a:lstStyle>
            <a:lvl1pPr>
              <a:defRPr/>
            </a:lvl1pPr>
          </a:lstStyle>
          <a:p>
            <a:endParaRPr lang="en-US" altLang="ja-JP"/>
          </a:p>
        </p:txBody>
      </p:sp>
      <p:sp>
        <p:nvSpPr>
          <p:cNvPr id="7" name="スライド番号プレースホルダ 6"/>
          <p:cNvSpPr>
            <a:spLocks noGrp="1"/>
          </p:cNvSpPr>
          <p:nvPr>
            <p:ph type="sldNum" sz="quarter" idx="11"/>
          </p:nvPr>
        </p:nvSpPr>
        <p:spPr>
          <a:xfrm>
            <a:off x="6553200" y="6248400"/>
            <a:ext cx="2133600" cy="457200"/>
          </a:xfrm>
        </p:spPr>
        <p:txBody>
          <a:bodyPr/>
          <a:lstStyle>
            <a:lvl1pPr>
              <a:defRPr/>
            </a:lvl1pPr>
          </a:lstStyle>
          <a:p>
            <a:fld id="{B2617DC7-126B-492C-B370-7B6350DC10FD}" type="slidenum">
              <a:rPr lang="en-US" altLang="ja-JP"/>
              <a:pPr/>
              <a:t>‹#›</a:t>
            </a:fld>
            <a:endParaRPr lang="en-US" altLang="ja-JP"/>
          </a:p>
        </p:txBody>
      </p:sp>
      <p:sp>
        <p:nvSpPr>
          <p:cNvPr id="8" name="日付プレースホルダ 7"/>
          <p:cNvSpPr>
            <a:spLocks noGrp="1"/>
          </p:cNvSpPr>
          <p:nvPr>
            <p:ph type="dt" sz="half" idx="12"/>
          </p:nvPr>
        </p:nvSpPr>
        <p:spPr>
          <a:xfrm>
            <a:off x="457200" y="6245225"/>
            <a:ext cx="2133600" cy="476250"/>
          </a:xfrm>
        </p:spPr>
        <p:txBody>
          <a:bodyPr/>
          <a:lstStyle>
            <a:lvl1pPr>
              <a:defRPr/>
            </a:lvl1pPr>
          </a:lstStyle>
          <a:p>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7D57EBB7-1095-449A-8D34-729547F20034}" type="slidenum">
              <a:rPr lang="ja-JP" altLang="en-US"/>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5F26F81E-E91D-4848-A736-438F34F3634A}" type="slidenum">
              <a:rPr lang="ja-JP" altLang="en-US"/>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D642ABD2-E606-4858-BDCC-12E7477964B3}" type="slidenum">
              <a:rPr lang="ja-JP" altLang="en-US"/>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170BEDB9-4459-413A-9BE8-FC149155D6AB}" type="slidenum">
              <a:rPr lang="ja-JP" altLang="en-US"/>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2065F350-792D-47CD-917A-AE7BBB917226}" type="slidenum">
              <a:rPr lang="ja-JP" altLang="en-US"/>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3847D04F-794E-4714-9FD2-5386B2A19595}" type="slidenum">
              <a:rPr lang="ja-JP" altLang="en-US"/>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66A49E3D-FBBF-4903-A596-4CA669DCEFB6}" type="slidenum">
              <a:rPr lang="ja-JP" altLang="en-US"/>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ea typeface="+mn-ea"/>
              </a:defRPr>
            </a:lvl1pPr>
          </a:lstStyle>
          <a:p>
            <a:endParaRPr lang="en-US" altLang="ja-JP"/>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ea typeface="+mn-ea"/>
              </a:defRPr>
            </a:lvl1pPr>
          </a:lstStyle>
          <a:p>
            <a:endParaRPr lang="en-US" altLang="ja-JP"/>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ea typeface="+mn-ea"/>
              </a:defRPr>
            </a:lvl1pPr>
          </a:lstStyle>
          <a:p>
            <a:fld id="{0084D390-7692-4D3A-A10D-9198BA636744}"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72" r:id="rId12"/>
    <p:sldLayoutId id="2147483673" r:id="rId13"/>
    <p:sldLayoutId id="2147483674" r:id="rId14"/>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Century Gothic" pitchFamily="34" charset="0"/>
          <a:ea typeface="ＭＳ Ｐゴシック" pitchFamily="50" charset="-128"/>
        </a:defRPr>
      </a:lvl2pPr>
      <a:lvl3pPr algn="l" rtl="0" fontAlgn="base">
        <a:spcBef>
          <a:spcPct val="0"/>
        </a:spcBef>
        <a:spcAft>
          <a:spcPct val="0"/>
        </a:spcAft>
        <a:defRPr sz="3600">
          <a:solidFill>
            <a:schemeClr val="tx2"/>
          </a:solidFill>
          <a:latin typeface="Century Gothic" pitchFamily="34" charset="0"/>
          <a:ea typeface="ＭＳ Ｐゴシック" pitchFamily="50" charset="-128"/>
        </a:defRPr>
      </a:lvl3pPr>
      <a:lvl4pPr algn="l" rtl="0" fontAlgn="base">
        <a:spcBef>
          <a:spcPct val="0"/>
        </a:spcBef>
        <a:spcAft>
          <a:spcPct val="0"/>
        </a:spcAft>
        <a:defRPr sz="3600">
          <a:solidFill>
            <a:schemeClr val="tx2"/>
          </a:solidFill>
          <a:latin typeface="Century Gothic" pitchFamily="34" charset="0"/>
          <a:ea typeface="ＭＳ Ｐゴシック" pitchFamily="50" charset="-128"/>
        </a:defRPr>
      </a:lvl4pPr>
      <a:lvl5pPr algn="l" rtl="0" fontAlgn="base">
        <a:spcBef>
          <a:spcPct val="0"/>
        </a:spcBef>
        <a:spcAft>
          <a:spcPct val="0"/>
        </a:spcAft>
        <a:defRPr sz="3600">
          <a:solidFill>
            <a:schemeClr val="tx2"/>
          </a:solidFill>
          <a:latin typeface="Century Gothic" pitchFamily="34" charset="0"/>
          <a:ea typeface="ＭＳ Ｐゴシック" pitchFamily="50" charset="-128"/>
        </a:defRPr>
      </a:lvl5pPr>
      <a:lvl6pPr marL="457200" algn="l" rtl="0" fontAlgn="base">
        <a:spcBef>
          <a:spcPct val="0"/>
        </a:spcBef>
        <a:spcAft>
          <a:spcPct val="0"/>
        </a:spcAft>
        <a:defRPr sz="3600">
          <a:solidFill>
            <a:schemeClr val="tx2"/>
          </a:solidFill>
          <a:latin typeface="Century Gothic" pitchFamily="34" charset="0"/>
          <a:ea typeface="ＭＳ Ｐゴシック" pitchFamily="50" charset="-128"/>
        </a:defRPr>
      </a:lvl6pPr>
      <a:lvl7pPr marL="914400" algn="l" rtl="0" fontAlgn="base">
        <a:spcBef>
          <a:spcPct val="0"/>
        </a:spcBef>
        <a:spcAft>
          <a:spcPct val="0"/>
        </a:spcAft>
        <a:defRPr sz="3600">
          <a:solidFill>
            <a:schemeClr val="tx2"/>
          </a:solidFill>
          <a:latin typeface="Century Gothic" pitchFamily="34" charset="0"/>
          <a:ea typeface="ＭＳ Ｐゴシック" pitchFamily="50" charset="-128"/>
        </a:defRPr>
      </a:lvl7pPr>
      <a:lvl8pPr marL="1371600" algn="l" rtl="0" fontAlgn="base">
        <a:spcBef>
          <a:spcPct val="0"/>
        </a:spcBef>
        <a:spcAft>
          <a:spcPct val="0"/>
        </a:spcAft>
        <a:defRPr sz="3600">
          <a:solidFill>
            <a:schemeClr val="tx2"/>
          </a:solidFill>
          <a:latin typeface="Century Gothic" pitchFamily="34" charset="0"/>
          <a:ea typeface="ＭＳ Ｐゴシック" pitchFamily="50" charset="-128"/>
        </a:defRPr>
      </a:lvl8pPr>
      <a:lvl9pPr marL="1828800" algn="l" rtl="0" fontAlgn="base">
        <a:spcBef>
          <a:spcPct val="0"/>
        </a:spcBef>
        <a:spcAft>
          <a:spcPct val="0"/>
        </a:spcAft>
        <a:defRPr sz="3600">
          <a:solidFill>
            <a:schemeClr val="tx2"/>
          </a:solidFill>
          <a:latin typeface="Century Gothic" pitchFamily="34" charset="0"/>
          <a:ea typeface="ＭＳ Ｐゴシック" pitchFamily="50" charset="-128"/>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ea typeface="+mn-ea"/>
        </a:defRPr>
      </a:lvl2pPr>
      <a:lvl3pPr marL="1143000" indent="-228600" algn="l" rtl="0" fontAlgn="base">
        <a:spcBef>
          <a:spcPct val="20000"/>
        </a:spcBef>
        <a:spcAft>
          <a:spcPct val="0"/>
        </a:spcAft>
        <a:buChar char="•"/>
        <a:defRPr sz="2000">
          <a:solidFill>
            <a:schemeClr val="tx1"/>
          </a:solidFill>
          <a:latin typeface="+mn-lt"/>
          <a:ea typeface="+mn-ea"/>
        </a:defRPr>
      </a:lvl3pPr>
      <a:lvl4pPr marL="1600200" indent="-228600" algn="l" rtl="0" fontAlgn="base">
        <a:spcBef>
          <a:spcPct val="20000"/>
        </a:spcBef>
        <a:spcAft>
          <a:spcPct val="0"/>
        </a:spcAft>
        <a:buChar char="–"/>
        <a:defRPr>
          <a:solidFill>
            <a:schemeClr val="tx1"/>
          </a:solidFill>
          <a:latin typeface="+mn-lt"/>
          <a:ea typeface="+mn-ea"/>
        </a:defRPr>
      </a:lvl4pPr>
      <a:lvl5pPr marL="2057400" indent="-228600" algn="l" rtl="0" fontAlgn="base">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正方形/長方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タイトル プレースホルダ 4"/>
          <p:cNvSpPr>
            <a:spLocks noGrp="1"/>
          </p:cNvSpPr>
          <p:nvPr>
            <p:ph type="title"/>
          </p:nvPr>
        </p:nvSpPr>
        <p:spPr>
          <a:xfrm>
            <a:off x="1435608" y="274638"/>
            <a:ext cx="7498080" cy="1143000"/>
          </a:xfrm>
          <a:prstGeom prst="rect">
            <a:avLst/>
          </a:prstGeom>
        </p:spPr>
        <p:txBody>
          <a:bodyPr anchor="ctr">
            <a:normAutofit/>
          </a:bodyPr>
          <a:lstStyle>
            <a:extLst/>
          </a:lstStyle>
          <a:p>
            <a:r>
              <a:rPr kumimoji="0" lang="ja-JP" altLang="en-US" smtClean="0"/>
              <a:t>マスタ タイトルの書式設定</a:t>
            </a:r>
            <a:endParaRPr kumimoji="0" lang="en-US"/>
          </a:p>
        </p:txBody>
      </p:sp>
      <p:sp>
        <p:nvSpPr>
          <p:cNvPr id="9" name="テキスト プレースホルダ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en-US" altLang="ja-JP"/>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ltLang="ja-JP"/>
          </a:p>
        </p:txBody>
      </p:sp>
      <p:sp>
        <p:nvSpPr>
          <p:cNvPr id="22" name="スライド番号プレースホルダ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084D390-7692-4D3A-A10D-9198BA636744}" type="slidenum">
              <a:rPr lang="ja-JP" altLang="en-US" smtClean="0"/>
              <a:pPr/>
              <a:t>‹#›</a:t>
            </a:fld>
            <a:endParaRPr lang="en-US" altLang="ja-JP"/>
          </a:p>
        </p:txBody>
      </p:sp>
      <p:sp>
        <p:nvSpPr>
          <p:cNvPr id="15" name="正方形/長方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l" rtl="0" eaLnBrk="1" latinLnBrk="0" hangingPunct="1">
        <a:spcBef>
          <a:spcPct val="0"/>
        </a:spcBef>
        <a:buNone/>
        <a:defRPr kumimoji="1"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16.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1.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16.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21.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oleObject" Target="../embeddings/oleObject5.bin"/><Relationship Id="rId4" Type="http://schemas.openxmlformats.org/officeDocument/2006/relationships/image" Target="../media/image6.w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11.xml"/><Relationship Id="rId13" Type="http://schemas.openxmlformats.org/officeDocument/2006/relationships/oleObject" Target="../embeddings/oleObject7.bin"/><Relationship Id="rId3" Type="http://schemas.openxmlformats.org/officeDocument/2006/relationships/diagramData" Target="../diagrams/data10.xml"/><Relationship Id="rId7" Type="http://schemas.microsoft.com/office/2007/relationships/diagramDrawing" Target="../diagrams/drawing10.xml"/><Relationship Id="rId12" Type="http://schemas.microsoft.com/office/2007/relationships/diagramDrawing" Target="../diagrams/drawing11.xml"/><Relationship Id="rId2" Type="http://schemas.openxmlformats.org/officeDocument/2006/relationships/slideLayout" Target="../slideLayouts/slideLayout26.xml"/><Relationship Id="rId1" Type="http://schemas.openxmlformats.org/officeDocument/2006/relationships/vmlDrawing" Target="../drawings/vmlDrawing3.vml"/><Relationship Id="rId6" Type="http://schemas.openxmlformats.org/officeDocument/2006/relationships/diagramColors" Target="../diagrams/colors10.xml"/><Relationship Id="rId11" Type="http://schemas.openxmlformats.org/officeDocument/2006/relationships/diagramColors" Target="../diagrams/colors11.xml"/><Relationship Id="rId5" Type="http://schemas.openxmlformats.org/officeDocument/2006/relationships/diagramQuickStyle" Target="../diagrams/quickStyle10.xml"/><Relationship Id="rId10" Type="http://schemas.openxmlformats.org/officeDocument/2006/relationships/diagramQuickStyle" Target="../diagrams/quickStyle11.xml"/><Relationship Id="rId4" Type="http://schemas.openxmlformats.org/officeDocument/2006/relationships/diagramLayout" Target="../diagrams/layout10.xml"/><Relationship Id="rId9" Type="http://schemas.openxmlformats.org/officeDocument/2006/relationships/diagramLayout" Target="../diagrams/layout11.xml"/><Relationship Id="rId14" Type="http://schemas.openxmlformats.org/officeDocument/2006/relationships/image" Target="../media/image9.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1.xml"/><Relationship Id="rId1" Type="http://schemas.openxmlformats.org/officeDocument/2006/relationships/vmlDrawing" Target="../drawings/vmlDrawing4.vml"/><Relationship Id="rId6" Type="http://schemas.openxmlformats.org/officeDocument/2006/relationships/image" Target="../media/image11.wmf"/><Relationship Id="rId5" Type="http://schemas.openxmlformats.org/officeDocument/2006/relationships/oleObject" Target="../embeddings/oleObject9.bin"/><Relationship Id="rId4" Type="http://schemas.openxmlformats.org/officeDocument/2006/relationships/image" Target="../media/image10.wmf"/></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0.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6.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9.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26.xml"/><Relationship Id="rId1" Type="http://schemas.openxmlformats.org/officeDocument/2006/relationships/vmlDrawing" Target="../drawings/vmlDrawing5.vml"/><Relationship Id="rId6" Type="http://schemas.openxmlformats.org/officeDocument/2006/relationships/image" Target="../media/image13.wmf"/><Relationship Id="rId5" Type="http://schemas.openxmlformats.org/officeDocument/2006/relationships/oleObject" Target="../embeddings/oleObject11.bin"/><Relationship Id="rId4" Type="http://schemas.openxmlformats.org/officeDocument/2006/relationships/image" Target="../media/image12.wmf"/></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6.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2.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13.bin"/><Relationship Id="rId7" Type="http://schemas.openxmlformats.org/officeDocument/2006/relationships/oleObject" Target="../embeddings/oleObject15.bin"/><Relationship Id="rId12" Type="http://schemas.openxmlformats.org/officeDocument/2006/relationships/image" Target="../media/image19.wmf"/><Relationship Id="rId2" Type="http://schemas.openxmlformats.org/officeDocument/2006/relationships/slideLayout" Target="../slideLayouts/slideLayout27.xml"/><Relationship Id="rId1" Type="http://schemas.openxmlformats.org/officeDocument/2006/relationships/vmlDrawing" Target="../drawings/vmlDrawing6.vml"/><Relationship Id="rId6" Type="http://schemas.openxmlformats.org/officeDocument/2006/relationships/image" Target="../media/image16.wmf"/><Relationship Id="rId11" Type="http://schemas.openxmlformats.org/officeDocument/2006/relationships/oleObject" Target="../embeddings/oleObject17.bin"/><Relationship Id="rId5" Type="http://schemas.openxmlformats.org/officeDocument/2006/relationships/oleObject" Target="../embeddings/oleObject14.bin"/><Relationship Id="rId10" Type="http://schemas.openxmlformats.org/officeDocument/2006/relationships/image" Target="../media/image18.wmf"/><Relationship Id="rId4" Type="http://schemas.openxmlformats.org/officeDocument/2006/relationships/image" Target="../media/image15.wmf"/><Relationship Id="rId9" Type="http://schemas.openxmlformats.org/officeDocument/2006/relationships/oleObject" Target="../embeddings/oleObject16.bin"/></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0.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slideLayout" Target="../slideLayouts/slideLayout16.xml"/><Relationship Id="rId1" Type="http://schemas.openxmlformats.org/officeDocument/2006/relationships/vmlDrawing" Target="../drawings/vmlDrawing7.vml"/><Relationship Id="rId6" Type="http://schemas.openxmlformats.org/officeDocument/2006/relationships/diagramColors" Target="../diagrams/colors17.xml"/><Relationship Id="rId11" Type="http://schemas.openxmlformats.org/officeDocument/2006/relationships/image" Target="../media/image21.wmf"/><Relationship Id="rId5" Type="http://schemas.openxmlformats.org/officeDocument/2006/relationships/diagramQuickStyle" Target="../diagrams/quickStyle17.xml"/><Relationship Id="rId10" Type="http://schemas.openxmlformats.org/officeDocument/2006/relationships/oleObject" Target="../embeddings/oleObject19.bin"/><Relationship Id="rId4" Type="http://schemas.openxmlformats.org/officeDocument/2006/relationships/diagramLayout" Target="../diagrams/layout17.xml"/><Relationship Id="rId9" Type="http://schemas.openxmlformats.org/officeDocument/2006/relationships/image" Target="../media/image20.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1.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Rectangle 4"/>
          <p:cNvSpPr>
            <a:spLocks noGrp="1" noChangeArrowheads="1"/>
          </p:cNvSpPr>
          <p:nvPr>
            <p:ph type="ctrTitle"/>
          </p:nvPr>
        </p:nvSpPr>
        <p:spPr/>
        <p:txBody>
          <a:bodyPr>
            <a:normAutofit fontScale="90000"/>
          </a:bodyPr>
          <a:lstStyle/>
          <a:p>
            <a:r>
              <a:rPr lang="en-US" altLang="ja-JP" sz="3200" dirty="0"/>
              <a:t/>
            </a:r>
            <a:br>
              <a:rPr lang="en-US" altLang="ja-JP" sz="3200" dirty="0"/>
            </a:br>
            <a:r>
              <a:rPr lang="en-US" altLang="ja-JP" sz="5300" dirty="0"/>
              <a:t>8</a:t>
            </a:r>
            <a:r>
              <a:rPr lang="ja-JP" altLang="en-US" sz="5300" dirty="0"/>
              <a:t>章　開放経済</a:t>
            </a:r>
            <a:r>
              <a:rPr lang="ja-JP" altLang="en-US" sz="3200" dirty="0"/>
              <a:t/>
            </a:r>
            <a:br>
              <a:rPr lang="ja-JP" altLang="en-US" sz="3200" dirty="0"/>
            </a:br>
            <a:endParaRPr lang="ja-JP" altLang="en-US" sz="3200" dirty="0"/>
          </a:p>
        </p:txBody>
      </p:sp>
      <p:sp>
        <p:nvSpPr>
          <p:cNvPr id="92165" name="Rectangle 5"/>
          <p:cNvSpPr>
            <a:spLocks noGrp="1" noChangeArrowheads="1"/>
          </p:cNvSpPr>
          <p:nvPr>
            <p:ph type="subTitle" idx="1"/>
          </p:nvPr>
        </p:nvSpPr>
        <p:spPr/>
        <p:txBody>
          <a:bodyPr/>
          <a:lstStyle/>
          <a:p>
            <a:r>
              <a:rPr lang="ja-JP" altLang="en-US" dirty="0"/>
              <a:t>～海外との取引の描写</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1571604" y="5143512"/>
            <a:ext cx="6215106" cy="1500198"/>
          </a:xfrm>
          <a:prstGeom prst="rect">
            <a:avLst/>
          </a:prstGeom>
          <a:solidFill>
            <a:schemeClr val="accent1">
              <a:lumMod val="40000"/>
              <a:lumOff val="60000"/>
            </a:schemeClr>
          </a:solidFill>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0" name="図表 9"/>
          <p:cNvGraphicFramePr/>
          <p:nvPr>
            <p:extLst>
              <p:ext uri="{D42A27DB-BD31-4B8C-83A1-F6EECF244321}">
                <p14:modId xmlns:p14="http://schemas.microsoft.com/office/powerpoint/2010/main" val="740799848"/>
              </p:ext>
            </p:extLst>
          </p:nvPr>
        </p:nvGraphicFramePr>
        <p:xfrm>
          <a:off x="1285852" y="142852"/>
          <a:ext cx="7086600" cy="655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2403" name="Rectangle 3"/>
          <p:cNvSpPr>
            <a:spLocks noGrp="1" noChangeArrowheads="1"/>
          </p:cNvSpPr>
          <p:nvPr>
            <p:ph idx="1"/>
          </p:nvPr>
        </p:nvSpPr>
        <p:spPr>
          <a:xfrm>
            <a:off x="1285852" y="928670"/>
            <a:ext cx="7500990" cy="4857750"/>
          </a:xfrm>
        </p:spPr>
        <p:txBody>
          <a:bodyPr/>
          <a:lstStyle/>
          <a:p>
            <a:pPr>
              <a:buFontTx/>
              <a:buNone/>
            </a:pPr>
            <a:r>
              <a:rPr lang="ja-JP" altLang="en-US" sz="1800" dirty="0"/>
              <a:t>海外との取引を考慮に入れると貯蓄と投資の関係</a:t>
            </a:r>
            <a:r>
              <a:rPr lang="ja-JP" altLang="en-US" sz="1800" dirty="0" smtClean="0"/>
              <a:t>も海外</a:t>
            </a:r>
            <a:r>
              <a:rPr lang="ja-JP" altLang="en-US" sz="1800" dirty="0"/>
              <a:t>との取引を</a:t>
            </a:r>
            <a:r>
              <a:rPr lang="ja-JP" altLang="en-US" sz="1800" dirty="0" smtClean="0"/>
              <a:t>考</a:t>
            </a:r>
            <a:endParaRPr lang="en-US" altLang="ja-JP" sz="1800" dirty="0" smtClean="0"/>
          </a:p>
          <a:p>
            <a:pPr>
              <a:buFontTx/>
              <a:buNone/>
            </a:pPr>
            <a:r>
              <a:rPr lang="ja-JP" altLang="en-US" sz="1800" dirty="0" smtClean="0"/>
              <a:t>慮</a:t>
            </a:r>
            <a:r>
              <a:rPr lang="ja-JP" altLang="en-US" sz="1800" dirty="0"/>
              <a:t>に入れた関係式に変更</a:t>
            </a:r>
            <a:r>
              <a:rPr lang="ja-JP" altLang="en-US" sz="1800" dirty="0" smtClean="0"/>
              <a:t>されなければ</a:t>
            </a:r>
            <a:r>
              <a:rPr lang="ja-JP" altLang="en-US" sz="1800" dirty="0"/>
              <a:t>ならない。</a:t>
            </a:r>
          </a:p>
          <a:p>
            <a:pPr>
              <a:buFontTx/>
              <a:buNone/>
            </a:pPr>
            <a:endParaRPr lang="en-US" altLang="ja-JP" sz="1800" dirty="0" smtClean="0"/>
          </a:p>
          <a:p>
            <a:pPr>
              <a:buFontTx/>
              <a:buNone/>
            </a:pPr>
            <a:r>
              <a:rPr lang="ja-JP" altLang="en-US" sz="1800" dirty="0" smtClean="0"/>
              <a:t>　　</a:t>
            </a:r>
            <a:r>
              <a:rPr lang="en-US" altLang="ja-JP" sz="1800" dirty="0" smtClean="0"/>
              <a:t>(</a:t>
            </a:r>
            <a:r>
              <a:rPr lang="ja-JP" altLang="en-US" sz="1800" dirty="0"/>
              <a:t>国内</a:t>
            </a:r>
            <a:r>
              <a:rPr lang="ja-JP" altLang="en-US" sz="1800" dirty="0" smtClean="0"/>
              <a:t>総生産</a:t>
            </a:r>
            <a:r>
              <a:rPr lang="en-US" altLang="ja-JP" sz="1800" dirty="0" smtClean="0"/>
              <a:t>GDP)Y=C+I+G</a:t>
            </a:r>
            <a:r>
              <a:rPr lang="ja-JP" altLang="en-US" sz="1800" dirty="0"/>
              <a:t>＋</a:t>
            </a:r>
            <a:r>
              <a:rPr lang="en-US" altLang="ja-JP" sz="1800" dirty="0"/>
              <a:t>EX-IM</a:t>
            </a:r>
          </a:p>
          <a:p>
            <a:pPr>
              <a:buFontTx/>
              <a:buNone/>
            </a:pPr>
            <a:endParaRPr lang="en-US" altLang="ja-JP" sz="1800" dirty="0" smtClean="0"/>
          </a:p>
          <a:p>
            <a:pPr>
              <a:buNone/>
            </a:pPr>
            <a:r>
              <a:rPr lang="ja-JP" altLang="en-US" sz="1800" dirty="0" smtClean="0"/>
              <a:t>両辺</a:t>
            </a:r>
            <a:r>
              <a:rPr lang="ja-JP" altLang="en-US" sz="1800" dirty="0"/>
              <a:t>に所得収支</a:t>
            </a:r>
            <a:r>
              <a:rPr lang="ja-JP" altLang="en-US" sz="1800" dirty="0" smtClean="0"/>
              <a:t>を加える：</a:t>
            </a:r>
            <a:r>
              <a:rPr lang="en-US" altLang="ja-JP" sz="1800" dirty="0"/>
              <a:t>(</a:t>
            </a:r>
            <a:r>
              <a:rPr lang="ja-JP" altLang="en-US" sz="1800" dirty="0"/>
              <a:t>国内総生産</a:t>
            </a:r>
            <a:r>
              <a:rPr lang="en-US" altLang="ja-JP" sz="1800" dirty="0" smtClean="0"/>
              <a:t>GDP)Y</a:t>
            </a:r>
            <a:r>
              <a:rPr lang="ja-JP" altLang="en-US" sz="1800" dirty="0" smtClean="0"/>
              <a:t>＋</a:t>
            </a:r>
            <a:r>
              <a:rPr lang="en-US" altLang="ja-JP" sz="1800" dirty="0" smtClean="0"/>
              <a:t>IB=C+I+G</a:t>
            </a:r>
            <a:r>
              <a:rPr lang="ja-JP" altLang="en-US" sz="1800" dirty="0"/>
              <a:t>＋</a:t>
            </a:r>
            <a:r>
              <a:rPr lang="en-US" altLang="ja-JP" sz="1800" dirty="0" smtClean="0"/>
              <a:t>EX-IM+IB</a:t>
            </a:r>
          </a:p>
          <a:p>
            <a:pPr>
              <a:buFontTx/>
              <a:buNone/>
            </a:pPr>
            <a:r>
              <a:rPr lang="en-US" altLang="ja-JP" sz="1800" dirty="0" smtClean="0"/>
              <a:t>Y+IB</a:t>
            </a:r>
            <a:r>
              <a:rPr lang="ja-JP" altLang="en-US" sz="1800" dirty="0" smtClean="0"/>
              <a:t>＝国民総所得（</a:t>
            </a:r>
            <a:r>
              <a:rPr lang="en-US" altLang="ja-JP" sz="1800" dirty="0" smtClean="0"/>
              <a:t>GNI</a:t>
            </a:r>
            <a:r>
              <a:rPr lang="ja-JP" altLang="en-US" sz="1800" dirty="0" smtClean="0"/>
              <a:t>）ですが、以下では同じく</a:t>
            </a:r>
            <a:r>
              <a:rPr lang="en-US" altLang="ja-JP" sz="1800" dirty="0" smtClean="0"/>
              <a:t>Y</a:t>
            </a:r>
            <a:r>
              <a:rPr lang="ja-JP" altLang="en-US" sz="1800" dirty="0" smtClean="0"/>
              <a:t>で表すことにする。</a:t>
            </a:r>
            <a:endParaRPr lang="ja-JP" altLang="en-US" sz="1800" dirty="0"/>
          </a:p>
          <a:p>
            <a:pPr>
              <a:buFontTx/>
              <a:buNone/>
            </a:pPr>
            <a:r>
              <a:rPr lang="en-US" altLang="ja-JP" sz="1800" dirty="0"/>
              <a:t>(Y-T-C)+(T-G</a:t>
            </a:r>
            <a:r>
              <a:rPr lang="en-US" altLang="ja-JP" sz="1800" dirty="0" smtClean="0"/>
              <a:t>)=I+EX-IM+</a:t>
            </a:r>
            <a:r>
              <a:rPr lang="ja-JP" altLang="en-US" sz="1800" dirty="0"/>
              <a:t>所得</a:t>
            </a:r>
            <a:r>
              <a:rPr lang="ja-JP" altLang="en-US" sz="1800" dirty="0" smtClean="0"/>
              <a:t>収支（第１次＋第２次）</a:t>
            </a:r>
            <a:endParaRPr lang="ja-JP" altLang="en-US" sz="1800" dirty="0"/>
          </a:p>
          <a:p>
            <a:pPr>
              <a:buFontTx/>
              <a:buNone/>
            </a:pPr>
            <a:r>
              <a:rPr lang="en-US" altLang="ja-JP" sz="1800" dirty="0"/>
              <a:t>(Y-T-C)+(T-G)=</a:t>
            </a:r>
            <a:r>
              <a:rPr lang="en-US" altLang="ja-JP" sz="1800" dirty="0" smtClean="0"/>
              <a:t>I+CA</a:t>
            </a:r>
            <a:endParaRPr lang="en-US" altLang="ja-JP" sz="1800" dirty="0"/>
          </a:p>
          <a:p>
            <a:pPr>
              <a:buFontTx/>
              <a:buNone/>
            </a:pPr>
            <a:endParaRPr lang="en-US" altLang="ja-JP" sz="1800" dirty="0"/>
          </a:p>
          <a:p>
            <a:pPr>
              <a:buFontTx/>
              <a:buNone/>
            </a:pPr>
            <a:endParaRPr lang="en-US" altLang="ja-JP" sz="1800" dirty="0"/>
          </a:p>
          <a:p>
            <a:pPr>
              <a:buFontTx/>
              <a:buNone/>
            </a:pPr>
            <a:endParaRPr lang="en-US" altLang="ja-JP" sz="1800" dirty="0"/>
          </a:p>
        </p:txBody>
      </p:sp>
      <p:sp>
        <p:nvSpPr>
          <p:cNvPr id="102404" name="Oval 4"/>
          <p:cNvSpPr>
            <a:spLocks noChangeArrowheads="1"/>
          </p:cNvSpPr>
          <p:nvPr/>
        </p:nvSpPr>
        <p:spPr bwMode="auto">
          <a:xfrm>
            <a:off x="2987824" y="3797950"/>
            <a:ext cx="503237" cy="287338"/>
          </a:xfrm>
          <a:prstGeom prst="ellipse">
            <a:avLst/>
          </a:prstGeom>
          <a:noFill/>
          <a:ln w="15875">
            <a:solidFill>
              <a:srgbClr val="FF0000"/>
            </a:solidFill>
            <a:round/>
            <a:headEnd/>
            <a:tailEnd/>
          </a:ln>
          <a:effectLst/>
        </p:spPr>
        <p:txBody>
          <a:bodyPr wrap="none" anchor="ctr"/>
          <a:lstStyle/>
          <a:p>
            <a:endParaRPr lang="ja-JP" altLang="en-US"/>
          </a:p>
        </p:txBody>
      </p:sp>
      <p:sp>
        <p:nvSpPr>
          <p:cNvPr id="102406" name="Text Box 6"/>
          <p:cNvSpPr txBox="1">
            <a:spLocks noChangeArrowheads="1"/>
          </p:cNvSpPr>
          <p:nvPr/>
        </p:nvSpPr>
        <p:spPr bwMode="auto">
          <a:xfrm>
            <a:off x="3643306" y="3761584"/>
            <a:ext cx="3088934" cy="338554"/>
          </a:xfrm>
          <a:prstGeom prst="rect">
            <a:avLst/>
          </a:prstGeom>
          <a:noFill/>
          <a:ln w="9525">
            <a:noFill/>
            <a:miter lim="800000"/>
            <a:headEnd/>
            <a:tailEnd/>
          </a:ln>
          <a:effectLst/>
        </p:spPr>
        <p:txBody>
          <a:bodyPr wrap="square">
            <a:spAutoFit/>
          </a:bodyPr>
          <a:lstStyle/>
          <a:p>
            <a:pPr>
              <a:spcBef>
                <a:spcPct val="50000"/>
              </a:spcBef>
            </a:pPr>
            <a:r>
              <a:rPr lang="ja-JP" altLang="en-US" sz="1600" dirty="0">
                <a:solidFill>
                  <a:srgbClr val="FF0000"/>
                </a:solidFill>
                <a:ea typeface="ＭＳ Ｐゴシック" pitchFamily="50" charset="-128"/>
              </a:rPr>
              <a:t>経常</a:t>
            </a:r>
            <a:r>
              <a:rPr lang="ja-JP" altLang="en-US" sz="1600" dirty="0" smtClean="0">
                <a:solidFill>
                  <a:srgbClr val="FF0000"/>
                </a:solidFill>
                <a:ea typeface="ＭＳ Ｐゴシック" pitchFamily="50" charset="-128"/>
              </a:rPr>
              <a:t>収支＝</a:t>
            </a:r>
            <a:r>
              <a:rPr lang="en-US" altLang="ja-JP" sz="1600" dirty="0"/>
              <a:t>EX-IM+</a:t>
            </a:r>
            <a:r>
              <a:rPr lang="ja-JP" altLang="en-US" sz="1600" dirty="0"/>
              <a:t>所得</a:t>
            </a:r>
            <a:r>
              <a:rPr lang="ja-JP" altLang="en-US" sz="1600" dirty="0" smtClean="0"/>
              <a:t>収支</a:t>
            </a:r>
            <a:endParaRPr lang="ja-JP" altLang="en-US" sz="1600" dirty="0">
              <a:solidFill>
                <a:srgbClr val="FF0000"/>
              </a:solidFill>
              <a:ea typeface="ＭＳ Ｐゴシック" pitchFamily="50" charset="-128"/>
            </a:endParaRPr>
          </a:p>
        </p:txBody>
      </p:sp>
      <p:sp>
        <p:nvSpPr>
          <p:cNvPr id="102407" name="Text Box 7"/>
          <p:cNvSpPr txBox="1">
            <a:spLocks noChangeArrowheads="1"/>
          </p:cNvSpPr>
          <p:nvPr/>
        </p:nvSpPr>
        <p:spPr bwMode="auto">
          <a:xfrm>
            <a:off x="1214414" y="4357694"/>
            <a:ext cx="4752975" cy="646331"/>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また、対外純資産の増加を</a:t>
            </a:r>
            <a:r>
              <a:rPr lang="en-US" altLang="ja-JP" sz="1800" dirty="0">
                <a:ea typeface="ＭＳ Ｐゴシック" pitchFamily="50" charset="-128"/>
              </a:rPr>
              <a:t>⊿FA</a:t>
            </a:r>
            <a:r>
              <a:rPr lang="ja-JP" altLang="en-US" sz="1800" dirty="0">
                <a:ea typeface="ＭＳ Ｐゴシック" pitchFamily="50" charset="-128"/>
              </a:rPr>
              <a:t>と表記すると、</a:t>
            </a:r>
            <a:r>
              <a:rPr lang="en-US" altLang="ja-JP" sz="1800" dirty="0">
                <a:ea typeface="ＭＳ Ｐゴシック" pitchFamily="50" charset="-128"/>
              </a:rPr>
              <a:t>CA=</a:t>
            </a:r>
            <a:r>
              <a:rPr lang="ja-JP" altLang="en-US" sz="1800" dirty="0">
                <a:ea typeface="ＭＳ Ｐゴシック" pitchFamily="50" charset="-128"/>
              </a:rPr>
              <a:t>⊿</a:t>
            </a:r>
            <a:r>
              <a:rPr lang="en-US" altLang="ja-JP" sz="1800" dirty="0">
                <a:ea typeface="ＭＳ Ｐゴシック" pitchFamily="50" charset="-128"/>
              </a:rPr>
              <a:t>FA</a:t>
            </a:r>
            <a:r>
              <a:rPr lang="ja-JP" altLang="en-US" sz="1800" dirty="0">
                <a:ea typeface="ＭＳ Ｐゴシック" pitchFamily="50" charset="-128"/>
              </a:rPr>
              <a:t>より</a:t>
            </a:r>
            <a:r>
              <a:rPr lang="ja-JP" altLang="en-US" sz="1800" dirty="0" smtClean="0">
                <a:ea typeface="ＭＳ Ｐゴシック" pitchFamily="50" charset="-128"/>
              </a:rPr>
              <a:t>、</a:t>
            </a:r>
            <a:endParaRPr lang="en-US" altLang="ja-JP" sz="1800" dirty="0">
              <a:ea typeface="ＭＳ Ｐゴシック" pitchFamily="50" charset="-128"/>
            </a:endParaRPr>
          </a:p>
        </p:txBody>
      </p:sp>
      <p:sp>
        <p:nvSpPr>
          <p:cNvPr id="12" name="テキスト ボックス 11"/>
          <p:cNvSpPr txBox="1"/>
          <p:nvPr/>
        </p:nvSpPr>
        <p:spPr>
          <a:xfrm>
            <a:off x="2000232" y="5214950"/>
            <a:ext cx="5286412" cy="1323439"/>
          </a:xfrm>
          <a:prstGeom prst="rect">
            <a:avLst/>
          </a:prstGeom>
          <a:noFill/>
        </p:spPr>
        <p:txBody>
          <a:bodyPr wrap="square" rtlCol="0">
            <a:spAutoFit/>
          </a:bodyPr>
          <a:lstStyle/>
          <a:p>
            <a:pPr>
              <a:spcBef>
                <a:spcPct val="50000"/>
              </a:spcBef>
            </a:pPr>
            <a:r>
              <a:rPr lang="en-US" altLang="ja-JP" dirty="0" smtClean="0">
                <a:ea typeface="ＭＳ Ｐゴシック" pitchFamily="50" charset="-128"/>
              </a:rPr>
              <a:t>(</a:t>
            </a:r>
            <a:r>
              <a:rPr lang="en-US" altLang="ja-JP" dirty="0">
                <a:ea typeface="ＭＳ Ｐゴシック" pitchFamily="50" charset="-128"/>
              </a:rPr>
              <a:t>Y-T-C)+(</a:t>
            </a:r>
            <a:r>
              <a:rPr lang="en-US" altLang="ja-JP" dirty="0" smtClean="0">
                <a:ea typeface="ＭＳ Ｐゴシック" pitchFamily="50" charset="-128"/>
              </a:rPr>
              <a:t>T-G)=I+</a:t>
            </a:r>
            <a:r>
              <a:rPr lang="ja-JP" altLang="en-US" dirty="0" smtClean="0">
                <a:ea typeface="ＭＳ Ｐゴシック" pitchFamily="50" charset="-128"/>
              </a:rPr>
              <a:t>⊿</a:t>
            </a:r>
            <a:r>
              <a:rPr lang="en-US" altLang="ja-JP" dirty="0" smtClean="0">
                <a:ea typeface="ＭＳ Ｐゴシック" pitchFamily="50" charset="-128"/>
              </a:rPr>
              <a:t>FA</a:t>
            </a:r>
            <a:endParaRPr lang="ja-JP" altLang="en-US" dirty="0" smtClean="0">
              <a:ea typeface="ＭＳ Ｐゴシック" pitchFamily="50" charset="-128"/>
            </a:endParaRPr>
          </a:p>
          <a:p>
            <a:pPr>
              <a:spcBef>
                <a:spcPct val="50000"/>
              </a:spcBef>
            </a:pPr>
            <a:r>
              <a:rPr lang="ja-JP" altLang="en-US" dirty="0" smtClean="0">
                <a:solidFill>
                  <a:srgbClr val="C00000"/>
                </a:solidFill>
                <a:ea typeface="ＭＳ Ｐゴシック" pitchFamily="50" charset="-128"/>
              </a:rPr>
              <a:t>国内貯蓄</a:t>
            </a:r>
            <a:r>
              <a:rPr lang="ja-JP" altLang="en-US" dirty="0" smtClean="0">
                <a:ea typeface="ＭＳ Ｐゴシック" pitchFamily="50" charset="-128"/>
              </a:rPr>
              <a:t>＝</a:t>
            </a:r>
            <a:r>
              <a:rPr lang="ja-JP" altLang="en-US" dirty="0" smtClean="0">
                <a:solidFill>
                  <a:srgbClr val="002060"/>
                </a:solidFill>
                <a:ea typeface="ＭＳ Ｐゴシック" pitchFamily="50" charset="-128"/>
              </a:rPr>
              <a:t>国内投資</a:t>
            </a:r>
            <a:r>
              <a:rPr lang="ja-JP" altLang="en-US" dirty="0" smtClean="0">
                <a:ea typeface="ＭＳ Ｐゴシック" pitchFamily="50" charset="-128"/>
              </a:rPr>
              <a:t>＋対外純資産の増加</a:t>
            </a:r>
          </a:p>
          <a:p>
            <a:pPr>
              <a:spcBef>
                <a:spcPct val="50000"/>
              </a:spcBef>
            </a:pPr>
            <a:r>
              <a:rPr lang="ja-JP" altLang="en-US" dirty="0" smtClean="0">
                <a:ea typeface="ＭＳ Ｐゴシック" pitchFamily="50" charset="-128"/>
              </a:rPr>
              <a:t>という関係式が成立する。　　　　　　　　　</a:t>
            </a:r>
            <a:endParaRPr kumimoji="1" lang="ja-JP"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285852" y="4354816"/>
            <a:ext cx="6215106" cy="1357322"/>
          </a:xfrm>
          <a:prstGeom prst="rect">
            <a:avLst/>
          </a:prstGeom>
          <a:solidFill>
            <a:schemeClr val="accent1">
              <a:lumMod val="40000"/>
              <a:lumOff val="60000"/>
            </a:schemeClr>
          </a:solidFill>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428" name="Text Box 4"/>
          <p:cNvSpPr txBox="1">
            <a:spLocks noChangeArrowheads="1"/>
          </p:cNvSpPr>
          <p:nvPr/>
        </p:nvSpPr>
        <p:spPr bwMode="auto">
          <a:xfrm>
            <a:off x="1475656" y="1779686"/>
            <a:ext cx="7029474" cy="5078313"/>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この式は次のことを表現している。</a:t>
            </a:r>
          </a:p>
          <a:p>
            <a:pPr>
              <a:spcBef>
                <a:spcPct val="50000"/>
              </a:spcBef>
            </a:pPr>
            <a:r>
              <a:rPr lang="ja-JP" altLang="en-US" sz="1800" b="1" dirty="0">
                <a:ea typeface="ＭＳ Ｐゴシック" pitchFamily="50" charset="-128"/>
              </a:rPr>
              <a:t>「国内での貯蓄は、国内で投資されるか海外へ投資されるかどちらかである</a:t>
            </a:r>
            <a:r>
              <a:rPr lang="ja-JP" altLang="en-US" sz="1800" b="1" dirty="0" smtClean="0">
                <a:ea typeface="ＭＳ Ｐゴシック" pitchFamily="50" charset="-128"/>
              </a:rPr>
              <a:t>」</a:t>
            </a:r>
            <a:endParaRPr lang="en-US" altLang="ja-JP" sz="1800" b="1" dirty="0" smtClean="0">
              <a:ea typeface="ＭＳ Ｐゴシック" pitchFamily="50" charset="-128"/>
            </a:endParaRPr>
          </a:p>
          <a:p>
            <a:pPr>
              <a:spcBef>
                <a:spcPct val="50000"/>
              </a:spcBef>
            </a:pPr>
            <a:endParaRPr lang="ja-JP" altLang="en-US" sz="1800" b="1" dirty="0">
              <a:ea typeface="ＭＳ Ｐゴシック" pitchFamily="50" charset="-128"/>
            </a:endParaRPr>
          </a:p>
          <a:p>
            <a:pPr>
              <a:spcBef>
                <a:spcPct val="50000"/>
              </a:spcBef>
            </a:pPr>
            <a:r>
              <a:rPr lang="ja-JP" altLang="en-US" sz="1800" dirty="0">
                <a:ea typeface="ＭＳ Ｐゴシック" pitchFamily="50" charset="-128"/>
              </a:rPr>
              <a:t>逆に、</a:t>
            </a:r>
            <a:r>
              <a:rPr lang="ja-JP" altLang="en-US" sz="1800" dirty="0">
                <a:solidFill>
                  <a:srgbClr val="FF0000"/>
                </a:solidFill>
                <a:ea typeface="ＭＳ Ｐゴシック" pitchFamily="50" charset="-128"/>
              </a:rPr>
              <a:t>対外資産の増加が負の</a:t>
            </a:r>
            <a:r>
              <a:rPr lang="ja-JP" altLang="en-US" sz="1800" dirty="0" smtClean="0">
                <a:solidFill>
                  <a:srgbClr val="FF0000"/>
                </a:solidFill>
                <a:ea typeface="ＭＳ Ｐゴシック" pitchFamily="50" charset="-128"/>
              </a:rPr>
              <a:t>値</a:t>
            </a:r>
            <a:r>
              <a:rPr lang="ja-JP" altLang="en-US" sz="1800" dirty="0" smtClean="0">
                <a:ea typeface="ＭＳ Ｐゴシック" pitchFamily="50" charset="-128"/>
              </a:rPr>
              <a:t>（海外からの借り＞海外への貸し）</a:t>
            </a:r>
          </a:p>
          <a:p>
            <a:pPr>
              <a:spcBef>
                <a:spcPct val="50000"/>
              </a:spcBef>
            </a:pPr>
            <a:r>
              <a:rPr lang="ja-JP" altLang="en-US" sz="1800" dirty="0" smtClean="0">
                <a:ea typeface="ＭＳ Ｐゴシック" pitchFamily="50" charset="-128"/>
              </a:rPr>
              <a:t>をとるとき</a:t>
            </a:r>
            <a:endParaRPr lang="en-US" altLang="ja-JP" sz="1800" dirty="0" smtClean="0">
              <a:ea typeface="ＭＳ Ｐゴシック" pitchFamily="50" charset="-128"/>
            </a:endParaRPr>
          </a:p>
          <a:p>
            <a:pPr>
              <a:spcBef>
                <a:spcPct val="50000"/>
              </a:spcBef>
            </a:pP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　　　</a:t>
            </a:r>
            <a:r>
              <a:rPr lang="ja-JP" altLang="en-US" dirty="0" smtClean="0">
                <a:ea typeface="ＭＳ Ｐゴシック" pitchFamily="50" charset="-128"/>
              </a:rPr>
              <a:t>　</a:t>
            </a:r>
            <a:r>
              <a:rPr lang="en-US" altLang="ja-JP" b="1" dirty="0" smtClean="0">
                <a:ea typeface="ＭＳ Ｐゴシック" pitchFamily="50" charset="-128"/>
              </a:rPr>
              <a:t>(</a:t>
            </a:r>
            <a:r>
              <a:rPr lang="en-US" altLang="ja-JP" b="1" dirty="0">
                <a:ea typeface="ＭＳ Ｐゴシック" pitchFamily="50" charset="-128"/>
              </a:rPr>
              <a:t>Y-T-C)+(</a:t>
            </a:r>
            <a:r>
              <a:rPr lang="en-US" altLang="ja-JP" b="1" dirty="0" smtClean="0">
                <a:ea typeface="ＭＳ Ｐゴシック" pitchFamily="50" charset="-128"/>
              </a:rPr>
              <a:t>T-G)</a:t>
            </a:r>
            <a:r>
              <a:rPr lang="ja-JP" altLang="en-US" b="1" dirty="0" smtClean="0">
                <a:ea typeface="ＭＳ Ｐゴシック" pitchFamily="50" charset="-128"/>
              </a:rPr>
              <a:t>＋（－</a:t>
            </a:r>
            <a:r>
              <a:rPr lang="ja-JP" altLang="en-US" b="1" dirty="0" smtClean="0">
                <a:solidFill>
                  <a:srgbClr val="FF0000"/>
                </a:solidFill>
                <a:ea typeface="ＭＳ Ｐゴシック" pitchFamily="50" charset="-128"/>
              </a:rPr>
              <a:t>⊿</a:t>
            </a:r>
            <a:r>
              <a:rPr lang="en-US" altLang="ja-JP" b="1" dirty="0" smtClean="0">
                <a:solidFill>
                  <a:srgbClr val="FF0000"/>
                </a:solidFill>
                <a:ea typeface="ＭＳ Ｐゴシック" pitchFamily="50" charset="-128"/>
              </a:rPr>
              <a:t>FA</a:t>
            </a:r>
            <a:r>
              <a:rPr lang="ja-JP" altLang="en-US" b="1" dirty="0" smtClean="0">
                <a:ea typeface="ＭＳ Ｐゴシック" pitchFamily="50" charset="-128"/>
              </a:rPr>
              <a:t>）</a:t>
            </a:r>
            <a:r>
              <a:rPr lang="en-US" altLang="ja-JP" b="1" dirty="0" smtClean="0">
                <a:ea typeface="ＭＳ Ｐゴシック" pitchFamily="50" charset="-128"/>
              </a:rPr>
              <a:t> =I</a:t>
            </a:r>
            <a:endParaRPr lang="ja-JP" altLang="en-US" b="1" dirty="0" smtClean="0">
              <a:ea typeface="ＭＳ Ｐゴシック" pitchFamily="50" charset="-128"/>
            </a:endParaRPr>
          </a:p>
          <a:p>
            <a:pPr>
              <a:spcBef>
                <a:spcPct val="50000"/>
              </a:spcBef>
            </a:pPr>
            <a:endParaRPr lang="en-US" altLang="ja-JP" sz="1800" b="1" dirty="0" smtClean="0">
              <a:ea typeface="ＭＳ Ｐゴシック" pitchFamily="50" charset="-128"/>
            </a:endParaRPr>
          </a:p>
          <a:p>
            <a:pPr>
              <a:spcBef>
                <a:spcPct val="50000"/>
              </a:spcBef>
            </a:pPr>
            <a:endParaRPr lang="en-US" altLang="ja-JP" sz="1800" b="1" dirty="0" smtClean="0">
              <a:ea typeface="ＭＳ Ｐゴシック" pitchFamily="50" charset="-128"/>
            </a:endParaRPr>
          </a:p>
          <a:p>
            <a:pPr>
              <a:spcBef>
                <a:spcPct val="50000"/>
              </a:spcBef>
            </a:pPr>
            <a:r>
              <a:rPr lang="ja-JP" altLang="en-US" sz="1800" b="1" dirty="0" smtClean="0">
                <a:ea typeface="ＭＳ Ｐゴシック" pitchFamily="50" charset="-128"/>
              </a:rPr>
              <a:t>「</a:t>
            </a:r>
            <a:r>
              <a:rPr lang="ja-JP" altLang="en-US" sz="1800" b="1" dirty="0">
                <a:ea typeface="ＭＳ Ｐゴシック" pitchFamily="50" charset="-128"/>
              </a:rPr>
              <a:t>国内投資は国内貯蓄によってまかなわれる</a:t>
            </a:r>
            <a:r>
              <a:rPr lang="ja-JP" altLang="en-US" sz="1800" b="1" dirty="0" smtClean="0">
                <a:ea typeface="ＭＳ Ｐゴシック" pitchFamily="50" charset="-128"/>
              </a:rPr>
              <a:t>か、海外</a:t>
            </a:r>
            <a:r>
              <a:rPr lang="ja-JP" altLang="en-US" sz="1800" b="1" dirty="0">
                <a:ea typeface="ＭＳ Ｐゴシック" pitchFamily="50" charset="-128"/>
              </a:rPr>
              <a:t>からの借り入れによってまかなわれる」</a:t>
            </a:r>
          </a:p>
          <a:p>
            <a:pPr>
              <a:spcBef>
                <a:spcPct val="50000"/>
              </a:spcBef>
            </a:pPr>
            <a:r>
              <a:rPr lang="ja-JP" altLang="en-US" sz="1800" dirty="0">
                <a:ea typeface="ＭＳ Ｐゴシック" pitchFamily="50" charset="-128"/>
              </a:rPr>
              <a:t>ということを示す。</a:t>
            </a:r>
          </a:p>
        </p:txBody>
      </p:sp>
      <p:sp>
        <p:nvSpPr>
          <p:cNvPr id="14" name="正方形/長方形 13"/>
          <p:cNvSpPr/>
          <p:nvPr/>
        </p:nvSpPr>
        <p:spPr>
          <a:xfrm>
            <a:off x="1357290" y="285728"/>
            <a:ext cx="6215106" cy="1500198"/>
          </a:xfrm>
          <a:prstGeom prst="rect">
            <a:avLst/>
          </a:prstGeom>
          <a:solidFill>
            <a:schemeClr val="accent1">
              <a:lumMod val="40000"/>
              <a:lumOff val="60000"/>
            </a:schemeClr>
          </a:solidFill>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1785918" y="357166"/>
            <a:ext cx="5286412" cy="1323439"/>
          </a:xfrm>
          <a:prstGeom prst="rect">
            <a:avLst/>
          </a:prstGeom>
          <a:noFill/>
        </p:spPr>
        <p:txBody>
          <a:bodyPr wrap="square" rtlCol="0">
            <a:spAutoFit/>
          </a:bodyPr>
          <a:lstStyle/>
          <a:p>
            <a:pPr>
              <a:spcBef>
                <a:spcPct val="50000"/>
              </a:spcBef>
            </a:pPr>
            <a:r>
              <a:rPr lang="en-US" altLang="ja-JP" dirty="0" smtClean="0">
                <a:ea typeface="ＭＳ Ｐゴシック" pitchFamily="50" charset="-128"/>
              </a:rPr>
              <a:t>(</a:t>
            </a:r>
            <a:r>
              <a:rPr lang="en-US" altLang="ja-JP" dirty="0">
                <a:ea typeface="ＭＳ Ｐゴシック" pitchFamily="50" charset="-128"/>
              </a:rPr>
              <a:t>Y-T-C)+(</a:t>
            </a:r>
            <a:r>
              <a:rPr lang="en-US" altLang="ja-JP" dirty="0" smtClean="0">
                <a:ea typeface="ＭＳ Ｐゴシック" pitchFamily="50" charset="-128"/>
              </a:rPr>
              <a:t>T-G)=I+</a:t>
            </a:r>
            <a:r>
              <a:rPr lang="ja-JP" altLang="en-US" dirty="0" smtClean="0">
                <a:ea typeface="ＭＳ Ｐゴシック" pitchFamily="50" charset="-128"/>
              </a:rPr>
              <a:t>⊿</a:t>
            </a:r>
            <a:r>
              <a:rPr lang="en-US" altLang="ja-JP" dirty="0" smtClean="0">
                <a:ea typeface="ＭＳ Ｐゴシック" pitchFamily="50" charset="-128"/>
              </a:rPr>
              <a:t>FA</a:t>
            </a:r>
            <a:endParaRPr lang="ja-JP" altLang="en-US" dirty="0" smtClean="0">
              <a:ea typeface="ＭＳ Ｐゴシック" pitchFamily="50" charset="-128"/>
            </a:endParaRPr>
          </a:p>
          <a:p>
            <a:pPr>
              <a:spcBef>
                <a:spcPct val="50000"/>
              </a:spcBef>
            </a:pPr>
            <a:r>
              <a:rPr lang="ja-JP" altLang="en-US" dirty="0" smtClean="0">
                <a:solidFill>
                  <a:srgbClr val="C00000"/>
                </a:solidFill>
                <a:ea typeface="ＭＳ Ｐゴシック" pitchFamily="50" charset="-128"/>
              </a:rPr>
              <a:t>国内貯蓄</a:t>
            </a:r>
            <a:r>
              <a:rPr lang="ja-JP" altLang="en-US" dirty="0" smtClean="0">
                <a:ea typeface="ＭＳ Ｐゴシック" pitchFamily="50" charset="-128"/>
              </a:rPr>
              <a:t>＝</a:t>
            </a:r>
            <a:r>
              <a:rPr lang="ja-JP" altLang="en-US" dirty="0" smtClean="0">
                <a:solidFill>
                  <a:srgbClr val="002060"/>
                </a:solidFill>
                <a:ea typeface="ＭＳ Ｐゴシック" pitchFamily="50" charset="-128"/>
              </a:rPr>
              <a:t>国内投資</a:t>
            </a:r>
            <a:r>
              <a:rPr lang="ja-JP" altLang="en-US" dirty="0" smtClean="0">
                <a:ea typeface="ＭＳ Ｐゴシック" pitchFamily="50" charset="-128"/>
              </a:rPr>
              <a:t>＋対外純資産の増加</a:t>
            </a:r>
          </a:p>
          <a:p>
            <a:pPr>
              <a:spcBef>
                <a:spcPct val="50000"/>
              </a:spcBef>
            </a:pPr>
            <a:r>
              <a:rPr lang="ja-JP" altLang="en-US" dirty="0" smtClean="0">
                <a:ea typeface="ＭＳ Ｐゴシック" pitchFamily="50" charset="-128"/>
              </a:rPr>
              <a:t>という関係式が成立する。　　　　　　　　　</a:t>
            </a:r>
            <a:endParaRPr kumimoji="1" lang="ja-JP" altLang="en-US" dirty="0"/>
          </a:p>
        </p:txBody>
      </p:sp>
      <p:sp>
        <p:nvSpPr>
          <p:cNvPr id="9" name="左中かっこ 8"/>
          <p:cNvSpPr/>
          <p:nvPr/>
        </p:nvSpPr>
        <p:spPr>
          <a:xfrm rot="16200000">
            <a:off x="4396255" y="4549399"/>
            <a:ext cx="142876" cy="928694"/>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kumimoji="1" lang="ja-JP" altLang="en-US"/>
          </a:p>
        </p:txBody>
      </p:sp>
      <p:sp>
        <p:nvSpPr>
          <p:cNvPr id="10" name="テキスト ボックス 9"/>
          <p:cNvSpPr txBox="1"/>
          <p:nvPr/>
        </p:nvSpPr>
        <p:spPr>
          <a:xfrm>
            <a:off x="4274870" y="5189130"/>
            <a:ext cx="441146" cy="400110"/>
          </a:xfrm>
          <a:prstGeom prst="rect">
            <a:avLst/>
          </a:prstGeom>
          <a:noFill/>
        </p:spPr>
        <p:txBody>
          <a:bodyPr wrap="none" rtlCol="0">
            <a:spAutoFit/>
          </a:bodyPr>
          <a:lstStyle/>
          <a:p>
            <a:r>
              <a:rPr kumimoji="1" lang="ja-JP" altLang="en-US" dirty="0" smtClean="0"/>
              <a:t>正</a:t>
            </a:r>
            <a:endParaRPr kumimoji="1" lang="ja-JP"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図表 37"/>
          <p:cNvGraphicFramePr/>
          <p:nvPr>
            <p:extLst>
              <p:ext uri="{D42A27DB-BD31-4B8C-83A1-F6EECF244321}">
                <p14:modId xmlns:p14="http://schemas.microsoft.com/office/powerpoint/2010/main" val="665699481"/>
              </p:ext>
            </p:extLst>
          </p:nvPr>
        </p:nvGraphicFramePr>
        <p:xfrm>
          <a:off x="1357290" y="214290"/>
          <a:ext cx="749808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9" name="コンテンツ プレースホルダ 38"/>
          <p:cNvGraphicFramePr>
            <a:graphicFrameLocks noGrp="1"/>
          </p:cNvGraphicFramePr>
          <p:nvPr>
            <p:ph idx="1"/>
            <p:extLst>
              <p:ext uri="{D42A27DB-BD31-4B8C-83A1-F6EECF244321}">
                <p14:modId xmlns:p14="http://schemas.microsoft.com/office/powerpoint/2010/main" val="2918014998"/>
              </p:ext>
            </p:extLst>
          </p:nvPr>
        </p:nvGraphicFramePr>
        <p:xfrm>
          <a:off x="1285852" y="1500174"/>
          <a:ext cx="6670698" cy="5715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4452" name="Rectangle 4"/>
          <p:cNvSpPr>
            <a:spLocks noChangeArrowheads="1"/>
          </p:cNvSpPr>
          <p:nvPr/>
        </p:nvSpPr>
        <p:spPr bwMode="auto">
          <a:xfrm>
            <a:off x="2428860" y="2786058"/>
            <a:ext cx="4895850" cy="1141421"/>
          </a:xfrm>
          <a:prstGeom prst="rect">
            <a:avLst/>
          </a:prstGeom>
          <a:ln>
            <a:headEnd/>
            <a:tailEnd/>
          </a:ln>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wrap="none" anchor="ctr"/>
          <a:lstStyle/>
          <a:p>
            <a:endParaRPr lang="ja-JP" altLang="en-US"/>
          </a:p>
        </p:txBody>
      </p:sp>
      <p:sp>
        <p:nvSpPr>
          <p:cNvPr id="104453" name="Text Box 5"/>
          <p:cNvSpPr txBox="1">
            <a:spLocks noChangeArrowheads="1"/>
          </p:cNvSpPr>
          <p:nvPr/>
        </p:nvSpPr>
        <p:spPr bwMode="auto">
          <a:xfrm>
            <a:off x="3508360" y="2847979"/>
            <a:ext cx="3241675"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pitchFamily="50" charset="-128"/>
              </a:rPr>
              <a:t>インターバンク市場（卸売市場）</a:t>
            </a:r>
          </a:p>
        </p:txBody>
      </p:sp>
      <p:sp>
        <p:nvSpPr>
          <p:cNvPr id="104454" name="Rectangle 6"/>
          <p:cNvSpPr>
            <a:spLocks noChangeArrowheads="1"/>
          </p:cNvSpPr>
          <p:nvPr/>
        </p:nvSpPr>
        <p:spPr bwMode="auto">
          <a:xfrm>
            <a:off x="2787635" y="3208341"/>
            <a:ext cx="1081088" cy="503238"/>
          </a:xfrm>
          <a:prstGeom prst="rect">
            <a:avLst/>
          </a:prstGeom>
          <a:solidFill>
            <a:schemeClr val="accent1"/>
          </a:solidFill>
          <a:ln w="9525">
            <a:solidFill>
              <a:schemeClr val="tx1"/>
            </a:solidFill>
            <a:miter lim="800000"/>
            <a:headEnd/>
            <a:tailEnd/>
          </a:ln>
          <a:effectLst/>
          <a:scene3d>
            <a:camera prst="orthographicFront"/>
            <a:lightRig rig="threePt" dir="t"/>
          </a:scene3d>
          <a:sp3d>
            <a:bevelT/>
          </a:sp3d>
        </p:spPr>
        <p:txBody>
          <a:bodyPr wrap="none" anchor="ctr"/>
          <a:lstStyle/>
          <a:p>
            <a:pPr algn="ctr"/>
            <a:r>
              <a:rPr lang="en-US" altLang="ja-JP">
                <a:ea typeface="ＭＳ Ｐゴシック" pitchFamily="50" charset="-128"/>
              </a:rPr>
              <a:t>A</a:t>
            </a:r>
            <a:r>
              <a:rPr lang="ja-JP" altLang="en-US">
                <a:ea typeface="ＭＳ Ｐゴシック" pitchFamily="50" charset="-128"/>
              </a:rPr>
              <a:t>銀行</a:t>
            </a:r>
          </a:p>
        </p:txBody>
      </p:sp>
      <p:sp>
        <p:nvSpPr>
          <p:cNvPr id="104455" name="Rectangle 7"/>
          <p:cNvSpPr>
            <a:spLocks noChangeArrowheads="1"/>
          </p:cNvSpPr>
          <p:nvPr/>
        </p:nvSpPr>
        <p:spPr bwMode="auto">
          <a:xfrm>
            <a:off x="5956285" y="3208341"/>
            <a:ext cx="1081088" cy="503238"/>
          </a:xfrm>
          <a:prstGeom prst="rect">
            <a:avLst/>
          </a:prstGeom>
          <a:solidFill>
            <a:schemeClr val="accent1"/>
          </a:solidFill>
          <a:ln w="9525">
            <a:solidFill>
              <a:schemeClr val="tx1"/>
            </a:solidFill>
            <a:miter lim="800000"/>
            <a:headEnd/>
            <a:tailEnd/>
          </a:ln>
          <a:effectLst/>
          <a:scene3d>
            <a:camera prst="orthographicFront"/>
            <a:lightRig rig="threePt" dir="t"/>
          </a:scene3d>
          <a:sp3d>
            <a:bevelT/>
          </a:sp3d>
        </p:spPr>
        <p:txBody>
          <a:bodyPr wrap="none" anchor="ctr"/>
          <a:lstStyle/>
          <a:p>
            <a:pPr algn="ctr"/>
            <a:r>
              <a:rPr lang="en-US" altLang="ja-JP">
                <a:ea typeface="ＭＳ Ｐゴシック" pitchFamily="50" charset="-128"/>
              </a:rPr>
              <a:t>B</a:t>
            </a:r>
            <a:r>
              <a:rPr lang="ja-JP" altLang="en-US">
                <a:ea typeface="ＭＳ Ｐゴシック" pitchFamily="50" charset="-128"/>
              </a:rPr>
              <a:t>銀行</a:t>
            </a:r>
          </a:p>
        </p:txBody>
      </p:sp>
      <p:sp>
        <p:nvSpPr>
          <p:cNvPr id="104456" name="Line 8"/>
          <p:cNvSpPr>
            <a:spLocks noChangeShapeType="1"/>
          </p:cNvSpPr>
          <p:nvPr/>
        </p:nvSpPr>
        <p:spPr bwMode="auto">
          <a:xfrm>
            <a:off x="3868723" y="3352804"/>
            <a:ext cx="2087562"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104457" name="Line 9"/>
          <p:cNvSpPr>
            <a:spLocks noChangeShapeType="1"/>
          </p:cNvSpPr>
          <p:nvPr/>
        </p:nvSpPr>
        <p:spPr bwMode="auto">
          <a:xfrm flipH="1">
            <a:off x="3868723" y="3568704"/>
            <a:ext cx="2087562"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104458" name="Text Box 10"/>
          <p:cNvSpPr txBox="1">
            <a:spLocks noChangeArrowheads="1"/>
          </p:cNvSpPr>
          <p:nvPr/>
        </p:nvSpPr>
        <p:spPr bwMode="auto">
          <a:xfrm>
            <a:off x="4660885" y="3063879"/>
            <a:ext cx="576263"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円</a:t>
            </a:r>
          </a:p>
        </p:txBody>
      </p:sp>
      <p:sp>
        <p:nvSpPr>
          <p:cNvPr id="104459" name="Text Box 11"/>
          <p:cNvSpPr txBox="1">
            <a:spLocks noChangeArrowheads="1"/>
          </p:cNvSpPr>
          <p:nvPr/>
        </p:nvSpPr>
        <p:spPr bwMode="auto">
          <a:xfrm>
            <a:off x="3508360" y="4144966"/>
            <a:ext cx="720725"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ドル</a:t>
            </a:r>
          </a:p>
        </p:txBody>
      </p:sp>
      <p:sp>
        <p:nvSpPr>
          <p:cNvPr id="104460" name="Rectangle 12"/>
          <p:cNvSpPr>
            <a:spLocks noChangeArrowheads="1"/>
          </p:cNvSpPr>
          <p:nvPr/>
        </p:nvSpPr>
        <p:spPr bwMode="auto">
          <a:xfrm>
            <a:off x="2428860" y="4071942"/>
            <a:ext cx="4895850" cy="1439862"/>
          </a:xfrm>
          <a:prstGeom prst="rect">
            <a:avLst/>
          </a:prstGeom>
          <a:ln>
            <a:headEnd/>
            <a:tailEnd/>
          </a:ln>
          <a:effectLst>
            <a:glow rad="228600">
              <a:srgbClr val="FFFF00">
                <a:alpha val="40000"/>
              </a:srgbClr>
            </a:glow>
          </a:effectLst>
        </p:spPr>
        <p:style>
          <a:lnRef idx="2">
            <a:schemeClr val="accent2"/>
          </a:lnRef>
          <a:fillRef idx="1">
            <a:schemeClr val="lt1"/>
          </a:fillRef>
          <a:effectRef idx="0">
            <a:schemeClr val="accent2"/>
          </a:effectRef>
          <a:fontRef idx="minor">
            <a:schemeClr val="dk1"/>
          </a:fontRef>
        </p:style>
        <p:txBody>
          <a:bodyPr wrap="none" anchor="ctr"/>
          <a:lstStyle/>
          <a:p>
            <a:endParaRPr lang="ja-JP" altLang="en-US"/>
          </a:p>
        </p:txBody>
      </p:sp>
      <p:sp>
        <p:nvSpPr>
          <p:cNvPr id="104461" name="Line 13"/>
          <p:cNvSpPr>
            <a:spLocks noChangeShapeType="1"/>
          </p:cNvSpPr>
          <p:nvPr/>
        </p:nvSpPr>
        <p:spPr bwMode="auto">
          <a:xfrm>
            <a:off x="3508360" y="3711579"/>
            <a:ext cx="0" cy="1152525"/>
          </a:xfrm>
          <a:prstGeom prst="line">
            <a:avLst/>
          </a:prstGeom>
          <a:noFill/>
          <a:ln w="9525">
            <a:solidFill>
              <a:schemeClr val="tx1"/>
            </a:solidFill>
            <a:prstDash val="dash"/>
            <a:round/>
            <a:headEnd/>
            <a:tailEnd type="triangle" w="med" len="med"/>
          </a:ln>
          <a:effectLst/>
        </p:spPr>
        <p:txBody>
          <a:bodyPr/>
          <a:lstStyle/>
          <a:p>
            <a:endParaRPr lang="ja-JP" altLang="en-US"/>
          </a:p>
        </p:txBody>
      </p:sp>
      <p:sp>
        <p:nvSpPr>
          <p:cNvPr id="104462" name="Line 14"/>
          <p:cNvSpPr>
            <a:spLocks noChangeShapeType="1"/>
          </p:cNvSpPr>
          <p:nvPr/>
        </p:nvSpPr>
        <p:spPr bwMode="auto">
          <a:xfrm flipV="1">
            <a:off x="3147998" y="3711579"/>
            <a:ext cx="0" cy="1152525"/>
          </a:xfrm>
          <a:prstGeom prst="line">
            <a:avLst/>
          </a:prstGeom>
          <a:noFill/>
          <a:ln w="9525">
            <a:solidFill>
              <a:schemeClr val="tx1"/>
            </a:solidFill>
            <a:prstDash val="dash"/>
            <a:round/>
            <a:headEnd/>
            <a:tailEnd type="triangle" w="med" len="med"/>
          </a:ln>
          <a:effectLst/>
        </p:spPr>
        <p:txBody>
          <a:bodyPr/>
          <a:lstStyle/>
          <a:p>
            <a:endParaRPr lang="ja-JP" altLang="en-US"/>
          </a:p>
        </p:txBody>
      </p:sp>
      <p:sp>
        <p:nvSpPr>
          <p:cNvPr id="104463" name="Line 15"/>
          <p:cNvSpPr>
            <a:spLocks noChangeShapeType="1"/>
          </p:cNvSpPr>
          <p:nvPr/>
        </p:nvSpPr>
        <p:spPr bwMode="auto">
          <a:xfrm>
            <a:off x="6748448" y="3711579"/>
            <a:ext cx="0" cy="1152525"/>
          </a:xfrm>
          <a:prstGeom prst="line">
            <a:avLst/>
          </a:prstGeom>
          <a:noFill/>
          <a:ln w="9525">
            <a:solidFill>
              <a:schemeClr val="tx1"/>
            </a:solidFill>
            <a:prstDash val="dash"/>
            <a:round/>
            <a:headEnd/>
            <a:tailEnd type="triangle" w="med" len="med"/>
          </a:ln>
          <a:effectLst/>
        </p:spPr>
        <p:txBody>
          <a:bodyPr/>
          <a:lstStyle/>
          <a:p>
            <a:endParaRPr lang="ja-JP" altLang="en-US"/>
          </a:p>
        </p:txBody>
      </p:sp>
      <p:sp>
        <p:nvSpPr>
          <p:cNvPr id="104464" name="Line 16"/>
          <p:cNvSpPr>
            <a:spLocks noChangeShapeType="1"/>
          </p:cNvSpPr>
          <p:nvPr/>
        </p:nvSpPr>
        <p:spPr bwMode="auto">
          <a:xfrm flipV="1">
            <a:off x="6316648" y="3711579"/>
            <a:ext cx="0" cy="1152525"/>
          </a:xfrm>
          <a:prstGeom prst="line">
            <a:avLst/>
          </a:prstGeom>
          <a:noFill/>
          <a:ln w="9525">
            <a:solidFill>
              <a:schemeClr val="tx1"/>
            </a:solidFill>
            <a:prstDash val="dash"/>
            <a:round/>
            <a:headEnd/>
            <a:tailEnd type="triangle" w="med" len="med"/>
          </a:ln>
          <a:effectLst/>
        </p:spPr>
        <p:txBody>
          <a:bodyPr/>
          <a:lstStyle/>
          <a:p>
            <a:endParaRPr lang="ja-JP" altLang="en-US"/>
          </a:p>
        </p:txBody>
      </p:sp>
      <p:sp>
        <p:nvSpPr>
          <p:cNvPr id="104466" name="Text Box 18"/>
          <p:cNvSpPr txBox="1">
            <a:spLocks noChangeArrowheads="1"/>
          </p:cNvSpPr>
          <p:nvPr/>
        </p:nvSpPr>
        <p:spPr bwMode="auto">
          <a:xfrm>
            <a:off x="6245210" y="4864104"/>
            <a:ext cx="935038" cy="366712"/>
          </a:xfrm>
          <a:prstGeom prst="rect">
            <a:avLst/>
          </a:prstGeom>
          <a:noFill/>
          <a:ln w="9525">
            <a:noFill/>
            <a:miter lim="800000"/>
            <a:headEnd/>
            <a:tailEnd/>
          </a:ln>
          <a:effectLst/>
        </p:spPr>
        <p:txBody>
          <a:bodyPr>
            <a:spAutoFit/>
          </a:bodyPr>
          <a:lstStyle/>
          <a:p>
            <a:pPr>
              <a:spcBef>
                <a:spcPct val="50000"/>
              </a:spcBef>
            </a:pPr>
            <a:r>
              <a:rPr lang="en-US" altLang="ja-JP" sz="1800">
                <a:ea typeface="ＭＳ Ｐゴシック" pitchFamily="50" charset="-128"/>
              </a:rPr>
              <a:t>D</a:t>
            </a:r>
            <a:r>
              <a:rPr lang="ja-JP" altLang="en-US" sz="1800">
                <a:ea typeface="ＭＳ Ｐゴシック" pitchFamily="50" charset="-128"/>
              </a:rPr>
              <a:t>さん</a:t>
            </a:r>
          </a:p>
        </p:txBody>
      </p:sp>
      <p:sp>
        <p:nvSpPr>
          <p:cNvPr id="104467" name="Text Box 19"/>
          <p:cNvSpPr txBox="1">
            <a:spLocks noChangeArrowheads="1"/>
          </p:cNvSpPr>
          <p:nvPr/>
        </p:nvSpPr>
        <p:spPr bwMode="auto">
          <a:xfrm>
            <a:off x="2932098" y="4864104"/>
            <a:ext cx="936625" cy="366712"/>
          </a:xfrm>
          <a:prstGeom prst="rect">
            <a:avLst/>
          </a:prstGeom>
          <a:noFill/>
          <a:ln w="9525">
            <a:noFill/>
            <a:miter lim="800000"/>
            <a:headEnd/>
            <a:tailEnd/>
          </a:ln>
          <a:effectLst/>
        </p:spPr>
        <p:txBody>
          <a:bodyPr>
            <a:spAutoFit/>
          </a:bodyPr>
          <a:lstStyle/>
          <a:p>
            <a:pPr>
              <a:spcBef>
                <a:spcPct val="50000"/>
              </a:spcBef>
            </a:pPr>
            <a:r>
              <a:rPr lang="en-US" altLang="ja-JP" sz="1800">
                <a:ea typeface="ＭＳ Ｐゴシック" pitchFamily="50" charset="-128"/>
              </a:rPr>
              <a:t>C</a:t>
            </a:r>
            <a:r>
              <a:rPr lang="ja-JP" altLang="en-US" sz="1800">
                <a:ea typeface="ＭＳ Ｐゴシック" pitchFamily="50" charset="-128"/>
              </a:rPr>
              <a:t>さん</a:t>
            </a:r>
          </a:p>
        </p:txBody>
      </p:sp>
      <p:sp>
        <p:nvSpPr>
          <p:cNvPr id="104468" name="Text Box 20"/>
          <p:cNvSpPr txBox="1">
            <a:spLocks noChangeArrowheads="1"/>
          </p:cNvSpPr>
          <p:nvPr/>
        </p:nvSpPr>
        <p:spPr bwMode="auto">
          <a:xfrm>
            <a:off x="4300523" y="4648204"/>
            <a:ext cx="1008062"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小売市場</a:t>
            </a:r>
          </a:p>
        </p:txBody>
      </p:sp>
      <p:sp>
        <p:nvSpPr>
          <p:cNvPr id="104469" name="Text Box 21"/>
          <p:cNvSpPr txBox="1">
            <a:spLocks noChangeArrowheads="1"/>
          </p:cNvSpPr>
          <p:nvPr/>
        </p:nvSpPr>
        <p:spPr bwMode="auto">
          <a:xfrm>
            <a:off x="2787635" y="4144966"/>
            <a:ext cx="576263"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円</a:t>
            </a:r>
          </a:p>
        </p:txBody>
      </p:sp>
      <p:sp>
        <p:nvSpPr>
          <p:cNvPr id="104470" name="Text Box 22"/>
          <p:cNvSpPr txBox="1">
            <a:spLocks noChangeArrowheads="1"/>
          </p:cNvSpPr>
          <p:nvPr/>
        </p:nvSpPr>
        <p:spPr bwMode="auto">
          <a:xfrm>
            <a:off x="6677010" y="4144966"/>
            <a:ext cx="576263"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円</a:t>
            </a:r>
          </a:p>
        </p:txBody>
      </p:sp>
      <p:sp>
        <p:nvSpPr>
          <p:cNvPr id="104471" name="Text Box 23"/>
          <p:cNvSpPr txBox="1">
            <a:spLocks noChangeArrowheads="1"/>
          </p:cNvSpPr>
          <p:nvPr/>
        </p:nvSpPr>
        <p:spPr bwMode="auto">
          <a:xfrm>
            <a:off x="4587860" y="3495679"/>
            <a:ext cx="720725"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ドル</a:t>
            </a:r>
          </a:p>
        </p:txBody>
      </p:sp>
      <p:sp>
        <p:nvSpPr>
          <p:cNvPr id="104472" name="Text Box 24"/>
          <p:cNvSpPr txBox="1">
            <a:spLocks noChangeArrowheads="1"/>
          </p:cNvSpPr>
          <p:nvPr/>
        </p:nvSpPr>
        <p:spPr bwMode="auto">
          <a:xfrm>
            <a:off x="5811823" y="4144966"/>
            <a:ext cx="720725"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ドル</a:t>
            </a:r>
          </a:p>
        </p:txBody>
      </p:sp>
      <p:cxnSp>
        <p:nvCxnSpPr>
          <p:cNvPr id="104473" name="AutoShape 25"/>
          <p:cNvCxnSpPr>
            <a:cxnSpLocks noChangeShapeType="1"/>
            <a:stCxn id="104453" idx="0"/>
          </p:cNvCxnSpPr>
          <p:nvPr/>
        </p:nvCxnSpPr>
        <p:spPr bwMode="auto">
          <a:xfrm rot="16200000">
            <a:off x="6407136" y="1354141"/>
            <a:ext cx="215900" cy="2771775"/>
          </a:xfrm>
          <a:prstGeom prst="curvedConnector2">
            <a:avLst/>
          </a:prstGeom>
          <a:ln>
            <a:headEnd/>
            <a:tailEnd type="triangle" w="med" len="med"/>
          </a:ln>
        </p:spPr>
        <p:style>
          <a:lnRef idx="3">
            <a:schemeClr val="accent4"/>
          </a:lnRef>
          <a:fillRef idx="0">
            <a:schemeClr val="accent4"/>
          </a:fillRef>
          <a:effectRef idx="2">
            <a:schemeClr val="accent4"/>
          </a:effectRef>
          <a:fontRef idx="minor">
            <a:schemeClr val="tx1"/>
          </a:fontRef>
        </p:style>
      </p:cxnSp>
      <p:sp>
        <p:nvSpPr>
          <p:cNvPr id="104475" name="Text Box 27"/>
          <p:cNvSpPr txBox="1">
            <a:spLocks noChangeArrowheads="1"/>
          </p:cNvSpPr>
          <p:nvPr/>
        </p:nvSpPr>
        <p:spPr bwMode="auto">
          <a:xfrm>
            <a:off x="7500958" y="2714620"/>
            <a:ext cx="1439863" cy="581025"/>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pitchFamily="50" charset="-128"/>
              </a:rPr>
              <a:t>テレビで報道されるレート</a:t>
            </a:r>
          </a:p>
        </p:txBody>
      </p:sp>
      <p:cxnSp>
        <p:nvCxnSpPr>
          <p:cNvPr id="104477" name="AutoShape 29"/>
          <p:cNvCxnSpPr>
            <a:cxnSpLocks noChangeShapeType="1"/>
            <a:stCxn id="104468" idx="0"/>
          </p:cNvCxnSpPr>
          <p:nvPr/>
        </p:nvCxnSpPr>
        <p:spPr bwMode="auto">
          <a:xfrm rot="16200000">
            <a:off x="6137260" y="3244854"/>
            <a:ext cx="71438" cy="2735262"/>
          </a:xfrm>
          <a:prstGeom prst="curvedConnector2">
            <a:avLst/>
          </a:prstGeom>
          <a:ln>
            <a:headEnd/>
            <a:tailEnd type="triangle" w="med" len="med"/>
          </a:ln>
        </p:spPr>
        <p:style>
          <a:lnRef idx="3">
            <a:schemeClr val="accent4"/>
          </a:lnRef>
          <a:fillRef idx="0">
            <a:schemeClr val="accent4"/>
          </a:fillRef>
          <a:effectRef idx="2">
            <a:schemeClr val="accent4"/>
          </a:effectRef>
          <a:fontRef idx="minor">
            <a:schemeClr val="tx1"/>
          </a:fontRef>
        </p:style>
      </p:cxnSp>
      <p:sp>
        <p:nvSpPr>
          <p:cNvPr id="104478" name="Text Box 30"/>
          <p:cNvSpPr txBox="1">
            <a:spLocks noChangeArrowheads="1"/>
          </p:cNvSpPr>
          <p:nvPr/>
        </p:nvSpPr>
        <p:spPr bwMode="auto">
          <a:xfrm>
            <a:off x="7500958" y="4643446"/>
            <a:ext cx="1390694" cy="584775"/>
          </a:xfrm>
          <a:prstGeom prst="rect">
            <a:avLst/>
          </a:prstGeom>
          <a:noFill/>
          <a:ln w="9525">
            <a:noFill/>
            <a:miter lim="800000"/>
            <a:headEnd/>
            <a:tailEnd/>
          </a:ln>
          <a:effectLst/>
        </p:spPr>
        <p:txBody>
          <a:bodyPr wrap="square">
            <a:spAutoFit/>
          </a:bodyPr>
          <a:lstStyle/>
          <a:p>
            <a:pPr>
              <a:spcBef>
                <a:spcPct val="50000"/>
              </a:spcBef>
            </a:pPr>
            <a:r>
              <a:rPr lang="ja-JP" altLang="en-US" sz="1600" dirty="0">
                <a:ea typeface="ＭＳ Ｐゴシック" pitchFamily="50" charset="-128"/>
              </a:rPr>
              <a:t>海外旅行で用いる</a:t>
            </a:r>
          </a:p>
        </p:txBody>
      </p:sp>
      <p:sp>
        <p:nvSpPr>
          <p:cNvPr id="104479" name="Text Box 31"/>
          <p:cNvSpPr txBox="1">
            <a:spLocks noChangeArrowheads="1"/>
          </p:cNvSpPr>
          <p:nvPr/>
        </p:nvSpPr>
        <p:spPr bwMode="auto">
          <a:xfrm>
            <a:off x="1131873" y="3208341"/>
            <a:ext cx="1439862" cy="581025"/>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pitchFamily="50" charset="-128"/>
              </a:rPr>
              <a:t>１ドル＝</a:t>
            </a:r>
            <a:r>
              <a:rPr lang="en-US" altLang="ja-JP" sz="1600" dirty="0">
                <a:ea typeface="ＭＳ Ｐゴシック" pitchFamily="50" charset="-128"/>
              </a:rPr>
              <a:t>120</a:t>
            </a:r>
            <a:r>
              <a:rPr lang="ja-JP" altLang="en-US" sz="1600" dirty="0">
                <a:ea typeface="ＭＳ Ｐゴシック" pitchFamily="50" charset="-128"/>
              </a:rPr>
              <a:t>円とすると、</a:t>
            </a:r>
          </a:p>
        </p:txBody>
      </p:sp>
      <p:sp>
        <p:nvSpPr>
          <p:cNvPr id="104480" name="AutoShape 32"/>
          <p:cNvSpPr>
            <a:spLocks noChangeArrowheads="1"/>
          </p:cNvSpPr>
          <p:nvPr/>
        </p:nvSpPr>
        <p:spPr bwMode="auto">
          <a:xfrm rot="16179946" flipH="1">
            <a:off x="1355710" y="3998916"/>
            <a:ext cx="1008063" cy="5762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a:effectLst/>
        </p:spPr>
        <p:txBody>
          <a:bodyPr vert="eaVert" wrap="none" anchor="ctr"/>
          <a:lstStyle/>
          <a:p>
            <a:pPr algn="ctr"/>
            <a:endParaRPr lang="ja-JP" altLang="en-US">
              <a:ea typeface="ＭＳ Ｐゴシック" pitchFamily="50" charset="-128"/>
            </a:endParaRPr>
          </a:p>
        </p:txBody>
      </p:sp>
      <p:sp>
        <p:nvSpPr>
          <p:cNvPr id="104481" name="Text Box 33"/>
          <p:cNvSpPr txBox="1">
            <a:spLocks noChangeArrowheads="1"/>
          </p:cNvSpPr>
          <p:nvPr/>
        </p:nvSpPr>
        <p:spPr bwMode="auto">
          <a:xfrm>
            <a:off x="1131873" y="4719641"/>
            <a:ext cx="1296987" cy="82550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pitchFamily="50" charset="-128"/>
              </a:rPr>
              <a:t>C</a:t>
            </a:r>
            <a:r>
              <a:rPr lang="ja-JP" altLang="en-US" sz="1600">
                <a:ea typeface="ＭＳ Ｐゴシック" pitchFamily="50" charset="-128"/>
              </a:rPr>
              <a:t>さんは</a:t>
            </a:r>
            <a:r>
              <a:rPr lang="en-US" altLang="ja-JP" sz="1600">
                <a:ea typeface="ＭＳ Ｐゴシック" pitchFamily="50" charset="-128"/>
              </a:rPr>
              <a:t>1</a:t>
            </a:r>
            <a:r>
              <a:rPr lang="ja-JP" altLang="en-US" sz="1600">
                <a:ea typeface="ＭＳ Ｐゴシック" pitchFamily="50" charset="-128"/>
              </a:rPr>
              <a:t>ドルのために</a:t>
            </a:r>
            <a:r>
              <a:rPr lang="en-US" altLang="ja-JP" sz="1600">
                <a:ea typeface="ＭＳ Ｐゴシック" pitchFamily="50" charset="-128"/>
              </a:rPr>
              <a:t>121</a:t>
            </a:r>
            <a:r>
              <a:rPr lang="ja-JP" altLang="en-US" sz="1600">
                <a:ea typeface="ＭＳ Ｐゴシック" pitchFamily="50" charset="-128"/>
              </a:rPr>
              <a:t>円払う</a:t>
            </a:r>
          </a:p>
        </p:txBody>
      </p:sp>
      <p:sp>
        <p:nvSpPr>
          <p:cNvPr id="104504" name="Text Box 56"/>
          <p:cNvSpPr txBox="1">
            <a:spLocks noChangeArrowheads="1"/>
          </p:cNvSpPr>
          <p:nvPr/>
        </p:nvSpPr>
        <p:spPr bwMode="auto">
          <a:xfrm>
            <a:off x="1760523" y="3275016"/>
            <a:ext cx="184150" cy="396875"/>
          </a:xfrm>
          <a:prstGeom prst="rect">
            <a:avLst/>
          </a:prstGeom>
          <a:noFill/>
          <a:ln w="9525">
            <a:noFill/>
            <a:miter lim="800000"/>
            <a:headEnd/>
            <a:tailEnd/>
          </a:ln>
          <a:effectLst/>
        </p:spPr>
        <p:txBody>
          <a:bodyPr wrap="none">
            <a:spAutoFit/>
          </a:bodyPr>
          <a:lstStyle/>
          <a:p>
            <a:endParaRPr lang="ja-JP" altLang="en-US">
              <a:ea typeface="ＭＳ Ｐゴシック" pitchFamily="50" charset="-128"/>
            </a:endParaRPr>
          </a:p>
        </p:txBody>
      </p:sp>
      <p:sp>
        <p:nvSpPr>
          <p:cNvPr id="104508" name="AutoShape 60"/>
          <p:cNvSpPr>
            <a:spLocks noChangeArrowheads="1"/>
          </p:cNvSpPr>
          <p:nvPr/>
        </p:nvSpPr>
        <p:spPr bwMode="auto">
          <a:xfrm rot="16179946" flipH="1">
            <a:off x="1672416" y="5403061"/>
            <a:ext cx="358775" cy="57626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a:effectLst/>
        </p:spPr>
        <p:txBody>
          <a:bodyPr vert="eaVert" wrap="none" anchor="ctr"/>
          <a:lstStyle/>
          <a:p>
            <a:pPr algn="ctr"/>
            <a:endParaRPr lang="ja-JP" altLang="en-US">
              <a:ea typeface="ＭＳ Ｐゴシック" pitchFamily="50" charset="-128"/>
            </a:endParaRPr>
          </a:p>
        </p:txBody>
      </p:sp>
      <p:sp>
        <p:nvSpPr>
          <p:cNvPr id="104509" name="Text Box 61"/>
          <p:cNvSpPr txBox="1">
            <a:spLocks noChangeArrowheads="1"/>
          </p:cNvSpPr>
          <p:nvPr/>
        </p:nvSpPr>
        <p:spPr bwMode="auto">
          <a:xfrm>
            <a:off x="1203310" y="5800729"/>
            <a:ext cx="1655763" cy="581025"/>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この１円が銀行の手数料</a:t>
            </a:r>
            <a:endParaRPr lang="en-US" altLang="ja-JP" sz="1600">
              <a:ea typeface="ＭＳ Ｐゴシック" pitchFamily="50" charset="-128"/>
            </a:endParaRPr>
          </a:p>
        </p:txBody>
      </p:sp>
      <p:sp>
        <p:nvSpPr>
          <p:cNvPr id="36" name="テキスト ボックス 35"/>
          <p:cNvSpPr txBox="1"/>
          <p:nvPr/>
        </p:nvSpPr>
        <p:spPr>
          <a:xfrm>
            <a:off x="1285852" y="2143116"/>
            <a:ext cx="8143932" cy="400110"/>
          </a:xfrm>
          <a:prstGeom prst="rect">
            <a:avLst/>
          </a:prstGeom>
          <a:noFill/>
        </p:spPr>
        <p:txBody>
          <a:bodyPr wrap="square" rtlCol="0">
            <a:spAutoFit/>
          </a:bodyPr>
          <a:lstStyle/>
          <a:p>
            <a:pPr>
              <a:buFontTx/>
              <a:buNone/>
            </a:pPr>
            <a:r>
              <a:rPr lang="ja-JP" altLang="en-US" dirty="0" smtClean="0"/>
              <a:t>外国為替が取引される外国為替市場の構造は次のようになっている。</a:t>
            </a:r>
            <a:endParaRPr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04473"/>
                                        </p:tgtEl>
                                        <p:attrNameLst>
                                          <p:attrName>style.visibility</p:attrName>
                                        </p:attrNameLst>
                                      </p:cBhvr>
                                      <p:to>
                                        <p:strVal val="visible"/>
                                      </p:to>
                                    </p:set>
                                    <p:anim calcmode="lin" valueType="num">
                                      <p:cBhvr>
                                        <p:cTn id="7" dur="500" decel="50000" fill="hold">
                                          <p:stCondLst>
                                            <p:cond delay="0"/>
                                          </p:stCondLst>
                                        </p:cTn>
                                        <p:tgtEl>
                                          <p:spTgt spid="10447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447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4473"/>
                                        </p:tgtEl>
                                        <p:attrNameLst>
                                          <p:attrName>ppt_w</p:attrName>
                                        </p:attrNameLst>
                                      </p:cBhvr>
                                      <p:tavLst>
                                        <p:tav tm="0">
                                          <p:val>
                                            <p:strVal val="#ppt_w*.05"/>
                                          </p:val>
                                        </p:tav>
                                        <p:tav tm="100000">
                                          <p:val>
                                            <p:strVal val="#ppt_w"/>
                                          </p:val>
                                        </p:tav>
                                      </p:tavLst>
                                    </p:anim>
                                    <p:anim calcmode="lin" valueType="num">
                                      <p:cBhvr>
                                        <p:cTn id="10" dur="1000" fill="hold"/>
                                        <p:tgtEl>
                                          <p:spTgt spid="10447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447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447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447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4473"/>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104475"/>
                                        </p:tgtEl>
                                        <p:attrNameLst>
                                          <p:attrName>style.visibility</p:attrName>
                                        </p:attrNameLst>
                                      </p:cBhvr>
                                      <p:to>
                                        <p:strVal val="visible"/>
                                      </p:to>
                                    </p:set>
                                    <p:anim calcmode="lin" valueType="num">
                                      <p:cBhvr>
                                        <p:cTn id="17" dur="500" decel="50000" fill="hold">
                                          <p:stCondLst>
                                            <p:cond delay="0"/>
                                          </p:stCondLst>
                                        </p:cTn>
                                        <p:tgtEl>
                                          <p:spTgt spid="104475"/>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04475"/>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04475"/>
                                        </p:tgtEl>
                                        <p:attrNameLst>
                                          <p:attrName>ppt_w</p:attrName>
                                        </p:attrNameLst>
                                      </p:cBhvr>
                                      <p:tavLst>
                                        <p:tav tm="0">
                                          <p:val>
                                            <p:strVal val="#ppt_w*.05"/>
                                          </p:val>
                                        </p:tav>
                                        <p:tav tm="100000">
                                          <p:val>
                                            <p:strVal val="#ppt_w"/>
                                          </p:val>
                                        </p:tav>
                                      </p:tavLst>
                                    </p:anim>
                                    <p:anim calcmode="lin" valueType="num">
                                      <p:cBhvr>
                                        <p:cTn id="20" dur="1000" fill="hold"/>
                                        <p:tgtEl>
                                          <p:spTgt spid="104475"/>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04475"/>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04475"/>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04475"/>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04475"/>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nodeType="clickEffect">
                                  <p:stCondLst>
                                    <p:cond delay="0"/>
                                  </p:stCondLst>
                                  <p:childTnLst>
                                    <p:set>
                                      <p:cBhvr>
                                        <p:cTn id="28" dur="1" fill="hold">
                                          <p:stCondLst>
                                            <p:cond delay="0"/>
                                          </p:stCondLst>
                                        </p:cTn>
                                        <p:tgtEl>
                                          <p:spTgt spid="104477"/>
                                        </p:tgtEl>
                                        <p:attrNameLst>
                                          <p:attrName>style.visibility</p:attrName>
                                        </p:attrNameLst>
                                      </p:cBhvr>
                                      <p:to>
                                        <p:strVal val="visible"/>
                                      </p:to>
                                    </p:set>
                                    <p:anim calcmode="lin" valueType="num">
                                      <p:cBhvr>
                                        <p:cTn id="29" dur="500" decel="50000" fill="hold">
                                          <p:stCondLst>
                                            <p:cond delay="0"/>
                                          </p:stCondLst>
                                        </p:cTn>
                                        <p:tgtEl>
                                          <p:spTgt spid="104477"/>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04477"/>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04477"/>
                                        </p:tgtEl>
                                        <p:attrNameLst>
                                          <p:attrName>ppt_w</p:attrName>
                                        </p:attrNameLst>
                                      </p:cBhvr>
                                      <p:tavLst>
                                        <p:tav tm="0">
                                          <p:val>
                                            <p:strVal val="#ppt_w*.05"/>
                                          </p:val>
                                        </p:tav>
                                        <p:tav tm="100000">
                                          <p:val>
                                            <p:strVal val="#ppt_w"/>
                                          </p:val>
                                        </p:tav>
                                      </p:tavLst>
                                    </p:anim>
                                    <p:anim calcmode="lin" valueType="num">
                                      <p:cBhvr>
                                        <p:cTn id="32" dur="1000" fill="hold"/>
                                        <p:tgtEl>
                                          <p:spTgt spid="104477"/>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04477"/>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04477"/>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04477"/>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04477"/>
                                        </p:tgtEl>
                                      </p:cBhvr>
                                    </p:animEffect>
                                  </p:childTnLst>
                                </p:cTn>
                              </p:par>
                              <p:par>
                                <p:cTn id="37" presetID="25" presetClass="entr" presetSubtype="0" fill="hold" grpId="0" nodeType="withEffect">
                                  <p:stCondLst>
                                    <p:cond delay="0"/>
                                  </p:stCondLst>
                                  <p:childTnLst>
                                    <p:set>
                                      <p:cBhvr>
                                        <p:cTn id="38" dur="1" fill="hold">
                                          <p:stCondLst>
                                            <p:cond delay="0"/>
                                          </p:stCondLst>
                                        </p:cTn>
                                        <p:tgtEl>
                                          <p:spTgt spid="104478"/>
                                        </p:tgtEl>
                                        <p:attrNameLst>
                                          <p:attrName>style.visibility</p:attrName>
                                        </p:attrNameLst>
                                      </p:cBhvr>
                                      <p:to>
                                        <p:strVal val="visible"/>
                                      </p:to>
                                    </p:set>
                                    <p:anim calcmode="lin" valueType="num">
                                      <p:cBhvr>
                                        <p:cTn id="39" dur="500" decel="50000" fill="hold">
                                          <p:stCondLst>
                                            <p:cond delay="0"/>
                                          </p:stCondLst>
                                        </p:cTn>
                                        <p:tgtEl>
                                          <p:spTgt spid="104478"/>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104478"/>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104478"/>
                                        </p:tgtEl>
                                        <p:attrNameLst>
                                          <p:attrName>ppt_w</p:attrName>
                                        </p:attrNameLst>
                                      </p:cBhvr>
                                      <p:tavLst>
                                        <p:tav tm="0">
                                          <p:val>
                                            <p:strVal val="#ppt_w*.05"/>
                                          </p:val>
                                        </p:tav>
                                        <p:tav tm="100000">
                                          <p:val>
                                            <p:strVal val="#ppt_w"/>
                                          </p:val>
                                        </p:tav>
                                      </p:tavLst>
                                    </p:anim>
                                    <p:anim calcmode="lin" valueType="num">
                                      <p:cBhvr>
                                        <p:cTn id="42" dur="1000" fill="hold"/>
                                        <p:tgtEl>
                                          <p:spTgt spid="104478"/>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104478"/>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104478"/>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104478"/>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104478"/>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04479"/>
                                        </p:tgtEl>
                                        <p:attrNameLst>
                                          <p:attrName>style.visibility</p:attrName>
                                        </p:attrNameLst>
                                      </p:cBhvr>
                                      <p:to>
                                        <p:strVal val="visible"/>
                                      </p:to>
                                    </p:set>
                                    <p:anim calcmode="lin" valueType="num">
                                      <p:cBhvr additive="base">
                                        <p:cTn id="51" dur="500" fill="hold"/>
                                        <p:tgtEl>
                                          <p:spTgt spid="104479"/>
                                        </p:tgtEl>
                                        <p:attrNameLst>
                                          <p:attrName>ppt_x</p:attrName>
                                        </p:attrNameLst>
                                      </p:cBhvr>
                                      <p:tavLst>
                                        <p:tav tm="0">
                                          <p:val>
                                            <p:strVal val="#ppt_x"/>
                                          </p:val>
                                        </p:tav>
                                        <p:tav tm="100000">
                                          <p:val>
                                            <p:strVal val="#ppt_x"/>
                                          </p:val>
                                        </p:tav>
                                      </p:tavLst>
                                    </p:anim>
                                    <p:anim calcmode="lin" valueType="num">
                                      <p:cBhvr additive="base">
                                        <p:cTn id="52" dur="500" fill="hold"/>
                                        <p:tgtEl>
                                          <p:spTgt spid="10447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104480"/>
                                        </p:tgtEl>
                                        <p:attrNameLst>
                                          <p:attrName>style.visibility</p:attrName>
                                        </p:attrNameLst>
                                      </p:cBhvr>
                                      <p:to>
                                        <p:strVal val="visible"/>
                                      </p:to>
                                    </p:set>
                                    <p:anim calcmode="lin" valueType="num">
                                      <p:cBhvr>
                                        <p:cTn id="57" dur="500" fill="hold"/>
                                        <p:tgtEl>
                                          <p:spTgt spid="104480"/>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104480"/>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104480"/>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104480"/>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4481"/>
                                        </p:tgtEl>
                                        <p:attrNameLst>
                                          <p:attrName>style.visibility</p:attrName>
                                        </p:attrNameLst>
                                      </p:cBhvr>
                                      <p:to>
                                        <p:strVal val="visible"/>
                                      </p:to>
                                    </p:set>
                                    <p:anim calcmode="lin" valueType="num">
                                      <p:cBhvr additive="base">
                                        <p:cTn id="65" dur="500" fill="hold"/>
                                        <p:tgtEl>
                                          <p:spTgt spid="104481"/>
                                        </p:tgtEl>
                                        <p:attrNameLst>
                                          <p:attrName>ppt_x</p:attrName>
                                        </p:attrNameLst>
                                      </p:cBhvr>
                                      <p:tavLst>
                                        <p:tav tm="0">
                                          <p:val>
                                            <p:strVal val="#ppt_x"/>
                                          </p:val>
                                        </p:tav>
                                        <p:tav tm="100000">
                                          <p:val>
                                            <p:strVal val="#ppt_x"/>
                                          </p:val>
                                        </p:tav>
                                      </p:tavLst>
                                    </p:anim>
                                    <p:anim calcmode="lin" valueType="num">
                                      <p:cBhvr additive="base">
                                        <p:cTn id="66" dur="500" fill="hold"/>
                                        <p:tgtEl>
                                          <p:spTgt spid="104481"/>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9" presetClass="entr" presetSubtype="0" accel="100000" fill="hold" grpId="0" nodeType="clickEffect">
                                  <p:stCondLst>
                                    <p:cond delay="0"/>
                                  </p:stCondLst>
                                  <p:childTnLst>
                                    <p:set>
                                      <p:cBhvr>
                                        <p:cTn id="70" dur="1" fill="hold">
                                          <p:stCondLst>
                                            <p:cond delay="0"/>
                                          </p:stCondLst>
                                        </p:cTn>
                                        <p:tgtEl>
                                          <p:spTgt spid="104508"/>
                                        </p:tgtEl>
                                        <p:attrNameLst>
                                          <p:attrName>style.visibility</p:attrName>
                                        </p:attrNameLst>
                                      </p:cBhvr>
                                      <p:to>
                                        <p:strVal val="visible"/>
                                      </p:to>
                                    </p:set>
                                    <p:anim calcmode="lin" valueType="num">
                                      <p:cBhvr>
                                        <p:cTn id="71" dur="500" fill="hold"/>
                                        <p:tgtEl>
                                          <p:spTgt spid="104508"/>
                                        </p:tgtEl>
                                        <p:attrNameLst>
                                          <p:attrName>ppt_h</p:attrName>
                                        </p:attrNameLst>
                                      </p:cBhvr>
                                      <p:tavLst>
                                        <p:tav tm="0">
                                          <p:val>
                                            <p:strVal val="#ppt_h/20"/>
                                          </p:val>
                                        </p:tav>
                                        <p:tav tm="50000">
                                          <p:val>
                                            <p:strVal val="#ppt_h/20"/>
                                          </p:val>
                                        </p:tav>
                                        <p:tav tm="100000">
                                          <p:val>
                                            <p:strVal val="#ppt_h"/>
                                          </p:val>
                                        </p:tav>
                                      </p:tavLst>
                                    </p:anim>
                                    <p:anim calcmode="lin" valueType="num">
                                      <p:cBhvr>
                                        <p:cTn id="72" dur="500" fill="hold"/>
                                        <p:tgtEl>
                                          <p:spTgt spid="104508"/>
                                        </p:tgtEl>
                                        <p:attrNameLst>
                                          <p:attrName>ppt_w</p:attrName>
                                        </p:attrNameLst>
                                      </p:cBhvr>
                                      <p:tavLst>
                                        <p:tav tm="0">
                                          <p:val>
                                            <p:strVal val="#ppt_w+.3"/>
                                          </p:val>
                                        </p:tav>
                                        <p:tav tm="50000">
                                          <p:val>
                                            <p:strVal val="#ppt_w+.3"/>
                                          </p:val>
                                        </p:tav>
                                        <p:tav tm="100000">
                                          <p:val>
                                            <p:strVal val="#ppt_w"/>
                                          </p:val>
                                        </p:tav>
                                      </p:tavLst>
                                    </p:anim>
                                    <p:anim calcmode="lin" valueType="num">
                                      <p:cBhvr>
                                        <p:cTn id="73" dur="500" fill="hold"/>
                                        <p:tgtEl>
                                          <p:spTgt spid="104508"/>
                                        </p:tgtEl>
                                        <p:attrNameLst>
                                          <p:attrName>ppt_x</p:attrName>
                                        </p:attrNameLst>
                                      </p:cBhvr>
                                      <p:tavLst>
                                        <p:tav tm="0">
                                          <p:val>
                                            <p:strVal val="#ppt_x-.3"/>
                                          </p:val>
                                        </p:tav>
                                        <p:tav tm="50000">
                                          <p:val>
                                            <p:strVal val="#ppt_x"/>
                                          </p:val>
                                        </p:tav>
                                        <p:tav tm="100000">
                                          <p:val>
                                            <p:strVal val="#ppt_x"/>
                                          </p:val>
                                        </p:tav>
                                      </p:tavLst>
                                    </p:anim>
                                    <p:anim calcmode="lin" valueType="num">
                                      <p:cBhvr>
                                        <p:cTn id="74" dur="500" fill="hold"/>
                                        <p:tgtEl>
                                          <p:spTgt spid="104508"/>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04509"/>
                                        </p:tgtEl>
                                        <p:attrNameLst>
                                          <p:attrName>style.visibility</p:attrName>
                                        </p:attrNameLst>
                                      </p:cBhvr>
                                      <p:to>
                                        <p:strVal val="visible"/>
                                      </p:to>
                                    </p:set>
                                    <p:anim calcmode="lin" valueType="num">
                                      <p:cBhvr additive="base">
                                        <p:cTn id="79" dur="500" fill="hold"/>
                                        <p:tgtEl>
                                          <p:spTgt spid="104509"/>
                                        </p:tgtEl>
                                        <p:attrNameLst>
                                          <p:attrName>ppt_x</p:attrName>
                                        </p:attrNameLst>
                                      </p:cBhvr>
                                      <p:tavLst>
                                        <p:tav tm="0">
                                          <p:val>
                                            <p:strVal val="#ppt_x"/>
                                          </p:val>
                                        </p:tav>
                                        <p:tav tm="100000">
                                          <p:val>
                                            <p:strVal val="#ppt_x"/>
                                          </p:val>
                                        </p:tav>
                                      </p:tavLst>
                                    </p:anim>
                                    <p:anim calcmode="lin" valueType="num">
                                      <p:cBhvr additive="base">
                                        <p:cTn id="80" dur="500" fill="hold"/>
                                        <p:tgtEl>
                                          <p:spTgt spid="1045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75" grpId="0"/>
      <p:bldP spid="104478" grpId="0"/>
      <p:bldP spid="104479" grpId="0"/>
      <p:bldP spid="104480" grpId="0" animBg="1"/>
      <p:bldP spid="104481" grpId="0"/>
      <p:bldP spid="104508" grpId="0" animBg="1"/>
      <p:bldP spid="10450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428728" y="1071546"/>
            <a:ext cx="6357982" cy="171451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05476" name="Text Box 4"/>
          <p:cNvSpPr txBox="1">
            <a:spLocks noChangeArrowheads="1"/>
          </p:cNvSpPr>
          <p:nvPr/>
        </p:nvSpPr>
        <p:spPr bwMode="auto">
          <a:xfrm>
            <a:off x="1571604" y="2857496"/>
            <a:ext cx="5832475" cy="3255963"/>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a:t>
            </a:r>
            <a:r>
              <a:rPr lang="en-US" altLang="ja-JP" sz="1800" dirty="0">
                <a:ea typeface="ＭＳ Ｐゴシック" pitchFamily="50" charset="-128"/>
              </a:rPr>
              <a:t>1</a:t>
            </a:r>
            <a:r>
              <a:rPr lang="ja-JP" altLang="en-US" sz="1800" dirty="0">
                <a:ea typeface="ＭＳ Ｐゴシック" pitchFamily="50" charset="-128"/>
              </a:rPr>
              <a:t>ドル</a:t>
            </a:r>
            <a:r>
              <a:rPr lang="en-US" altLang="ja-JP" sz="1800" dirty="0">
                <a:ea typeface="ＭＳ Ｐゴシック" pitchFamily="50" charset="-128"/>
              </a:rPr>
              <a:t>120</a:t>
            </a:r>
            <a:r>
              <a:rPr lang="ja-JP" altLang="en-US" sz="1800" dirty="0">
                <a:ea typeface="ＭＳ Ｐゴシック" pitchFamily="50" charset="-128"/>
              </a:rPr>
              <a:t>円</a:t>
            </a:r>
            <a:r>
              <a:rPr lang="ja-JP" altLang="en-US" sz="1800" dirty="0" smtClean="0">
                <a:ea typeface="ＭＳ Ｐゴシック" pitchFamily="50" charset="-128"/>
              </a:rPr>
              <a:t>」　</a:t>
            </a:r>
            <a:r>
              <a:rPr lang="ja-JP" altLang="en-US" sz="1800" dirty="0" smtClean="0">
                <a:ea typeface="ＭＳ Ｐゴシック" pitchFamily="50" charset="-128"/>
              </a:rPr>
              <a:t>から</a:t>
            </a:r>
            <a:r>
              <a:rPr lang="ja-JP" altLang="en-US" sz="1800" dirty="0" smtClean="0">
                <a:ea typeface="ＭＳ Ｐゴシック" pitchFamily="50" charset="-128"/>
              </a:rPr>
              <a:t>　「</a:t>
            </a:r>
            <a:r>
              <a:rPr lang="en-US" altLang="ja-JP" sz="1800" dirty="0">
                <a:ea typeface="ＭＳ Ｐゴシック" pitchFamily="50" charset="-128"/>
              </a:rPr>
              <a:t>1</a:t>
            </a:r>
            <a:r>
              <a:rPr lang="ja-JP" altLang="en-US" sz="1800" dirty="0">
                <a:ea typeface="ＭＳ Ｐゴシック" pitchFamily="50" charset="-128"/>
              </a:rPr>
              <a:t>ドル</a:t>
            </a:r>
            <a:r>
              <a:rPr lang="en-US" altLang="ja-JP" sz="1800" dirty="0">
                <a:ea typeface="ＭＳ Ｐゴシック" pitchFamily="50" charset="-128"/>
              </a:rPr>
              <a:t>110</a:t>
            </a:r>
            <a:r>
              <a:rPr lang="ja-JP" altLang="en-US" sz="1800" dirty="0">
                <a:ea typeface="ＭＳ Ｐゴシック" pitchFamily="50" charset="-128"/>
              </a:rPr>
              <a:t>円」になったとき、</a:t>
            </a:r>
          </a:p>
          <a:p>
            <a:pPr>
              <a:spcBef>
                <a:spcPct val="50000"/>
              </a:spcBef>
            </a:pPr>
            <a:r>
              <a:rPr lang="en-US" altLang="ja-JP" sz="1800" dirty="0">
                <a:ea typeface="ＭＳ Ｐゴシック" pitchFamily="50" charset="-128"/>
              </a:rPr>
              <a:t>1</a:t>
            </a:r>
            <a:r>
              <a:rPr lang="ja-JP" altLang="en-US" sz="1800" dirty="0">
                <a:ea typeface="ＭＳ Ｐゴシック" pitchFamily="50" charset="-128"/>
              </a:rPr>
              <a:t>ドル手に入れるのに</a:t>
            </a:r>
            <a:r>
              <a:rPr lang="en-US" altLang="ja-JP" sz="1800" dirty="0">
                <a:ea typeface="ＭＳ Ｐゴシック" pitchFamily="50" charset="-128"/>
              </a:rPr>
              <a:t>120</a:t>
            </a:r>
            <a:r>
              <a:rPr lang="ja-JP" altLang="en-US" sz="1800" dirty="0">
                <a:ea typeface="ＭＳ Ｐゴシック" pitchFamily="50" charset="-128"/>
              </a:rPr>
              <a:t>円必要だったのに、</a:t>
            </a:r>
            <a:r>
              <a:rPr lang="en-US" altLang="ja-JP" sz="1800" dirty="0">
                <a:ea typeface="ＭＳ Ｐゴシック" pitchFamily="50" charset="-128"/>
              </a:rPr>
              <a:t>110</a:t>
            </a:r>
            <a:r>
              <a:rPr lang="ja-JP" altLang="en-US" sz="1800" dirty="0">
                <a:ea typeface="ＭＳ Ｐゴシック" pitchFamily="50" charset="-128"/>
              </a:rPr>
              <a:t>円ですむ。</a:t>
            </a:r>
          </a:p>
          <a:p>
            <a:pPr>
              <a:spcBef>
                <a:spcPct val="50000"/>
              </a:spcBef>
            </a:pPr>
            <a:r>
              <a:rPr lang="ja-JP" altLang="en-US" sz="1800" dirty="0">
                <a:ea typeface="ＭＳ Ｐゴシック" pitchFamily="50" charset="-128"/>
              </a:rPr>
              <a:t>円の価値がドルに対して上昇したことになる。これを、</a:t>
            </a:r>
          </a:p>
          <a:p>
            <a:pPr>
              <a:spcBef>
                <a:spcPct val="50000"/>
              </a:spcBef>
            </a:pPr>
            <a:r>
              <a:rPr lang="ja-JP" altLang="en-US" sz="1800" b="1" dirty="0">
                <a:solidFill>
                  <a:srgbClr val="FF0000"/>
                </a:solidFill>
                <a:ea typeface="ＭＳ Ｐゴシック" pitchFamily="50" charset="-128"/>
              </a:rPr>
              <a:t>円の</a:t>
            </a:r>
            <a:r>
              <a:rPr lang="ja-JP" altLang="en-US" sz="1800" b="1" dirty="0" smtClean="0">
                <a:solidFill>
                  <a:srgbClr val="FF0000"/>
                </a:solidFill>
                <a:ea typeface="ＭＳ Ｐゴシック" pitchFamily="50" charset="-128"/>
              </a:rPr>
              <a:t>増価　</a:t>
            </a:r>
            <a:r>
              <a:rPr lang="en-US" altLang="ja-JP" sz="1800" b="1" dirty="0" smtClean="0">
                <a:solidFill>
                  <a:srgbClr val="FF0000"/>
                </a:solidFill>
                <a:ea typeface="ＭＳ Ｐゴシック" pitchFamily="50" charset="-128"/>
              </a:rPr>
              <a:t>appreciate</a:t>
            </a:r>
            <a:r>
              <a:rPr lang="ja-JP" altLang="en-US" sz="1800" b="1" dirty="0">
                <a:ea typeface="ＭＳ Ｐゴシック" pitchFamily="50" charset="-128"/>
              </a:rPr>
              <a:t>（</a:t>
            </a:r>
            <a:r>
              <a:rPr lang="ja-JP" altLang="en-US" sz="1800" b="1" dirty="0">
                <a:solidFill>
                  <a:srgbClr val="FF0000"/>
                </a:solidFill>
                <a:ea typeface="ＭＳ Ｐゴシック" pitchFamily="50" charset="-128"/>
              </a:rPr>
              <a:t>ドルの減価</a:t>
            </a:r>
            <a:r>
              <a:rPr lang="en-US" altLang="ja-JP" sz="1800" b="1" dirty="0">
                <a:solidFill>
                  <a:srgbClr val="FF0000"/>
                </a:solidFill>
                <a:ea typeface="ＭＳ Ｐゴシック" pitchFamily="50" charset="-128"/>
              </a:rPr>
              <a:t>depreciate</a:t>
            </a:r>
            <a:r>
              <a:rPr lang="ja-JP" altLang="en-US" sz="1800" b="1" dirty="0">
                <a:ea typeface="ＭＳ Ｐゴシック" pitchFamily="50" charset="-128"/>
              </a:rPr>
              <a:t>）</a:t>
            </a:r>
            <a:r>
              <a:rPr lang="ja-JP" altLang="en-US" sz="1800" dirty="0">
                <a:ea typeface="ＭＳ Ｐゴシック" pitchFamily="50" charset="-128"/>
              </a:rPr>
              <a:t>という。</a:t>
            </a:r>
          </a:p>
          <a:p>
            <a:pPr>
              <a:spcBef>
                <a:spcPct val="50000"/>
              </a:spcBef>
            </a:pPr>
            <a:endParaRPr lang="ja-JP" altLang="en-US" sz="1800" dirty="0">
              <a:ea typeface="ＭＳ Ｐゴシック" pitchFamily="50" charset="-128"/>
            </a:endParaRPr>
          </a:p>
          <a:p>
            <a:pPr>
              <a:spcBef>
                <a:spcPct val="50000"/>
              </a:spcBef>
            </a:pPr>
            <a:r>
              <a:rPr lang="ja-JP" altLang="en-US" sz="1800" dirty="0">
                <a:ea typeface="ＭＳ Ｐゴシック" pitchFamily="50" charset="-128"/>
              </a:rPr>
              <a:t>名目為替レートの動きを教科書図</a:t>
            </a:r>
            <a:r>
              <a:rPr lang="en-US" altLang="ja-JP" sz="1800" dirty="0">
                <a:ea typeface="ＭＳ Ｐゴシック" pitchFamily="50" charset="-128"/>
              </a:rPr>
              <a:t>8-3</a:t>
            </a:r>
            <a:r>
              <a:rPr lang="ja-JP" altLang="en-US" sz="1800" dirty="0">
                <a:ea typeface="ＭＳ Ｐゴシック" pitchFamily="50" charset="-128"/>
              </a:rPr>
              <a:t>でチェック。</a:t>
            </a:r>
          </a:p>
          <a:p>
            <a:pPr>
              <a:spcBef>
                <a:spcPct val="50000"/>
              </a:spcBef>
            </a:pPr>
            <a:r>
              <a:rPr lang="ja-JP" altLang="en-US" sz="1800" dirty="0">
                <a:ea typeface="ＭＳ Ｐゴシック" pitchFamily="50" charset="-128"/>
              </a:rPr>
              <a:t>名目為替レートは一貫して円高方向に変化。</a:t>
            </a:r>
          </a:p>
          <a:p>
            <a:pPr>
              <a:spcBef>
                <a:spcPct val="50000"/>
              </a:spcBef>
            </a:pPr>
            <a:r>
              <a:rPr lang="en-US" altLang="ja-JP" sz="1800" dirty="0">
                <a:ea typeface="ＭＳ Ｐゴシック" pitchFamily="50" charset="-128"/>
              </a:rPr>
              <a:t>1985</a:t>
            </a:r>
            <a:r>
              <a:rPr lang="ja-JP" altLang="en-US" sz="1800" dirty="0">
                <a:ea typeface="ＭＳ Ｐゴシック" pitchFamily="50" charset="-128"/>
              </a:rPr>
              <a:t>年に大幅な円高の</a:t>
            </a:r>
            <a:r>
              <a:rPr lang="ja-JP" altLang="en-US" sz="1800" dirty="0" smtClean="0">
                <a:ea typeface="ＭＳ Ｐゴシック" pitchFamily="50" charset="-128"/>
              </a:rPr>
              <a:t>動き ⇒ </a:t>
            </a:r>
            <a:r>
              <a:rPr lang="ja-JP" altLang="en-US" sz="1800" b="1" dirty="0" smtClean="0">
                <a:ea typeface="ＭＳ Ｐゴシック" pitchFamily="50" charset="-128"/>
              </a:rPr>
              <a:t>プラザ</a:t>
            </a:r>
            <a:r>
              <a:rPr lang="ja-JP" altLang="en-US" sz="1800" b="1" dirty="0">
                <a:ea typeface="ＭＳ Ｐゴシック" pitchFamily="50" charset="-128"/>
              </a:rPr>
              <a:t>合意</a:t>
            </a:r>
            <a:r>
              <a:rPr lang="ja-JP" altLang="en-US" sz="1800" dirty="0">
                <a:ea typeface="ＭＳ Ｐゴシック" pitchFamily="50" charset="-128"/>
              </a:rPr>
              <a:t>による。</a:t>
            </a:r>
          </a:p>
        </p:txBody>
      </p:sp>
      <p:cxnSp>
        <p:nvCxnSpPr>
          <p:cNvPr id="4" name="直線矢印コネクタ 3"/>
          <p:cNvCxnSpPr/>
          <p:nvPr/>
        </p:nvCxnSpPr>
        <p:spPr bwMode="auto">
          <a:xfrm>
            <a:off x="4143372" y="2071678"/>
            <a:ext cx="428628"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6" name="テキスト ボックス 5"/>
          <p:cNvSpPr txBox="1"/>
          <p:nvPr/>
        </p:nvSpPr>
        <p:spPr>
          <a:xfrm>
            <a:off x="1428728" y="642918"/>
            <a:ext cx="2143140"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ja-JP" altLang="en-US" dirty="0" smtClean="0"/>
              <a:t>名目為替レート</a:t>
            </a:r>
            <a:endParaRPr kumimoji="1" lang="ja-JP" altLang="en-US" dirty="0"/>
          </a:p>
        </p:txBody>
      </p:sp>
      <p:sp>
        <p:nvSpPr>
          <p:cNvPr id="8" name="テキスト ボックス 7"/>
          <p:cNvSpPr txBox="1"/>
          <p:nvPr/>
        </p:nvSpPr>
        <p:spPr>
          <a:xfrm>
            <a:off x="1857356" y="1928802"/>
            <a:ext cx="1857388" cy="400110"/>
          </a:xfrm>
          <a:prstGeom prst="rect">
            <a:avLst/>
          </a:prstGeom>
          <a:solidFill>
            <a:schemeClr val="accent1">
              <a:lumMod val="60000"/>
              <a:lumOff val="40000"/>
            </a:schemeClr>
          </a:solidFill>
          <a:ln>
            <a:solidFill>
              <a:srgbClr val="3399FF"/>
            </a:solidFill>
          </a:ln>
          <a:effectLst>
            <a:glow rad="228600">
              <a:schemeClr val="accent1">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en-US" altLang="ja-JP" dirty="0" smtClean="0">
                <a:solidFill>
                  <a:schemeClr val="tx1"/>
                </a:solidFill>
              </a:rPr>
              <a:t>1</a:t>
            </a:r>
            <a:r>
              <a:rPr kumimoji="1" lang="ja-JP" altLang="en-US" dirty="0" smtClean="0">
                <a:solidFill>
                  <a:schemeClr val="tx1"/>
                </a:solidFill>
              </a:rPr>
              <a:t>ドル＝</a:t>
            </a:r>
            <a:r>
              <a:rPr kumimoji="1" lang="en-US" altLang="ja-JP" dirty="0" smtClean="0">
                <a:solidFill>
                  <a:schemeClr val="tx1"/>
                </a:solidFill>
              </a:rPr>
              <a:t>120</a:t>
            </a:r>
            <a:r>
              <a:rPr kumimoji="1" lang="ja-JP" altLang="en-US" dirty="0" smtClean="0">
                <a:solidFill>
                  <a:schemeClr val="tx1"/>
                </a:solidFill>
              </a:rPr>
              <a:t>円</a:t>
            </a:r>
            <a:endParaRPr kumimoji="1" lang="ja-JP" altLang="en-US" dirty="0">
              <a:solidFill>
                <a:schemeClr val="tx1"/>
              </a:solidFill>
            </a:endParaRPr>
          </a:p>
        </p:txBody>
      </p:sp>
      <p:sp>
        <p:nvSpPr>
          <p:cNvPr id="9" name="テキスト ボックス 8"/>
          <p:cNvSpPr txBox="1"/>
          <p:nvPr/>
        </p:nvSpPr>
        <p:spPr>
          <a:xfrm>
            <a:off x="5214942" y="1928802"/>
            <a:ext cx="1857388" cy="400110"/>
          </a:xfrm>
          <a:prstGeom prst="rect">
            <a:avLst/>
          </a:prstGeom>
          <a:noFill/>
        </p:spPr>
        <p:txBody>
          <a:bodyPr wrap="square" rtlCol="0">
            <a:spAutoFit/>
          </a:bodyPr>
          <a:lstStyle/>
          <a:p>
            <a:r>
              <a:rPr kumimoji="1" lang="en-US" altLang="ja-JP" dirty="0" smtClean="0"/>
              <a:t>1</a:t>
            </a:r>
            <a:r>
              <a:rPr kumimoji="1" lang="ja-JP" altLang="en-US" dirty="0" smtClean="0"/>
              <a:t>ドル＝</a:t>
            </a:r>
            <a:r>
              <a:rPr kumimoji="1" lang="en-US" altLang="ja-JP" dirty="0" smtClean="0"/>
              <a:t>110</a:t>
            </a:r>
            <a:r>
              <a:rPr kumimoji="1" lang="ja-JP" altLang="en-US" dirty="0" smtClean="0"/>
              <a:t>円</a:t>
            </a:r>
            <a:endParaRPr kumimoji="1" lang="ja-JP" altLang="en-US" dirty="0"/>
          </a:p>
        </p:txBody>
      </p:sp>
      <p:sp>
        <p:nvSpPr>
          <p:cNvPr id="10" name="テキスト ボックス 9"/>
          <p:cNvSpPr txBox="1"/>
          <p:nvPr/>
        </p:nvSpPr>
        <p:spPr>
          <a:xfrm>
            <a:off x="5072066" y="1928802"/>
            <a:ext cx="1857388" cy="400110"/>
          </a:xfrm>
          <a:prstGeom prst="rect">
            <a:avLst/>
          </a:prstGeom>
          <a:solidFill>
            <a:schemeClr val="accent1">
              <a:lumMod val="60000"/>
              <a:lumOff val="40000"/>
            </a:schemeClr>
          </a:solidFill>
          <a:ln>
            <a:solidFill>
              <a:srgbClr val="3399FF"/>
            </a:solidFill>
          </a:ln>
          <a:effectLst>
            <a:glow rad="228600">
              <a:schemeClr val="accent1">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en-US" altLang="ja-JP" dirty="0" smtClean="0">
                <a:solidFill>
                  <a:schemeClr val="tx1"/>
                </a:solidFill>
              </a:rPr>
              <a:t>1</a:t>
            </a:r>
            <a:r>
              <a:rPr kumimoji="1" lang="ja-JP" altLang="en-US" dirty="0" smtClean="0">
                <a:solidFill>
                  <a:schemeClr val="tx1"/>
                </a:solidFill>
              </a:rPr>
              <a:t>ドル＝</a:t>
            </a:r>
            <a:r>
              <a:rPr kumimoji="1" lang="en-US" altLang="ja-JP" dirty="0" smtClean="0">
                <a:solidFill>
                  <a:schemeClr val="tx1"/>
                </a:solidFill>
              </a:rPr>
              <a:t>110</a:t>
            </a:r>
            <a:r>
              <a:rPr kumimoji="1" lang="ja-JP" altLang="en-US" dirty="0" smtClean="0">
                <a:solidFill>
                  <a:schemeClr val="tx1"/>
                </a:solidFill>
              </a:rPr>
              <a:t>円</a:t>
            </a:r>
            <a:endParaRPr kumimoji="1" lang="ja-JP" altLang="en-US" dirty="0">
              <a:solidFill>
                <a:schemeClr val="tx1"/>
              </a:solidFill>
            </a:endParaRPr>
          </a:p>
        </p:txBody>
      </p:sp>
      <p:sp>
        <p:nvSpPr>
          <p:cNvPr id="11" name="テキスト ボックス 10"/>
          <p:cNvSpPr txBox="1"/>
          <p:nvPr/>
        </p:nvSpPr>
        <p:spPr>
          <a:xfrm>
            <a:off x="3643306" y="1142984"/>
            <a:ext cx="1500198" cy="707886"/>
          </a:xfrm>
          <a:prstGeom prst="rect">
            <a:avLst/>
          </a:prstGeom>
          <a:noFill/>
        </p:spPr>
        <p:txBody>
          <a:bodyPr wrap="square" rtlCol="0">
            <a:spAutoFit/>
          </a:bodyPr>
          <a:lstStyle/>
          <a:p>
            <a:r>
              <a:rPr lang="ja-JP" altLang="en-US" dirty="0" smtClean="0">
                <a:solidFill>
                  <a:srgbClr val="FF0000"/>
                </a:solidFill>
                <a:ea typeface="ＭＳ Ｐゴシック" pitchFamily="50" charset="-128"/>
              </a:rPr>
              <a:t>円の増価　</a:t>
            </a:r>
            <a:r>
              <a:rPr lang="en-US" altLang="ja-JP" dirty="0" smtClean="0">
                <a:solidFill>
                  <a:srgbClr val="FF0000"/>
                </a:solidFill>
                <a:ea typeface="ＭＳ Ｐゴシック" pitchFamily="50" charset="-128"/>
              </a:rPr>
              <a:t>appreciate</a:t>
            </a:r>
            <a:endParaRPr kumimoji="1" lang="ja-JP"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図表 19"/>
          <p:cNvGraphicFramePr/>
          <p:nvPr>
            <p:extLst>
              <p:ext uri="{D42A27DB-BD31-4B8C-83A1-F6EECF244321}">
                <p14:modId xmlns:p14="http://schemas.microsoft.com/office/powerpoint/2010/main" val="1537063080"/>
              </p:ext>
            </p:extLst>
          </p:nvPr>
        </p:nvGraphicFramePr>
        <p:xfrm>
          <a:off x="1285852" y="214290"/>
          <a:ext cx="7086600" cy="7318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6499" name="Rectangle 3"/>
          <p:cNvSpPr>
            <a:spLocks noGrp="1" noChangeArrowheads="1"/>
          </p:cNvSpPr>
          <p:nvPr>
            <p:ph idx="1"/>
          </p:nvPr>
        </p:nvSpPr>
        <p:spPr>
          <a:xfrm>
            <a:off x="1071538" y="4714860"/>
            <a:ext cx="6429420" cy="2143140"/>
          </a:xfrm>
        </p:spPr>
        <p:txBody>
          <a:bodyPr>
            <a:normAutofit/>
          </a:bodyPr>
          <a:lstStyle/>
          <a:p>
            <a:pPr>
              <a:buFontTx/>
              <a:buNone/>
            </a:pPr>
            <a:endParaRPr lang="ja-JP" altLang="en-US" sz="1800" dirty="0"/>
          </a:p>
          <a:p>
            <a:pPr>
              <a:buFontTx/>
              <a:buNone/>
            </a:pPr>
            <a:r>
              <a:rPr lang="ja-JP" altLang="en-US" sz="1800" dirty="0" smtClean="0"/>
              <a:t>この</a:t>
            </a:r>
            <a:r>
              <a:rPr lang="en-US" altLang="ja-JP" sz="1800" dirty="0"/>
              <a:t>1200</a:t>
            </a:r>
            <a:r>
              <a:rPr lang="ja-JP" altLang="en-US" sz="1800" dirty="0"/>
              <a:t>円で買える日本の米の量はいくらになるか。</a:t>
            </a:r>
          </a:p>
          <a:p>
            <a:pPr>
              <a:buFontTx/>
              <a:buNone/>
            </a:pPr>
            <a:r>
              <a:rPr lang="en-US" altLang="ja-JP" sz="1800" dirty="0"/>
              <a:t>1200</a:t>
            </a:r>
            <a:r>
              <a:rPr lang="ja-JP" altLang="en-US" sz="1800" dirty="0"/>
              <a:t>円</a:t>
            </a:r>
            <a:r>
              <a:rPr lang="en-US" altLang="ja-JP" sz="1800" dirty="0"/>
              <a:t>÷1400</a:t>
            </a:r>
            <a:r>
              <a:rPr lang="ja-JP" altLang="en-US" sz="1800" dirty="0"/>
              <a:t>（円</a:t>
            </a:r>
            <a:r>
              <a:rPr lang="en-US" altLang="ja-JP" sz="1800" dirty="0"/>
              <a:t>/</a:t>
            </a:r>
            <a:r>
              <a:rPr lang="ja-JP" altLang="en-US" sz="1800" dirty="0"/>
              <a:t>キロ）≒</a:t>
            </a:r>
            <a:r>
              <a:rPr lang="en-US" altLang="ja-JP" sz="1800" dirty="0" smtClean="0"/>
              <a:t>0.86</a:t>
            </a:r>
            <a:r>
              <a:rPr lang="ja-JP" altLang="en-US" sz="1800" dirty="0"/>
              <a:t>キロ</a:t>
            </a:r>
          </a:p>
          <a:p>
            <a:pPr>
              <a:buFontTx/>
              <a:buNone/>
            </a:pPr>
            <a:r>
              <a:rPr lang="ja-JP" altLang="en-US" sz="1800" dirty="0"/>
              <a:t>したがって、アメリカの米</a:t>
            </a:r>
            <a:r>
              <a:rPr lang="en-US" altLang="ja-JP" sz="1800" dirty="0"/>
              <a:t>1</a:t>
            </a:r>
            <a:r>
              <a:rPr lang="ja-JP" altLang="en-US" sz="1800" dirty="0"/>
              <a:t>キロと交換に手に入る日本</a:t>
            </a:r>
          </a:p>
          <a:p>
            <a:pPr>
              <a:buFontTx/>
              <a:buNone/>
            </a:pPr>
            <a:r>
              <a:rPr lang="ja-JP" altLang="en-US" sz="1800" dirty="0"/>
              <a:t>の米は</a:t>
            </a:r>
            <a:r>
              <a:rPr lang="en-US" altLang="ja-JP" sz="1800" dirty="0" smtClean="0"/>
              <a:t>0.86</a:t>
            </a:r>
            <a:r>
              <a:rPr lang="ja-JP" altLang="en-US" sz="1800" dirty="0"/>
              <a:t>キロで、この</a:t>
            </a:r>
            <a:r>
              <a:rPr lang="en-US" altLang="ja-JP" sz="1800" dirty="0" smtClean="0"/>
              <a:t>0</a:t>
            </a:r>
            <a:r>
              <a:rPr lang="en-US" altLang="ja-JP" sz="1800" dirty="0" smtClean="0"/>
              <a:t>.</a:t>
            </a:r>
            <a:r>
              <a:rPr lang="en-US" altLang="ja-JP" sz="1800" dirty="0" smtClean="0"/>
              <a:t>86</a:t>
            </a:r>
            <a:r>
              <a:rPr lang="ja-JP" altLang="en-US" sz="1800" dirty="0"/>
              <a:t>が実質為替レートである。</a:t>
            </a:r>
          </a:p>
        </p:txBody>
      </p:sp>
      <p:sp>
        <p:nvSpPr>
          <p:cNvPr id="4" name="テキスト ボックス 3"/>
          <p:cNvSpPr txBox="1"/>
          <p:nvPr/>
        </p:nvSpPr>
        <p:spPr>
          <a:xfrm>
            <a:off x="1214414" y="1000108"/>
            <a:ext cx="7572428" cy="1015663"/>
          </a:xfrm>
          <a:prstGeom prst="rect">
            <a:avLst/>
          </a:prstGeom>
          <a:noFill/>
        </p:spPr>
        <p:txBody>
          <a:bodyPr wrap="square" rtlCol="0">
            <a:spAutoFit/>
          </a:bodyPr>
          <a:lstStyle/>
          <a:p>
            <a:pPr>
              <a:buFontTx/>
              <a:buNone/>
            </a:pPr>
            <a:r>
              <a:rPr lang="ja-JP" altLang="en-US" dirty="0" smtClean="0">
                <a:solidFill>
                  <a:srgbClr val="FF0000"/>
                </a:solidFill>
              </a:rPr>
              <a:t>実質為替レート</a:t>
            </a:r>
            <a:r>
              <a:rPr lang="ja-JP" altLang="en-US" dirty="0" smtClean="0"/>
              <a:t>：アメリカの財</a:t>
            </a:r>
            <a:r>
              <a:rPr lang="en-US" altLang="ja-JP" dirty="0" smtClean="0"/>
              <a:t>1</a:t>
            </a:r>
            <a:r>
              <a:rPr lang="ja-JP" altLang="en-US" dirty="0" smtClean="0"/>
              <a:t>単位で手に入れること</a:t>
            </a:r>
          </a:p>
          <a:p>
            <a:pPr>
              <a:buFontTx/>
              <a:buNone/>
            </a:pPr>
            <a:r>
              <a:rPr lang="ja-JP" altLang="en-US" dirty="0" smtClean="0"/>
              <a:t>　　　　　　　　のできる日本の財の量</a:t>
            </a:r>
          </a:p>
          <a:p>
            <a:endParaRPr kumimoji="1" lang="ja-JP" altLang="en-US" dirty="0"/>
          </a:p>
        </p:txBody>
      </p:sp>
      <p:sp>
        <p:nvSpPr>
          <p:cNvPr id="6" name="テキスト ボックス 5"/>
          <p:cNvSpPr txBox="1"/>
          <p:nvPr/>
        </p:nvSpPr>
        <p:spPr>
          <a:xfrm>
            <a:off x="1643042" y="1857364"/>
            <a:ext cx="785818" cy="400110"/>
          </a:xfrm>
          <a:prstGeom prst="rect">
            <a:avLst/>
          </a:prstGeom>
          <a:solidFill>
            <a:schemeClr val="accent1">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日本</a:t>
            </a:r>
            <a:endParaRPr kumimoji="1" lang="ja-JP" altLang="en-US" dirty="0"/>
          </a:p>
        </p:txBody>
      </p:sp>
      <p:sp>
        <p:nvSpPr>
          <p:cNvPr id="7" name="テキスト ボックス 6"/>
          <p:cNvSpPr txBox="1"/>
          <p:nvPr/>
        </p:nvSpPr>
        <p:spPr>
          <a:xfrm>
            <a:off x="1500166" y="2500306"/>
            <a:ext cx="1214446" cy="400110"/>
          </a:xfrm>
          <a:prstGeom prst="rect">
            <a:avLst/>
          </a:prstGeom>
          <a:solidFill>
            <a:schemeClr val="accent3">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アメリカ</a:t>
            </a:r>
            <a:endParaRPr kumimoji="1" lang="ja-JP" altLang="en-US" dirty="0"/>
          </a:p>
        </p:txBody>
      </p:sp>
      <p:sp>
        <p:nvSpPr>
          <p:cNvPr id="8" name="テキスト ボックス 7"/>
          <p:cNvSpPr txBox="1"/>
          <p:nvPr/>
        </p:nvSpPr>
        <p:spPr>
          <a:xfrm>
            <a:off x="2928926" y="1928802"/>
            <a:ext cx="1571636" cy="400110"/>
          </a:xfrm>
          <a:prstGeom prst="rect">
            <a:avLst/>
          </a:prstGeom>
          <a:noFill/>
        </p:spPr>
        <p:txBody>
          <a:bodyPr wrap="square" rtlCol="0">
            <a:spAutoFit/>
          </a:bodyPr>
          <a:lstStyle/>
          <a:p>
            <a:r>
              <a:rPr kumimoji="1" lang="ja-JP" altLang="en-US" dirty="0" smtClean="0"/>
              <a:t>米の値段</a:t>
            </a:r>
            <a:endParaRPr kumimoji="1" lang="ja-JP" altLang="en-US" dirty="0"/>
          </a:p>
        </p:txBody>
      </p:sp>
      <p:sp>
        <p:nvSpPr>
          <p:cNvPr id="9" name="テキスト ボックス 8"/>
          <p:cNvSpPr txBox="1"/>
          <p:nvPr/>
        </p:nvSpPr>
        <p:spPr>
          <a:xfrm>
            <a:off x="2928926" y="2500306"/>
            <a:ext cx="1571636" cy="400110"/>
          </a:xfrm>
          <a:prstGeom prst="rect">
            <a:avLst/>
          </a:prstGeom>
          <a:noFill/>
        </p:spPr>
        <p:txBody>
          <a:bodyPr wrap="square" rtlCol="0">
            <a:spAutoFit/>
          </a:bodyPr>
          <a:lstStyle/>
          <a:p>
            <a:r>
              <a:rPr kumimoji="1" lang="ja-JP" altLang="en-US" dirty="0" smtClean="0"/>
              <a:t>米の値段</a:t>
            </a:r>
            <a:endParaRPr kumimoji="1" lang="ja-JP" altLang="en-US" dirty="0"/>
          </a:p>
        </p:txBody>
      </p:sp>
      <p:sp>
        <p:nvSpPr>
          <p:cNvPr id="10" name="テキスト ボックス 9"/>
          <p:cNvSpPr txBox="1"/>
          <p:nvPr/>
        </p:nvSpPr>
        <p:spPr>
          <a:xfrm>
            <a:off x="5143504" y="2000240"/>
            <a:ext cx="1857388" cy="400110"/>
          </a:xfrm>
          <a:prstGeom prst="rect">
            <a:avLst/>
          </a:prstGeom>
          <a:solidFill>
            <a:schemeClr val="accent1">
              <a:lumMod val="60000"/>
              <a:lumOff val="40000"/>
            </a:schemeClr>
          </a:solidFill>
          <a:ln>
            <a:solidFill>
              <a:srgbClr val="3399FF"/>
            </a:solidFill>
          </a:ln>
          <a:effectLst>
            <a:glow rad="228600">
              <a:schemeClr val="accent1">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en-US" altLang="ja-JP" dirty="0" smtClean="0">
                <a:solidFill>
                  <a:schemeClr val="tx1"/>
                </a:solidFill>
              </a:rPr>
              <a:t>1</a:t>
            </a:r>
            <a:r>
              <a:rPr kumimoji="1" lang="ja-JP" altLang="en-US" dirty="0" smtClean="0">
                <a:solidFill>
                  <a:schemeClr val="tx1"/>
                </a:solidFill>
              </a:rPr>
              <a:t>キロ＝</a:t>
            </a:r>
            <a:r>
              <a:rPr kumimoji="1" lang="en-US" altLang="ja-JP" dirty="0" smtClean="0">
                <a:solidFill>
                  <a:schemeClr val="tx1"/>
                </a:solidFill>
              </a:rPr>
              <a:t>1400</a:t>
            </a:r>
            <a:r>
              <a:rPr kumimoji="1" lang="ja-JP" altLang="en-US" dirty="0" smtClean="0">
                <a:solidFill>
                  <a:schemeClr val="tx1"/>
                </a:solidFill>
              </a:rPr>
              <a:t>円</a:t>
            </a:r>
            <a:endParaRPr kumimoji="1" lang="ja-JP" altLang="en-US" dirty="0">
              <a:solidFill>
                <a:schemeClr val="tx1"/>
              </a:solidFill>
            </a:endParaRPr>
          </a:p>
        </p:txBody>
      </p:sp>
      <p:sp>
        <p:nvSpPr>
          <p:cNvPr id="11" name="テキスト ボックス 10"/>
          <p:cNvSpPr txBox="1"/>
          <p:nvPr/>
        </p:nvSpPr>
        <p:spPr>
          <a:xfrm>
            <a:off x="5143504" y="2571744"/>
            <a:ext cx="1857388" cy="400110"/>
          </a:xfrm>
          <a:prstGeom prst="rect">
            <a:avLst/>
          </a:prstGeom>
          <a:solidFill>
            <a:schemeClr val="accent1">
              <a:lumMod val="60000"/>
              <a:lumOff val="40000"/>
            </a:schemeClr>
          </a:solidFill>
          <a:ln>
            <a:solidFill>
              <a:srgbClr val="3399FF"/>
            </a:solidFill>
          </a:ln>
          <a:effectLst>
            <a:glow rad="228600">
              <a:schemeClr val="accent1">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en-US" altLang="ja-JP" dirty="0" smtClean="0">
                <a:solidFill>
                  <a:schemeClr val="tx1"/>
                </a:solidFill>
              </a:rPr>
              <a:t>1</a:t>
            </a:r>
            <a:r>
              <a:rPr kumimoji="1" lang="ja-JP" altLang="en-US" dirty="0" smtClean="0">
                <a:solidFill>
                  <a:schemeClr val="tx1"/>
                </a:solidFill>
              </a:rPr>
              <a:t>キロ＝</a:t>
            </a:r>
            <a:r>
              <a:rPr kumimoji="1" lang="en-US" altLang="ja-JP" dirty="0" smtClean="0">
                <a:solidFill>
                  <a:schemeClr val="tx1"/>
                </a:solidFill>
              </a:rPr>
              <a:t>10</a:t>
            </a:r>
            <a:r>
              <a:rPr kumimoji="1" lang="ja-JP" altLang="en-US" dirty="0" smtClean="0">
                <a:solidFill>
                  <a:schemeClr val="tx1"/>
                </a:solidFill>
              </a:rPr>
              <a:t>ドル</a:t>
            </a:r>
            <a:endParaRPr kumimoji="1" lang="ja-JP" altLang="en-US" dirty="0">
              <a:solidFill>
                <a:schemeClr val="tx1"/>
              </a:solidFill>
            </a:endParaRPr>
          </a:p>
        </p:txBody>
      </p:sp>
      <p:sp>
        <p:nvSpPr>
          <p:cNvPr id="14" name="テキスト ボックス 13"/>
          <p:cNvSpPr txBox="1"/>
          <p:nvPr/>
        </p:nvSpPr>
        <p:spPr>
          <a:xfrm>
            <a:off x="1071538" y="3214686"/>
            <a:ext cx="7643866" cy="369332"/>
          </a:xfrm>
          <a:prstGeom prst="rect">
            <a:avLst/>
          </a:prstGeom>
          <a:noFill/>
        </p:spPr>
        <p:txBody>
          <a:bodyPr wrap="square" rtlCol="0">
            <a:spAutoFit/>
          </a:bodyPr>
          <a:lstStyle/>
          <a:p>
            <a:pPr>
              <a:buFontTx/>
              <a:buNone/>
            </a:pPr>
            <a:r>
              <a:rPr lang="ja-JP" altLang="en-US" sz="1800" dirty="0" smtClean="0"/>
              <a:t>アメリカで米を</a:t>
            </a:r>
            <a:r>
              <a:rPr lang="en-US" altLang="ja-JP" sz="1800" dirty="0" smtClean="0"/>
              <a:t>1</a:t>
            </a:r>
            <a:r>
              <a:rPr lang="ja-JP" altLang="en-US" sz="1800" dirty="0" smtClean="0"/>
              <a:t>キロ売って</a:t>
            </a:r>
            <a:r>
              <a:rPr lang="en-US" altLang="ja-JP" sz="1800" dirty="0" smtClean="0">
                <a:latin typeface="+mn-lt"/>
              </a:rPr>
              <a:t>10</a:t>
            </a:r>
            <a:r>
              <a:rPr lang="ja-JP" altLang="en-US" sz="1800" dirty="0" smtClean="0"/>
              <a:t>ドル手に入れ、日本の米を買うとする。</a:t>
            </a:r>
            <a:endParaRPr lang="ja-JP" altLang="en-US" sz="1800" dirty="0"/>
          </a:p>
        </p:txBody>
      </p:sp>
      <p:sp>
        <p:nvSpPr>
          <p:cNvPr id="15" name="テキスト ボックス 14"/>
          <p:cNvSpPr txBox="1"/>
          <p:nvPr/>
        </p:nvSpPr>
        <p:spPr>
          <a:xfrm>
            <a:off x="2285984" y="3714752"/>
            <a:ext cx="2143140"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ja-JP" altLang="en-US" dirty="0" smtClean="0"/>
              <a:t>名目為替レート</a:t>
            </a:r>
            <a:endParaRPr kumimoji="1" lang="ja-JP" altLang="en-US" dirty="0"/>
          </a:p>
        </p:txBody>
      </p:sp>
      <p:sp>
        <p:nvSpPr>
          <p:cNvPr id="16" name="テキスト ボックス 15"/>
          <p:cNvSpPr txBox="1"/>
          <p:nvPr/>
        </p:nvSpPr>
        <p:spPr>
          <a:xfrm>
            <a:off x="4857752" y="3714752"/>
            <a:ext cx="1857388" cy="400110"/>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8100000" scaled="1"/>
            <a:tileRect/>
          </a:gradFill>
          <a:ln>
            <a:solidFill>
              <a:srgbClr val="FF0000"/>
            </a:solidFill>
          </a:ln>
          <a:effectLst>
            <a:glow rad="228600">
              <a:srgbClr val="FF0000">
                <a:alpha val="40000"/>
              </a:srgbClr>
            </a:glow>
          </a:effectLst>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en-US" altLang="ja-JP" dirty="0" smtClean="0">
                <a:solidFill>
                  <a:schemeClr val="tx1"/>
                </a:solidFill>
              </a:rPr>
              <a:t>1</a:t>
            </a:r>
            <a:r>
              <a:rPr kumimoji="1" lang="ja-JP" altLang="en-US" dirty="0" smtClean="0">
                <a:solidFill>
                  <a:schemeClr val="tx1"/>
                </a:solidFill>
              </a:rPr>
              <a:t>ドル＝</a:t>
            </a:r>
            <a:r>
              <a:rPr kumimoji="1" lang="en-US" altLang="ja-JP" dirty="0" smtClean="0">
                <a:solidFill>
                  <a:schemeClr val="tx1"/>
                </a:solidFill>
              </a:rPr>
              <a:t>120</a:t>
            </a:r>
            <a:r>
              <a:rPr kumimoji="1" lang="ja-JP" altLang="en-US" dirty="0" smtClean="0">
                <a:solidFill>
                  <a:schemeClr val="tx1"/>
                </a:solidFill>
              </a:rPr>
              <a:t>円</a:t>
            </a:r>
            <a:endParaRPr kumimoji="1" lang="ja-JP" altLang="en-US" dirty="0">
              <a:solidFill>
                <a:schemeClr val="tx1"/>
              </a:solidFill>
            </a:endParaRPr>
          </a:p>
        </p:txBody>
      </p:sp>
      <p:sp>
        <p:nvSpPr>
          <p:cNvPr id="17" name="正方形/長方形 16"/>
          <p:cNvSpPr/>
          <p:nvPr/>
        </p:nvSpPr>
        <p:spPr>
          <a:xfrm>
            <a:off x="1142976" y="4357694"/>
            <a:ext cx="7786742" cy="646331"/>
          </a:xfrm>
          <a:prstGeom prst="rect">
            <a:avLst/>
          </a:prstGeom>
        </p:spPr>
        <p:txBody>
          <a:bodyPr wrap="square">
            <a:spAutoFit/>
          </a:bodyPr>
          <a:lstStyle/>
          <a:p>
            <a:pPr>
              <a:buFontTx/>
              <a:buNone/>
            </a:pPr>
            <a:r>
              <a:rPr lang="en-US" altLang="ja-JP" sz="1800" dirty="0" smtClean="0"/>
              <a:t>10</a:t>
            </a:r>
            <a:r>
              <a:rPr lang="ja-JP" altLang="en-US" sz="1800" dirty="0" smtClean="0"/>
              <a:t>ドル</a:t>
            </a:r>
            <a:r>
              <a:rPr lang="en-US" altLang="ja-JP" sz="1800" dirty="0" smtClean="0"/>
              <a:t>×120</a:t>
            </a:r>
            <a:r>
              <a:rPr lang="ja-JP" altLang="en-US" sz="1800" dirty="0" smtClean="0"/>
              <a:t>（円</a:t>
            </a:r>
            <a:r>
              <a:rPr lang="en-US" altLang="ja-JP" sz="1800" dirty="0" smtClean="0"/>
              <a:t>/</a:t>
            </a:r>
            <a:r>
              <a:rPr lang="ja-JP" altLang="en-US" sz="1800" dirty="0" smtClean="0"/>
              <a:t>ドル）＝</a:t>
            </a:r>
            <a:r>
              <a:rPr lang="en-US" altLang="ja-JP" sz="1800" dirty="0" smtClean="0"/>
              <a:t>1200</a:t>
            </a:r>
            <a:r>
              <a:rPr lang="ja-JP" altLang="en-US" sz="1800" dirty="0" smtClean="0"/>
              <a:t>円だから、</a:t>
            </a:r>
          </a:p>
          <a:p>
            <a:pPr>
              <a:buFontTx/>
              <a:buNone/>
            </a:pPr>
            <a:r>
              <a:rPr lang="ja-JP" altLang="en-US" sz="1800" dirty="0" smtClean="0"/>
              <a:t>アメリカで米を</a:t>
            </a:r>
            <a:r>
              <a:rPr lang="en-US" altLang="ja-JP" sz="1800" dirty="0" smtClean="0"/>
              <a:t>1</a:t>
            </a:r>
            <a:r>
              <a:rPr lang="ja-JP" altLang="en-US" sz="1800" dirty="0" smtClean="0"/>
              <a:t>キロ売って手に入る日本円は</a:t>
            </a:r>
            <a:r>
              <a:rPr lang="en-US" altLang="ja-JP" sz="1800" dirty="0" smtClean="0"/>
              <a:t>1200</a:t>
            </a:r>
            <a:r>
              <a:rPr lang="ja-JP" altLang="en-US" sz="1800" dirty="0" smtClean="0"/>
              <a:t>円である。</a:t>
            </a:r>
            <a:endParaRPr lang="ja-JP" altLang="en-US" sz="1800" dirty="0"/>
          </a:p>
        </p:txBody>
      </p:sp>
      <p:sp>
        <p:nvSpPr>
          <p:cNvPr id="18" name="テキスト ボックス 17"/>
          <p:cNvSpPr txBox="1"/>
          <p:nvPr/>
        </p:nvSpPr>
        <p:spPr>
          <a:xfrm>
            <a:off x="1142976" y="1571612"/>
            <a:ext cx="714380" cy="400110"/>
          </a:xfrm>
          <a:prstGeom prst="rect">
            <a:avLst/>
          </a:prstGeom>
          <a:noFill/>
        </p:spPr>
        <p:txBody>
          <a:bodyPr wrap="square" rtlCol="0">
            <a:spAutoFit/>
          </a:bodyPr>
          <a:lstStyle/>
          <a:p>
            <a:r>
              <a:rPr kumimoji="1" lang="ja-JP" altLang="en-US" dirty="0" smtClean="0"/>
              <a:t>例</a:t>
            </a:r>
            <a:endParaRPr kumimoji="1" lang="ja-JP"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円/楕円 24"/>
          <p:cNvSpPr/>
          <p:nvPr/>
        </p:nvSpPr>
        <p:spPr>
          <a:xfrm>
            <a:off x="6643702" y="5715016"/>
            <a:ext cx="714380" cy="35719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2" name="円/楕円 21"/>
          <p:cNvSpPr/>
          <p:nvPr/>
        </p:nvSpPr>
        <p:spPr>
          <a:xfrm>
            <a:off x="6643702" y="5214950"/>
            <a:ext cx="714380" cy="357190"/>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8" name="正方形/長方形 7"/>
          <p:cNvSpPr/>
          <p:nvPr/>
        </p:nvSpPr>
        <p:spPr>
          <a:xfrm>
            <a:off x="1071538" y="3429000"/>
            <a:ext cx="5929354" cy="1285884"/>
          </a:xfrm>
          <a:prstGeom prst="rect">
            <a:avLst/>
          </a:prstGeom>
          <a:solidFill>
            <a:srgbClr val="FF9933"/>
          </a:solidFill>
          <a:ln>
            <a:noFill/>
          </a:ln>
          <a:effectLst>
            <a:glow rad="1397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1071538" y="857232"/>
            <a:ext cx="7358114" cy="1000132"/>
          </a:xfrm>
          <a:prstGeom prst="rect">
            <a:avLst/>
          </a:prstGeom>
          <a:solidFill>
            <a:srgbClr val="FF9933"/>
          </a:solidFill>
          <a:ln>
            <a:noFill/>
          </a:ln>
          <a:effectLst>
            <a:glow rad="1397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524" name="Text Box 4"/>
          <p:cNvSpPr txBox="1">
            <a:spLocks noChangeArrowheads="1"/>
          </p:cNvSpPr>
          <p:nvPr/>
        </p:nvSpPr>
        <p:spPr bwMode="auto">
          <a:xfrm>
            <a:off x="1000100" y="285728"/>
            <a:ext cx="5832475" cy="366713"/>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一般的に定義すると次のようになる。</a:t>
            </a:r>
          </a:p>
        </p:txBody>
      </p:sp>
      <p:graphicFrame>
        <p:nvGraphicFramePr>
          <p:cNvPr id="107525" name="Object 5"/>
          <p:cNvGraphicFramePr>
            <a:graphicFrameLocks noChangeAspect="1"/>
          </p:cNvGraphicFramePr>
          <p:nvPr/>
        </p:nvGraphicFramePr>
        <p:xfrm>
          <a:off x="1366838" y="1000125"/>
          <a:ext cx="5961062" cy="703263"/>
        </p:xfrm>
        <a:graphic>
          <a:graphicData uri="http://schemas.openxmlformats.org/presentationml/2006/ole">
            <mc:AlternateContent xmlns:mc="http://schemas.openxmlformats.org/markup-compatibility/2006">
              <mc:Choice xmlns:v="urn:schemas-microsoft-com:vml" Requires="v">
                <p:oleObj spid="_x0000_s107615" name="数式" r:id="rId3" imgW="3555720" imgH="419040" progId="Equation.3">
                  <p:embed/>
                </p:oleObj>
              </mc:Choice>
              <mc:Fallback>
                <p:oleObj name="数式" r:id="rId3" imgW="3555720" imgH="41904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6838" y="1000125"/>
                        <a:ext cx="5961062" cy="703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26" name="Text Box 6"/>
          <p:cNvSpPr txBox="1">
            <a:spLocks noChangeArrowheads="1"/>
          </p:cNvSpPr>
          <p:nvPr/>
        </p:nvSpPr>
        <p:spPr bwMode="auto">
          <a:xfrm>
            <a:off x="1000100" y="1928802"/>
            <a:ext cx="3816350" cy="366712"/>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記号を使って書くと、</a:t>
            </a:r>
          </a:p>
        </p:txBody>
      </p:sp>
      <p:graphicFrame>
        <p:nvGraphicFramePr>
          <p:cNvPr id="107527" name="Object 7"/>
          <p:cNvGraphicFramePr>
            <a:graphicFrameLocks noChangeAspect="1"/>
          </p:cNvGraphicFramePr>
          <p:nvPr/>
        </p:nvGraphicFramePr>
        <p:xfrm>
          <a:off x="1500188" y="2357438"/>
          <a:ext cx="2789237" cy="2212975"/>
        </p:xfrm>
        <a:graphic>
          <a:graphicData uri="http://schemas.openxmlformats.org/presentationml/2006/ole">
            <mc:AlternateContent xmlns:mc="http://schemas.openxmlformats.org/markup-compatibility/2006">
              <mc:Choice xmlns:v="urn:schemas-microsoft-com:vml" Requires="v">
                <p:oleObj spid="_x0000_s107616" name="数式" r:id="rId5" imgW="1726920" imgH="1371600" progId="Equation.3">
                  <p:embed/>
                </p:oleObj>
              </mc:Choice>
              <mc:Fallback>
                <p:oleObj name="数式" r:id="rId5" imgW="1726920" imgH="13716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0188" y="2357438"/>
                        <a:ext cx="2789237" cy="2212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テキスト ボックス 10"/>
          <p:cNvSpPr txBox="1"/>
          <p:nvPr/>
        </p:nvSpPr>
        <p:spPr>
          <a:xfrm>
            <a:off x="4572000" y="3500438"/>
            <a:ext cx="2357454" cy="400110"/>
          </a:xfrm>
          <a:prstGeom prst="rect">
            <a:avLst/>
          </a:prstGeom>
          <a:noFill/>
        </p:spPr>
        <p:txBody>
          <a:bodyPr wrap="square" rtlCol="0">
            <a:spAutoFit/>
          </a:bodyPr>
          <a:lstStyle/>
          <a:p>
            <a:r>
              <a:rPr kumimoji="1" lang="en-US" altLang="ja-JP" dirty="0" smtClean="0"/>
              <a:t>1</a:t>
            </a:r>
            <a:r>
              <a:rPr kumimoji="1" lang="ja-JP" altLang="en-US" dirty="0" smtClean="0"/>
              <a:t>ドルが</a:t>
            </a:r>
            <a:r>
              <a:rPr kumimoji="1" lang="en-US" altLang="ja-JP" dirty="0" smtClean="0"/>
              <a:t>e</a:t>
            </a:r>
            <a:r>
              <a:rPr kumimoji="1" lang="ja-JP" altLang="en-US" dirty="0" smtClean="0"/>
              <a:t>円である</a:t>
            </a:r>
            <a:endParaRPr kumimoji="1" lang="ja-JP" altLang="en-US" dirty="0"/>
          </a:p>
        </p:txBody>
      </p:sp>
      <p:sp>
        <p:nvSpPr>
          <p:cNvPr id="15" name="テキスト ボックス 14"/>
          <p:cNvSpPr txBox="1"/>
          <p:nvPr/>
        </p:nvSpPr>
        <p:spPr>
          <a:xfrm>
            <a:off x="1428728" y="5000636"/>
            <a:ext cx="3357586" cy="400110"/>
          </a:xfrm>
          <a:prstGeom prst="rect">
            <a:avLst/>
          </a:prstGeom>
          <a:noFill/>
        </p:spPr>
        <p:txBody>
          <a:bodyPr wrap="square" rtlCol="0">
            <a:spAutoFit/>
          </a:bodyPr>
          <a:lstStyle/>
          <a:p>
            <a:r>
              <a:rPr kumimoji="1" lang="ja-JP" altLang="en-US" dirty="0" smtClean="0"/>
              <a:t>アメリカで米を買うと、</a:t>
            </a:r>
            <a:endParaRPr kumimoji="1" lang="ja-JP" altLang="en-US" dirty="0"/>
          </a:p>
        </p:txBody>
      </p:sp>
      <p:sp>
        <p:nvSpPr>
          <p:cNvPr id="16" name="テキスト ボックス 15"/>
          <p:cNvSpPr txBox="1"/>
          <p:nvPr/>
        </p:nvSpPr>
        <p:spPr>
          <a:xfrm>
            <a:off x="4286248" y="5000636"/>
            <a:ext cx="928694" cy="400110"/>
          </a:xfrm>
          <a:prstGeom prst="rect">
            <a:avLst/>
          </a:prstGeom>
          <a:noFill/>
        </p:spPr>
        <p:txBody>
          <a:bodyPr wrap="square" rtlCol="0">
            <a:spAutoFit/>
          </a:bodyPr>
          <a:lstStyle/>
          <a:p>
            <a:r>
              <a:rPr kumimoji="1" lang="en-US" altLang="ja-JP" dirty="0" err="1" smtClean="0"/>
              <a:t>e×P</a:t>
            </a:r>
            <a:r>
              <a:rPr kumimoji="1" lang="en-US" altLang="ja-JP" baseline="30000" dirty="0" smtClean="0"/>
              <a:t>$</a:t>
            </a:r>
            <a:endParaRPr kumimoji="1" lang="ja-JP" altLang="en-US" baseline="30000" dirty="0"/>
          </a:p>
        </p:txBody>
      </p:sp>
      <p:sp>
        <p:nvSpPr>
          <p:cNvPr id="18" name="テキスト ボックス 17"/>
          <p:cNvSpPr txBox="1"/>
          <p:nvPr/>
        </p:nvSpPr>
        <p:spPr>
          <a:xfrm>
            <a:off x="5214942" y="5000636"/>
            <a:ext cx="500066" cy="400110"/>
          </a:xfrm>
          <a:prstGeom prst="rect">
            <a:avLst/>
          </a:prstGeom>
          <a:noFill/>
        </p:spPr>
        <p:txBody>
          <a:bodyPr wrap="square" rtlCol="0">
            <a:spAutoFit/>
          </a:bodyPr>
          <a:lstStyle/>
          <a:p>
            <a:r>
              <a:rPr kumimoji="1" lang="ja-JP" altLang="en-US" dirty="0" smtClean="0"/>
              <a:t>円</a:t>
            </a:r>
            <a:endParaRPr kumimoji="1" lang="ja-JP" altLang="en-US" dirty="0"/>
          </a:p>
        </p:txBody>
      </p:sp>
      <p:sp>
        <p:nvSpPr>
          <p:cNvPr id="19" name="テキスト ボックス 18"/>
          <p:cNvSpPr txBox="1"/>
          <p:nvPr/>
        </p:nvSpPr>
        <p:spPr>
          <a:xfrm>
            <a:off x="1428728" y="5715016"/>
            <a:ext cx="3357586" cy="400110"/>
          </a:xfrm>
          <a:prstGeom prst="rect">
            <a:avLst/>
          </a:prstGeom>
          <a:noFill/>
        </p:spPr>
        <p:txBody>
          <a:bodyPr wrap="square" rtlCol="0">
            <a:spAutoFit/>
          </a:bodyPr>
          <a:lstStyle/>
          <a:p>
            <a:r>
              <a:rPr kumimoji="1" lang="ja-JP" altLang="en-US" dirty="0" smtClean="0"/>
              <a:t>日本で米を買うと、</a:t>
            </a:r>
            <a:endParaRPr kumimoji="1" lang="ja-JP" altLang="en-US" dirty="0"/>
          </a:p>
        </p:txBody>
      </p:sp>
      <p:sp>
        <p:nvSpPr>
          <p:cNvPr id="20" name="テキスト ボックス 19"/>
          <p:cNvSpPr txBox="1"/>
          <p:nvPr/>
        </p:nvSpPr>
        <p:spPr>
          <a:xfrm>
            <a:off x="4071934" y="5715016"/>
            <a:ext cx="1143008" cy="400110"/>
          </a:xfrm>
          <a:prstGeom prst="rect">
            <a:avLst/>
          </a:prstGeom>
          <a:noFill/>
        </p:spPr>
        <p:txBody>
          <a:bodyPr wrap="square" rtlCol="0">
            <a:spAutoFit/>
          </a:bodyPr>
          <a:lstStyle/>
          <a:p>
            <a:r>
              <a:rPr kumimoji="1" lang="en-US" altLang="ja-JP" dirty="0" smtClean="0"/>
              <a:t>P</a:t>
            </a:r>
            <a:r>
              <a:rPr kumimoji="1" lang="ja-JP" altLang="en-US" dirty="0" smtClean="0"/>
              <a:t>　円</a:t>
            </a:r>
            <a:endParaRPr kumimoji="1" lang="ja-JP" altLang="en-US" baseline="30000" dirty="0"/>
          </a:p>
        </p:txBody>
      </p:sp>
      <p:graphicFrame>
        <p:nvGraphicFramePr>
          <p:cNvPr id="24" name="オブジェクト 23"/>
          <p:cNvGraphicFramePr>
            <a:graphicFrameLocks noChangeAspect="1"/>
          </p:cNvGraphicFramePr>
          <p:nvPr/>
        </p:nvGraphicFramePr>
        <p:xfrm>
          <a:off x="6286512" y="5214950"/>
          <a:ext cx="1143008" cy="826978"/>
        </p:xfrm>
        <a:graphic>
          <a:graphicData uri="http://schemas.openxmlformats.org/presentationml/2006/ole">
            <mc:AlternateContent xmlns:mc="http://schemas.openxmlformats.org/markup-compatibility/2006">
              <mc:Choice xmlns:v="urn:schemas-microsoft-com:vml" Requires="v">
                <p:oleObj spid="_x0000_s107617" name="数式" r:id="rId7" imgW="533160" imgH="419040" progId="Equation.3">
                  <p:embed/>
                </p:oleObj>
              </mc:Choice>
              <mc:Fallback>
                <p:oleObj name="数式" r:id="rId7" imgW="533160" imgH="41904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86512" y="5214950"/>
                        <a:ext cx="1143008" cy="8269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テキスト ボックス 25"/>
          <p:cNvSpPr txBox="1"/>
          <p:nvPr/>
        </p:nvSpPr>
        <p:spPr>
          <a:xfrm>
            <a:off x="7358082" y="4857760"/>
            <a:ext cx="1928826" cy="584775"/>
          </a:xfrm>
          <a:prstGeom prst="rect">
            <a:avLst/>
          </a:prstGeom>
          <a:noFill/>
        </p:spPr>
        <p:txBody>
          <a:bodyPr wrap="square" rtlCol="0">
            <a:spAutoFit/>
          </a:bodyPr>
          <a:lstStyle/>
          <a:p>
            <a:r>
              <a:rPr kumimoji="1" lang="ja-JP" altLang="en-US" sz="1600" dirty="0" smtClean="0"/>
              <a:t>アメリカの米を円で換算した値段</a:t>
            </a:r>
            <a:endParaRPr kumimoji="1" lang="ja-JP" altLang="en-US"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1500166" y="4143380"/>
            <a:ext cx="6215106" cy="228601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0" name="正方形/長方形 19"/>
          <p:cNvSpPr/>
          <p:nvPr/>
        </p:nvSpPr>
        <p:spPr>
          <a:xfrm>
            <a:off x="1357290" y="357166"/>
            <a:ext cx="7215238" cy="300039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08548" name="Text Box 4"/>
          <p:cNvSpPr txBox="1">
            <a:spLocks noChangeArrowheads="1"/>
          </p:cNvSpPr>
          <p:nvPr/>
        </p:nvSpPr>
        <p:spPr bwMode="auto">
          <a:xfrm>
            <a:off x="1785918" y="3857628"/>
            <a:ext cx="5688012" cy="1266825"/>
          </a:xfrm>
          <a:prstGeom prst="rect">
            <a:avLst/>
          </a:prstGeom>
          <a:noFill/>
          <a:ln w="9525">
            <a:noFill/>
            <a:miter lim="800000"/>
            <a:headEnd/>
            <a:tailEnd/>
          </a:ln>
          <a:effectLst/>
        </p:spPr>
        <p:txBody>
          <a:bodyPr>
            <a:spAutoFit/>
          </a:bodyPr>
          <a:lstStyle/>
          <a:p>
            <a:pPr>
              <a:spcBef>
                <a:spcPct val="50000"/>
              </a:spcBef>
            </a:pPr>
            <a:endParaRPr lang="ja-JP" altLang="en-US" dirty="0">
              <a:ea typeface="ＭＳ Ｐゴシック" pitchFamily="50" charset="-128"/>
            </a:endParaRPr>
          </a:p>
          <a:p>
            <a:pPr>
              <a:spcBef>
                <a:spcPct val="50000"/>
              </a:spcBef>
            </a:pPr>
            <a:r>
              <a:rPr lang="ja-JP" altLang="en-US" dirty="0">
                <a:ea typeface="ＭＳ Ｐゴシック" pitchFamily="50" charset="-128"/>
              </a:rPr>
              <a:t>　　　　</a:t>
            </a:r>
            <a:r>
              <a:rPr lang="ja-JP" altLang="en-US" sz="1800" dirty="0">
                <a:ea typeface="ＭＳ Ｐゴシック" pitchFamily="50" charset="-128"/>
              </a:rPr>
              <a:t>：アメリカの米の方が相対的に価値が低い</a:t>
            </a:r>
          </a:p>
          <a:p>
            <a:pPr>
              <a:spcBef>
                <a:spcPct val="50000"/>
              </a:spcBef>
            </a:pPr>
            <a:r>
              <a:rPr lang="ja-JP" altLang="en-US" sz="1800" dirty="0">
                <a:ea typeface="ＭＳ Ｐゴシック" pitchFamily="50" charset="-128"/>
              </a:rPr>
              <a:t>　　　　　（日本の米の方が相対的に価値が高い）</a:t>
            </a:r>
            <a:endParaRPr lang="ja-JP" altLang="en-US" dirty="0">
              <a:ea typeface="ＭＳ Ｐゴシック" pitchFamily="50" charset="-128"/>
            </a:endParaRPr>
          </a:p>
        </p:txBody>
      </p:sp>
      <p:graphicFrame>
        <p:nvGraphicFramePr>
          <p:cNvPr id="108549" name="Object 5"/>
          <p:cNvGraphicFramePr>
            <a:graphicFrameLocks noChangeAspect="1"/>
          </p:cNvGraphicFramePr>
          <p:nvPr/>
        </p:nvGraphicFramePr>
        <p:xfrm>
          <a:off x="1852598" y="4351350"/>
          <a:ext cx="576262" cy="311150"/>
        </p:xfrm>
        <a:graphic>
          <a:graphicData uri="http://schemas.openxmlformats.org/presentationml/2006/ole">
            <mc:AlternateContent xmlns:mc="http://schemas.openxmlformats.org/markup-compatibility/2006">
              <mc:Choice xmlns:v="urn:schemas-microsoft-com:vml" Requires="v">
                <p:oleObj spid="_x0000_s108636" name="数式" r:id="rId3" imgW="330120" imgH="177480" progId="Equation.3">
                  <p:embed/>
                </p:oleObj>
              </mc:Choice>
              <mc:Fallback>
                <p:oleObj name="数式" r:id="rId3" imgW="330120" imgH="17748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2598" y="4351350"/>
                        <a:ext cx="576262" cy="311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8550" name="Object 6"/>
          <p:cNvGraphicFramePr>
            <a:graphicFrameLocks noChangeAspect="1"/>
          </p:cNvGraphicFramePr>
          <p:nvPr/>
        </p:nvGraphicFramePr>
        <p:xfrm>
          <a:off x="1852598" y="5286387"/>
          <a:ext cx="596900" cy="311150"/>
        </p:xfrm>
        <a:graphic>
          <a:graphicData uri="http://schemas.openxmlformats.org/presentationml/2006/ole">
            <mc:AlternateContent xmlns:mc="http://schemas.openxmlformats.org/markup-compatibility/2006">
              <mc:Choice xmlns:v="urn:schemas-microsoft-com:vml" Requires="v">
                <p:oleObj spid="_x0000_s108637" name="数式" r:id="rId5" imgW="342720" imgH="177480" progId="Equation.3">
                  <p:embed/>
                </p:oleObj>
              </mc:Choice>
              <mc:Fallback>
                <p:oleObj name="数式" r:id="rId5" imgW="342720" imgH="17748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52598" y="5286387"/>
                        <a:ext cx="596900" cy="311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8551" name="Text Box 7"/>
          <p:cNvSpPr txBox="1">
            <a:spLocks noChangeArrowheads="1"/>
          </p:cNvSpPr>
          <p:nvPr/>
        </p:nvSpPr>
        <p:spPr bwMode="auto">
          <a:xfrm>
            <a:off x="2428860" y="5214950"/>
            <a:ext cx="4608513" cy="779462"/>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：日本の米の方が相対的に価値が低い</a:t>
            </a:r>
          </a:p>
          <a:p>
            <a:pPr>
              <a:spcBef>
                <a:spcPct val="50000"/>
              </a:spcBef>
            </a:pPr>
            <a:r>
              <a:rPr lang="ja-JP" altLang="en-US" sz="1800">
                <a:ea typeface="ＭＳ Ｐゴシック" pitchFamily="50" charset="-128"/>
              </a:rPr>
              <a:t>（アメリカの米の方が相対的に価値が高い）</a:t>
            </a:r>
          </a:p>
        </p:txBody>
      </p:sp>
      <p:sp>
        <p:nvSpPr>
          <p:cNvPr id="7" name="円/楕円 6"/>
          <p:cNvSpPr/>
          <p:nvPr/>
        </p:nvSpPr>
        <p:spPr>
          <a:xfrm>
            <a:off x="2714612" y="1500174"/>
            <a:ext cx="714380" cy="35719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8" name="円/楕円 7"/>
          <p:cNvSpPr/>
          <p:nvPr/>
        </p:nvSpPr>
        <p:spPr>
          <a:xfrm>
            <a:off x="2714612" y="1000108"/>
            <a:ext cx="714380" cy="357190"/>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graphicFrame>
        <p:nvGraphicFramePr>
          <p:cNvPr id="9" name="オブジェクト 8"/>
          <p:cNvGraphicFramePr>
            <a:graphicFrameLocks noChangeAspect="1"/>
          </p:cNvGraphicFramePr>
          <p:nvPr/>
        </p:nvGraphicFramePr>
        <p:xfrm>
          <a:off x="2273300" y="1000125"/>
          <a:ext cx="1169988" cy="827088"/>
        </p:xfrm>
        <a:graphic>
          <a:graphicData uri="http://schemas.openxmlformats.org/presentationml/2006/ole">
            <mc:AlternateContent xmlns:mc="http://schemas.openxmlformats.org/markup-compatibility/2006">
              <mc:Choice xmlns:v="urn:schemas-microsoft-com:vml" Requires="v">
                <p:oleObj spid="_x0000_s108638" name="数式" r:id="rId7" imgW="545760" imgH="419040" progId="Equation.3">
                  <p:embed/>
                </p:oleObj>
              </mc:Choice>
              <mc:Fallback>
                <p:oleObj name="数式" r:id="rId7" imgW="545760" imgH="41904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73300" y="1000125"/>
                        <a:ext cx="1169988" cy="827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テキスト ボックス 9"/>
          <p:cNvSpPr txBox="1"/>
          <p:nvPr/>
        </p:nvSpPr>
        <p:spPr>
          <a:xfrm>
            <a:off x="3428992" y="642918"/>
            <a:ext cx="1928826" cy="584775"/>
          </a:xfrm>
          <a:prstGeom prst="rect">
            <a:avLst/>
          </a:prstGeom>
          <a:noFill/>
        </p:spPr>
        <p:txBody>
          <a:bodyPr wrap="square" rtlCol="0">
            <a:spAutoFit/>
          </a:bodyPr>
          <a:lstStyle/>
          <a:p>
            <a:r>
              <a:rPr kumimoji="1" lang="ja-JP" altLang="en-US" sz="1600" dirty="0" smtClean="0"/>
              <a:t>アメリカの米を円で換算した値段</a:t>
            </a:r>
            <a:endParaRPr kumimoji="1" lang="ja-JP" altLang="en-US" sz="1600" dirty="0"/>
          </a:p>
        </p:txBody>
      </p:sp>
      <p:sp>
        <p:nvSpPr>
          <p:cNvPr id="11" name="正方形/長方形 10"/>
          <p:cNvSpPr/>
          <p:nvPr/>
        </p:nvSpPr>
        <p:spPr>
          <a:xfrm>
            <a:off x="1357290" y="3571876"/>
            <a:ext cx="5929354" cy="400110"/>
          </a:xfrm>
          <a:prstGeom prst="rect">
            <a:avLst/>
          </a:prstGeom>
        </p:spPr>
        <p:txBody>
          <a:bodyPr wrap="square">
            <a:spAutoFit/>
          </a:bodyPr>
          <a:lstStyle/>
          <a:p>
            <a:pPr>
              <a:spcBef>
                <a:spcPct val="50000"/>
              </a:spcBef>
            </a:pPr>
            <a:r>
              <a:rPr lang="ja-JP" altLang="en-US" dirty="0" smtClean="0">
                <a:ea typeface="ＭＳ Ｐゴシック" pitchFamily="50" charset="-128"/>
              </a:rPr>
              <a:t>この実質為替レートは経済的に次のことを示す。</a:t>
            </a:r>
            <a:endParaRPr lang="ja-JP" altLang="en-US" dirty="0">
              <a:ea typeface="ＭＳ Ｐゴシック" pitchFamily="50" charset="-128"/>
            </a:endParaRPr>
          </a:p>
        </p:txBody>
      </p:sp>
      <p:sp>
        <p:nvSpPr>
          <p:cNvPr id="15" name="テキスト ボックス 14"/>
          <p:cNvSpPr txBox="1"/>
          <p:nvPr/>
        </p:nvSpPr>
        <p:spPr>
          <a:xfrm>
            <a:off x="3714744" y="2071678"/>
            <a:ext cx="3357586" cy="400110"/>
          </a:xfrm>
          <a:prstGeom prst="rect">
            <a:avLst/>
          </a:prstGeom>
          <a:noFill/>
        </p:spPr>
        <p:txBody>
          <a:bodyPr wrap="square" rtlCol="0">
            <a:spAutoFit/>
          </a:bodyPr>
          <a:lstStyle/>
          <a:p>
            <a:r>
              <a:rPr kumimoji="1" lang="ja-JP" altLang="en-US" dirty="0" smtClean="0"/>
              <a:t>アメリカで米を買うと、</a:t>
            </a:r>
            <a:endParaRPr kumimoji="1" lang="ja-JP" altLang="en-US" dirty="0"/>
          </a:p>
        </p:txBody>
      </p:sp>
      <p:sp>
        <p:nvSpPr>
          <p:cNvPr id="16" name="テキスト ボックス 15"/>
          <p:cNvSpPr txBox="1"/>
          <p:nvPr/>
        </p:nvSpPr>
        <p:spPr>
          <a:xfrm>
            <a:off x="6572264" y="2071678"/>
            <a:ext cx="928694" cy="400110"/>
          </a:xfrm>
          <a:prstGeom prst="rect">
            <a:avLst/>
          </a:prstGeom>
          <a:noFill/>
        </p:spPr>
        <p:txBody>
          <a:bodyPr wrap="square" rtlCol="0">
            <a:spAutoFit/>
          </a:bodyPr>
          <a:lstStyle/>
          <a:p>
            <a:r>
              <a:rPr kumimoji="1" lang="en-US" altLang="ja-JP" dirty="0" err="1" smtClean="0"/>
              <a:t>e×P</a:t>
            </a:r>
            <a:r>
              <a:rPr kumimoji="1" lang="en-US" altLang="ja-JP" baseline="30000" dirty="0" smtClean="0"/>
              <a:t>$</a:t>
            </a:r>
            <a:endParaRPr kumimoji="1" lang="ja-JP" altLang="en-US" baseline="30000" dirty="0"/>
          </a:p>
        </p:txBody>
      </p:sp>
      <p:sp>
        <p:nvSpPr>
          <p:cNvPr id="17" name="テキスト ボックス 16"/>
          <p:cNvSpPr txBox="1"/>
          <p:nvPr/>
        </p:nvSpPr>
        <p:spPr>
          <a:xfrm>
            <a:off x="7500958" y="2071678"/>
            <a:ext cx="500066" cy="400110"/>
          </a:xfrm>
          <a:prstGeom prst="rect">
            <a:avLst/>
          </a:prstGeom>
          <a:noFill/>
        </p:spPr>
        <p:txBody>
          <a:bodyPr wrap="square" rtlCol="0">
            <a:spAutoFit/>
          </a:bodyPr>
          <a:lstStyle/>
          <a:p>
            <a:r>
              <a:rPr kumimoji="1" lang="ja-JP" altLang="en-US" dirty="0" smtClean="0"/>
              <a:t>円</a:t>
            </a:r>
            <a:endParaRPr kumimoji="1" lang="ja-JP" altLang="en-US" dirty="0"/>
          </a:p>
        </p:txBody>
      </p:sp>
      <p:sp>
        <p:nvSpPr>
          <p:cNvPr id="18" name="テキスト ボックス 17"/>
          <p:cNvSpPr txBox="1"/>
          <p:nvPr/>
        </p:nvSpPr>
        <p:spPr>
          <a:xfrm>
            <a:off x="3714744" y="2786058"/>
            <a:ext cx="3357586" cy="400110"/>
          </a:xfrm>
          <a:prstGeom prst="rect">
            <a:avLst/>
          </a:prstGeom>
          <a:noFill/>
        </p:spPr>
        <p:txBody>
          <a:bodyPr wrap="square" rtlCol="0">
            <a:spAutoFit/>
          </a:bodyPr>
          <a:lstStyle/>
          <a:p>
            <a:r>
              <a:rPr kumimoji="1" lang="ja-JP" altLang="en-US" dirty="0" smtClean="0"/>
              <a:t>日本で米を買うと、</a:t>
            </a:r>
            <a:endParaRPr kumimoji="1" lang="ja-JP" altLang="en-US" dirty="0"/>
          </a:p>
        </p:txBody>
      </p:sp>
      <p:sp>
        <p:nvSpPr>
          <p:cNvPr id="19" name="テキスト ボックス 18"/>
          <p:cNvSpPr txBox="1"/>
          <p:nvPr/>
        </p:nvSpPr>
        <p:spPr>
          <a:xfrm>
            <a:off x="6357950" y="2786058"/>
            <a:ext cx="1143008" cy="400110"/>
          </a:xfrm>
          <a:prstGeom prst="rect">
            <a:avLst/>
          </a:prstGeom>
          <a:noFill/>
        </p:spPr>
        <p:txBody>
          <a:bodyPr wrap="square" rtlCol="0">
            <a:spAutoFit/>
          </a:bodyPr>
          <a:lstStyle/>
          <a:p>
            <a:r>
              <a:rPr kumimoji="1" lang="en-US" altLang="ja-JP" dirty="0" smtClean="0"/>
              <a:t>P</a:t>
            </a:r>
            <a:r>
              <a:rPr kumimoji="1" lang="ja-JP" altLang="en-US" dirty="0" smtClean="0"/>
              <a:t>　円</a:t>
            </a:r>
            <a:endParaRPr kumimoji="1" lang="ja-JP" altLang="en-US" baseline="30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ja-JP" altLang="en-US" dirty="0"/>
              <a:t>第</a:t>
            </a:r>
            <a:r>
              <a:rPr lang="en-US" altLang="ja-JP" dirty="0"/>
              <a:t>9</a:t>
            </a:r>
            <a:r>
              <a:rPr lang="ja-JP" altLang="en-US" dirty="0"/>
              <a:t>章　開放マクロ経済学</a:t>
            </a:r>
          </a:p>
        </p:txBody>
      </p:sp>
      <p:sp>
        <p:nvSpPr>
          <p:cNvPr id="2051" name="Rectangle 3"/>
          <p:cNvSpPr>
            <a:spLocks noGrp="1" noChangeArrowheads="1"/>
          </p:cNvSpPr>
          <p:nvPr>
            <p:ph type="subTitle" idx="1"/>
          </p:nvPr>
        </p:nvSpPr>
        <p:spPr/>
        <p:txBody>
          <a:bodyPr/>
          <a:lstStyle/>
          <a:p>
            <a:endParaRPr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p:cNvSpPr/>
          <p:nvPr/>
        </p:nvSpPr>
        <p:spPr>
          <a:xfrm>
            <a:off x="1214414" y="1928802"/>
            <a:ext cx="6786610" cy="1143008"/>
          </a:xfrm>
          <a:prstGeom prst="rect">
            <a:avLst/>
          </a:prstGeom>
          <a:solidFill>
            <a:schemeClr val="accent1">
              <a:lumMod val="40000"/>
              <a:lumOff val="60000"/>
            </a:schemeClr>
          </a:solidFill>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22" name="図表 21"/>
          <p:cNvGraphicFramePr/>
          <p:nvPr>
            <p:extLst>
              <p:ext uri="{D42A27DB-BD31-4B8C-83A1-F6EECF244321}">
                <p14:modId xmlns:p14="http://schemas.microsoft.com/office/powerpoint/2010/main" val="2510870387"/>
              </p:ext>
            </p:extLst>
          </p:nvPr>
        </p:nvGraphicFramePr>
        <p:xfrm>
          <a:off x="1285852" y="142852"/>
          <a:ext cx="7086600" cy="1071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3" name="図表 22"/>
          <p:cNvGraphicFramePr/>
          <p:nvPr>
            <p:extLst>
              <p:ext uri="{D42A27DB-BD31-4B8C-83A1-F6EECF244321}">
                <p14:modId xmlns:p14="http://schemas.microsoft.com/office/powerpoint/2010/main" val="702402782"/>
              </p:ext>
            </p:extLst>
          </p:nvPr>
        </p:nvGraphicFramePr>
        <p:xfrm>
          <a:off x="1285852" y="1214422"/>
          <a:ext cx="4935549" cy="57150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199" name="Object 7"/>
          <p:cNvGraphicFramePr>
            <a:graphicFrameLocks noGrp="1" noChangeAspect="1"/>
          </p:cNvGraphicFramePr>
          <p:nvPr>
            <p:ph sz="half" idx="2"/>
          </p:nvPr>
        </p:nvGraphicFramePr>
        <p:xfrm>
          <a:off x="4791075" y="2060575"/>
          <a:ext cx="2443163" cy="371475"/>
        </p:xfrm>
        <a:graphic>
          <a:graphicData uri="http://schemas.openxmlformats.org/presentationml/2006/ole">
            <mc:AlternateContent xmlns:mc="http://schemas.openxmlformats.org/markup-compatibility/2006">
              <mc:Choice xmlns:v="urn:schemas-microsoft-com:vml" Requires="v">
                <p:oleObj spid="_x0000_s151583" name="数式" r:id="rId13" imgW="1587240" imgH="241200" progId="Equation.3">
                  <p:embed/>
                </p:oleObj>
              </mc:Choice>
              <mc:Fallback>
                <p:oleObj name="数式" r:id="rId13" imgW="1587240" imgH="241200" progId="Equation.3">
                  <p:embed/>
                  <p:pic>
                    <p:nvPicPr>
                      <p:cNvPr id="0"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91075" y="2060575"/>
                        <a:ext cx="2443163"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6" name="Rectangle 4"/>
          <p:cNvSpPr>
            <a:spLocks noChangeArrowheads="1"/>
          </p:cNvSpPr>
          <p:nvPr/>
        </p:nvSpPr>
        <p:spPr bwMode="auto">
          <a:xfrm>
            <a:off x="1403350" y="2060575"/>
            <a:ext cx="7240616" cy="3970318"/>
          </a:xfrm>
          <a:prstGeom prst="rect">
            <a:avLst/>
          </a:prstGeom>
          <a:noFill/>
          <a:ln w="9525">
            <a:noFill/>
            <a:miter lim="800000"/>
            <a:headEnd/>
            <a:tailEnd/>
          </a:ln>
          <a:effectLst/>
        </p:spPr>
        <p:txBody>
          <a:bodyPr wrap="square">
            <a:spAutoFit/>
          </a:bodyPr>
          <a:lstStyle/>
          <a:p>
            <a:r>
              <a:rPr lang="en-US" altLang="ja-JP" sz="1800" dirty="0">
                <a:ea typeface="ＭＳ Ｐゴシック" charset="-128"/>
              </a:rPr>
              <a:t>(Y-T-C)+(T-G)=I+</a:t>
            </a:r>
            <a:r>
              <a:rPr lang="ja-JP" altLang="en-US" sz="1800" dirty="0">
                <a:ea typeface="ＭＳ Ｐゴシック" charset="-128"/>
              </a:rPr>
              <a:t>⊿</a:t>
            </a:r>
            <a:r>
              <a:rPr lang="en-US" altLang="ja-JP" sz="1800" dirty="0">
                <a:ea typeface="ＭＳ Ｐゴシック" charset="-128"/>
              </a:rPr>
              <a:t>FA</a:t>
            </a:r>
            <a:endParaRPr lang="ja-JP" altLang="en-US" sz="1800" dirty="0">
              <a:ea typeface="ＭＳ Ｐゴシック" charset="-128"/>
            </a:endParaRPr>
          </a:p>
          <a:p>
            <a:r>
              <a:rPr lang="ja-JP" altLang="en-US" sz="1800" dirty="0">
                <a:ea typeface="ＭＳ Ｐゴシック" charset="-128"/>
              </a:rPr>
              <a:t>　　　</a:t>
            </a:r>
            <a:endParaRPr lang="en-US" altLang="ja-JP" sz="1800" dirty="0" smtClean="0">
              <a:ea typeface="ＭＳ Ｐゴシック" charset="-128"/>
            </a:endParaRPr>
          </a:p>
          <a:p>
            <a:r>
              <a:rPr lang="ja-JP" altLang="en-US" sz="1800" dirty="0" smtClean="0">
                <a:ea typeface="ＭＳ Ｐゴシック" charset="-128"/>
              </a:rPr>
              <a:t>国内</a:t>
            </a:r>
            <a:r>
              <a:rPr lang="ja-JP" altLang="en-US" sz="1800" dirty="0">
                <a:ea typeface="ＭＳ Ｐゴシック" charset="-128"/>
              </a:rPr>
              <a:t>貯蓄＝国内投資＋対外純資産の増加</a:t>
            </a:r>
          </a:p>
          <a:p>
            <a:endParaRPr lang="ja-JP" altLang="en-US" sz="1800" dirty="0">
              <a:ea typeface="ＭＳ Ｐゴシック" charset="-128"/>
            </a:endParaRPr>
          </a:p>
          <a:p>
            <a:r>
              <a:rPr lang="ja-JP" altLang="en-US" sz="1800" dirty="0">
                <a:ea typeface="ＭＳ Ｐゴシック" charset="-128"/>
              </a:rPr>
              <a:t>⊿ＦＡ＝０、つまり外国との取引がないときの資金市場の均衡は</a:t>
            </a:r>
            <a:r>
              <a:rPr lang="en-US" altLang="ja-JP" sz="1800" dirty="0" smtClean="0">
                <a:ea typeface="ＭＳ Ｐゴシック" charset="-128"/>
              </a:rPr>
              <a:t>5</a:t>
            </a:r>
            <a:r>
              <a:rPr lang="en-US" altLang="ja-JP" sz="1800" dirty="0">
                <a:ea typeface="ＭＳ Ｐゴシック" charset="-128"/>
              </a:rPr>
              <a:t>.</a:t>
            </a:r>
            <a:r>
              <a:rPr lang="en-US" altLang="ja-JP" sz="1800" dirty="0" smtClean="0">
                <a:ea typeface="ＭＳ Ｐゴシック" charset="-128"/>
              </a:rPr>
              <a:t>3</a:t>
            </a:r>
            <a:r>
              <a:rPr lang="ja-JP" altLang="en-US" sz="1800" dirty="0">
                <a:ea typeface="ＭＳ Ｐゴシック" charset="-128"/>
              </a:rPr>
              <a:t>節で考察した。</a:t>
            </a:r>
            <a:r>
              <a:rPr lang="ja-JP" altLang="en-US" sz="1800" dirty="0">
                <a:solidFill>
                  <a:srgbClr val="FF0000"/>
                </a:solidFill>
                <a:ea typeface="ＭＳ Ｐゴシック" charset="-128"/>
              </a:rPr>
              <a:t>資金の需要と供給が一致する均衡で実質利子率が決まる</a:t>
            </a:r>
            <a:r>
              <a:rPr lang="ja-JP" altLang="en-US" sz="1800" dirty="0">
                <a:ea typeface="ＭＳ Ｐゴシック" charset="-128"/>
              </a:rPr>
              <a:t>というのが、結論だった。</a:t>
            </a:r>
          </a:p>
          <a:p>
            <a:endParaRPr lang="ja-JP" altLang="en-US" sz="1800" dirty="0">
              <a:ea typeface="ＭＳ Ｐゴシック" charset="-128"/>
            </a:endParaRPr>
          </a:p>
          <a:p>
            <a:r>
              <a:rPr lang="ja-JP" altLang="en-US" sz="1800" dirty="0">
                <a:ea typeface="ＭＳ Ｐゴシック" charset="-128"/>
              </a:rPr>
              <a:t>では、海外との取引が存在し、対外資産の変化があるときに資金市場の均衡はどのように記述されるか？？</a:t>
            </a:r>
          </a:p>
          <a:p>
            <a:endParaRPr lang="ja-JP" altLang="en-US" sz="1800" dirty="0">
              <a:ea typeface="ＭＳ Ｐゴシック" charset="-128"/>
            </a:endParaRPr>
          </a:p>
          <a:p>
            <a:r>
              <a:rPr lang="ja-JP" altLang="en-US" sz="1800" dirty="0">
                <a:ea typeface="ＭＳ Ｐゴシック" charset="-128"/>
              </a:rPr>
              <a:t>国内貯蓄と国内投資はこれまでと同じ関係が成り立つ。</a:t>
            </a:r>
          </a:p>
          <a:p>
            <a:endParaRPr lang="ja-JP" altLang="en-US" sz="1800" dirty="0">
              <a:ea typeface="ＭＳ Ｐゴシック" charset="-128"/>
            </a:endParaRPr>
          </a:p>
          <a:p>
            <a:r>
              <a:rPr lang="ja-JP" altLang="en-US" sz="1800" dirty="0">
                <a:ea typeface="ＭＳ Ｐゴシック" charset="-128"/>
              </a:rPr>
              <a:t>国内の実質</a:t>
            </a:r>
            <a:r>
              <a:rPr lang="ja-JP" altLang="en-US" sz="1800" dirty="0" smtClean="0">
                <a:ea typeface="ＭＳ Ｐゴシック" charset="-128"/>
              </a:rPr>
              <a:t>利子率　</a:t>
            </a:r>
            <a:r>
              <a:rPr lang="ja-JP" altLang="en-US" sz="1800" dirty="0" smtClean="0">
                <a:ea typeface="ＭＳ Ｐゴシック" charset="-128"/>
              </a:rPr>
              <a:t>　（</a:t>
            </a:r>
            <a:r>
              <a:rPr lang="ja-JP" altLang="en-US" sz="1800" dirty="0" smtClean="0">
                <a:ea typeface="ＭＳ Ｐゴシック" charset="-128"/>
              </a:rPr>
              <a:t>　）</a:t>
            </a:r>
            <a:endParaRPr lang="ja-JP" altLang="en-US" sz="1800" dirty="0">
              <a:ea typeface="ＭＳ Ｐゴシック" charset="-128"/>
            </a:endParaRPr>
          </a:p>
        </p:txBody>
      </p:sp>
      <p:sp>
        <p:nvSpPr>
          <p:cNvPr id="8197" name="Line 5"/>
          <p:cNvSpPr>
            <a:spLocks noChangeShapeType="1"/>
          </p:cNvSpPr>
          <p:nvPr/>
        </p:nvSpPr>
        <p:spPr bwMode="auto">
          <a:xfrm>
            <a:off x="3995738" y="2205038"/>
            <a:ext cx="720725" cy="0"/>
          </a:xfrm>
          <a:prstGeom prst="line">
            <a:avLst/>
          </a:prstGeom>
          <a:noFill/>
          <a:ln w="9525">
            <a:solidFill>
              <a:schemeClr val="tx1"/>
            </a:solidFill>
            <a:round/>
            <a:headEnd type="triangle" w="med" len="med"/>
            <a:tailEnd type="triangle" w="med" len="med"/>
          </a:ln>
          <a:effectLst/>
        </p:spPr>
        <p:txBody>
          <a:bodyPr/>
          <a:lstStyle/>
          <a:p>
            <a:endParaRPr lang="ja-JP" altLang="en-US"/>
          </a:p>
        </p:txBody>
      </p:sp>
      <p:sp>
        <p:nvSpPr>
          <p:cNvPr id="8198" name="Text Box 6"/>
          <p:cNvSpPr txBox="1">
            <a:spLocks noChangeArrowheads="1"/>
          </p:cNvSpPr>
          <p:nvPr/>
        </p:nvSpPr>
        <p:spPr bwMode="auto">
          <a:xfrm>
            <a:off x="4787900" y="1916113"/>
            <a:ext cx="2160588" cy="366712"/>
          </a:xfrm>
          <a:prstGeom prst="rect">
            <a:avLst/>
          </a:prstGeom>
          <a:noFill/>
          <a:ln w="9525">
            <a:noFill/>
            <a:miter lim="800000"/>
            <a:headEnd/>
            <a:tailEnd/>
          </a:ln>
          <a:effectLst/>
        </p:spPr>
        <p:txBody>
          <a:bodyPr>
            <a:spAutoFit/>
          </a:bodyPr>
          <a:lstStyle/>
          <a:p>
            <a:pPr>
              <a:spcBef>
                <a:spcPct val="50000"/>
              </a:spcBef>
            </a:pPr>
            <a:endParaRPr lang="ja-JP" altLang="en-US" sz="1800">
              <a:ea typeface="ＭＳ Ｐゴシック" charset="-128"/>
            </a:endParaRPr>
          </a:p>
        </p:txBody>
      </p:sp>
      <p:sp>
        <p:nvSpPr>
          <p:cNvPr id="8201" name="Oval 9"/>
          <p:cNvSpPr>
            <a:spLocks noChangeArrowheads="1"/>
          </p:cNvSpPr>
          <p:nvPr/>
        </p:nvSpPr>
        <p:spPr bwMode="auto">
          <a:xfrm>
            <a:off x="4643438" y="2060575"/>
            <a:ext cx="504825" cy="288925"/>
          </a:xfrm>
          <a:prstGeom prst="ellipse">
            <a:avLst/>
          </a:prstGeom>
          <a:noFill/>
          <a:ln w="19050">
            <a:solidFill>
              <a:srgbClr val="FF6600"/>
            </a:solidFill>
            <a:round/>
            <a:headEnd/>
            <a:tailEnd/>
          </a:ln>
          <a:effectLst/>
        </p:spPr>
        <p:txBody>
          <a:bodyPr wrap="none" anchor="ctr"/>
          <a:lstStyle/>
          <a:p>
            <a:endParaRPr lang="ja-JP" altLang="en-US"/>
          </a:p>
        </p:txBody>
      </p:sp>
      <p:sp>
        <p:nvSpPr>
          <p:cNvPr id="8202" name="Text Box 10"/>
          <p:cNvSpPr txBox="1">
            <a:spLocks noChangeArrowheads="1"/>
          </p:cNvSpPr>
          <p:nvPr/>
        </p:nvSpPr>
        <p:spPr bwMode="auto">
          <a:xfrm>
            <a:off x="4214810" y="2357430"/>
            <a:ext cx="1152525" cy="304800"/>
          </a:xfrm>
          <a:prstGeom prst="rect">
            <a:avLst/>
          </a:prstGeom>
          <a:noFill/>
          <a:ln w="9525">
            <a:noFill/>
            <a:miter lim="800000"/>
            <a:headEnd/>
            <a:tailEnd/>
          </a:ln>
          <a:effectLst/>
        </p:spPr>
        <p:txBody>
          <a:bodyPr>
            <a:spAutoFit/>
          </a:bodyPr>
          <a:lstStyle/>
          <a:p>
            <a:pPr>
              <a:spcBef>
                <a:spcPct val="50000"/>
              </a:spcBef>
            </a:pPr>
            <a:r>
              <a:rPr lang="ja-JP" altLang="en-US" sz="1400" b="1" dirty="0">
                <a:solidFill>
                  <a:srgbClr val="FF6600"/>
                </a:solidFill>
                <a:ea typeface="ＭＳ Ｐゴシック" charset="-128"/>
              </a:rPr>
              <a:t>民間貯蓄</a:t>
            </a:r>
          </a:p>
        </p:txBody>
      </p:sp>
      <p:sp>
        <p:nvSpPr>
          <p:cNvPr id="8204" name="AutoShape 12"/>
          <p:cNvSpPr>
            <a:spLocks noChangeArrowheads="1"/>
          </p:cNvSpPr>
          <p:nvPr/>
        </p:nvSpPr>
        <p:spPr bwMode="auto">
          <a:xfrm>
            <a:off x="4071934" y="5715016"/>
            <a:ext cx="360363" cy="144463"/>
          </a:xfrm>
          <a:prstGeom prst="rightArrow">
            <a:avLst>
              <a:gd name="adj1" fmla="val 50000"/>
              <a:gd name="adj2" fmla="val 62363"/>
            </a:avLst>
          </a:prstGeom>
          <a:solidFill>
            <a:schemeClr val="accent1"/>
          </a:solidFill>
          <a:ln w="9525">
            <a:solidFill>
              <a:schemeClr val="tx1"/>
            </a:solidFill>
            <a:miter lim="800000"/>
            <a:headEnd/>
            <a:tailEnd/>
          </a:ln>
          <a:effectLst/>
        </p:spPr>
        <p:txBody>
          <a:bodyPr wrap="none" anchor="ctr"/>
          <a:lstStyle/>
          <a:p>
            <a:endParaRPr lang="ja-JP" altLang="en-US"/>
          </a:p>
        </p:txBody>
      </p:sp>
      <p:sp>
        <p:nvSpPr>
          <p:cNvPr id="8205" name="Text Box 13"/>
          <p:cNvSpPr txBox="1">
            <a:spLocks noChangeArrowheads="1"/>
          </p:cNvSpPr>
          <p:nvPr/>
        </p:nvSpPr>
        <p:spPr bwMode="auto">
          <a:xfrm>
            <a:off x="4427538" y="5373688"/>
            <a:ext cx="2232025" cy="779462"/>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国内</a:t>
            </a:r>
            <a:r>
              <a:rPr lang="ja-JP" altLang="en-US" sz="1800" dirty="0" smtClean="0">
                <a:ea typeface="ＭＳ Ｐゴシック" charset="-128"/>
              </a:rPr>
              <a:t>貯蓄　（　）</a:t>
            </a:r>
            <a:r>
              <a:rPr lang="ja-JP" altLang="en-US" sz="1800" dirty="0">
                <a:ea typeface="ＭＳ Ｐゴシック" charset="-128"/>
              </a:rPr>
              <a:t>、</a:t>
            </a:r>
          </a:p>
          <a:p>
            <a:pPr>
              <a:spcBef>
                <a:spcPct val="50000"/>
              </a:spcBef>
            </a:pPr>
            <a:r>
              <a:rPr lang="ja-JP" altLang="en-US" sz="1800" dirty="0">
                <a:ea typeface="ＭＳ Ｐゴシック" charset="-128"/>
              </a:rPr>
              <a:t>国内</a:t>
            </a:r>
            <a:r>
              <a:rPr lang="ja-JP" altLang="en-US" sz="1800" dirty="0" smtClean="0">
                <a:ea typeface="ＭＳ Ｐゴシック" charset="-128"/>
              </a:rPr>
              <a:t>投資　（　）</a:t>
            </a:r>
            <a:endParaRPr lang="ja-JP" altLang="en-US" sz="1800" dirty="0">
              <a:ea typeface="ＭＳ Ｐゴシック" charset="-128"/>
            </a:endParaRPr>
          </a:p>
        </p:txBody>
      </p:sp>
      <p:cxnSp>
        <p:nvCxnSpPr>
          <p:cNvPr id="13" name="直線矢印コネクタ 12"/>
          <p:cNvCxnSpPr/>
          <p:nvPr/>
        </p:nvCxnSpPr>
        <p:spPr bwMode="auto">
          <a:xfrm rot="5400000" flipH="1" flipV="1">
            <a:off x="3271839" y="5821379"/>
            <a:ext cx="357190" cy="1588"/>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cxnSp>
        <p:nvCxnSpPr>
          <p:cNvPr id="15" name="直線矢印コネクタ 14"/>
          <p:cNvCxnSpPr/>
          <p:nvPr/>
        </p:nvCxnSpPr>
        <p:spPr bwMode="auto">
          <a:xfrm rot="5400000" flipH="1" flipV="1">
            <a:off x="3629031" y="5821379"/>
            <a:ext cx="357190" cy="1588"/>
          </a:xfrm>
          <a:prstGeom prst="straightConnector1">
            <a:avLst/>
          </a:prstGeom>
          <a:solidFill>
            <a:schemeClr val="accent1"/>
          </a:solidFill>
          <a:ln w="15875" cap="flat" cmpd="sng" algn="ctr">
            <a:solidFill>
              <a:srgbClr val="FF0000"/>
            </a:solidFill>
            <a:prstDash val="solid"/>
            <a:round/>
            <a:headEnd type="arrow" w="med" len="med"/>
            <a:tailEnd type="none"/>
          </a:ln>
          <a:effectLst/>
        </p:spPr>
      </p:cxnSp>
      <p:cxnSp>
        <p:nvCxnSpPr>
          <p:cNvPr id="16" name="直線矢印コネクタ 15"/>
          <p:cNvCxnSpPr/>
          <p:nvPr/>
        </p:nvCxnSpPr>
        <p:spPr bwMode="auto">
          <a:xfrm rot="5400000" flipH="1" flipV="1">
            <a:off x="5322893" y="5535627"/>
            <a:ext cx="357190" cy="1588"/>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cxnSp>
        <p:nvCxnSpPr>
          <p:cNvPr id="17" name="直線矢印コネクタ 16"/>
          <p:cNvCxnSpPr/>
          <p:nvPr/>
        </p:nvCxnSpPr>
        <p:spPr bwMode="auto">
          <a:xfrm rot="5400000" flipH="1" flipV="1">
            <a:off x="5537207" y="5964255"/>
            <a:ext cx="357190" cy="1588"/>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cxnSp>
        <p:nvCxnSpPr>
          <p:cNvPr id="18" name="直線矢印コネクタ 17"/>
          <p:cNvCxnSpPr/>
          <p:nvPr/>
        </p:nvCxnSpPr>
        <p:spPr bwMode="auto">
          <a:xfrm rot="5400000" flipH="1" flipV="1">
            <a:off x="5537207" y="5535627"/>
            <a:ext cx="357190" cy="1588"/>
          </a:xfrm>
          <a:prstGeom prst="straightConnector1">
            <a:avLst/>
          </a:prstGeom>
          <a:solidFill>
            <a:schemeClr val="accent1"/>
          </a:solidFill>
          <a:ln w="15875" cap="flat" cmpd="sng" algn="ctr">
            <a:solidFill>
              <a:srgbClr val="FF0000"/>
            </a:solidFill>
            <a:prstDash val="solid"/>
            <a:round/>
            <a:headEnd type="arrow" w="med" len="med"/>
            <a:tailEnd type="none"/>
          </a:ln>
          <a:effectLst/>
        </p:spPr>
      </p:cxnSp>
      <p:cxnSp>
        <p:nvCxnSpPr>
          <p:cNvPr id="19" name="直線矢印コネクタ 18"/>
          <p:cNvCxnSpPr/>
          <p:nvPr/>
        </p:nvCxnSpPr>
        <p:spPr bwMode="auto">
          <a:xfrm rot="5400000" flipH="1" flipV="1">
            <a:off x="5322893" y="5964255"/>
            <a:ext cx="357190" cy="1588"/>
          </a:xfrm>
          <a:prstGeom prst="straightConnector1">
            <a:avLst/>
          </a:prstGeom>
          <a:solidFill>
            <a:schemeClr val="accent1"/>
          </a:solidFill>
          <a:ln w="15875" cap="flat" cmpd="sng" algn="ctr">
            <a:solidFill>
              <a:srgbClr val="FF0000"/>
            </a:solidFill>
            <a:prstDash val="solid"/>
            <a:round/>
            <a:headEnd type="arrow" w="med" len="med"/>
            <a:tailEnd type="none"/>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8204"/>
                                        </p:tgtEl>
                                        <p:attrNameLst>
                                          <p:attrName>style.visibility</p:attrName>
                                        </p:attrNameLst>
                                      </p:cBhvr>
                                      <p:to>
                                        <p:strVal val="visible"/>
                                      </p:to>
                                    </p:set>
                                    <p:anim calcmode="lin" valueType="num">
                                      <p:cBhvr>
                                        <p:cTn id="7" dur="500" fill="hold"/>
                                        <p:tgtEl>
                                          <p:spTgt spid="8204"/>
                                        </p:tgtEl>
                                        <p:attrNameLst>
                                          <p:attrName>ppt_w</p:attrName>
                                        </p:attrNameLst>
                                      </p:cBhvr>
                                      <p:tavLst>
                                        <p:tav tm="0">
                                          <p:val>
                                            <p:fltVal val="0"/>
                                          </p:val>
                                        </p:tav>
                                        <p:tav tm="100000">
                                          <p:val>
                                            <p:strVal val="#ppt_w"/>
                                          </p:val>
                                        </p:tav>
                                      </p:tavLst>
                                    </p:anim>
                                    <p:anim calcmode="lin" valueType="num">
                                      <p:cBhvr>
                                        <p:cTn id="8" dur="500" fill="hold"/>
                                        <p:tgtEl>
                                          <p:spTgt spid="820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8205"/>
                                        </p:tgtEl>
                                        <p:attrNameLst>
                                          <p:attrName>style.visibility</p:attrName>
                                        </p:attrNameLst>
                                      </p:cBhvr>
                                      <p:to>
                                        <p:strVal val="visible"/>
                                      </p:to>
                                    </p:set>
                                    <p:animEffect transition="in" filter="diamond(in)">
                                      <p:cBhvr>
                                        <p:cTn id="13" dur="2000"/>
                                        <p:tgtEl>
                                          <p:spTgt spid="8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4" grpId="0" animBg="1"/>
      <p:bldP spid="820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p:cNvSpPr txBox="1">
            <a:spLocks noChangeArrowheads="1"/>
          </p:cNvSpPr>
          <p:nvPr/>
        </p:nvSpPr>
        <p:spPr bwMode="auto">
          <a:xfrm>
            <a:off x="1042988" y="620713"/>
            <a:ext cx="7743854" cy="5078313"/>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では対外資産の変化はどのような影響を受けるだろうか。</a:t>
            </a:r>
          </a:p>
          <a:p>
            <a:pPr>
              <a:spcBef>
                <a:spcPct val="50000"/>
              </a:spcBef>
            </a:pPr>
            <a:r>
              <a:rPr lang="ja-JP" altLang="en-US" sz="1800" dirty="0">
                <a:ea typeface="ＭＳ Ｐゴシック" charset="-128"/>
              </a:rPr>
              <a:t>これに影響を与えるものとして次の要因を挙げることができる。</a:t>
            </a:r>
          </a:p>
          <a:p>
            <a:pPr>
              <a:spcBef>
                <a:spcPct val="50000"/>
              </a:spcBef>
            </a:pPr>
            <a:r>
              <a:rPr lang="en-US" altLang="ja-JP" sz="1800" dirty="0">
                <a:ea typeface="ＭＳ Ｐゴシック" charset="-128"/>
              </a:rPr>
              <a:t>(a)</a:t>
            </a:r>
            <a:r>
              <a:rPr lang="ja-JP" altLang="en-US" sz="1800" dirty="0">
                <a:ea typeface="ＭＳ Ｐゴシック" charset="-128"/>
              </a:rPr>
              <a:t>外国資産（債券・株式）に支払われる実質</a:t>
            </a:r>
            <a:r>
              <a:rPr lang="ja-JP" altLang="en-US" sz="1800" dirty="0" smtClean="0">
                <a:ea typeface="ＭＳ Ｐゴシック" charset="-128"/>
              </a:rPr>
              <a:t>利子率</a:t>
            </a:r>
            <a:endParaRPr lang="ja-JP" altLang="en-US" sz="1800" dirty="0">
              <a:ea typeface="ＭＳ Ｐゴシック" charset="-128"/>
            </a:endParaRPr>
          </a:p>
          <a:p>
            <a:pPr>
              <a:spcBef>
                <a:spcPct val="50000"/>
              </a:spcBef>
            </a:pPr>
            <a:r>
              <a:rPr lang="en-US" altLang="ja-JP" sz="1800" dirty="0">
                <a:ea typeface="ＭＳ Ｐゴシック" charset="-128"/>
              </a:rPr>
              <a:t>(b)</a:t>
            </a:r>
            <a:r>
              <a:rPr lang="ja-JP" altLang="en-US" sz="1800" dirty="0">
                <a:ea typeface="ＭＳ Ｐゴシック" charset="-128"/>
              </a:rPr>
              <a:t>自国資産（債券・株式）に支払われる実質利子率</a:t>
            </a:r>
          </a:p>
          <a:p>
            <a:pPr>
              <a:spcBef>
                <a:spcPct val="50000"/>
              </a:spcBef>
            </a:pPr>
            <a:r>
              <a:rPr lang="en-US" altLang="ja-JP" sz="1800" dirty="0">
                <a:ea typeface="ＭＳ Ｐゴシック" charset="-128"/>
              </a:rPr>
              <a:t>(c)</a:t>
            </a:r>
            <a:r>
              <a:rPr lang="ja-JP" altLang="en-US" sz="1800" dirty="0">
                <a:ea typeface="ＭＳ Ｐゴシック" charset="-128"/>
              </a:rPr>
              <a:t>外国資産保有のリスク</a:t>
            </a:r>
          </a:p>
          <a:p>
            <a:pPr>
              <a:spcBef>
                <a:spcPct val="50000"/>
              </a:spcBef>
            </a:pPr>
            <a:r>
              <a:rPr lang="ja-JP" altLang="en-US" sz="1800" dirty="0">
                <a:ea typeface="ＭＳ Ｐゴシック" charset="-128"/>
              </a:rPr>
              <a:t>　債務不履行に陥る国もある（過去の例、メキシコ）</a:t>
            </a:r>
          </a:p>
          <a:p>
            <a:pPr>
              <a:spcBef>
                <a:spcPct val="50000"/>
              </a:spcBef>
            </a:pPr>
            <a:r>
              <a:rPr lang="en-US" altLang="ja-JP" sz="1800" dirty="0">
                <a:ea typeface="ＭＳ Ｐゴシック" charset="-128"/>
              </a:rPr>
              <a:t>(d)</a:t>
            </a:r>
            <a:r>
              <a:rPr lang="ja-JP" altLang="en-US" sz="1800" dirty="0">
                <a:ea typeface="ＭＳ Ｐゴシック" charset="-128"/>
              </a:rPr>
              <a:t>外国人の自国資産保有の自由度</a:t>
            </a:r>
          </a:p>
          <a:p>
            <a:pPr>
              <a:spcBef>
                <a:spcPct val="50000"/>
              </a:spcBef>
            </a:pPr>
            <a:endParaRPr lang="ja-JP" altLang="en-US" sz="1800" dirty="0">
              <a:ea typeface="ＭＳ Ｐゴシック" charset="-128"/>
            </a:endParaRPr>
          </a:p>
          <a:p>
            <a:pPr>
              <a:spcBef>
                <a:spcPct val="50000"/>
              </a:spcBef>
            </a:pPr>
            <a:r>
              <a:rPr lang="ja-JP" altLang="en-US" sz="1800" dirty="0">
                <a:ea typeface="ＭＳ Ｐゴシック" charset="-128"/>
              </a:rPr>
              <a:t>まず、</a:t>
            </a:r>
            <a:r>
              <a:rPr lang="en-US" altLang="ja-JP" sz="1800" dirty="0">
                <a:ea typeface="ＭＳ Ｐゴシック" charset="-128"/>
              </a:rPr>
              <a:t>(a)</a:t>
            </a:r>
            <a:r>
              <a:rPr lang="ja-JP" altLang="en-US" sz="1800" dirty="0">
                <a:ea typeface="ＭＳ Ｐゴシック" charset="-128"/>
              </a:rPr>
              <a:t>と</a:t>
            </a:r>
            <a:r>
              <a:rPr lang="en-US" altLang="ja-JP" sz="1800" dirty="0">
                <a:ea typeface="ＭＳ Ｐゴシック" charset="-128"/>
              </a:rPr>
              <a:t>(b)</a:t>
            </a:r>
            <a:r>
              <a:rPr lang="ja-JP" altLang="en-US" sz="1800" dirty="0">
                <a:ea typeface="ＭＳ Ｐゴシック" charset="-128"/>
              </a:rPr>
              <a:t>の要因について考える。</a:t>
            </a:r>
          </a:p>
          <a:p>
            <a:pPr>
              <a:spcBef>
                <a:spcPct val="50000"/>
              </a:spcBef>
            </a:pPr>
            <a:r>
              <a:rPr lang="ja-JP" altLang="en-US" sz="1800" dirty="0">
                <a:ea typeface="ＭＳ Ｐゴシック" charset="-128"/>
              </a:rPr>
              <a:t>外国への投資は、国内貯蓄をどのように運用するのが一番もうけが大きいかという考慮により決まる。</a:t>
            </a:r>
          </a:p>
          <a:p>
            <a:pPr>
              <a:spcBef>
                <a:spcPct val="50000"/>
              </a:spcBef>
            </a:pPr>
            <a:r>
              <a:rPr lang="ja-JP" altLang="en-US" sz="1800" dirty="0">
                <a:ea typeface="ＭＳ Ｐゴシック" charset="-128"/>
              </a:rPr>
              <a:t>国内貯蓄は、国内での資金余剰で、その資金は</a:t>
            </a:r>
            <a:r>
              <a:rPr lang="ja-JP" altLang="en-US" sz="1800" dirty="0" smtClean="0">
                <a:ea typeface="ＭＳ Ｐゴシック" charset="-128"/>
              </a:rPr>
              <a:t>収益率がより高い資産</a:t>
            </a:r>
            <a:r>
              <a:rPr lang="ja-JP" altLang="en-US" sz="1800" dirty="0">
                <a:ea typeface="ＭＳ Ｐゴシック" charset="-128"/>
              </a:rPr>
              <a:t>に流れてゆく。</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1572619771"/>
              </p:ext>
            </p:extLst>
          </p:nvPr>
        </p:nvGraphicFramePr>
        <p:xfrm>
          <a:off x="1214414" y="214290"/>
          <a:ext cx="7498080" cy="928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4211" name="Rectangle 3"/>
          <p:cNvSpPr>
            <a:spLocks noGrp="1" noChangeArrowheads="1"/>
          </p:cNvSpPr>
          <p:nvPr>
            <p:ph idx="1"/>
          </p:nvPr>
        </p:nvSpPr>
        <p:spPr>
          <a:xfrm>
            <a:off x="1285852" y="1643050"/>
            <a:ext cx="7150127" cy="4641850"/>
          </a:xfrm>
        </p:spPr>
        <p:txBody>
          <a:bodyPr>
            <a:normAutofit/>
          </a:bodyPr>
          <a:lstStyle/>
          <a:p>
            <a:pPr>
              <a:buFontTx/>
              <a:buNone/>
            </a:pPr>
            <a:endParaRPr lang="en-US" altLang="ja-JP" sz="1800" dirty="0" smtClean="0"/>
          </a:p>
          <a:p>
            <a:pPr>
              <a:buFontTx/>
              <a:buNone/>
            </a:pPr>
            <a:r>
              <a:rPr lang="ja-JP" altLang="en-US" sz="1800" dirty="0" smtClean="0"/>
              <a:t>２つ</a:t>
            </a:r>
            <a:r>
              <a:rPr lang="ja-JP" altLang="en-US" sz="1800" dirty="0"/>
              <a:t>のもので構成される</a:t>
            </a:r>
            <a:r>
              <a:rPr lang="ja-JP" altLang="en-US" sz="1800" dirty="0" smtClean="0"/>
              <a:t>。</a:t>
            </a:r>
            <a:endParaRPr lang="en-US" altLang="ja-JP" sz="1800" dirty="0" smtClean="0"/>
          </a:p>
          <a:p>
            <a:pPr>
              <a:buFontTx/>
              <a:buNone/>
            </a:pPr>
            <a:endParaRPr lang="ja-JP" altLang="en-US" sz="1800" dirty="0"/>
          </a:p>
          <a:p>
            <a:pPr marL="425196" indent="-342900">
              <a:buFont typeface="+mj-ea"/>
              <a:buAutoNum type="circleNumDbPlain"/>
            </a:pPr>
            <a:r>
              <a:rPr lang="ja-JP" altLang="en-US" sz="1800" dirty="0"/>
              <a:t>日本から海外への財・サービスの流れ＝財・サービスの輸出</a:t>
            </a:r>
          </a:p>
          <a:p>
            <a:pPr marL="425196" indent="-342900">
              <a:buFont typeface="+mj-ea"/>
              <a:buAutoNum type="circleNumDbPlain"/>
            </a:pPr>
            <a:r>
              <a:rPr lang="ja-JP" altLang="en-US" sz="1800" dirty="0"/>
              <a:t>海外から日本への財・サービスの流れ</a:t>
            </a:r>
            <a:r>
              <a:rPr lang="ja-JP" altLang="en-US" sz="1800" dirty="0" smtClean="0"/>
              <a:t>＝財・サービスの輸入</a:t>
            </a:r>
            <a:endParaRPr lang="ja-JP" altLang="en-US" sz="1800" dirty="0"/>
          </a:p>
          <a:p>
            <a:pPr>
              <a:buFontTx/>
              <a:buNone/>
            </a:pPr>
            <a:endParaRPr lang="en-US" altLang="ja-JP" sz="1800" dirty="0" smtClean="0"/>
          </a:p>
          <a:p>
            <a:pPr>
              <a:buFontTx/>
              <a:buNone/>
            </a:pPr>
            <a:r>
              <a:rPr lang="ja-JP" altLang="en-US" sz="1800" dirty="0" smtClean="0"/>
              <a:t>以下</a:t>
            </a:r>
            <a:r>
              <a:rPr lang="ja-JP" altLang="en-US" sz="1800" dirty="0"/>
              <a:t>では海外の特定の国として、アメリカを海外の代表とする。</a:t>
            </a:r>
          </a:p>
          <a:p>
            <a:pPr>
              <a:buFontTx/>
              <a:buNone/>
            </a:pPr>
            <a:endParaRPr lang="ja-JP" altLang="en-US" sz="1800" dirty="0"/>
          </a:p>
          <a:p>
            <a:pPr>
              <a:buFont typeface="Wingdings" pitchFamily="2" charset="2"/>
              <a:buChar char="Ø"/>
            </a:pPr>
            <a:r>
              <a:rPr lang="ja-JP" altLang="en-US" sz="1800" dirty="0">
                <a:solidFill>
                  <a:srgbClr val="FF0000"/>
                </a:solidFill>
              </a:rPr>
              <a:t>財・サービスの輸出</a:t>
            </a:r>
            <a:r>
              <a:rPr lang="ja-JP" altLang="en-US" sz="1800" dirty="0"/>
              <a:t>：日本の企業がアメリカの経済</a:t>
            </a:r>
            <a:r>
              <a:rPr lang="ja-JP" altLang="en-US" sz="1800" dirty="0" smtClean="0"/>
              <a:t>主体へ　　</a:t>
            </a:r>
            <a:endParaRPr lang="en-US" altLang="ja-JP" sz="1800" dirty="0" smtClean="0"/>
          </a:p>
          <a:p>
            <a:pPr>
              <a:buNone/>
            </a:pPr>
            <a:r>
              <a:rPr lang="ja-JP" altLang="en-US" sz="1800" dirty="0" smtClean="0"/>
              <a:t>　　　　　　　　　　　 財</a:t>
            </a:r>
            <a:r>
              <a:rPr lang="ja-JP" altLang="en-US" sz="1800" dirty="0"/>
              <a:t>・サービスを販売すること。</a:t>
            </a:r>
          </a:p>
          <a:p>
            <a:pPr>
              <a:buFont typeface="Wingdings" pitchFamily="2" charset="2"/>
              <a:buChar char="Ø"/>
            </a:pPr>
            <a:r>
              <a:rPr lang="ja-JP" altLang="en-US" sz="1800" dirty="0">
                <a:solidFill>
                  <a:srgbClr val="FF0000"/>
                </a:solidFill>
              </a:rPr>
              <a:t>財・サービスの輸入</a:t>
            </a:r>
            <a:r>
              <a:rPr lang="ja-JP" altLang="en-US" sz="1800" dirty="0"/>
              <a:t>：日本の企業がアメリカの経済主体</a:t>
            </a:r>
            <a:r>
              <a:rPr lang="ja-JP" altLang="en-US" sz="1800" dirty="0" smtClean="0"/>
              <a:t>から　　　</a:t>
            </a:r>
            <a:endParaRPr lang="en-US" altLang="ja-JP" sz="1800" dirty="0" smtClean="0"/>
          </a:p>
          <a:p>
            <a:pPr>
              <a:buNone/>
            </a:pPr>
            <a:r>
              <a:rPr lang="ja-JP" altLang="en-US" sz="1800" dirty="0" smtClean="0"/>
              <a:t>　　　　　　　　　　　 財</a:t>
            </a:r>
            <a:r>
              <a:rPr lang="ja-JP" altLang="en-US" sz="1800" dirty="0"/>
              <a:t>・サービスを購入すること。</a:t>
            </a:r>
          </a:p>
        </p:txBody>
      </p:sp>
      <p:graphicFrame>
        <p:nvGraphicFramePr>
          <p:cNvPr id="8" name="図表 7"/>
          <p:cNvGraphicFramePr/>
          <p:nvPr>
            <p:extLst>
              <p:ext uri="{D42A27DB-BD31-4B8C-83A1-F6EECF244321}">
                <p14:modId xmlns:p14="http://schemas.microsoft.com/office/powerpoint/2010/main" val="3344877341"/>
              </p:ext>
            </p:extLst>
          </p:nvPr>
        </p:nvGraphicFramePr>
        <p:xfrm>
          <a:off x="1357290" y="1285860"/>
          <a:ext cx="4438846" cy="5715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1285852" y="571480"/>
            <a:ext cx="7672416" cy="5216813"/>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国内で貯蓄された資金の運用方法は</a:t>
            </a:r>
            <a:r>
              <a:rPr lang="en-US" altLang="ja-JP" sz="1800" dirty="0">
                <a:ea typeface="ＭＳ Ｐゴシック" charset="-128"/>
              </a:rPr>
              <a:t>2</a:t>
            </a:r>
            <a:r>
              <a:rPr lang="ja-JP" altLang="en-US" sz="1800" dirty="0">
                <a:ea typeface="ＭＳ Ｐゴシック" charset="-128"/>
              </a:rPr>
              <a:t>つある。</a:t>
            </a:r>
          </a:p>
          <a:p>
            <a:pPr>
              <a:spcBef>
                <a:spcPct val="50000"/>
              </a:spcBef>
            </a:pPr>
            <a:r>
              <a:rPr lang="en-US" altLang="ja-JP" sz="1800" dirty="0">
                <a:ea typeface="ＭＳ Ｐゴシック" charset="-128"/>
              </a:rPr>
              <a:t>ⅰ</a:t>
            </a:r>
            <a:r>
              <a:rPr lang="ja-JP" altLang="en-US" sz="1800" dirty="0">
                <a:ea typeface="ＭＳ Ｐゴシック" charset="-128"/>
              </a:rPr>
              <a:t>：国内の債券を買う（</a:t>
            </a:r>
            <a:r>
              <a:rPr lang="ja-JP" altLang="en-US" sz="1800" dirty="0">
                <a:solidFill>
                  <a:srgbClr val="FF0066"/>
                </a:solidFill>
                <a:ea typeface="ＭＳ Ｐゴシック" charset="-128"/>
              </a:rPr>
              <a:t>国内の実質利子率</a:t>
            </a:r>
            <a:r>
              <a:rPr lang="ja-JP" altLang="en-US" sz="1800" dirty="0">
                <a:ea typeface="ＭＳ Ｐゴシック" charset="-128"/>
              </a:rPr>
              <a:t>がもうけの尺度）</a:t>
            </a:r>
          </a:p>
          <a:p>
            <a:pPr>
              <a:spcBef>
                <a:spcPct val="50000"/>
              </a:spcBef>
            </a:pPr>
            <a:r>
              <a:rPr lang="en-US" altLang="ja-JP" sz="1800" dirty="0">
                <a:ea typeface="ＭＳ Ｐゴシック" charset="-128"/>
              </a:rPr>
              <a:t>ⅱ</a:t>
            </a:r>
            <a:r>
              <a:rPr lang="ja-JP" altLang="en-US" sz="1800" dirty="0">
                <a:ea typeface="ＭＳ Ｐゴシック" charset="-128"/>
              </a:rPr>
              <a:t>：外国の債券を買う（</a:t>
            </a:r>
            <a:r>
              <a:rPr lang="ja-JP" altLang="en-US" sz="1800" dirty="0">
                <a:solidFill>
                  <a:srgbClr val="003399"/>
                </a:solidFill>
                <a:ea typeface="ＭＳ Ｐゴシック" charset="-128"/>
              </a:rPr>
              <a:t>外国の実質利子率</a:t>
            </a:r>
            <a:r>
              <a:rPr lang="ja-JP" altLang="en-US" sz="1800" dirty="0">
                <a:ea typeface="ＭＳ Ｐゴシック" charset="-128"/>
              </a:rPr>
              <a:t>がもうけの尺度）</a:t>
            </a:r>
          </a:p>
          <a:p>
            <a:pPr>
              <a:spcBef>
                <a:spcPct val="50000"/>
              </a:spcBef>
            </a:pPr>
            <a:r>
              <a:rPr lang="ja-JP" altLang="en-US" sz="1800" dirty="0">
                <a:ea typeface="ＭＳ Ｐゴシック" charset="-128"/>
              </a:rPr>
              <a:t>したがって、</a:t>
            </a:r>
          </a:p>
          <a:p>
            <a:pPr>
              <a:spcBef>
                <a:spcPct val="50000"/>
              </a:spcBef>
            </a:pPr>
            <a:r>
              <a:rPr lang="ja-JP" altLang="en-US" sz="1800" dirty="0">
                <a:solidFill>
                  <a:srgbClr val="FF0066"/>
                </a:solidFill>
                <a:ea typeface="ＭＳ Ｐゴシック" charset="-128"/>
              </a:rPr>
              <a:t>国内の実質利子率</a:t>
            </a:r>
            <a:r>
              <a:rPr lang="ja-JP" altLang="en-US" sz="1800" dirty="0">
                <a:ea typeface="ＭＳ Ｐゴシック" charset="-128"/>
              </a:rPr>
              <a:t>が高いときは、国内債券に資金が流れ、</a:t>
            </a:r>
            <a:r>
              <a:rPr lang="ja-JP" altLang="en-US" sz="1800" dirty="0">
                <a:solidFill>
                  <a:srgbClr val="003399"/>
                </a:solidFill>
                <a:ea typeface="ＭＳ Ｐゴシック" charset="-128"/>
              </a:rPr>
              <a:t>外国の実質利子率</a:t>
            </a:r>
            <a:r>
              <a:rPr lang="ja-JP" altLang="en-US" sz="1800" dirty="0">
                <a:ea typeface="ＭＳ Ｐゴシック" charset="-128"/>
              </a:rPr>
              <a:t>が高いときは、外国債券へ資金が流れる。</a:t>
            </a:r>
          </a:p>
          <a:p>
            <a:pPr>
              <a:spcBef>
                <a:spcPct val="50000"/>
              </a:spcBef>
            </a:pPr>
            <a:r>
              <a:rPr lang="ja-JP" altLang="en-US" sz="1800" dirty="0">
                <a:ea typeface="ＭＳ Ｐゴシック" charset="-128"/>
              </a:rPr>
              <a:t>つまり</a:t>
            </a:r>
          </a:p>
          <a:p>
            <a:pPr>
              <a:spcBef>
                <a:spcPct val="50000"/>
              </a:spcBef>
            </a:pPr>
            <a:r>
              <a:rPr lang="ja-JP" altLang="en-US" sz="1800" dirty="0">
                <a:solidFill>
                  <a:schemeClr val="tx2"/>
                </a:solidFill>
                <a:ea typeface="ＭＳ Ｐゴシック" charset="-128"/>
              </a:rPr>
              <a:t>（</a:t>
            </a:r>
            <a:r>
              <a:rPr lang="ja-JP" altLang="en-US" sz="1800" dirty="0">
                <a:solidFill>
                  <a:srgbClr val="FF0066"/>
                </a:solidFill>
                <a:ea typeface="ＭＳ Ｐゴシック" charset="-128"/>
              </a:rPr>
              <a:t>国内の実質利子率</a:t>
            </a:r>
            <a:r>
              <a:rPr lang="ja-JP" altLang="en-US" sz="1800" dirty="0" smtClean="0">
                <a:solidFill>
                  <a:schemeClr val="tx2"/>
                </a:solidFill>
                <a:ea typeface="ＭＳ Ｐゴシック" charset="-128"/>
              </a:rPr>
              <a:t>）－（</a:t>
            </a:r>
            <a:r>
              <a:rPr lang="ja-JP" altLang="en-US" sz="1800" dirty="0">
                <a:solidFill>
                  <a:srgbClr val="003399"/>
                </a:solidFill>
                <a:ea typeface="ＭＳ Ｐゴシック" charset="-128"/>
              </a:rPr>
              <a:t>外国の実質利率</a:t>
            </a:r>
            <a:r>
              <a:rPr lang="ja-JP" altLang="en-US" sz="1800" dirty="0" smtClean="0">
                <a:solidFill>
                  <a:schemeClr val="tx2"/>
                </a:solidFill>
                <a:ea typeface="ＭＳ Ｐゴシック" charset="-128"/>
              </a:rPr>
              <a:t>）　（　）</a:t>
            </a:r>
            <a:endParaRPr lang="ja-JP" altLang="en-US" sz="1800" dirty="0">
              <a:solidFill>
                <a:schemeClr val="tx2"/>
              </a:solidFill>
              <a:ea typeface="ＭＳ Ｐゴシック" charset="-128"/>
            </a:endParaRPr>
          </a:p>
          <a:p>
            <a:pPr>
              <a:spcBef>
                <a:spcPct val="50000"/>
              </a:spcBef>
            </a:pPr>
            <a:r>
              <a:rPr lang="ja-JP" altLang="en-US" sz="1800" dirty="0">
                <a:ea typeface="ＭＳ Ｐゴシック" charset="-128"/>
              </a:rPr>
              <a:t>→対外</a:t>
            </a:r>
            <a:r>
              <a:rPr lang="ja-JP" altLang="en-US" sz="1800" dirty="0" smtClean="0">
                <a:ea typeface="ＭＳ Ｐゴシック" charset="-128"/>
              </a:rPr>
              <a:t>純資産（資本流出－資本流入）の増加</a:t>
            </a:r>
            <a:r>
              <a:rPr lang="ja-JP" altLang="en-US" sz="1800" dirty="0" smtClean="0">
                <a:solidFill>
                  <a:schemeClr val="tx2"/>
                </a:solidFill>
                <a:ea typeface="ＭＳ Ｐゴシック" charset="-128"/>
              </a:rPr>
              <a:t>　　（　　）</a:t>
            </a:r>
            <a:endParaRPr lang="ja-JP" altLang="en-US" sz="1800" dirty="0">
              <a:solidFill>
                <a:schemeClr val="tx2"/>
              </a:solidFill>
              <a:ea typeface="ＭＳ Ｐゴシック" charset="-128"/>
            </a:endParaRPr>
          </a:p>
          <a:p>
            <a:pPr>
              <a:spcBef>
                <a:spcPct val="50000"/>
              </a:spcBef>
            </a:pPr>
            <a:r>
              <a:rPr lang="ja-JP" altLang="en-US" sz="1800" dirty="0">
                <a:ea typeface="ＭＳ Ｐゴシック" charset="-128"/>
              </a:rPr>
              <a:t>という関係がある。</a:t>
            </a:r>
          </a:p>
          <a:p>
            <a:pPr>
              <a:spcBef>
                <a:spcPct val="50000"/>
              </a:spcBef>
            </a:pPr>
            <a:endParaRPr lang="ja-JP" altLang="en-US" sz="1800" dirty="0">
              <a:solidFill>
                <a:schemeClr val="tx2"/>
              </a:solidFill>
              <a:ea typeface="ＭＳ Ｐゴシック" charset="-128"/>
            </a:endParaRPr>
          </a:p>
          <a:p>
            <a:pPr>
              <a:spcBef>
                <a:spcPct val="50000"/>
              </a:spcBef>
            </a:pPr>
            <a:endParaRPr lang="ja-JP" altLang="en-US" sz="1800" dirty="0">
              <a:solidFill>
                <a:schemeClr val="tx2"/>
              </a:solidFill>
              <a:ea typeface="ＭＳ Ｐゴシック" charset="-128"/>
            </a:endParaRPr>
          </a:p>
          <a:p>
            <a:pPr>
              <a:spcBef>
                <a:spcPct val="50000"/>
              </a:spcBef>
            </a:pPr>
            <a:r>
              <a:rPr lang="ja-JP" altLang="en-US" sz="1800" dirty="0" smtClean="0">
                <a:solidFill>
                  <a:schemeClr val="tx2"/>
                </a:solidFill>
                <a:ea typeface="ＭＳ Ｐゴシック" charset="-128"/>
              </a:rPr>
              <a:t>　</a:t>
            </a:r>
            <a:endParaRPr lang="ja-JP" altLang="en-US" sz="1800" dirty="0">
              <a:solidFill>
                <a:schemeClr val="tx2"/>
              </a:solidFill>
              <a:ea typeface="ＭＳ Ｐゴシック" charset="-128"/>
            </a:endParaRPr>
          </a:p>
        </p:txBody>
      </p:sp>
      <p:cxnSp>
        <p:nvCxnSpPr>
          <p:cNvPr id="4" name="直線矢印コネクタ 3"/>
          <p:cNvCxnSpPr/>
          <p:nvPr/>
        </p:nvCxnSpPr>
        <p:spPr bwMode="auto">
          <a:xfrm rot="5400000" flipH="1" flipV="1">
            <a:off x="5422881" y="3486130"/>
            <a:ext cx="357190" cy="1588"/>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cxnSp>
        <p:nvCxnSpPr>
          <p:cNvPr id="6" name="直線矢印コネクタ 5"/>
          <p:cNvCxnSpPr/>
          <p:nvPr/>
        </p:nvCxnSpPr>
        <p:spPr bwMode="auto">
          <a:xfrm rot="5400000">
            <a:off x="5637195" y="3486130"/>
            <a:ext cx="357190" cy="1588"/>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cxnSp>
        <p:nvCxnSpPr>
          <p:cNvPr id="8" name="直線矢印コネクタ 7"/>
          <p:cNvCxnSpPr/>
          <p:nvPr/>
        </p:nvCxnSpPr>
        <p:spPr bwMode="auto">
          <a:xfrm rot="5400000">
            <a:off x="5708633" y="3914758"/>
            <a:ext cx="357190" cy="1588"/>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cxnSp>
        <p:nvCxnSpPr>
          <p:cNvPr id="9" name="直線矢印コネクタ 8"/>
          <p:cNvCxnSpPr/>
          <p:nvPr/>
        </p:nvCxnSpPr>
        <p:spPr bwMode="auto">
          <a:xfrm rot="5400000" flipH="1" flipV="1">
            <a:off x="6120803" y="3897683"/>
            <a:ext cx="357190" cy="1588"/>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000100" y="214290"/>
            <a:ext cx="7929618" cy="328614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2292" name="Text Box 4"/>
          <p:cNvSpPr txBox="1">
            <a:spLocks noChangeArrowheads="1"/>
          </p:cNvSpPr>
          <p:nvPr/>
        </p:nvSpPr>
        <p:spPr bwMode="auto">
          <a:xfrm>
            <a:off x="1285852" y="3714752"/>
            <a:ext cx="6762756" cy="1338828"/>
          </a:xfrm>
          <a:prstGeom prst="rect">
            <a:avLst/>
          </a:prstGeom>
          <a:noFill/>
          <a:ln w="9525">
            <a:noFill/>
            <a:miter lim="800000"/>
            <a:headEnd/>
            <a:tailEnd/>
          </a:ln>
          <a:effectLst/>
        </p:spPr>
        <p:txBody>
          <a:bodyPr wrap="square">
            <a:spAutoFit/>
          </a:bodyPr>
          <a:lstStyle/>
          <a:p>
            <a:pPr>
              <a:spcBef>
                <a:spcPct val="50000"/>
              </a:spcBef>
            </a:pPr>
            <a:r>
              <a:rPr lang="ja-JP" altLang="en-US" sz="1800" dirty="0" smtClean="0">
                <a:ea typeface="ＭＳ Ｐゴシック" charset="-128"/>
              </a:rPr>
              <a:t>投資家</a:t>
            </a:r>
            <a:r>
              <a:rPr lang="ja-JP" altLang="en-US" sz="1800" dirty="0">
                <a:ea typeface="ＭＳ Ｐゴシック" charset="-128"/>
              </a:rPr>
              <a:t>はリスクもコストも考慮する必要がないから、国内</a:t>
            </a:r>
            <a:r>
              <a:rPr lang="ja-JP" altLang="en-US" sz="1800" dirty="0" smtClean="0">
                <a:ea typeface="ＭＳ Ｐゴシック" charset="-128"/>
              </a:rPr>
              <a:t>利子率＞外国利子率の場合</a:t>
            </a:r>
            <a:r>
              <a:rPr lang="ja-JP" altLang="en-US" sz="1800" dirty="0">
                <a:ea typeface="ＭＳ Ｐゴシック" charset="-128"/>
              </a:rPr>
              <a:t>、外国債券を誰も持とうとしない。</a:t>
            </a:r>
          </a:p>
          <a:p>
            <a:pPr>
              <a:spcBef>
                <a:spcPct val="50000"/>
              </a:spcBef>
            </a:pPr>
            <a:r>
              <a:rPr lang="ja-JP" altLang="en-US" sz="1800" dirty="0" smtClean="0">
                <a:ea typeface="ＭＳ Ｐゴシック" charset="-128"/>
              </a:rPr>
              <a:t>逆の場合、外国</a:t>
            </a:r>
            <a:r>
              <a:rPr lang="ja-JP" altLang="en-US" sz="1800" dirty="0">
                <a:ea typeface="ＭＳ Ｐゴシック" charset="-128"/>
              </a:rPr>
              <a:t>債券へ資金が流れる。ここでも投資家はリスクもコストも考慮する必要が無いため、国内債券を誰も持たない。</a:t>
            </a:r>
          </a:p>
        </p:txBody>
      </p:sp>
      <p:graphicFrame>
        <p:nvGraphicFramePr>
          <p:cNvPr id="12294" name="Object 6"/>
          <p:cNvGraphicFramePr>
            <a:graphicFrameLocks noChangeAspect="1"/>
          </p:cNvGraphicFramePr>
          <p:nvPr/>
        </p:nvGraphicFramePr>
        <p:xfrm>
          <a:off x="5715008" y="1357298"/>
          <a:ext cx="428628" cy="493736"/>
        </p:xfrm>
        <a:graphic>
          <a:graphicData uri="http://schemas.openxmlformats.org/presentationml/2006/ole">
            <mc:AlternateContent xmlns:mc="http://schemas.openxmlformats.org/markup-compatibility/2006">
              <mc:Choice xmlns:v="urn:schemas-microsoft-com:vml" Requires="v">
                <p:oleObj spid="_x0000_s152637" name="数式" r:id="rId3" imgW="164880" imgH="190440" progId="Equation.3">
                  <p:embed/>
                </p:oleObj>
              </mc:Choice>
              <mc:Fallback>
                <p:oleObj name="数式" r:id="rId3" imgW="164880" imgH="19044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8" y="1357298"/>
                        <a:ext cx="428628" cy="4937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テキスト ボックス 6"/>
          <p:cNvSpPr txBox="1"/>
          <p:nvPr/>
        </p:nvSpPr>
        <p:spPr>
          <a:xfrm>
            <a:off x="1071538" y="2285992"/>
            <a:ext cx="928694" cy="400110"/>
          </a:xfrm>
          <a:prstGeom prst="rect">
            <a:avLst/>
          </a:prstGeom>
          <a:solidFill>
            <a:schemeClr val="accent1">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仮定</a:t>
            </a:r>
            <a:r>
              <a:rPr kumimoji="1" lang="en-US" altLang="ja-JP" dirty="0" smtClean="0"/>
              <a:t>2</a:t>
            </a:r>
            <a:endParaRPr kumimoji="1" lang="ja-JP" altLang="en-US" dirty="0"/>
          </a:p>
        </p:txBody>
      </p:sp>
      <p:sp>
        <p:nvSpPr>
          <p:cNvPr id="8" name="正方形/長方形 7"/>
          <p:cNvSpPr/>
          <p:nvPr/>
        </p:nvSpPr>
        <p:spPr>
          <a:xfrm>
            <a:off x="2214514" y="500042"/>
            <a:ext cx="6929486" cy="861774"/>
          </a:xfrm>
          <a:prstGeom prst="rect">
            <a:avLst/>
          </a:prstGeom>
        </p:spPr>
        <p:txBody>
          <a:bodyPr wrap="square">
            <a:spAutoFit/>
          </a:bodyPr>
          <a:lstStyle/>
          <a:p>
            <a:pPr>
              <a:spcBef>
                <a:spcPct val="50000"/>
              </a:spcBef>
            </a:pPr>
            <a:r>
              <a:rPr lang="ja-JP" altLang="en-US" dirty="0" smtClean="0">
                <a:ea typeface="ＭＳ Ｐゴシック" charset="-128"/>
              </a:rPr>
              <a:t>自国は</a:t>
            </a:r>
            <a:r>
              <a:rPr lang="ja-JP" altLang="en-US" b="1" dirty="0" smtClean="0">
                <a:solidFill>
                  <a:srgbClr val="FF0000"/>
                </a:solidFill>
                <a:ea typeface="ＭＳ Ｐゴシック" charset="-128"/>
              </a:rPr>
              <a:t>小国</a:t>
            </a:r>
            <a:r>
              <a:rPr lang="ja-JP" altLang="en-US" dirty="0" smtClean="0">
                <a:ea typeface="ＭＳ Ｐゴシック" charset="-128"/>
              </a:rPr>
              <a:t>である。</a:t>
            </a:r>
            <a:endParaRPr lang="en-US" altLang="ja-JP" dirty="0" smtClean="0">
              <a:ea typeface="ＭＳ Ｐゴシック" charset="-128"/>
            </a:endParaRPr>
          </a:p>
          <a:p>
            <a:pPr>
              <a:spcBef>
                <a:spcPct val="50000"/>
              </a:spcBef>
            </a:pPr>
            <a:r>
              <a:rPr lang="ja-JP" altLang="en-US" dirty="0" smtClean="0">
                <a:ea typeface="ＭＳ Ｐゴシック" charset="-128"/>
              </a:rPr>
              <a:t>すなわち、自国の貯蓄や投資が外国利子率に影響しない。</a:t>
            </a:r>
            <a:endParaRPr lang="ja-JP" altLang="en-US" dirty="0">
              <a:ea typeface="ＭＳ Ｐゴシック" charset="-128"/>
            </a:endParaRPr>
          </a:p>
        </p:txBody>
      </p:sp>
      <p:sp>
        <p:nvSpPr>
          <p:cNvPr id="9" name="テキスト ボックス 8"/>
          <p:cNvSpPr txBox="1"/>
          <p:nvPr/>
        </p:nvSpPr>
        <p:spPr>
          <a:xfrm>
            <a:off x="3143240" y="1428736"/>
            <a:ext cx="2857520" cy="400110"/>
          </a:xfrm>
          <a:prstGeom prst="rect">
            <a:avLst/>
          </a:prstGeom>
          <a:noFill/>
        </p:spPr>
        <p:txBody>
          <a:bodyPr wrap="square" rtlCol="0">
            <a:spAutoFit/>
          </a:bodyPr>
          <a:lstStyle/>
          <a:p>
            <a:r>
              <a:rPr kumimoji="1" lang="ja-JP" altLang="en-US" dirty="0" smtClean="0"/>
              <a:t>外国の利子率（一定）</a:t>
            </a:r>
            <a:endParaRPr kumimoji="1" lang="ja-JP" altLang="en-US" dirty="0"/>
          </a:p>
        </p:txBody>
      </p:sp>
      <p:sp>
        <p:nvSpPr>
          <p:cNvPr id="10" name="正方形/長方形 9"/>
          <p:cNvSpPr/>
          <p:nvPr/>
        </p:nvSpPr>
        <p:spPr>
          <a:xfrm>
            <a:off x="2285984" y="2143116"/>
            <a:ext cx="6429420" cy="1015663"/>
          </a:xfrm>
          <a:prstGeom prst="rect">
            <a:avLst/>
          </a:prstGeom>
        </p:spPr>
        <p:txBody>
          <a:bodyPr wrap="square">
            <a:spAutoFit/>
          </a:bodyPr>
          <a:lstStyle/>
          <a:p>
            <a:r>
              <a:rPr lang="ja-JP" altLang="en-US" b="1" dirty="0" smtClean="0">
                <a:solidFill>
                  <a:srgbClr val="FF0000"/>
                </a:solidFill>
                <a:ea typeface="ＭＳ Ｐゴシック" charset="-128"/>
              </a:rPr>
              <a:t>資本市場は完全</a:t>
            </a:r>
            <a:r>
              <a:rPr lang="ja-JP" altLang="en-US" dirty="0" smtClean="0">
                <a:ea typeface="ＭＳ Ｐゴシック" charset="-128"/>
              </a:rPr>
              <a:t>である。</a:t>
            </a:r>
            <a:endParaRPr lang="en-US" altLang="ja-JP" dirty="0" smtClean="0">
              <a:ea typeface="ＭＳ Ｐゴシック" charset="-128"/>
            </a:endParaRPr>
          </a:p>
          <a:p>
            <a:r>
              <a:rPr lang="ja-JP" altLang="en-US" dirty="0" smtClean="0">
                <a:ea typeface="ＭＳ Ｐゴシック" charset="-128"/>
              </a:rPr>
              <a:t>資本移動はコストやリスク（貸した資金が返済されない）なしに行われる。</a:t>
            </a:r>
            <a:endParaRPr lang="ja-JP" altLang="en-US" dirty="0"/>
          </a:p>
        </p:txBody>
      </p:sp>
      <p:sp>
        <p:nvSpPr>
          <p:cNvPr id="11" name="テキスト ボックス 10"/>
          <p:cNvSpPr txBox="1"/>
          <p:nvPr/>
        </p:nvSpPr>
        <p:spPr>
          <a:xfrm>
            <a:off x="1071538" y="571480"/>
            <a:ext cx="928694" cy="400110"/>
          </a:xfrm>
          <a:prstGeom prst="rect">
            <a:avLst/>
          </a:prstGeom>
          <a:solidFill>
            <a:schemeClr val="accent1">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仮定</a:t>
            </a:r>
            <a:r>
              <a:rPr kumimoji="1" lang="en-US" altLang="ja-JP" dirty="0" smtClean="0"/>
              <a:t>1</a:t>
            </a:r>
            <a:endParaRPr kumimoji="1" lang="ja-JP" altLang="en-US" dirty="0"/>
          </a:p>
        </p:txBody>
      </p:sp>
      <p:sp>
        <p:nvSpPr>
          <p:cNvPr id="13" name="Rectangle 4"/>
          <p:cNvSpPr>
            <a:spLocks noChangeArrowheads="1"/>
          </p:cNvSpPr>
          <p:nvPr/>
        </p:nvSpPr>
        <p:spPr bwMode="auto">
          <a:xfrm>
            <a:off x="1142976" y="5286388"/>
            <a:ext cx="6976590" cy="369332"/>
          </a:xfrm>
          <a:prstGeom prst="rect">
            <a:avLst/>
          </a:prstGeom>
          <a:noFill/>
          <a:ln w="9525">
            <a:noFill/>
            <a:miter lim="800000"/>
            <a:headEnd/>
            <a:tailEnd/>
          </a:ln>
          <a:effectLst/>
        </p:spPr>
        <p:txBody>
          <a:bodyPr wrap="none">
            <a:spAutoFit/>
          </a:bodyPr>
          <a:lstStyle/>
          <a:p>
            <a:pPr>
              <a:spcBef>
                <a:spcPct val="50000"/>
              </a:spcBef>
            </a:pPr>
            <a:r>
              <a:rPr lang="ja-JP" altLang="en-US" sz="1800" b="1" dirty="0">
                <a:ea typeface="ＭＳ Ｐゴシック" charset="-128"/>
              </a:rPr>
              <a:t>したがって、次の式が均衡（両方の資産が持たれる状態）で成立する。</a:t>
            </a:r>
          </a:p>
        </p:txBody>
      </p:sp>
      <p:graphicFrame>
        <p:nvGraphicFramePr>
          <p:cNvPr id="152580" name="Object 4"/>
          <p:cNvGraphicFramePr>
            <a:graphicFrameLocks noChangeAspect="1"/>
          </p:cNvGraphicFramePr>
          <p:nvPr/>
        </p:nvGraphicFramePr>
        <p:xfrm>
          <a:off x="4143372" y="5786454"/>
          <a:ext cx="1152525" cy="557213"/>
        </p:xfrm>
        <a:graphic>
          <a:graphicData uri="http://schemas.openxmlformats.org/presentationml/2006/ole">
            <mc:AlternateContent xmlns:mc="http://schemas.openxmlformats.org/markup-compatibility/2006">
              <mc:Choice xmlns:v="urn:schemas-microsoft-com:vml" Requires="v">
                <p:oleObj spid="_x0000_s152638" name="数式" r:id="rId5" imgW="393480" imgH="190440" progId="Equation.3">
                  <p:embed/>
                </p:oleObj>
              </mc:Choice>
              <mc:Fallback>
                <p:oleObj name="数式" r:id="rId5" imgW="393480" imgH="19044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3372" y="5786454"/>
                        <a:ext cx="1152525" cy="557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1142976" y="3571876"/>
            <a:ext cx="5929354" cy="164307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3318" name="Text Box 6"/>
          <p:cNvSpPr txBox="1">
            <a:spLocks noChangeArrowheads="1"/>
          </p:cNvSpPr>
          <p:nvPr/>
        </p:nvSpPr>
        <p:spPr bwMode="auto">
          <a:xfrm>
            <a:off x="1214414" y="1500174"/>
            <a:ext cx="7561263" cy="4154984"/>
          </a:xfrm>
          <a:prstGeom prst="rect">
            <a:avLst/>
          </a:prstGeom>
          <a:noFill/>
          <a:ln w="9525">
            <a:noFill/>
            <a:miter lim="800000"/>
            <a:headEnd/>
            <a:tailEnd/>
          </a:ln>
          <a:effectLst/>
        </p:spPr>
        <p:txBody>
          <a:bodyPr>
            <a:spAutoFit/>
          </a:bodyPr>
          <a:lstStyle/>
          <a:p>
            <a:pPr>
              <a:spcBef>
                <a:spcPct val="50000"/>
              </a:spcBef>
            </a:pPr>
            <a:r>
              <a:rPr lang="ja-JP" altLang="en-US" sz="1800" dirty="0" smtClean="0">
                <a:ea typeface="ＭＳ Ｐゴシック" charset="-128"/>
              </a:rPr>
              <a:t>外国為替市場</a:t>
            </a:r>
            <a:r>
              <a:rPr lang="ja-JP" altLang="en-US" sz="1800" dirty="0">
                <a:ea typeface="ＭＳ Ｐゴシック" charset="-128"/>
              </a:rPr>
              <a:t>で</a:t>
            </a:r>
            <a:r>
              <a:rPr lang="ja-JP" altLang="en-US" sz="1800" dirty="0" smtClean="0">
                <a:ea typeface="ＭＳ Ｐゴシック" charset="-128"/>
              </a:rPr>
              <a:t>は</a:t>
            </a:r>
            <a:endParaRPr lang="en-US" altLang="ja-JP" sz="1800" dirty="0" smtClean="0">
              <a:ea typeface="ＭＳ Ｐゴシック" charset="-128"/>
            </a:endParaRPr>
          </a:p>
          <a:p>
            <a:pPr>
              <a:spcBef>
                <a:spcPct val="50000"/>
              </a:spcBef>
            </a:pPr>
            <a:r>
              <a:rPr lang="ja-JP" altLang="en-US" sz="1800" dirty="0" smtClean="0">
                <a:ea typeface="ＭＳ Ｐゴシック" charset="-128"/>
              </a:rPr>
              <a:t>円</a:t>
            </a:r>
            <a:r>
              <a:rPr lang="ja-JP" altLang="en-US" sz="1800" dirty="0">
                <a:ea typeface="ＭＳ Ｐゴシック" charset="-128"/>
              </a:rPr>
              <a:t>と外国通貨（以下、ドルを代表とする）との交換が行われる。</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この</a:t>
            </a:r>
            <a:r>
              <a:rPr lang="ja-JP" altLang="en-US" sz="1800" dirty="0">
                <a:ea typeface="ＭＳ Ｐゴシック" charset="-128"/>
              </a:rPr>
              <a:t>市場を考える出発点は、ＣＡ（経常収支）≡⊿ＦＡ（対外純資産の増加）</a:t>
            </a:r>
          </a:p>
          <a:p>
            <a:pPr>
              <a:spcBef>
                <a:spcPct val="50000"/>
              </a:spcBef>
            </a:pPr>
            <a:r>
              <a:rPr lang="ja-JP" altLang="en-US" sz="1800" b="1" dirty="0" smtClean="0">
                <a:ea typeface="ＭＳ Ｐゴシック" charset="-128"/>
              </a:rPr>
              <a:t>輸出</a:t>
            </a:r>
            <a:r>
              <a:rPr lang="ja-JP" altLang="en-US" sz="1800" b="1" dirty="0">
                <a:ea typeface="ＭＳ Ｐゴシック" charset="-128"/>
              </a:rPr>
              <a:t>と輸入について資金の流れ</a:t>
            </a:r>
            <a:r>
              <a:rPr lang="ja-JP" altLang="en-US" sz="1800" dirty="0">
                <a:ea typeface="ＭＳ Ｐゴシック" charset="-128"/>
              </a:rPr>
              <a:t>の面から見ておく。</a:t>
            </a:r>
          </a:p>
          <a:p>
            <a:pPr>
              <a:spcBef>
                <a:spcPct val="50000"/>
              </a:spcBef>
            </a:pPr>
            <a:r>
              <a:rPr lang="ja-JP" altLang="en-US" sz="1800" b="1" dirty="0" smtClean="0">
                <a:solidFill>
                  <a:srgbClr val="FF0000"/>
                </a:solidFill>
                <a:ea typeface="ＭＳ Ｐゴシック" charset="-128"/>
              </a:rPr>
              <a:t>輸出</a:t>
            </a:r>
            <a:r>
              <a:rPr lang="ja-JP" altLang="en-US" sz="1800" dirty="0">
                <a:ea typeface="ＭＳ Ｐゴシック" charset="-128"/>
              </a:rPr>
              <a:t>：アメリカ人による日本の財の購入</a:t>
            </a:r>
          </a:p>
          <a:p>
            <a:pPr>
              <a:spcBef>
                <a:spcPct val="50000"/>
              </a:spcBef>
            </a:pPr>
            <a:r>
              <a:rPr lang="ja-JP" altLang="en-US" sz="1800" dirty="0">
                <a:ea typeface="ＭＳ Ｐゴシック" charset="-128"/>
              </a:rPr>
              <a:t>＝アメリカ人によるドルの支払い＝アメリカからドルが流入</a:t>
            </a:r>
          </a:p>
          <a:p>
            <a:pPr>
              <a:spcBef>
                <a:spcPct val="50000"/>
              </a:spcBef>
            </a:pPr>
            <a:r>
              <a:rPr lang="ja-JP" altLang="en-US" sz="1800" dirty="0">
                <a:ea typeface="ＭＳ Ｐゴシック" charset="-128"/>
              </a:rPr>
              <a:t>日本にいる経済主体はこのドルを円に交換</a:t>
            </a:r>
            <a:r>
              <a:rPr lang="ja-JP" altLang="en-US" sz="1800" dirty="0" smtClean="0">
                <a:ea typeface="ＭＳ Ｐゴシック" charset="-128"/>
              </a:rPr>
              <a:t>する。</a:t>
            </a:r>
            <a:endParaRPr lang="ja-JP" altLang="en-US" sz="1800" dirty="0">
              <a:ea typeface="ＭＳ Ｐゴシック" charset="-128"/>
            </a:endParaRPr>
          </a:p>
          <a:p>
            <a:pPr>
              <a:spcBef>
                <a:spcPct val="50000"/>
              </a:spcBef>
            </a:pPr>
            <a:r>
              <a:rPr lang="ja-JP" altLang="en-US" sz="1800" dirty="0" smtClean="0">
                <a:ea typeface="ＭＳ Ｐゴシック" charset="-128"/>
              </a:rPr>
              <a:t>　　　　</a:t>
            </a:r>
            <a:r>
              <a:rPr lang="ja-JP" altLang="en-US" sz="1800" b="1" dirty="0" smtClean="0">
                <a:solidFill>
                  <a:srgbClr val="FF0000"/>
                </a:solidFill>
                <a:ea typeface="ＭＳ Ｐゴシック" charset="-128"/>
              </a:rPr>
              <a:t>日本</a:t>
            </a:r>
            <a:r>
              <a:rPr lang="ja-JP" altLang="en-US" sz="1800" b="1" dirty="0">
                <a:solidFill>
                  <a:srgbClr val="FF0000"/>
                </a:solidFill>
                <a:ea typeface="ＭＳ Ｐゴシック" charset="-128"/>
              </a:rPr>
              <a:t>国内でドルの供給が増える。</a:t>
            </a:r>
          </a:p>
          <a:p>
            <a:pPr>
              <a:spcBef>
                <a:spcPct val="50000"/>
              </a:spcBef>
            </a:pPr>
            <a:endParaRPr lang="ja-JP" altLang="en-US" dirty="0">
              <a:ea typeface="ＭＳ Ｐゴシック" charset="-128"/>
            </a:endParaRPr>
          </a:p>
        </p:txBody>
      </p:sp>
      <p:cxnSp>
        <p:nvCxnSpPr>
          <p:cNvPr id="5" name="直線矢印コネクタ 4"/>
          <p:cNvCxnSpPr/>
          <p:nvPr/>
        </p:nvCxnSpPr>
        <p:spPr bwMode="auto">
          <a:xfrm>
            <a:off x="1285852" y="5000636"/>
            <a:ext cx="571504" cy="1588"/>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graphicFrame>
        <p:nvGraphicFramePr>
          <p:cNvPr id="20" name="図表 19"/>
          <p:cNvGraphicFramePr/>
          <p:nvPr>
            <p:extLst>
              <p:ext uri="{D42A27DB-BD31-4B8C-83A1-F6EECF244321}">
                <p14:modId xmlns:p14="http://schemas.microsoft.com/office/powerpoint/2010/main" val="3579329780"/>
              </p:ext>
            </p:extLst>
          </p:nvPr>
        </p:nvGraphicFramePr>
        <p:xfrm>
          <a:off x="1071538" y="214290"/>
          <a:ext cx="6858048" cy="1285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円/楕円 6"/>
          <p:cNvSpPr/>
          <p:nvPr/>
        </p:nvSpPr>
        <p:spPr>
          <a:xfrm>
            <a:off x="4071934" y="5715016"/>
            <a:ext cx="2143140"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7572396" y="6000768"/>
            <a:ext cx="785818" cy="400110"/>
          </a:xfrm>
          <a:prstGeom prst="rect">
            <a:avLst/>
          </a:prstGeom>
          <a:solidFill>
            <a:schemeClr val="accent1">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日本</a:t>
            </a:r>
            <a:endParaRPr kumimoji="1" lang="ja-JP" altLang="en-US" dirty="0"/>
          </a:p>
        </p:txBody>
      </p:sp>
      <p:sp>
        <p:nvSpPr>
          <p:cNvPr id="9" name="テキスト ボックス 8"/>
          <p:cNvSpPr txBox="1"/>
          <p:nvPr/>
        </p:nvSpPr>
        <p:spPr>
          <a:xfrm>
            <a:off x="7429520" y="3643314"/>
            <a:ext cx="1214446" cy="400110"/>
          </a:xfrm>
          <a:prstGeom prst="rect">
            <a:avLst/>
          </a:prstGeom>
          <a:solidFill>
            <a:schemeClr val="accent3">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アメリカ</a:t>
            </a:r>
            <a:endParaRPr kumimoji="1" lang="ja-JP" altLang="en-US" dirty="0"/>
          </a:p>
        </p:txBody>
      </p:sp>
      <p:cxnSp>
        <p:nvCxnSpPr>
          <p:cNvPr id="11" name="直線矢印コネクタ 10"/>
          <p:cNvCxnSpPr/>
          <p:nvPr/>
        </p:nvCxnSpPr>
        <p:spPr>
          <a:xfrm rot="5400000">
            <a:off x="6858016" y="5000636"/>
            <a:ext cx="171451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直線矢印コネクタ 12"/>
          <p:cNvCxnSpPr/>
          <p:nvPr/>
        </p:nvCxnSpPr>
        <p:spPr>
          <a:xfrm rot="5400000" flipH="1" flipV="1">
            <a:off x="7285850" y="5000636"/>
            <a:ext cx="1715306" cy="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5" name="テキスト ボックス 14"/>
          <p:cNvSpPr txBox="1"/>
          <p:nvPr/>
        </p:nvSpPr>
        <p:spPr>
          <a:xfrm>
            <a:off x="8358214" y="4143380"/>
            <a:ext cx="492443" cy="1714488"/>
          </a:xfrm>
          <a:prstGeom prst="rect">
            <a:avLst/>
          </a:prstGeom>
          <a:noFill/>
        </p:spPr>
        <p:txBody>
          <a:bodyPr vert="eaVert" wrap="square" rtlCol="0">
            <a:spAutoFit/>
          </a:bodyPr>
          <a:lstStyle/>
          <a:p>
            <a:r>
              <a:rPr kumimoji="1" lang="ja-JP" altLang="en-US" dirty="0" smtClean="0"/>
              <a:t>財・サービス</a:t>
            </a:r>
            <a:endParaRPr kumimoji="1" lang="ja-JP" altLang="en-US" dirty="0"/>
          </a:p>
        </p:txBody>
      </p:sp>
      <p:sp>
        <p:nvSpPr>
          <p:cNvPr id="16" name="テキスト ボックス 15"/>
          <p:cNvSpPr txBox="1"/>
          <p:nvPr/>
        </p:nvSpPr>
        <p:spPr>
          <a:xfrm>
            <a:off x="7143768" y="4714884"/>
            <a:ext cx="492443" cy="714380"/>
          </a:xfrm>
          <a:prstGeom prst="rect">
            <a:avLst/>
          </a:prstGeom>
          <a:noFill/>
        </p:spPr>
        <p:txBody>
          <a:bodyPr vert="eaVert" wrap="square" rtlCol="0">
            <a:spAutoFit/>
          </a:bodyPr>
          <a:lstStyle/>
          <a:p>
            <a:r>
              <a:rPr kumimoji="1" lang="ja-JP" altLang="en-US" dirty="0" smtClean="0"/>
              <a:t>ドル</a:t>
            </a:r>
            <a:endParaRPr kumimoji="1" lang="ja-JP" altLang="en-US" dirty="0"/>
          </a:p>
        </p:txBody>
      </p:sp>
      <p:sp>
        <p:nvSpPr>
          <p:cNvPr id="17" name="テキスト ボックス 16"/>
          <p:cNvSpPr txBox="1"/>
          <p:nvPr/>
        </p:nvSpPr>
        <p:spPr>
          <a:xfrm>
            <a:off x="4286248" y="5643578"/>
            <a:ext cx="1785950"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外国為替市場</a:t>
            </a:r>
            <a:endParaRPr kumimoji="1" lang="ja-JP" altLang="en-US" dirty="0"/>
          </a:p>
        </p:txBody>
      </p:sp>
      <p:cxnSp>
        <p:nvCxnSpPr>
          <p:cNvPr id="19" name="直線矢印コネクタ 18"/>
          <p:cNvCxnSpPr/>
          <p:nvPr/>
        </p:nvCxnSpPr>
        <p:spPr>
          <a:xfrm rot="10800000">
            <a:off x="6072198" y="6429396"/>
            <a:ext cx="135732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2" name="テキスト ボックス 21"/>
          <p:cNvSpPr txBox="1"/>
          <p:nvPr/>
        </p:nvSpPr>
        <p:spPr>
          <a:xfrm>
            <a:off x="6357950" y="6457890"/>
            <a:ext cx="1214446" cy="400110"/>
          </a:xfrm>
          <a:prstGeom prst="rect">
            <a:avLst/>
          </a:prstGeom>
          <a:noFill/>
          <a:scene3d>
            <a:camera prst="orthographicFront"/>
            <a:lightRig rig="threePt" dir="t"/>
          </a:scene3d>
          <a:sp3d>
            <a:bevelT w="165100" prst="coolSlant"/>
          </a:sp3d>
        </p:spPr>
        <p:txBody>
          <a:bodyPr wrap="square" rtlCol="0">
            <a:spAutoFit/>
          </a:bodyPr>
          <a:lstStyle/>
          <a:p>
            <a:r>
              <a:rPr kumimoji="1" lang="ja-JP" altLang="en-US" dirty="0" smtClean="0"/>
              <a:t>ドル</a:t>
            </a:r>
            <a:endParaRPr kumimoji="1" lang="ja-JP" altLang="en-US" dirty="0"/>
          </a:p>
        </p:txBody>
      </p:sp>
      <p:cxnSp>
        <p:nvCxnSpPr>
          <p:cNvPr id="24" name="直線矢印コネクタ 23"/>
          <p:cNvCxnSpPr>
            <a:stCxn id="7" idx="6"/>
          </p:cNvCxnSpPr>
          <p:nvPr/>
        </p:nvCxnSpPr>
        <p:spPr>
          <a:xfrm>
            <a:off x="6215074" y="6215082"/>
            <a:ext cx="1214446"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5" name="テキスト ボックス 24"/>
          <p:cNvSpPr txBox="1"/>
          <p:nvPr/>
        </p:nvSpPr>
        <p:spPr>
          <a:xfrm>
            <a:off x="6429388" y="5715016"/>
            <a:ext cx="1214446" cy="400110"/>
          </a:xfrm>
          <a:prstGeom prst="rect">
            <a:avLst/>
          </a:prstGeom>
          <a:noFill/>
          <a:scene3d>
            <a:camera prst="orthographicFront"/>
            <a:lightRig rig="threePt" dir="t"/>
          </a:scene3d>
          <a:sp3d>
            <a:bevelT w="165100" prst="coolSlant"/>
          </a:sp3d>
        </p:spPr>
        <p:txBody>
          <a:bodyPr wrap="square" rtlCol="0">
            <a:spAutoFit/>
          </a:bodyPr>
          <a:lstStyle/>
          <a:p>
            <a:r>
              <a:rPr kumimoji="1" lang="ja-JP" altLang="en-US" dirty="0" smtClean="0"/>
              <a:t>円</a:t>
            </a:r>
            <a:endParaRPr kumimoji="1" lang="ja-JP"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071538" y="2500306"/>
            <a:ext cx="5786478" cy="85725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6" name="正方形/長方形 15"/>
          <p:cNvSpPr/>
          <p:nvPr/>
        </p:nvSpPr>
        <p:spPr>
          <a:xfrm>
            <a:off x="1071538" y="500042"/>
            <a:ext cx="7143800" cy="128588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4340" name="Text Box 4"/>
          <p:cNvSpPr txBox="1">
            <a:spLocks noChangeArrowheads="1"/>
          </p:cNvSpPr>
          <p:nvPr/>
        </p:nvSpPr>
        <p:spPr bwMode="auto">
          <a:xfrm>
            <a:off x="1042988" y="620713"/>
            <a:ext cx="6913562" cy="4801314"/>
          </a:xfrm>
          <a:prstGeom prst="rect">
            <a:avLst/>
          </a:prstGeom>
          <a:noFill/>
          <a:ln w="9525">
            <a:noFill/>
            <a:miter lim="800000"/>
            <a:headEnd/>
            <a:tailEnd/>
          </a:ln>
          <a:effectLst/>
        </p:spPr>
        <p:txBody>
          <a:bodyPr>
            <a:spAutoFit/>
          </a:bodyPr>
          <a:lstStyle/>
          <a:p>
            <a:pPr>
              <a:spcBef>
                <a:spcPct val="50000"/>
              </a:spcBef>
            </a:pPr>
            <a:r>
              <a:rPr lang="ja-JP" altLang="en-US" sz="1800" b="1" dirty="0">
                <a:solidFill>
                  <a:srgbClr val="FF0000"/>
                </a:solidFill>
                <a:ea typeface="ＭＳ Ｐゴシック" charset="-128"/>
              </a:rPr>
              <a:t>輸入</a:t>
            </a:r>
            <a:r>
              <a:rPr lang="ja-JP" altLang="en-US" sz="1800" dirty="0">
                <a:ea typeface="ＭＳ Ｐゴシック" charset="-128"/>
              </a:rPr>
              <a:t>：日本人によるアメリカの財の購入＝アメリカへのドルの支払い</a:t>
            </a:r>
          </a:p>
          <a:p>
            <a:pPr>
              <a:spcBef>
                <a:spcPct val="50000"/>
              </a:spcBef>
            </a:pPr>
            <a:r>
              <a:rPr lang="ja-JP" altLang="en-US" sz="1800" dirty="0">
                <a:ea typeface="ＭＳ Ｐゴシック" charset="-128"/>
              </a:rPr>
              <a:t>日本の経済主体はアメリカ人にドルを支払うためにドルを手に入れる必要が</a:t>
            </a:r>
            <a:r>
              <a:rPr lang="ja-JP" altLang="en-US" sz="1800" dirty="0" smtClean="0">
                <a:ea typeface="ＭＳ Ｐゴシック" charset="-128"/>
              </a:rPr>
              <a:t>生じる。　</a:t>
            </a:r>
            <a:r>
              <a:rPr lang="ja-JP" altLang="en-US" sz="1800" dirty="0" smtClean="0">
                <a:ea typeface="ＭＳ Ｐゴシック" charset="-128"/>
              </a:rPr>
              <a:t>　　　　　</a:t>
            </a:r>
            <a:r>
              <a:rPr lang="ja-JP" altLang="en-US" sz="1800" b="1" dirty="0" smtClean="0">
                <a:solidFill>
                  <a:srgbClr val="FF0000"/>
                </a:solidFill>
                <a:ea typeface="ＭＳ Ｐゴシック" charset="-128"/>
              </a:rPr>
              <a:t>ドル</a:t>
            </a:r>
            <a:r>
              <a:rPr lang="ja-JP" altLang="en-US" sz="1800" b="1" dirty="0">
                <a:solidFill>
                  <a:srgbClr val="FF0000"/>
                </a:solidFill>
                <a:ea typeface="ＭＳ Ｐゴシック" charset="-128"/>
              </a:rPr>
              <a:t>に対する需要が増える。</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よって</a:t>
            </a:r>
            <a:r>
              <a:rPr lang="ja-JP" altLang="en-US" sz="1800" dirty="0">
                <a:ea typeface="ＭＳ Ｐゴシック" charset="-128"/>
              </a:rPr>
              <a:t>、次のようにまとめることができる。</a:t>
            </a:r>
          </a:p>
          <a:p>
            <a:pPr>
              <a:spcBef>
                <a:spcPct val="50000"/>
              </a:spcBef>
            </a:pPr>
            <a:r>
              <a:rPr lang="ja-JP" altLang="en-US" sz="1800" b="1" dirty="0">
                <a:solidFill>
                  <a:srgbClr val="FF0000"/>
                </a:solidFill>
                <a:ea typeface="ＭＳ Ｐゴシック" charset="-128"/>
              </a:rPr>
              <a:t>貿易収支</a:t>
            </a:r>
            <a:r>
              <a:rPr lang="ja-JP" altLang="en-US" sz="1800" dirty="0" smtClean="0">
                <a:ea typeface="ＭＳ Ｐゴシック" charset="-128"/>
              </a:rPr>
              <a:t>＝財の輸出－財の輸入</a:t>
            </a:r>
            <a:r>
              <a:rPr lang="ja-JP" altLang="en-US" sz="1800" dirty="0">
                <a:ea typeface="ＭＳ Ｐゴシック" charset="-128"/>
              </a:rPr>
              <a:t>＝ドルの供給－ドルの需要</a:t>
            </a:r>
          </a:p>
          <a:p>
            <a:pPr>
              <a:spcBef>
                <a:spcPct val="50000"/>
              </a:spcBef>
            </a:pPr>
            <a:r>
              <a:rPr lang="ja-JP" altLang="en-US" sz="1800" dirty="0">
                <a:ea typeface="ＭＳ Ｐゴシック" charset="-128"/>
              </a:rPr>
              <a:t>　　　　　　＝</a:t>
            </a:r>
            <a:r>
              <a:rPr lang="ja-JP" altLang="en-US" sz="1800" b="1" dirty="0">
                <a:solidFill>
                  <a:srgbClr val="FF0000"/>
                </a:solidFill>
                <a:ea typeface="ＭＳ Ｐゴシック" charset="-128"/>
              </a:rPr>
              <a:t>財の取引でのドルの超過供給</a:t>
            </a:r>
          </a:p>
          <a:p>
            <a:pPr>
              <a:spcBef>
                <a:spcPct val="50000"/>
              </a:spcBef>
            </a:pPr>
            <a:r>
              <a:rPr lang="ja-JP" altLang="en-US" sz="1800" dirty="0">
                <a:ea typeface="ＭＳ Ｐゴシック" charset="-128"/>
              </a:rPr>
              <a:t>つまり輸出が輸入を上回る貿易黒字の状態では、</a:t>
            </a:r>
          </a:p>
          <a:p>
            <a:pPr>
              <a:spcBef>
                <a:spcPct val="50000"/>
              </a:spcBef>
            </a:pPr>
            <a:r>
              <a:rPr lang="ja-JP" altLang="en-US" sz="1800" dirty="0">
                <a:ea typeface="ＭＳ Ｐゴシック" charset="-128"/>
              </a:rPr>
              <a:t>外国為替市場でドルの供給がドルの需要を上回る、</a:t>
            </a:r>
          </a:p>
          <a:p>
            <a:pPr>
              <a:spcBef>
                <a:spcPct val="50000"/>
              </a:spcBef>
            </a:pPr>
            <a:r>
              <a:rPr lang="ja-JP" altLang="en-US" sz="1800" dirty="0">
                <a:ea typeface="ＭＳ Ｐゴシック" charset="-128"/>
              </a:rPr>
              <a:t>ドルの超過供給が起きている。</a:t>
            </a:r>
          </a:p>
          <a:p>
            <a:pPr>
              <a:spcBef>
                <a:spcPct val="50000"/>
              </a:spcBef>
            </a:pPr>
            <a:r>
              <a:rPr lang="ja-JP" altLang="en-US" sz="1800" b="1" dirty="0">
                <a:ea typeface="ＭＳ Ｐゴシック" charset="-128"/>
              </a:rPr>
              <a:t>これは所得収支についても同じことが成り立つ。</a:t>
            </a:r>
          </a:p>
          <a:p>
            <a:pPr>
              <a:spcBef>
                <a:spcPct val="50000"/>
              </a:spcBef>
            </a:pPr>
            <a:endParaRPr lang="ja-JP" altLang="en-US" sz="1800" dirty="0">
              <a:ea typeface="ＭＳ Ｐゴシック" charset="-128"/>
            </a:endParaRPr>
          </a:p>
        </p:txBody>
      </p:sp>
      <p:cxnSp>
        <p:nvCxnSpPr>
          <p:cNvPr id="3" name="直線矢印コネクタ 2"/>
          <p:cNvCxnSpPr/>
          <p:nvPr/>
        </p:nvCxnSpPr>
        <p:spPr bwMode="auto">
          <a:xfrm>
            <a:off x="2704352" y="1500174"/>
            <a:ext cx="571504" cy="1588"/>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
        <p:nvSpPr>
          <p:cNvPr id="4" name="円/楕円 3"/>
          <p:cNvSpPr/>
          <p:nvPr/>
        </p:nvSpPr>
        <p:spPr>
          <a:xfrm>
            <a:off x="4143372" y="5429264"/>
            <a:ext cx="2143140" cy="1000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7643834" y="5715016"/>
            <a:ext cx="785818" cy="400110"/>
          </a:xfrm>
          <a:prstGeom prst="rect">
            <a:avLst/>
          </a:prstGeom>
          <a:solidFill>
            <a:schemeClr val="accent1">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日本</a:t>
            </a:r>
            <a:endParaRPr kumimoji="1" lang="ja-JP" altLang="en-US" dirty="0"/>
          </a:p>
        </p:txBody>
      </p:sp>
      <p:sp>
        <p:nvSpPr>
          <p:cNvPr id="6" name="テキスト ボックス 5"/>
          <p:cNvSpPr txBox="1"/>
          <p:nvPr/>
        </p:nvSpPr>
        <p:spPr>
          <a:xfrm>
            <a:off x="7500958" y="3357562"/>
            <a:ext cx="1214446" cy="400110"/>
          </a:xfrm>
          <a:prstGeom prst="rect">
            <a:avLst/>
          </a:prstGeom>
          <a:solidFill>
            <a:schemeClr val="accent3">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アメリカ</a:t>
            </a:r>
            <a:endParaRPr kumimoji="1" lang="ja-JP" altLang="en-US" dirty="0"/>
          </a:p>
        </p:txBody>
      </p:sp>
      <p:cxnSp>
        <p:nvCxnSpPr>
          <p:cNvPr id="7" name="直線矢印コネクタ 6"/>
          <p:cNvCxnSpPr/>
          <p:nvPr/>
        </p:nvCxnSpPr>
        <p:spPr>
          <a:xfrm rot="5400000">
            <a:off x="7358876" y="4714090"/>
            <a:ext cx="171451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直線矢印コネクタ 7"/>
          <p:cNvCxnSpPr/>
          <p:nvPr/>
        </p:nvCxnSpPr>
        <p:spPr>
          <a:xfrm rot="5400000" flipH="1" flipV="1">
            <a:off x="7000892" y="4714884"/>
            <a:ext cx="1715306" cy="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テキスト ボックス 8"/>
          <p:cNvSpPr txBox="1"/>
          <p:nvPr/>
        </p:nvSpPr>
        <p:spPr>
          <a:xfrm>
            <a:off x="8429652" y="3857628"/>
            <a:ext cx="492443" cy="1714488"/>
          </a:xfrm>
          <a:prstGeom prst="rect">
            <a:avLst/>
          </a:prstGeom>
          <a:noFill/>
        </p:spPr>
        <p:txBody>
          <a:bodyPr vert="eaVert" wrap="square" rtlCol="0">
            <a:spAutoFit/>
          </a:bodyPr>
          <a:lstStyle/>
          <a:p>
            <a:r>
              <a:rPr kumimoji="1" lang="ja-JP" altLang="en-US" dirty="0" smtClean="0"/>
              <a:t>財・サービス</a:t>
            </a:r>
            <a:endParaRPr kumimoji="1" lang="ja-JP" altLang="en-US" dirty="0"/>
          </a:p>
        </p:txBody>
      </p:sp>
      <p:sp>
        <p:nvSpPr>
          <p:cNvPr id="10" name="テキスト ボックス 9"/>
          <p:cNvSpPr txBox="1"/>
          <p:nvPr/>
        </p:nvSpPr>
        <p:spPr>
          <a:xfrm>
            <a:off x="7215206" y="4429132"/>
            <a:ext cx="492443" cy="714380"/>
          </a:xfrm>
          <a:prstGeom prst="rect">
            <a:avLst/>
          </a:prstGeom>
          <a:noFill/>
        </p:spPr>
        <p:txBody>
          <a:bodyPr vert="eaVert" wrap="square" rtlCol="0">
            <a:spAutoFit/>
          </a:bodyPr>
          <a:lstStyle/>
          <a:p>
            <a:r>
              <a:rPr kumimoji="1" lang="ja-JP" altLang="en-US" dirty="0" smtClean="0"/>
              <a:t>ドル</a:t>
            </a:r>
            <a:endParaRPr kumimoji="1" lang="ja-JP" altLang="en-US" dirty="0"/>
          </a:p>
        </p:txBody>
      </p:sp>
      <p:sp>
        <p:nvSpPr>
          <p:cNvPr id="11" name="テキスト ボックス 10"/>
          <p:cNvSpPr txBox="1"/>
          <p:nvPr/>
        </p:nvSpPr>
        <p:spPr>
          <a:xfrm>
            <a:off x="4357686" y="5357826"/>
            <a:ext cx="1785950"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外国為替市場</a:t>
            </a:r>
            <a:endParaRPr kumimoji="1" lang="ja-JP" altLang="en-US" dirty="0"/>
          </a:p>
        </p:txBody>
      </p:sp>
      <p:cxnSp>
        <p:nvCxnSpPr>
          <p:cNvPr id="12" name="直線矢印コネクタ 11"/>
          <p:cNvCxnSpPr/>
          <p:nvPr/>
        </p:nvCxnSpPr>
        <p:spPr>
          <a:xfrm rot="10800000">
            <a:off x="6215074" y="5929330"/>
            <a:ext cx="135732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テキスト ボックス 12"/>
          <p:cNvSpPr txBox="1"/>
          <p:nvPr/>
        </p:nvSpPr>
        <p:spPr>
          <a:xfrm>
            <a:off x="6429388" y="6215082"/>
            <a:ext cx="1214446" cy="400110"/>
          </a:xfrm>
          <a:prstGeom prst="rect">
            <a:avLst/>
          </a:prstGeom>
          <a:noFill/>
          <a:scene3d>
            <a:camera prst="orthographicFront"/>
            <a:lightRig rig="threePt" dir="t"/>
          </a:scene3d>
          <a:sp3d>
            <a:bevelT w="165100" prst="coolSlant"/>
          </a:sp3d>
        </p:spPr>
        <p:txBody>
          <a:bodyPr wrap="square" rtlCol="0">
            <a:spAutoFit/>
          </a:bodyPr>
          <a:lstStyle/>
          <a:p>
            <a:r>
              <a:rPr kumimoji="1" lang="ja-JP" altLang="en-US" dirty="0" smtClean="0"/>
              <a:t>ドル</a:t>
            </a:r>
            <a:endParaRPr kumimoji="1" lang="ja-JP" altLang="en-US" dirty="0"/>
          </a:p>
        </p:txBody>
      </p:sp>
      <p:cxnSp>
        <p:nvCxnSpPr>
          <p:cNvPr id="14" name="直線矢印コネクタ 13"/>
          <p:cNvCxnSpPr/>
          <p:nvPr/>
        </p:nvCxnSpPr>
        <p:spPr>
          <a:xfrm>
            <a:off x="6286512" y="6072206"/>
            <a:ext cx="1214446"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5" name="テキスト ボックス 14"/>
          <p:cNvSpPr txBox="1"/>
          <p:nvPr/>
        </p:nvSpPr>
        <p:spPr>
          <a:xfrm>
            <a:off x="6500826" y="5429264"/>
            <a:ext cx="1214446" cy="400110"/>
          </a:xfrm>
          <a:prstGeom prst="rect">
            <a:avLst/>
          </a:prstGeom>
          <a:noFill/>
          <a:scene3d>
            <a:camera prst="orthographicFront"/>
            <a:lightRig rig="threePt" dir="t"/>
          </a:scene3d>
          <a:sp3d>
            <a:bevelT w="165100" prst="coolSlant"/>
          </a:sp3d>
        </p:spPr>
        <p:txBody>
          <a:bodyPr wrap="square" rtlCol="0">
            <a:spAutoFit/>
          </a:bodyPr>
          <a:lstStyle/>
          <a:p>
            <a:r>
              <a:rPr kumimoji="1" lang="ja-JP" altLang="en-US" dirty="0" smtClean="0"/>
              <a:t>円</a:t>
            </a:r>
            <a:endParaRPr kumimoji="1" lang="ja-JP"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071538" y="1071546"/>
            <a:ext cx="7643866" cy="371477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5364" name="Text Box 4"/>
          <p:cNvSpPr txBox="1">
            <a:spLocks noChangeArrowheads="1"/>
          </p:cNvSpPr>
          <p:nvPr/>
        </p:nvSpPr>
        <p:spPr bwMode="auto">
          <a:xfrm>
            <a:off x="1116013" y="620713"/>
            <a:ext cx="7200900" cy="4524315"/>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次に</a:t>
            </a:r>
            <a:r>
              <a:rPr lang="ja-JP" altLang="en-US" sz="1800" b="1" dirty="0">
                <a:ea typeface="ＭＳ Ｐゴシック" charset="-128"/>
              </a:rPr>
              <a:t>対外純資産の増加</a:t>
            </a:r>
            <a:r>
              <a:rPr lang="ja-JP" altLang="en-US" sz="1800" dirty="0">
                <a:ea typeface="ＭＳ Ｐゴシック" charset="-128"/>
              </a:rPr>
              <a:t>について見てみよう。</a:t>
            </a:r>
          </a:p>
          <a:p>
            <a:pPr>
              <a:spcBef>
                <a:spcPct val="50000"/>
              </a:spcBef>
            </a:pPr>
            <a:r>
              <a:rPr lang="ja-JP" altLang="en-US" sz="1800" b="1" dirty="0">
                <a:solidFill>
                  <a:srgbClr val="FF0000"/>
                </a:solidFill>
                <a:ea typeface="ＭＳ Ｐゴシック" charset="-128"/>
              </a:rPr>
              <a:t>資本流出</a:t>
            </a:r>
            <a:r>
              <a:rPr lang="ja-JP" altLang="en-US" sz="1800" dirty="0">
                <a:ea typeface="ＭＳ Ｐゴシック" charset="-128"/>
              </a:rPr>
              <a:t>：アメリカの資産の購入（アメリカへの貸し）</a:t>
            </a:r>
          </a:p>
          <a:p>
            <a:pPr>
              <a:spcBef>
                <a:spcPct val="50000"/>
              </a:spcBef>
            </a:pPr>
            <a:r>
              <a:rPr lang="ja-JP" altLang="en-US" sz="1800" dirty="0">
                <a:ea typeface="ＭＳ Ｐゴシック" charset="-128"/>
              </a:rPr>
              <a:t>　　　　</a:t>
            </a:r>
            <a:r>
              <a:rPr lang="ja-JP" altLang="en-US" sz="1800" dirty="0" smtClean="0">
                <a:ea typeface="ＭＳ Ｐゴシック" charset="-128"/>
              </a:rPr>
              <a:t>＝</a:t>
            </a:r>
            <a:r>
              <a:rPr lang="ja-JP" altLang="en-US" sz="1800" dirty="0">
                <a:ea typeface="ＭＳ Ｐゴシック" charset="-128"/>
              </a:rPr>
              <a:t>アメリカの債券を買うためにドルが</a:t>
            </a:r>
            <a:r>
              <a:rPr lang="ja-JP" altLang="en-US" sz="1800" dirty="0" smtClean="0">
                <a:ea typeface="ＭＳ Ｐゴシック" charset="-128"/>
              </a:rPr>
              <a:t>必要　　　　</a:t>
            </a:r>
            <a:r>
              <a:rPr lang="ja-JP" altLang="en-US" sz="1800" b="1" dirty="0" smtClean="0">
                <a:solidFill>
                  <a:srgbClr val="FF0000"/>
                </a:solidFill>
                <a:ea typeface="ＭＳ Ｐゴシック" charset="-128"/>
              </a:rPr>
              <a:t>ドル</a:t>
            </a:r>
            <a:r>
              <a:rPr lang="ja-JP" altLang="en-US" sz="1800" b="1" dirty="0">
                <a:solidFill>
                  <a:srgbClr val="FF0000"/>
                </a:solidFill>
                <a:ea typeface="ＭＳ Ｐゴシック" charset="-128"/>
              </a:rPr>
              <a:t>に対する需要</a:t>
            </a:r>
          </a:p>
          <a:p>
            <a:pPr>
              <a:spcBef>
                <a:spcPct val="50000"/>
              </a:spcBef>
            </a:pPr>
            <a:r>
              <a:rPr lang="ja-JP" altLang="en-US" sz="1800" b="1" dirty="0">
                <a:solidFill>
                  <a:srgbClr val="FF0000"/>
                </a:solidFill>
                <a:ea typeface="ＭＳ Ｐゴシック" charset="-128"/>
              </a:rPr>
              <a:t>資本流入</a:t>
            </a:r>
            <a:r>
              <a:rPr lang="ja-JP" altLang="en-US" sz="1800" dirty="0">
                <a:ea typeface="ＭＳ Ｐゴシック" charset="-128"/>
              </a:rPr>
              <a:t>：アメリカ人に日本の債券を売る（アメリカからの借り）</a:t>
            </a:r>
          </a:p>
          <a:p>
            <a:pPr>
              <a:spcBef>
                <a:spcPct val="50000"/>
              </a:spcBef>
            </a:pPr>
            <a:r>
              <a:rPr lang="ja-JP" altLang="en-US" sz="1800" dirty="0">
                <a:ea typeface="ＭＳ Ｐゴシック" charset="-128"/>
              </a:rPr>
              <a:t>　　　　＝アメリカ人は日本の債券を買うためにドルを円に換える必要　　　　　　　　　　　　　　　</a:t>
            </a:r>
          </a:p>
          <a:p>
            <a:pPr>
              <a:spcBef>
                <a:spcPct val="50000"/>
              </a:spcBef>
            </a:pPr>
            <a:r>
              <a:rPr lang="ja-JP" altLang="en-US" sz="1800" dirty="0">
                <a:ea typeface="ＭＳ Ｐゴシック" charset="-128"/>
              </a:rPr>
              <a:t>　　　　　　がある。</a:t>
            </a:r>
          </a:p>
          <a:p>
            <a:pPr>
              <a:spcBef>
                <a:spcPct val="50000"/>
              </a:spcBef>
            </a:pPr>
            <a:r>
              <a:rPr lang="ja-JP" altLang="en-US" sz="1800" dirty="0">
                <a:ea typeface="ＭＳ Ｐゴシック" charset="-128"/>
              </a:rPr>
              <a:t>　　　　　　　　</a:t>
            </a:r>
            <a:r>
              <a:rPr lang="en-US" altLang="ja-JP" sz="1800" dirty="0">
                <a:ea typeface="ＭＳ Ｐゴシック" charset="-128"/>
              </a:rPr>
              <a:t>or</a:t>
            </a:r>
          </a:p>
          <a:p>
            <a:pPr>
              <a:spcBef>
                <a:spcPct val="50000"/>
              </a:spcBef>
            </a:pPr>
            <a:r>
              <a:rPr lang="en-US" altLang="ja-JP" sz="1800" dirty="0">
                <a:ea typeface="ＭＳ Ｐゴシック" charset="-128"/>
              </a:rPr>
              <a:t>       </a:t>
            </a:r>
            <a:r>
              <a:rPr lang="en-US" altLang="ja-JP" sz="1800" dirty="0" smtClean="0">
                <a:ea typeface="ＭＳ Ｐゴシック" charset="-128"/>
              </a:rPr>
              <a:t>      </a:t>
            </a:r>
            <a:r>
              <a:rPr lang="ja-JP" altLang="en-US" sz="1800" dirty="0">
                <a:ea typeface="ＭＳ Ｐゴシック" charset="-128"/>
              </a:rPr>
              <a:t>日本人がドル債券を発行し、ドルで借りてきて</a:t>
            </a:r>
          </a:p>
          <a:p>
            <a:pPr>
              <a:spcBef>
                <a:spcPct val="50000"/>
              </a:spcBef>
            </a:pPr>
            <a:r>
              <a:rPr lang="ja-JP" altLang="en-US" sz="1800" dirty="0">
                <a:ea typeface="ＭＳ Ｐゴシック" charset="-128"/>
              </a:rPr>
              <a:t>　　　　　（ドル資金を手に入れて）、円と交換する。</a:t>
            </a:r>
          </a:p>
          <a:p>
            <a:pPr>
              <a:spcBef>
                <a:spcPct val="50000"/>
              </a:spcBef>
            </a:pPr>
            <a:r>
              <a:rPr lang="ja-JP" altLang="en-US" sz="1800" dirty="0">
                <a:ea typeface="ＭＳ Ｐゴシック" charset="-128"/>
              </a:rPr>
              <a:t>　　　　　　　</a:t>
            </a:r>
            <a:r>
              <a:rPr lang="ja-JP" altLang="en-US" sz="1800" dirty="0" smtClean="0">
                <a:ea typeface="ＭＳ Ｐゴシック" charset="-128"/>
              </a:rPr>
              <a:t>　　　　</a:t>
            </a:r>
            <a:r>
              <a:rPr lang="ja-JP" altLang="en-US" sz="1800" b="1" dirty="0" smtClean="0">
                <a:solidFill>
                  <a:srgbClr val="FF0000"/>
                </a:solidFill>
                <a:ea typeface="ＭＳ Ｐゴシック" charset="-128"/>
              </a:rPr>
              <a:t>ドル</a:t>
            </a:r>
            <a:r>
              <a:rPr lang="ja-JP" altLang="en-US" sz="1800" b="1" dirty="0">
                <a:solidFill>
                  <a:srgbClr val="FF0000"/>
                </a:solidFill>
                <a:ea typeface="ＭＳ Ｐゴシック" charset="-128"/>
              </a:rPr>
              <a:t>の</a:t>
            </a:r>
            <a:r>
              <a:rPr lang="ja-JP" altLang="en-US" sz="1800" b="1" dirty="0" smtClean="0">
                <a:solidFill>
                  <a:srgbClr val="FF0000"/>
                </a:solidFill>
                <a:ea typeface="ＭＳ Ｐゴシック" charset="-128"/>
              </a:rPr>
              <a:t>供給</a:t>
            </a:r>
            <a:endParaRPr lang="en-US" altLang="ja-JP" sz="1800" dirty="0">
              <a:ea typeface="ＭＳ Ｐゴシック" charset="-128"/>
            </a:endParaRPr>
          </a:p>
          <a:p>
            <a:pPr>
              <a:spcBef>
                <a:spcPct val="50000"/>
              </a:spcBef>
            </a:pPr>
            <a:endParaRPr lang="ja-JP" altLang="en-US" sz="1800" b="1" dirty="0">
              <a:solidFill>
                <a:srgbClr val="FF0000"/>
              </a:solidFill>
              <a:ea typeface="ＭＳ Ｐゴシック" charset="-128"/>
            </a:endParaRPr>
          </a:p>
        </p:txBody>
      </p:sp>
      <p:cxnSp>
        <p:nvCxnSpPr>
          <p:cNvPr id="3" name="直線矢印コネクタ 2"/>
          <p:cNvCxnSpPr/>
          <p:nvPr/>
        </p:nvCxnSpPr>
        <p:spPr bwMode="auto">
          <a:xfrm>
            <a:off x="5786446" y="1643050"/>
            <a:ext cx="571504" cy="1588"/>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cxnSp>
        <p:nvCxnSpPr>
          <p:cNvPr id="4" name="直線矢印コネクタ 3"/>
          <p:cNvCxnSpPr/>
          <p:nvPr/>
        </p:nvCxnSpPr>
        <p:spPr bwMode="auto">
          <a:xfrm>
            <a:off x="2071670" y="4500570"/>
            <a:ext cx="571504" cy="1588"/>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71538" y="2857496"/>
            <a:ext cx="7358114" cy="200026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3" name="正方形/長方形 2"/>
          <p:cNvSpPr/>
          <p:nvPr/>
        </p:nvSpPr>
        <p:spPr>
          <a:xfrm>
            <a:off x="1071538" y="1142984"/>
            <a:ext cx="7286676"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6388" name="Text Box 4"/>
          <p:cNvSpPr txBox="1">
            <a:spLocks noChangeArrowheads="1"/>
          </p:cNvSpPr>
          <p:nvPr/>
        </p:nvSpPr>
        <p:spPr bwMode="auto">
          <a:xfrm>
            <a:off x="1116013" y="549275"/>
            <a:ext cx="6985000" cy="5770811"/>
          </a:xfrm>
          <a:prstGeom prst="rect">
            <a:avLst/>
          </a:prstGeom>
          <a:noFill/>
          <a:ln w="9525">
            <a:noFill/>
            <a:miter lim="800000"/>
            <a:headEnd/>
            <a:tailEnd/>
          </a:ln>
          <a:effectLst/>
        </p:spPr>
        <p:txBody>
          <a:bodyPr>
            <a:spAutoFit/>
          </a:bodyPr>
          <a:lstStyle/>
          <a:p>
            <a:pPr>
              <a:spcBef>
                <a:spcPct val="50000"/>
              </a:spcBef>
            </a:pPr>
            <a:r>
              <a:rPr lang="ja-JP" altLang="en-US" sz="1800" dirty="0" smtClean="0">
                <a:ea typeface="ＭＳ Ｐゴシック" charset="-128"/>
              </a:rPr>
              <a:t>よって、</a:t>
            </a:r>
            <a:r>
              <a:rPr lang="ja-JP" altLang="en-US" sz="1800" dirty="0">
                <a:ea typeface="ＭＳ Ｐゴシック" charset="-128"/>
              </a:rPr>
              <a:t>次のようになる。</a:t>
            </a:r>
          </a:p>
          <a:p>
            <a:pPr>
              <a:spcBef>
                <a:spcPct val="50000"/>
              </a:spcBef>
            </a:pPr>
            <a:endParaRPr lang="en-US" altLang="ja-JP" sz="1800" dirty="0" smtClean="0">
              <a:solidFill>
                <a:srgbClr val="FF0000"/>
              </a:solidFill>
              <a:ea typeface="ＭＳ Ｐゴシック" charset="-128"/>
            </a:endParaRPr>
          </a:p>
          <a:p>
            <a:pPr>
              <a:spcBef>
                <a:spcPct val="50000"/>
              </a:spcBef>
            </a:pPr>
            <a:r>
              <a:rPr lang="ja-JP" altLang="en-US" sz="1800" dirty="0" smtClean="0">
                <a:solidFill>
                  <a:srgbClr val="FF0000"/>
                </a:solidFill>
                <a:ea typeface="ＭＳ Ｐゴシック" charset="-128"/>
              </a:rPr>
              <a:t>対外</a:t>
            </a:r>
            <a:r>
              <a:rPr lang="ja-JP" altLang="en-US" sz="1800" dirty="0">
                <a:solidFill>
                  <a:srgbClr val="FF0000"/>
                </a:solidFill>
                <a:ea typeface="ＭＳ Ｐゴシック" charset="-128"/>
              </a:rPr>
              <a:t>純資産の増加</a:t>
            </a:r>
            <a:r>
              <a:rPr lang="ja-JP" altLang="en-US" sz="1800" dirty="0">
                <a:ea typeface="ＭＳ Ｐゴシック" charset="-128"/>
              </a:rPr>
              <a:t>＝資本流出－資本流入＝ドルの需要－ドルの供給</a:t>
            </a:r>
          </a:p>
          <a:p>
            <a:pPr>
              <a:spcBef>
                <a:spcPct val="50000"/>
              </a:spcBef>
            </a:pPr>
            <a:r>
              <a:rPr lang="ja-JP" altLang="en-US" sz="1800" dirty="0">
                <a:ea typeface="ＭＳ Ｐゴシック" charset="-128"/>
              </a:rPr>
              <a:t>　　　　　　　　　　　　＝</a:t>
            </a:r>
            <a:r>
              <a:rPr lang="ja-JP" altLang="en-US" sz="1800" dirty="0">
                <a:solidFill>
                  <a:srgbClr val="FF0000"/>
                </a:solidFill>
                <a:ea typeface="ＭＳ Ｐゴシック" charset="-128"/>
              </a:rPr>
              <a:t>資本取引でのドルの超過需要</a:t>
            </a:r>
          </a:p>
          <a:p>
            <a:pPr>
              <a:spcBef>
                <a:spcPct val="50000"/>
              </a:spcBef>
            </a:pPr>
            <a:r>
              <a:rPr lang="ja-JP" altLang="en-US" sz="1800" dirty="0">
                <a:ea typeface="ＭＳ Ｐゴシック" charset="-128"/>
              </a:rPr>
              <a:t>したがって、</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経常収支（ＣＡ）＝対外</a:t>
            </a:r>
            <a:r>
              <a:rPr lang="ja-JP" altLang="en-US" sz="1800" dirty="0">
                <a:ea typeface="ＭＳ Ｐゴシック" charset="-128"/>
              </a:rPr>
              <a:t>純資産の</a:t>
            </a:r>
            <a:r>
              <a:rPr lang="ja-JP" altLang="en-US" sz="1800" dirty="0" smtClean="0">
                <a:ea typeface="ＭＳ Ｐゴシック" charset="-128"/>
              </a:rPr>
              <a:t>増加（⊿ＦＡ）は</a:t>
            </a:r>
            <a:r>
              <a:rPr lang="ja-JP" altLang="en-US" sz="1800" dirty="0">
                <a:ea typeface="ＭＳ Ｐゴシック" charset="-128"/>
              </a:rPr>
              <a:t>、</a:t>
            </a:r>
          </a:p>
          <a:p>
            <a:pPr>
              <a:spcBef>
                <a:spcPct val="50000"/>
              </a:spcBef>
            </a:pPr>
            <a:r>
              <a:rPr lang="ja-JP" altLang="en-US" sz="1800" dirty="0">
                <a:solidFill>
                  <a:srgbClr val="FF0000"/>
                </a:solidFill>
                <a:ea typeface="ＭＳ Ｐゴシック" charset="-128"/>
              </a:rPr>
              <a:t>ＣＡ（ドルの超過供給）＝⊿ＦＡ（ドルの超過需要）</a:t>
            </a:r>
          </a:p>
          <a:p>
            <a:pPr>
              <a:spcBef>
                <a:spcPct val="50000"/>
              </a:spcBef>
            </a:pPr>
            <a:r>
              <a:rPr lang="ja-JP" altLang="en-US" sz="1800" dirty="0">
                <a:ea typeface="ＭＳ Ｐゴシック" charset="-128"/>
              </a:rPr>
              <a:t>ＣＡ（財などの取引でのドルの供給－財などの取引でのドルの需要）</a:t>
            </a:r>
          </a:p>
          <a:p>
            <a:pPr>
              <a:spcBef>
                <a:spcPct val="50000"/>
              </a:spcBef>
            </a:pPr>
            <a:r>
              <a:rPr lang="ja-JP" altLang="en-US" sz="1800" dirty="0">
                <a:ea typeface="ＭＳ Ｐゴシック" charset="-128"/>
              </a:rPr>
              <a:t>＝⊿ＦＡ（資本取引でのドルの需要－資本取引でのドルの供給）</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を</a:t>
            </a:r>
            <a:r>
              <a:rPr lang="ja-JP" altLang="en-US" sz="1800" dirty="0">
                <a:ea typeface="ＭＳ Ｐゴシック" charset="-128"/>
              </a:rPr>
              <a:t>意味する。</a:t>
            </a:r>
          </a:p>
          <a:p>
            <a:pPr>
              <a:spcBef>
                <a:spcPct val="50000"/>
              </a:spcBef>
            </a:pPr>
            <a:r>
              <a:rPr lang="ja-JP" altLang="en-US" sz="1800" dirty="0">
                <a:ea typeface="ＭＳ Ｐゴシック" charset="-128"/>
              </a:rPr>
              <a:t>全体として、ドルの需要と供給の一致を表す式になっている。</a:t>
            </a:r>
          </a:p>
          <a:p>
            <a:pPr>
              <a:spcBef>
                <a:spcPct val="50000"/>
              </a:spcBef>
            </a:pPr>
            <a:endParaRPr lang="ja-JP" altLang="en-US" sz="1800" dirty="0">
              <a:ea typeface="ＭＳ Ｐゴシック"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図表 17"/>
          <p:cNvGraphicFramePr/>
          <p:nvPr>
            <p:extLst>
              <p:ext uri="{D42A27DB-BD31-4B8C-83A1-F6EECF244321}">
                <p14:modId xmlns:p14="http://schemas.microsoft.com/office/powerpoint/2010/main" val="1390518351"/>
              </p:ext>
            </p:extLst>
          </p:nvPr>
        </p:nvGraphicFramePr>
        <p:xfrm>
          <a:off x="1142976" y="357166"/>
          <a:ext cx="8001024" cy="811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172" name="Text Box 4"/>
          <p:cNvSpPr txBox="1">
            <a:spLocks noChangeArrowheads="1"/>
          </p:cNvSpPr>
          <p:nvPr/>
        </p:nvSpPr>
        <p:spPr bwMode="auto">
          <a:xfrm>
            <a:off x="1350946" y="2197106"/>
            <a:ext cx="5040312" cy="457200"/>
          </a:xfrm>
          <a:prstGeom prst="rect">
            <a:avLst/>
          </a:prstGeom>
          <a:noFill/>
          <a:ln w="9525">
            <a:noFill/>
            <a:miter lim="800000"/>
            <a:headEnd/>
            <a:tailEnd/>
          </a:ln>
          <a:effectLst/>
        </p:spPr>
        <p:txBody>
          <a:bodyPr>
            <a:spAutoFit/>
          </a:bodyPr>
          <a:lstStyle/>
          <a:p>
            <a:pPr>
              <a:spcBef>
                <a:spcPct val="50000"/>
              </a:spcBef>
            </a:pPr>
            <a:r>
              <a:rPr lang="en-US" altLang="ja-JP" sz="2400" dirty="0"/>
              <a:t>(</a:t>
            </a:r>
            <a:r>
              <a:rPr lang="en-US" altLang="ja-JP" sz="2400" dirty="0" smtClean="0"/>
              <a:t>Y</a:t>
            </a:r>
            <a:r>
              <a:rPr lang="ja-JP" altLang="en-US" sz="2400" dirty="0" smtClean="0"/>
              <a:t>－</a:t>
            </a:r>
            <a:r>
              <a:rPr lang="en-US" altLang="ja-JP" sz="2400" dirty="0" smtClean="0"/>
              <a:t>T</a:t>
            </a:r>
            <a:r>
              <a:rPr lang="ja-JP" altLang="en-US" sz="2400" dirty="0"/>
              <a:t> －</a:t>
            </a:r>
            <a:r>
              <a:rPr lang="en-US" altLang="ja-JP" sz="2400" dirty="0"/>
              <a:t>C)</a:t>
            </a:r>
            <a:r>
              <a:rPr lang="ja-JP" altLang="en-US" sz="2400" dirty="0"/>
              <a:t>＋</a:t>
            </a:r>
            <a:r>
              <a:rPr lang="en-US" altLang="ja-JP" sz="2400" dirty="0"/>
              <a:t>(T</a:t>
            </a:r>
            <a:r>
              <a:rPr lang="ja-JP" altLang="en-US" sz="2400" dirty="0"/>
              <a:t>－</a:t>
            </a:r>
            <a:r>
              <a:rPr lang="en-US" altLang="ja-JP" sz="2400" dirty="0"/>
              <a:t>G)</a:t>
            </a:r>
            <a:r>
              <a:rPr lang="ja-JP" altLang="en-US" sz="2400" dirty="0"/>
              <a:t>＝</a:t>
            </a:r>
            <a:r>
              <a:rPr lang="en-US" altLang="ja-JP" sz="2400" dirty="0">
                <a:solidFill>
                  <a:srgbClr val="FF3300"/>
                </a:solidFill>
              </a:rPr>
              <a:t>I</a:t>
            </a:r>
            <a:r>
              <a:rPr lang="ja-JP" altLang="en-US" sz="2400" dirty="0"/>
              <a:t>＋</a:t>
            </a:r>
            <a:r>
              <a:rPr lang="ja-JP" altLang="en-US" sz="2400" dirty="0">
                <a:solidFill>
                  <a:srgbClr val="33CC33"/>
                </a:solidFill>
              </a:rPr>
              <a:t>⊿</a:t>
            </a:r>
            <a:r>
              <a:rPr lang="en-US" altLang="ja-JP" sz="2400" dirty="0">
                <a:solidFill>
                  <a:srgbClr val="33CC33"/>
                </a:solidFill>
              </a:rPr>
              <a:t>FA</a:t>
            </a:r>
          </a:p>
        </p:txBody>
      </p:sp>
      <p:sp>
        <p:nvSpPr>
          <p:cNvPr id="7174" name="AutoShape 6"/>
          <p:cNvSpPr>
            <a:spLocks/>
          </p:cNvSpPr>
          <p:nvPr/>
        </p:nvSpPr>
        <p:spPr bwMode="auto">
          <a:xfrm rot="16200000">
            <a:off x="2035158" y="2089156"/>
            <a:ext cx="215900" cy="1295400"/>
          </a:xfrm>
          <a:prstGeom prst="leftBrace">
            <a:avLst>
              <a:gd name="adj1" fmla="val 50000"/>
              <a:gd name="adj2" fmla="val 50000"/>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endParaRPr lang="ja-JP" altLang="en-US"/>
          </a:p>
        </p:txBody>
      </p:sp>
      <p:sp>
        <p:nvSpPr>
          <p:cNvPr id="7175" name="AutoShape 7"/>
          <p:cNvSpPr>
            <a:spLocks/>
          </p:cNvSpPr>
          <p:nvPr/>
        </p:nvSpPr>
        <p:spPr bwMode="auto">
          <a:xfrm rot="16200000">
            <a:off x="3547252" y="2304262"/>
            <a:ext cx="215900" cy="865188"/>
          </a:xfrm>
          <a:prstGeom prst="leftBrace">
            <a:avLst>
              <a:gd name="adj1" fmla="val 33395"/>
              <a:gd name="adj2" fmla="val 50000"/>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endParaRPr lang="ja-JP" altLang="en-US"/>
          </a:p>
        </p:txBody>
      </p:sp>
      <p:sp>
        <p:nvSpPr>
          <p:cNvPr id="7176" name="Text Box 8"/>
          <p:cNvSpPr txBox="1">
            <a:spLocks noChangeArrowheads="1"/>
          </p:cNvSpPr>
          <p:nvPr/>
        </p:nvSpPr>
        <p:spPr bwMode="auto">
          <a:xfrm>
            <a:off x="1495408" y="2917831"/>
            <a:ext cx="1598599" cy="40011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spcBef>
                <a:spcPct val="50000"/>
              </a:spcBef>
            </a:pPr>
            <a:r>
              <a:rPr lang="ja-JP" altLang="en-US"/>
              <a:t>民間貯蓄</a:t>
            </a:r>
            <a:r>
              <a:rPr lang="en-US" altLang="ja-JP"/>
              <a:t>Sp</a:t>
            </a:r>
          </a:p>
        </p:txBody>
      </p:sp>
      <p:sp>
        <p:nvSpPr>
          <p:cNvPr id="7177" name="Text Box 9"/>
          <p:cNvSpPr txBox="1">
            <a:spLocks noChangeArrowheads="1"/>
          </p:cNvSpPr>
          <p:nvPr/>
        </p:nvSpPr>
        <p:spPr bwMode="auto">
          <a:xfrm>
            <a:off x="3151171" y="2917831"/>
            <a:ext cx="1223962" cy="376238"/>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pPr>
            <a:r>
              <a:rPr lang="ja-JP" altLang="en-US"/>
              <a:t>公的貯蓄</a:t>
            </a:r>
          </a:p>
        </p:txBody>
      </p:sp>
      <p:sp>
        <p:nvSpPr>
          <p:cNvPr id="7178" name="AutoShape 10"/>
          <p:cNvSpPr>
            <a:spLocks/>
          </p:cNvSpPr>
          <p:nvPr/>
        </p:nvSpPr>
        <p:spPr bwMode="auto">
          <a:xfrm rot="16200000">
            <a:off x="4914883" y="2089156"/>
            <a:ext cx="215900" cy="1295400"/>
          </a:xfrm>
          <a:prstGeom prst="leftBrace">
            <a:avLst>
              <a:gd name="adj1" fmla="val 50000"/>
              <a:gd name="adj2" fmla="val 50000"/>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endParaRPr lang="ja-JP" altLang="en-US"/>
          </a:p>
        </p:txBody>
      </p:sp>
      <p:sp>
        <p:nvSpPr>
          <p:cNvPr id="7179" name="Text Box 11"/>
          <p:cNvSpPr txBox="1">
            <a:spLocks noChangeArrowheads="1"/>
          </p:cNvSpPr>
          <p:nvPr/>
        </p:nvSpPr>
        <p:spPr bwMode="auto">
          <a:xfrm>
            <a:off x="4591033" y="2917831"/>
            <a:ext cx="3289320" cy="40011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spcBef>
                <a:spcPct val="50000"/>
              </a:spcBef>
            </a:pPr>
            <a:r>
              <a:rPr lang="ja-JP" altLang="en-US">
                <a:solidFill>
                  <a:srgbClr val="FF3300"/>
                </a:solidFill>
              </a:rPr>
              <a:t>国内投資</a:t>
            </a:r>
            <a:r>
              <a:rPr lang="ja-JP" altLang="en-US"/>
              <a:t>＋</a:t>
            </a:r>
            <a:r>
              <a:rPr lang="ja-JP" altLang="en-US">
                <a:solidFill>
                  <a:srgbClr val="33CC33"/>
                </a:solidFill>
              </a:rPr>
              <a:t>対外資産の増加</a:t>
            </a:r>
          </a:p>
        </p:txBody>
      </p:sp>
      <p:sp>
        <p:nvSpPr>
          <p:cNvPr id="7181" name="AutoShape 13"/>
          <p:cNvSpPr>
            <a:spLocks/>
          </p:cNvSpPr>
          <p:nvPr/>
        </p:nvSpPr>
        <p:spPr bwMode="auto">
          <a:xfrm rot="16200000">
            <a:off x="2754296" y="2809881"/>
            <a:ext cx="215900" cy="1295400"/>
          </a:xfrm>
          <a:prstGeom prst="leftBrace">
            <a:avLst>
              <a:gd name="adj1" fmla="val 50000"/>
              <a:gd name="adj2" fmla="val 50000"/>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endParaRPr lang="ja-JP" altLang="en-US"/>
          </a:p>
        </p:txBody>
      </p:sp>
      <p:sp>
        <p:nvSpPr>
          <p:cNvPr id="7182" name="Text Box 14"/>
          <p:cNvSpPr txBox="1">
            <a:spLocks noChangeArrowheads="1"/>
          </p:cNvSpPr>
          <p:nvPr/>
        </p:nvSpPr>
        <p:spPr bwMode="auto">
          <a:xfrm>
            <a:off x="2071671" y="3636969"/>
            <a:ext cx="1379526" cy="400110"/>
          </a:xfrm>
          <a:prstGeom prst="rect">
            <a:avLst/>
          </a:prstGeom>
          <a:noFill/>
          <a:ln w="9525">
            <a:noFill/>
            <a:miter lim="800000"/>
            <a:headEnd/>
            <a:tailEnd/>
          </a:ln>
          <a:effectLst/>
        </p:spPr>
        <p:txBody>
          <a:bodyPr wrap="square">
            <a:spAutoFit/>
          </a:bodyPr>
          <a:lstStyle/>
          <a:p>
            <a:pPr>
              <a:spcBef>
                <a:spcPct val="50000"/>
              </a:spcBef>
            </a:pPr>
            <a:r>
              <a:rPr lang="ja-JP" altLang="en-US" dirty="0"/>
              <a:t>国内貯蓄</a:t>
            </a:r>
          </a:p>
        </p:txBody>
      </p:sp>
      <p:sp>
        <p:nvSpPr>
          <p:cNvPr id="7183" name="Text Box 15"/>
          <p:cNvSpPr txBox="1">
            <a:spLocks noChangeArrowheads="1"/>
          </p:cNvSpPr>
          <p:nvPr/>
        </p:nvSpPr>
        <p:spPr bwMode="auto">
          <a:xfrm>
            <a:off x="4067175" y="3429000"/>
            <a:ext cx="4608513" cy="519113"/>
          </a:xfrm>
          <a:prstGeom prst="rect">
            <a:avLst/>
          </a:prstGeom>
          <a:noFill/>
          <a:ln w="9525">
            <a:noFill/>
            <a:miter lim="800000"/>
            <a:headEnd/>
            <a:tailEnd/>
          </a:ln>
          <a:effectLst/>
        </p:spPr>
        <p:txBody>
          <a:bodyPr>
            <a:spAutoFit/>
          </a:bodyPr>
          <a:lstStyle/>
          <a:p>
            <a:pPr>
              <a:spcBef>
                <a:spcPct val="50000"/>
              </a:spcBef>
            </a:pPr>
            <a:r>
              <a:rPr lang="en-US" altLang="ja-JP" sz="2800" dirty="0" err="1"/>
              <a:t>Sp</a:t>
            </a:r>
            <a:r>
              <a:rPr lang="ja-JP" altLang="en-US" sz="2800" dirty="0"/>
              <a:t>＋</a:t>
            </a:r>
            <a:r>
              <a:rPr lang="en-US" altLang="ja-JP" sz="2800" dirty="0"/>
              <a:t>(T</a:t>
            </a:r>
            <a:r>
              <a:rPr lang="ja-JP" altLang="en-US" sz="2800" dirty="0" smtClean="0"/>
              <a:t>－</a:t>
            </a:r>
            <a:r>
              <a:rPr lang="en-US" altLang="ja-JP" sz="2800" dirty="0"/>
              <a:t>G</a:t>
            </a:r>
            <a:r>
              <a:rPr lang="en-US" altLang="ja-JP" sz="2800" dirty="0" smtClean="0"/>
              <a:t>)</a:t>
            </a:r>
            <a:r>
              <a:rPr lang="ja-JP" altLang="en-US" sz="2800" dirty="0"/>
              <a:t>＝</a:t>
            </a:r>
            <a:r>
              <a:rPr lang="en-US" altLang="ja-JP" sz="2800" dirty="0"/>
              <a:t>I</a:t>
            </a:r>
            <a:r>
              <a:rPr lang="ja-JP" altLang="en-US" sz="2800" dirty="0"/>
              <a:t>＋⊿</a:t>
            </a:r>
            <a:r>
              <a:rPr lang="en-US" altLang="ja-JP" sz="2800" dirty="0"/>
              <a:t>FA</a:t>
            </a:r>
          </a:p>
        </p:txBody>
      </p:sp>
      <p:sp>
        <p:nvSpPr>
          <p:cNvPr id="7184" name="AutoShape 16"/>
          <p:cNvSpPr>
            <a:spLocks noChangeArrowheads="1"/>
          </p:cNvSpPr>
          <p:nvPr/>
        </p:nvSpPr>
        <p:spPr bwMode="auto">
          <a:xfrm>
            <a:off x="3500430" y="3571876"/>
            <a:ext cx="433387" cy="217488"/>
          </a:xfrm>
          <a:prstGeom prst="leftRightArrow">
            <a:avLst>
              <a:gd name="adj1" fmla="val 50000"/>
              <a:gd name="adj2" fmla="val 39854"/>
            </a:avLst>
          </a:prstGeom>
          <a:solidFill>
            <a:schemeClr val="accent1"/>
          </a:solidFill>
          <a:ln w="9525">
            <a:solidFill>
              <a:schemeClr val="tx1"/>
            </a:solidFill>
            <a:miter lim="800000"/>
            <a:headEnd/>
            <a:tailEnd/>
          </a:ln>
          <a:effectLst/>
        </p:spPr>
        <p:txBody>
          <a:bodyPr wrap="none" anchor="ctr"/>
          <a:lstStyle/>
          <a:p>
            <a:endParaRPr lang="ja-JP" altLang="en-US"/>
          </a:p>
        </p:txBody>
      </p:sp>
      <p:sp>
        <p:nvSpPr>
          <p:cNvPr id="7185" name="AutoShape 17"/>
          <p:cNvSpPr>
            <a:spLocks noChangeArrowheads="1"/>
          </p:cNvSpPr>
          <p:nvPr/>
        </p:nvSpPr>
        <p:spPr bwMode="auto">
          <a:xfrm>
            <a:off x="1422383" y="4357694"/>
            <a:ext cx="433388" cy="217487"/>
          </a:xfrm>
          <a:prstGeom prst="leftRightArrow">
            <a:avLst>
              <a:gd name="adj1" fmla="val 50000"/>
              <a:gd name="adj2" fmla="val 39854"/>
            </a:avLst>
          </a:prstGeom>
          <a:solidFill>
            <a:schemeClr val="accent1"/>
          </a:solidFill>
          <a:ln w="9525">
            <a:solidFill>
              <a:schemeClr val="tx1"/>
            </a:solidFill>
            <a:miter lim="800000"/>
            <a:headEnd/>
            <a:tailEnd/>
          </a:ln>
          <a:effectLst/>
        </p:spPr>
        <p:txBody>
          <a:bodyPr wrap="none" anchor="ctr"/>
          <a:lstStyle/>
          <a:p>
            <a:endParaRPr lang="ja-JP" altLang="en-US"/>
          </a:p>
        </p:txBody>
      </p:sp>
      <p:sp>
        <p:nvSpPr>
          <p:cNvPr id="7186" name="Text Box 18"/>
          <p:cNvSpPr txBox="1">
            <a:spLocks noChangeArrowheads="1"/>
          </p:cNvSpPr>
          <p:nvPr/>
        </p:nvSpPr>
        <p:spPr bwMode="auto">
          <a:xfrm>
            <a:off x="2214546" y="4286256"/>
            <a:ext cx="4032250" cy="51911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spcBef>
                <a:spcPct val="50000"/>
              </a:spcBef>
            </a:pPr>
            <a:r>
              <a:rPr lang="en-US" altLang="ja-JP" sz="2800" dirty="0"/>
              <a:t>Sp</a:t>
            </a:r>
            <a:r>
              <a:rPr lang="ja-JP" altLang="en-US" sz="2800" dirty="0"/>
              <a:t>＋</a:t>
            </a:r>
            <a:r>
              <a:rPr lang="en-US" altLang="ja-JP" sz="2800" dirty="0"/>
              <a:t>(T</a:t>
            </a:r>
            <a:r>
              <a:rPr lang="ja-JP" altLang="en-US" sz="2800" dirty="0" smtClean="0"/>
              <a:t>－</a:t>
            </a:r>
            <a:r>
              <a:rPr lang="en-US" altLang="ja-JP" sz="2800" dirty="0" smtClean="0"/>
              <a:t>G)</a:t>
            </a:r>
            <a:r>
              <a:rPr lang="ja-JP" altLang="en-US" sz="2800" dirty="0"/>
              <a:t>－</a:t>
            </a:r>
            <a:r>
              <a:rPr lang="en-US" altLang="ja-JP" sz="2800" dirty="0"/>
              <a:t>I</a:t>
            </a:r>
            <a:r>
              <a:rPr lang="ja-JP" altLang="en-US" sz="2800" dirty="0"/>
              <a:t>＝⊿</a:t>
            </a:r>
            <a:r>
              <a:rPr lang="en-US" altLang="ja-JP" sz="2800" dirty="0"/>
              <a:t>FA</a:t>
            </a:r>
          </a:p>
        </p:txBody>
      </p:sp>
      <p:sp>
        <p:nvSpPr>
          <p:cNvPr id="7187" name="Text Box 19"/>
          <p:cNvSpPr txBox="1">
            <a:spLocks noChangeArrowheads="1"/>
          </p:cNvSpPr>
          <p:nvPr/>
        </p:nvSpPr>
        <p:spPr bwMode="auto">
          <a:xfrm>
            <a:off x="2214546" y="4862519"/>
            <a:ext cx="5143536" cy="400110"/>
          </a:xfrm>
          <a:prstGeom prst="rect">
            <a:avLst/>
          </a:prstGeom>
          <a:noFill/>
          <a:ln w="9525">
            <a:noFill/>
            <a:miter lim="800000"/>
            <a:headEnd/>
            <a:tailEnd/>
          </a:ln>
          <a:effectLst/>
        </p:spPr>
        <p:txBody>
          <a:bodyPr wrap="square">
            <a:spAutoFit/>
          </a:bodyPr>
          <a:lstStyle/>
          <a:p>
            <a:pPr>
              <a:spcBef>
                <a:spcPct val="50000"/>
              </a:spcBef>
            </a:pPr>
            <a:r>
              <a:rPr lang="ja-JP" altLang="en-US" b="1" dirty="0">
                <a:effectLst>
                  <a:outerShdw blurRad="38100" dist="38100" dir="2700000" algn="tl">
                    <a:srgbClr val="C0C0C0"/>
                  </a:outerShdw>
                </a:effectLst>
              </a:rPr>
              <a:t>国内貯蓄－国内投資＝対外純資産の増加</a:t>
            </a:r>
          </a:p>
        </p:txBody>
      </p:sp>
      <p:sp>
        <p:nvSpPr>
          <p:cNvPr id="7191" name="Text Box 23"/>
          <p:cNvSpPr txBox="1">
            <a:spLocks noChangeArrowheads="1"/>
          </p:cNvSpPr>
          <p:nvPr/>
        </p:nvSpPr>
        <p:spPr bwMode="auto">
          <a:xfrm>
            <a:off x="1214414" y="1357298"/>
            <a:ext cx="6121400" cy="579437"/>
          </a:xfrm>
          <a:prstGeom prst="rect">
            <a:avLst/>
          </a:prstGeom>
          <a:noFill/>
          <a:ln w="9525">
            <a:noFill/>
            <a:miter lim="800000"/>
            <a:headEnd/>
            <a:tailEnd/>
          </a:ln>
          <a:effectLst/>
        </p:spPr>
        <p:txBody>
          <a:bodyPr>
            <a:spAutoFit/>
          </a:bodyPr>
          <a:lstStyle/>
          <a:p>
            <a:pPr>
              <a:spcBef>
                <a:spcPct val="50000"/>
              </a:spcBef>
              <a:buFont typeface="Wingdings" pitchFamily="2" charset="2"/>
              <a:buChar char="n"/>
            </a:pPr>
            <a:r>
              <a:rPr lang="ja-JP" altLang="en-US" sz="3200" dirty="0"/>
              <a:t>資金市場の需給一致の条件式</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428596" y="357166"/>
            <a:ext cx="4032250" cy="51911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spcBef>
                <a:spcPct val="50000"/>
              </a:spcBef>
            </a:pPr>
            <a:r>
              <a:rPr lang="en-US" altLang="ja-JP" sz="2800" dirty="0"/>
              <a:t>Sp</a:t>
            </a:r>
            <a:r>
              <a:rPr lang="ja-JP" altLang="en-US" sz="2800" dirty="0"/>
              <a:t>＋</a:t>
            </a:r>
            <a:r>
              <a:rPr lang="en-US" altLang="ja-JP" sz="2800" dirty="0"/>
              <a:t>(T</a:t>
            </a:r>
            <a:r>
              <a:rPr lang="ja-JP" altLang="en-US" sz="2800" dirty="0" smtClean="0"/>
              <a:t>－</a:t>
            </a:r>
            <a:r>
              <a:rPr lang="en-US" altLang="ja-JP" sz="2800" dirty="0" smtClean="0"/>
              <a:t>G)</a:t>
            </a:r>
            <a:r>
              <a:rPr lang="ja-JP" altLang="en-US" sz="2800" dirty="0"/>
              <a:t>－</a:t>
            </a:r>
            <a:r>
              <a:rPr lang="en-US" altLang="ja-JP" sz="2800" dirty="0"/>
              <a:t>I</a:t>
            </a:r>
            <a:r>
              <a:rPr lang="ja-JP" altLang="en-US" sz="2800" dirty="0"/>
              <a:t>＝⊿</a:t>
            </a:r>
            <a:r>
              <a:rPr lang="en-US" altLang="ja-JP" sz="2800" dirty="0"/>
              <a:t>FA</a:t>
            </a:r>
          </a:p>
        </p:txBody>
      </p:sp>
      <p:sp>
        <p:nvSpPr>
          <p:cNvPr id="8197" name="Text Box 5"/>
          <p:cNvSpPr txBox="1">
            <a:spLocks noChangeArrowheads="1"/>
          </p:cNvSpPr>
          <p:nvPr/>
        </p:nvSpPr>
        <p:spPr bwMode="auto">
          <a:xfrm>
            <a:off x="214282" y="1071546"/>
            <a:ext cx="4786346" cy="40011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spcBef>
                <a:spcPct val="50000"/>
              </a:spcBef>
            </a:pPr>
            <a:r>
              <a:rPr lang="ja-JP" altLang="en-US" b="1" dirty="0">
                <a:effectLst>
                  <a:outerShdw blurRad="38100" dist="38100" dir="2700000" algn="tl">
                    <a:srgbClr val="C0C0C0"/>
                  </a:outerShdw>
                </a:effectLst>
              </a:rPr>
              <a:t>国内貯蓄－国内投資＝対外純資産の増加</a:t>
            </a:r>
          </a:p>
        </p:txBody>
      </p:sp>
      <p:sp>
        <p:nvSpPr>
          <p:cNvPr id="8198" name="Rectangle 6"/>
          <p:cNvSpPr>
            <a:spLocks noChangeArrowheads="1"/>
          </p:cNvSpPr>
          <p:nvPr/>
        </p:nvSpPr>
        <p:spPr bwMode="auto">
          <a:xfrm>
            <a:off x="179388" y="1916113"/>
            <a:ext cx="4392612" cy="431958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ja-JP" altLang="en-US"/>
          </a:p>
        </p:txBody>
      </p:sp>
      <p:sp>
        <p:nvSpPr>
          <p:cNvPr id="8199" name="Line 7"/>
          <p:cNvSpPr>
            <a:spLocks noChangeShapeType="1"/>
          </p:cNvSpPr>
          <p:nvPr/>
        </p:nvSpPr>
        <p:spPr bwMode="auto">
          <a:xfrm>
            <a:off x="611188" y="5805488"/>
            <a:ext cx="3529012" cy="0"/>
          </a:xfrm>
          <a:prstGeom prst="line">
            <a:avLst/>
          </a:prstGeom>
          <a:noFill/>
          <a:ln w="9525">
            <a:solidFill>
              <a:schemeClr val="tx1"/>
            </a:solidFill>
            <a:round/>
            <a:headEnd/>
            <a:tailEnd type="triangle" w="med" len="med"/>
          </a:ln>
          <a:effectLst/>
        </p:spPr>
        <p:txBody>
          <a:bodyPr/>
          <a:lstStyle/>
          <a:p>
            <a:endParaRPr lang="ja-JP" altLang="en-US"/>
          </a:p>
        </p:txBody>
      </p:sp>
      <p:sp>
        <p:nvSpPr>
          <p:cNvPr id="8200" name="Line 8"/>
          <p:cNvSpPr>
            <a:spLocks noChangeShapeType="1"/>
          </p:cNvSpPr>
          <p:nvPr/>
        </p:nvSpPr>
        <p:spPr bwMode="auto">
          <a:xfrm flipV="1">
            <a:off x="611188" y="2565400"/>
            <a:ext cx="0" cy="3240088"/>
          </a:xfrm>
          <a:prstGeom prst="line">
            <a:avLst/>
          </a:prstGeom>
          <a:noFill/>
          <a:ln w="9525">
            <a:solidFill>
              <a:schemeClr val="tx1"/>
            </a:solidFill>
            <a:round/>
            <a:headEnd/>
            <a:tailEnd type="triangle" w="med" len="med"/>
          </a:ln>
          <a:effectLst/>
        </p:spPr>
        <p:txBody>
          <a:bodyPr/>
          <a:lstStyle/>
          <a:p>
            <a:endParaRPr lang="ja-JP" altLang="en-US"/>
          </a:p>
        </p:txBody>
      </p:sp>
      <p:sp>
        <p:nvSpPr>
          <p:cNvPr id="8202" name="Text Box 10"/>
          <p:cNvSpPr txBox="1">
            <a:spLocks noChangeArrowheads="1"/>
          </p:cNvSpPr>
          <p:nvPr/>
        </p:nvSpPr>
        <p:spPr bwMode="auto">
          <a:xfrm>
            <a:off x="468313" y="5805488"/>
            <a:ext cx="311150" cy="366712"/>
          </a:xfrm>
          <a:prstGeom prst="rect">
            <a:avLst/>
          </a:prstGeom>
          <a:noFill/>
          <a:ln w="9525">
            <a:noFill/>
            <a:miter lim="800000"/>
            <a:headEnd/>
            <a:tailEnd/>
          </a:ln>
          <a:effectLst/>
        </p:spPr>
        <p:txBody>
          <a:bodyPr wrap="none">
            <a:spAutoFit/>
          </a:bodyPr>
          <a:lstStyle/>
          <a:p>
            <a:r>
              <a:rPr lang="en-US" altLang="ja-JP"/>
              <a:t>0</a:t>
            </a:r>
          </a:p>
        </p:txBody>
      </p:sp>
      <p:sp>
        <p:nvSpPr>
          <p:cNvPr id="8208" name="Line 16"/>
          <p:cNvSpPr>
            <a:spLocks noChangeShapeType="1"/>
          </p:cNvSpPr>
          <p:nvPr/>
        </p:nvSpPr>
        <p:spPr bwMode="auto">
          <a:xfrm flipV="1">
            <a:off x="971550" y="2852738"/>
            <a:ext cx="2592388" cy="2447925"/>
          </a:xfrm>
          <a:prstGeom prst="line">
            <a:avLst/>
          </a:prstGeom>
          <a:noFill/>
          <a:ln w="57150">
            <a:solidFill>
              <a:schemeClr val="tx1"/>
            </a:solidFill>
            <a:round/>
            <a:headEnd/>
            <a:tailEnd/>
          </a:ln>
          <a:effectLst/>
        </p:spPr>
        <p:txBody>
          <a:bodyPr/>
          <a:lstStyle/>
          <a:p>
            <a:endParaRPr lang="ja-JP" altLang="en-US"/>
          </a:p>
        </p:txBody>
      </p:sp>
      <p:sp>
        <p:nvSpPr>
          <p:cNvPr id="8211" name="Text Box 19"/>
          <p:cNvSpPr txBox="1">
            <a:spLocks noChangeArrowheads="1"/>
          </p:cNvSpPr>
          <p:nvPr/>
        </p:nvSpPr>
        <p:spPr bwMode="auto">
          <a:xfrm>
            <a:off x="4786314" y="428604"/>
            <a:ext cx="4572032" cy="400110"/>
          </a:xfrm>
          <a:prstGeom prst="rect">
            <a:avLst/>
          </a:prstGeom>
          <a:noFill/>
          <a:ln w="9525">
            <a:noFill/>
            <a:miter lim="800000"/>
            <a:headEnd/>
            <a:tailEnd/>
          </a:ln>
          <a:effectLst/>
        </p:spPr>
        <p:txBody>
          <a:bodyPr wrap="square">
            <a:spAutoFit/>
          </a:bodyPr>
          <a:lstStyle/>
          <a:p>
            <a:pPr>
              <a:spcBef>
                <a:spcPct val="50000"/>
              </a:spcBef>
            </a:pPr>
            <a:r>
              <a:rPr lang="ja-JP" altLang="en-US" dirty="0"/>
              <a:t>民間貯蓄</a:t>
            </a:r>
            <a:r>
              <a:rPr lang="en-US" altLang="ja-JP" dirty="0"/>
              <a:t>Sp</a:t>
            </a:r>
            <a:r>
              <a:rPr lang="ja-JP" altLang="en-US" dirty="0"/>
              <a:t>；実質利子率</a:t>
            </a:r>
            <a:r>
              <a:rPr lang="en-US" altLang="ja-JP" dirty="0"/>
              <a:t>r</a:t>
            </a:r>
            <a:r>
              <a:rPr lang="ja-JP" altLang="en-US" dirty="0"/>
              <a:t>と正の相関　　　　</a:t>
            </a:r>
          </a:p>
        </p:txBody>
      </p:sp>
      <p:sp>
        <p:nvSpPr>
          <p:cNvPr id="8212" name="Text Box 20"/>
          <p:cNvSpPr txBox="1">
            <a:spLocks noChangeArrowheads="1"/>
          </p:cNvSpPr>
          <p:nvPr/>
        </p:nvSpPr>
        <p:spPr bwMode="auto">
          <a:xfrm>
            <a:off x="5219700" y="857232"/>
            <a:ext cx="3924300" cy="366713"/>
          </a:xfrm>
          <a:prstGeom prst="rect">
            <a:avLst/>
          </a:prstGeom>
          <a:noFill/>
          <a:ln w="9525">
            <a:noFill/>
            <a:miter lim="800000"/>
            <a:headEnd/>
            <a:tailEnd/>
          </a:ln>
          <a:effectLst/>
        </p:spPr>
        <p:txBody>
          <a:bodyPr>
            <a:spAutoFit/>
          </a:bodyPr>
          <a:lstStyle/>
          <a:p>
            <a:pPr>
              <a:spcBef>
                <a:spcPct val="50000"/>
              </a:spcBef>
            </a:pPr>
            <a:r>
              <a:rPr lang="ja-JP" altLang="en-US" dirty="0"/>
              <a:t>投資</a:t>
            </a:r>
            <a:r>
              <a:rPr lang="en-US" altLang="ja-JP" dirty="0"/>
              <a:t>I</a:t>
            </a:r>
            <a:r>
              <a:rPr lang="ja-JP" altLang="en-US" dirty="0"/>
              <a:t>；実質利子率</a:t>
            </a:r>
            <a:r>
              <a:rPr lang="en-US" altLang="ja-JP" dirty="0"/>
              <a:t>r</a:t>
            </a:r>
            <a:r>
              <a:rPr lang="ja-JP" altLang="en-US" dirty="0" err="1"/>
              <a:t>と負の</a:t>
            </a:r>
            <a:r>
              <a:rPr lang="ja-JP" altLang="en-US" dirty="0"/>
              <a:t>相関　　　</a:t>
            </a:r>
          </a:p>
        </p:txBody>
      </p:sp>
      <p:sp>
        <p:nvSpPr>
          <p:cNvPr id="8213" name="Text Box 21"/>
          <p:cNvSpPr txBox="1">
            <a:spLocks noChangeArrowheads="1"/>
          </p:cNvSpPr>
          <p:nvPr/>
        </p:nvSpPr>
        <p:spPr bwMode="auto">
          <a:xfrm>
            <a:off x="2955921" y="2349500"/>
            <a:ext cx="1616079" cy="400110"/>
          </a:xfrm>
          <a:prstGeom prst="rect">
            <a:avLst/>
          </a:prstGeom>
          <a:noFill/>
          <a:ln w="9525">
            <a:noFill/>
            <a:miter lim="800000"/>
            <a:headEnd/>
            <a:tailEnd/>
          </a:ln>
          <a:effectLst/>
        </p:spPr>
        <p:txBody>
          <a:bodyPr wrap="square">
            <a:spAutoFit/>
          </a:bodyPr>
          <a:lstStyle/>
          <a:p>
            <a:pPr>
              <a:spcBef>
                <a:spcPct val="50000"/>
              </a:spcBef>
            </a:pPr>
            <a:r>
              <a:rPr lang="en-US" altLang="ja-JP" sz="2000" dirty="0"/>
              <a:t>Sp</a:t>
            </a:r>
            <a:r>
              <a:rPr lang="ja-JP" altLang="en-US" sz="2000" dirty="0"/>
              <a:t>＋</a:t>
            </a:r>
            <a:r>
              <a:rPr lang="en-US" altLang="ja-JP" sz="2000" dirty="0"/>
              <a:t>(T</a:t>
            </a:r>
            <a:r>
              <a:rPr lang="ja-JP" altLang="en-US" sz="2000" dirty="0" smtClean="0"/>
              <a:t>－</a:t>
            </a:r>
            <a:r>
              <a:rPr lang="en-US" altLang="ja-JP" dirty="0"/>
              <a:t>G</a:t>
            </a:r>
            <a:r>
              <a:rPr lang="en-US" altLang="ja-JP" sz="2000" dirty="0" smtClean="0"/>
              <a:t>)</a:t>
            </a:r>
            <a:endParaRPr lang="en-US" altLang="ja-JP" sz="2000" dirty="0"/>
          </a:p>
        </p:txBody>
      </p:sp>
      <p:sp>
        <p:nvSpPr>
          <p:cNvPr id="8215" name="AutoShape 23"/>
          <p:cNvSpPr>
            <a:spLocks/>
          </p:cNvSpPr>
          <p:nvPr/>
        </p:nvSpPr>
        <p:spPr bwMode="auto">
          <a:xfrm rot="-5400000">
            <a:off x="4031456" y="2456657"/>
            <a:ext cx="144463" cy="647700"/>
          </a:xfrm>
          <a:prstGeom prst="leftBrace">
            <a:avLst>
              <a:gd name="adj1" fmla="val 37363"/>
              <a:gd name="adj2" fmla="val 50000"/>
            </a:avLst>
          </a:prstGeom>
          <a:noFill/>
          <a:ln w="9525">
            <a:solidFill>
              <a:srgbClr val="FF3300"/>
            </a:solidFill>
            <a:round/>
            <a:headEnd/>
            <a:tailEnd/>
          </a:ln>
          <a:effectLst/>
        </p:spPr>
        <p:txBody>
          <a:bodyPr wrap="none" anchor="ctr"/>
          <a:lstStyle/>
          <a:p>
            <a:endParaRPr lang="ja-JP" altLang="en-US"/>
          </a:p>
        </p:txBody>
      </p:sp>
      <p:sp>
        <p:nvSpPr>
          <p:cNvPr id="8217" name="Text Box 25"/>
          <p:cNvSpPr txBox="1">
            <a:spLocks noChangeArrowheads="1"/>
          </p:cNvSpPr>
          <p:nvPr/>
        </p:nvSpPr>
        <p:spPr bwMode="auto">
          <a:xfrm>
            <a:off x="3851275" y="2852738"/>
            <a:ext cx="641350" cy="366712"/>
          </a:xfrm>
          <a:prstGeom prst="rect">
            <a:avLst/>
          </a:prstGeom>
          <a:noFill/>
          <a:ln w="9525">
            <a:noFill/>
            <a:miter lim="800000"/>
            <a:headEnd/>
            <a:tailEnd/>
          </a:ln>
          <a:effectLst/>
        </p:spPr>
        <p:txBody>
          <a:bodyPr wrap="none">
            <a:spAutoFit/>
          </a:bodyPr>
          <a:lstStyle/>
          <a:p>
            <a:r>
              <a:rPr lang="ja-JP" altLang="en-US"/>
              <a:t>一定</a:t>
            </a:r>
          </a:p>
        </p:txBody>
      </p:sp>
      <p:sp>
        <p:nvSpPr>
          <p:cNvPr id="8218" name="Line 26"/>
          <p:cNvSpPr>
            <a:spLocks noChangeShapeType="1"/>
          </p:cNvSpPr>
          <p:nvPr/>
        </p:nvSpPr>
        <p:spPr bwMode="auto">
          <a:xfrm>
            <a:off x="971550" y="2997200"/>
            <a:ext cx="3024188" cy="2447925"/>
          </a:xfrm>
          <a:prstGeom prst="line">
            <a:avLst/>
          </a:prstGeom>
          <a:noFill/>
          <a:ln w="57150">
            <a:solidFill>
              <a:srgbClr val="FF3300"/>
            </a:solidFill>
            <a:round/>
            <a:headEnd/>
            <a:tailEnd/>
          </a:ln>
          <a:effectLst/>
        </p:spPr>
        <p:txBody>
          <a:bodyPr/>
          <a:lstStyle/>
          <a:p>
            <a:endParaRPr lang="ja-JP" altLang="en-US"/>
          </a:p>
        </p:txBody>
      </p:sp>
      <p:sp>
        <p:nvSpPr>
          <p:cNvPr id="8219" name="Line 27"/>
          <p:cNvSpPr>
            <a:spLocks noChangeShapeType="1"/>
          </p:cNvSpPr>
          <p:nvPr/>
        </p:nvSpPr>
        <p:spPr bwMode="auto">
          <a:xfrm>
            <a:off x="611188" y="4076700"/>
            <a:ext cx="1657350" cy="0"/>
          </a:xfrm>
          <a:prstGeom prst="line">
            <a:avLst/>
          </a:prstGeom>
          <a:noFill/>
          <a:ln w="38100" cap="rnd">
            <a:solidFill>
              <a:schemeClr val="tx1"/>
            </a:solidFill>
            <a:prstDash val="sysDot"/>
            <a:round/>
            <a:headEnd/>
            <a:tailEnd/>
          </a:ln>
          <a:effectLst/>
        </p:spPr>
        <p:txBody>
          <a:bodyPr/>
          <a:lstStyle/>
          <a:p>
            <a:endParaRPr lang="ja-JP" altLang="en-US"/>
          </a:p>
        </p:txBody>
      </p:sp>
      <p:sp>
        <p:nvSpPr>
          <p:cNvPr id="8220" name="Line 28"/>
          <p:cNvSpPr>
            <a:spLocks noChangeShapeType="1"/>
          </p:cNvSpPr>
          <p:nvPr/>
        </p:nvSpPr>
        <p:spPr bwMode="auto">
          <a:xfrm>
            <a:off x="2268538" y="4076700"/>
            <a:ext cx="0" cy="1728788"/>
          </a:xfrm>
          <a:prstGeom prst="line">
            <a:avLst/>
          </a:prstGeom>
          <a:noFill/>
          <a:ln w="38100" cap="rnd">
            <a:solidFill>
              <a:schemeClr val="tx1"/>
            </a:solidFill>
            <a:prstDash val="sysDot"/>
            <a:round/>
            <a:headEnd/>
            <a:tailEnd/>
          </a:ln>
          <a:effectLst/>
        </p:spPr>
        <p:txBody>
          <a:bodyPr/>
          <a:lstStyle/>
          <a:p>
            <a:endParaRPr lang="ja-JP" altLang="en-US"/>
          </a:p>
        </p:txBody>
      </p:sp>
      <p:sp>
        <p:nvSpPr>
          <p:cNvPr id="8221" name="Text Box 29"/>
          <p:cNvSpPr txBox="1">
            <a:spLocks noChangeArrowheads="1"/>
          </p:cNvSpPr>
          <p:nvPr/>
        </p:nvSpPr>
        <p:spPr bwMode="auto">
          <a:xfrm>
            <a:off x="2484438" y="3860800"/>
            <a:ext cx="1230306" cy="400110"/>
          </a:xfrm>
          <a:prstGeom prst="rect">
            <a:avLst/>
          </a:prstGeom>
          <a:noFill/>
          <a:ln w="9525">
            <a:noFill/>
            <a:miter lim="800000"/>
            <a:headEnd/>
            <a:tailEnd/>
          </a:ln>
          <a:effectLst/>
        </p:spPr>
        <p:txBody>
          <a:bodyPr wrap="square">
            <a:spAutoFit/>
          </a:bodyPr>
          <a:lstStyle/>
          <a:p>
            <a:pPr>
              <a:spcBef>
                <a:spcPct val="50000"/>
              </a:spcBef>
            </a:pPr>
            <a:r>
              <a:rPr lang="en-US" altLang="ja-JP" dirty="0"/>
              <a:t>⊿FA=0</a:t>
            </a:r>
          </a:p>
        </p:txBody>
      </p:sp>
      <p:sp>
        <p:nvSpPr>
          <p:cNvPr id="8222" name="Text Box 30"/>
          <p:cNvSpPr txBox="1">
            <a:spLocks noChangeArrowheads="1"/>
          </p:cNvSpPr>
          <p:nvPr/>
        </p:nvSpPr>
        <p:spPr bwMode="auto">
          <a:xfrm>
            <a:off x="684213" y="4292600"/>
            <a:ext cx="1511300" cy="346075"/>
          </a:xfrm>
          <a:prstGeom prst="rect">
            <a:avLst/>
          </a:prstGeom>
          <a:solidFill>
            <a:schemeClr val="bg1"/>
          </a:solidFill>
          <a:ln w="9525">
            <a:solidFill>
              <a:schemeClr val="tx1"/>
            </a:solidFill>
            <a:miter lim="800000"/>
            <a:headEnd/>
            <a:tailEnd/>
          </a:ln>
          <a:effectLst/>
        </p:spPr>
        <p:txBody>
          <a:bodyPr>
            <a:spAutoFit/>
          </a:bodyPr>
          <a:lstStyle/>
          <a:p>
            <a:pPr>
              <a:spcBef>
                <a:spcPct val="50000"/>
              </a:spcBef>
            </a:pPr>
            <a:r>
              <a:rPr lang="en-US" altLang="ja-JP" sz="1600" dirty="0"/>
              <a:t>Sp</a:t>
            </a:r>
            <a:r>
              <a:rPr lang="ja-JP" altLang="en-US" sz="1600" dirty="0"/>
              <a:t>＋</a:t>
            </a:r>
            <a:r>
              <a:rPr lang="en-US" altLang="ja-JP" sz="1600" dirty="0"/>
              <a:t>(</a:t>
            </a:r>
            <a:r>
              <a:rPr lang="en-US" altLang="ja-JP" sz="1600" dirty="0" smtClean="0"/>
              <a:t>T-G)</a:t>
            </a:r>
            <a:r>
              <a:rPr lang="ja-JP" altLang="en-US" sz="1600" dirty="0"/>
              <a:t>＝</a:t>
            </a:r>
            <a:r>
              <a:rPr lang="en-US" altLang="ja-JP" sz="1600" dirty="0"/>
              <a:t>I</a:t>
            </a:r>
          </a:p>
        </p:txBody>
      </p:sp>
      <p:sp>
        <p:nvSpPr>
          <p:cNvPr id="8223" name="AutoShape 31"/>
          <p:cNvSpPr>
            <a:spLocks/>
          </p:cNvSpPr>
          <p:nvPr/>
        </p:nvSpPr>
        <p:spPr bwMode="auto">
          <a:xfrm rot="-5400000">
            <a:off x="1368425" y="3392488"/>
            <a:ext cx="142875" cy="1657350"/>
          </a:xfrm>
          <a:prstGeom prst="leftBrace">
            <a:avLst>
              <a:gd name="adj1" fmla="val 96667"/>
              <a:gd name="adj2" fmla="val 50000"/>
            </a:avLst>
          </a:prstGeom>
          <a:ln>
            <a:headEnd/>
            <a:tailEnd/>
          </a:ln>
        </p:spPr>
        <p:style>
          <a:lnRef idx="2">
            <a:schemeClr val="accent3"/>
          </a:lnRef>
          <a:fillRef idx="0">
            <a:schemeClr val="accent3"/>
          </a:fillRef>
          <a:effectRef idx="1">
            <a:schemeClr val="accent3"/>
          </a:effectRef>
          <a:fontRef idx="minor">
            <a:schemeClr val="tx1"/>
          </a:fontRef>
        </p:style>
        <p:txBody>
          <a:bodyPr wrap="none" anchor="ctr"/>
          <a:lstStyle/>
          <a:p>
            <a:endParaRPr lang="ja-JP" altLang="en-US"/>
          </a:p>
        </p:txBody>
      </p:sp>
      <p:sp>
        <p:nvSpPr>
          <p:cNvPr id="8224" name="Text Box 32"/>
          <p:cNvSpPr txBox="1">
            <a:spLocks noChangeArrowheads="1"/>
          </p:cNvSpPr>
          <p:nvPr/>
        </p:nvSpPr>
        <p:spPr bwMode="auto">
          <a:xfrm>
            <a:off x="5148263" y="6165850"/>
            <a:ext cx="719137" cy="366713"/>
          </a:xfrm>
          <a:prstGeom prst="rect">
            <a:avLst/>
          </a:prstGeom>
          <a:noFill/>
          <a:ln w="9525">
            <a:noFill/>
            <a:miter lim="800000"/>
            <a:headEnd/>
            <a:tailEnd/>
          </a:ln>
          <a:effectLst/>
        </p:spPr>
        <p:txBody>
          <a:bodyPr>
            <a:spAutoFit/>
          </a:bodyPr>
          <a:lstStyle/>
          <a:p>
            <a:pPr>
              <a:spcBef>
                <a:spcPct val="50000"/>
              </a:spcBef>
            </a:pPr>
            <a:endParaRPr lang="ja-JP" altLang="ja-JP"/>
          </a:p>
        </p:txBody>
      </p:sp>
      <p:sp>
        <p:nvSpPr>
          <p:cNvPr id="8225" name="Text Box 33"/>
          <p:cNvSpPr txBox="1">
            <a:spLocks noChangeArrowheads="1"/>
          </p:cNvSpPr>
          <p:nvPr/>
        </p:nvSpPr>
        <p:spPr bwMode="auto">
          <a:xfrm>
            <a:off x="115341" y="3871618"/>
            <a:ext cx="463522" cy="400110"/>
          </a:xfrm>
          <a:prstGeom prst="rect">
            <a:avLst/>
          </a:prstGeom>
          <a:solidFill>
            <a:srgbClr val="66FF33"/>
          </a:solidFill>
          <a:ln w="9525">
            <a:solidFill>
              <a:schemeClr val="tx1"/>
            </a:solidFill>
            <a:miter lim="800000"/>
            <a:headEnd/>
            <a:tailEnd/>
          </a:ln>
          <a:effectLst/>
        </p:spPr>
        <p:txBody>
          <a:bodyPr wrap="square">
            <a:spAutoFit/>
          </a:bodyPr>
          <a:lstStyle/>
          <a:p>
            <a:pPr>
              <a:spcBef>
                <a:spcPct val="50000"/>
              </a:spcBef>
            </a:pPr>
            <a:r>
              <a:rPr lang="en-US" altLang="ja-JP"/>
              <a:t>r*</a:t>
            </a:r>
          </a:p>
        </p:txBody>
      </p:sp>
      <p:sp>
        <p:nvSpPr>
          <p:cNvPr id="8226" name="Text Box 34"/>
          <p:cNvSpPr txBox="1">
            <a:spLocks noChangeArrowheads="1"/>
          </p:cNvSpPr>
          <p:nvPr/>
        </p:nvSpPr>
        <p:spPr bwMode="auto">
          <a:xfrm>
            <a:off x="115341" y="4626109"/>
            <a:ext cx="463522" cy="400110"/>
          </a:xfrm>
          <a:prstGeom prst="rect">
            <a:avLst/>
          </a:prstGeom>
          <a:solidFill>
            <a:srgbClr val="FF5050"/>
          </a:solidFill>
          <a:ln w="9525">
            <a:solidFill>
              <a:schemeClr val="tx1"/>
            </a:solidFill>
            <a:miter lim="800000"/>
            <a:headEnd/>
            <a:tailEnd/>
          </a:ln>
          <a:effectLst/>
        </p:spPr>
        <p:txBody>
          <a:bodyPr wrap="square">
            <a:spAutoFit/>
          </a:bodyPr>
          <a:lstStyle/>
          <a:p>
            <a:pPr>
              <a:spcBef>
                <a:spcPct val="50000"/>
              </a:spcBef>
            </a:pPr>
            <a:r>
              <a:rPr lang="en-US" altLang="ja-JP"/>
              <a:t>r</a:t>
            </a:r>
            <a:r>
              <a:rPr lang="ja-JP" altLang="en-US" baseline="30000"/>
              <a:t>ｂ</a:t>
            </a:r>
          </a:p>
        </p:txBody>
      </p:sp>
      <p:sp>
        <p:nvSpPr>
          <p:cNvPr id="8227" name="Text Box 35"/>
          <p:cNvSpPr txBox="1">
            <a:spLocks noChangeArrowheads="1"/>
          </p:cNvSpPr>
          <p:nvPr/>
        </p:nvSpPr>
        <p:spPr bwMode="auto">
          <a:xfrm>
            <a:off x="150409" y="3282804"/>
            <a:ext cx="463522" cy="400110"/>
          </a:xfrm>
          <a:prstGeom prst="rect">
            <a:avLst/>
          </a:prstGeom>
          <a:solidFill>
            <a:srgbClr val="FFFF00"/>
          </a:solidFill>
          <a:ln w="9525">
            <a:solidFill>
              <a:schemeClr val="tx1"/>
            </a:solidFill>
            <a:miter lim="800000"/>
            <a:headEnd/>
            <a:tailEnd/>
          </a:ln>
          <a:effectLst/>
        </p:spPr>
        <p:txBody>
          <a:bodyPr wrap="square">
            <a:spAutoFit/>
          </a:bodyPr>
          <a:lstStyle/>
          <a:p>
            <a:pPr>
              <a:spcBef>
                <a:spcPct val="50000"/>
              </a:spcBef>
            </a:pPr>
            <a:r>
              <a:rPr lang="en-US" altLang="ja-JP" dirty="0" err="1"/>
              <a:t>r</a:t>
            </a:r>
            <a:r>
              <a:rPr lang="en-US" altLang="ja-JP" baseline="30000" dirty="0" err="1"/>
              <a:t>a</a:t>
            </a:r>
            <a:endParaRPr lang="en-US" altLang="ja-JP" baseline="30000" dirty="0"/>
          </a:p>
        </p:txBody>
      </p:sp>
      <p:sp>
        <p:nvSpPr>
          <p:cNvPr id="8229" name="Text Box 37"/>
          <p:cNvSpPr txBox="1">
            <a:spLocks noChangeArrowheads="1"/>
          </p:cNvSpPr>
          <p:nvPr/>
        </p:nvSpPr>
        <p:spPr bwMode="auto">
          <a:xfrm>
            <a:off x="4140200" y="5229225"/>
            <a:ext cx="360363" cy="396875"/>
          </a:xfrm>
          <a:prstGeom prst="rect">
            <a:avLst/>
          </a:prstGeom>
          <a:noFill/>
          <a:ln w="9525">
            <a:noFill/>
            <a:miter lim="800000"/>
            <a:headEnd/>
            <a:tailEnd/>
          </a:ln>
          <a:effectLst/>
        </p:spPr>
        <p:txBody>
          <a:bodyPr>
            <a:spAutoFit/>
          </a:bodyPr>
          <a:lstStyle/>
          <a:p>
            <a:pPr>
              <a:spcBef>
                <a:spcPct val="50000"/>
              </a:spcBef>
            </a:pPr>
            <a:r>
              <a:rPr lang="en-US" altLang="ja-JP" sz="2000"/>
              <a:t>I</a:t>
            </a:r>
          </a:p>
        </p:txBody>
      </p:sp>
      <p:sp>
        <p:nvSpPr>
          <p:cNvPr id="8230" name="Line 38"/>
          <p:cNvSpPr>
            <a:spLocks noChangeShapeType="1"/>
          </p:cNvSpPr>
          <p:nvPr/>
        </p:nvSpPr>
        <p:spPr bwMode="auto">
          <a:xfrm>
            <a:off x="611188" y="3429000"/>
            <a:ext cx="2305050" cy="0"/>
          </a:xfrm>
          <a:prstGeom prst="line">
            <a:avLst/>
          </a:prstGeom>
          <a:noFill/>
          <a:ln w="38100" cap="rnd">
            <a:solidFill>
              <a:schemeClr val="tx1"/>
            </a:solidFill>
            <a:prstDash val="sysDot"/>
            <a:round/>
            <a:headEnd/>
            <a:tailEnd/>
          </a:ln>
          <a:effectLst/>
        </p:spPr>
        <p:txBody>
          <a:bodyPr/>
          <a:lstStyle/>
          <a:p>
            <a:endParaRPr lang="ja-JP" altLang="en-US"/>
          </a:p>
        </p:txBody>
      </p:sp>
      <p:sp>
        <p:nvSpPr>
          <p:cNvPr id="8232" name="AutoShape 40"/>
          <p:cNvSpPr>
            <a:spLocks noChangeArrowheads="1"/>
          </p:cNvSpPr>
          <p:nvPr/>
        </p:nvSpPr>
        <p:spPr bwMode="auto">
          <a:xfrm>
            <a:off x="1403350" y="3357563"/>
            <a:ext cx="142875" cy="144462"/>
          </a:xfrm>
          <a:prstGeom prst="flowChartConnector">
            <a:avLst/>
          </a:prstGeom>
          <a:solidFill>
            <a:schemeClr val="bg1"/>
          </a:solidFill>
          <a:ln w="9525">
            <a:solidFill>
              <a:schemeClr val="tx1"/>
            </a:solidFill>
            <a:round/>
            <a:headEnd/>
            <a:tailEnd/>
          </a:ln>
          <a:effectLst/>
        </p:spPr>
        <p:txBody>
          <a:bodyPr wrap="none" anchor="ctr"/>
          <a:lstStyle/>
          <a:p>
            <a:endParaRPr lang="ja-JP" altLang="en-US"/>
          </a:p>
        </p:txBody>
      </p:sp>
      <p:sp>
        <p:nvSpPr>
          <p:cNvPr id="8233" name="AutoShape 41"/>
          <p:cNvSpPr>
            <a:spLocks noChangeArrowheads="1"/>
          </p:cNvSpPr>
          <p:nvPr/>
        </p:nvSpPr>
        <p:spPr bwMode="auto">
          <a:xfrm>
            <a:off x="2916238" y="3357563"/>
            <a:ext cx="142875" cy="144462"/>
          </a:xfrm>
          <a:prstGeom prst="flowChartConnector">
            <a:avLst/>
          </a:prstGeom>
          <a:solidFill>
            <a:schemeClr val="bg1"/>
          </a:solidFill>
          <a:ln w="9525">
            <a:solidFill>
              <a:schemeClr val="tx1"/>
            </a:solidFill>
            <a:round/>
            <a:headEnd/>
            <a:tailEnd/>
          </a:ln>
          <a:effectLst/>
        </p:spPr>
        <p:txBody>
          <a:bodyPr wrap="none" anchor="ctr"/>
          <a:lstStyle/>
          <a:p>
            <a:endParaRPr lang="ja-JP" altLang="en-US"/>
          </a:p>
        </p:txBody>
      </p:sp>
      <p:sp>
        <p:nvSpPr>
          <p:cNvPr id="8234" name="AutoShape 42"/>
          <p:cNvSpPr>
            <a:spLocks noChangeArrowheads="1"/>
          </p:cNvSpPr>
          <p:nvPr/>
        </p:nvSpPr>
        <p:spPr bwMode="auto">
          <a:xfrm>
            <a:off x="2195513" y="4005263"/>
            <a:ext cx="142875" cy="144462"/>
          </a:xfrm>
          <a:prstGeom prst="flowChartConnector">
            <a:avLst/>
          </a:prstGeom>
          <a:solidFill>
            <a:schemeClr val="bg1"/>
          </a:solidFill>
          <a:ln w="9525">
            <a:solidFill>
              <a:schemeClr val="tx1"/>
            </a:solidFill>
            <a:round/>
            <a:headEnd/>
            <a:tailEnd/>
          </a:ln>
          <a:effectLst/>
        </p:spPr>
        <p:txBody>
          <a:bodyPr wrap="none" anchor="ctr"/>
          <a:lstStyle/>
          <a:p>
            <a:endParaRPr lang="ja-JP" altLang="en-US"/>
          </a:p>
        </p:txBody>
      </p:sp>
      <p:sp>
        <p:nvSpPr>
          <p:cNvPr id="8235" name="AutoShape 43"/>
          <p:cNvSpPr>
            <a:spLocks/>
          </p:cNvSpPr>
          <p:nvPr/>
        </p:nvSpPr>
        <p:spPr bwMode="auto">
          <a:xfrm rot="-5400000">
            <a:off x="971551" y="3140075"/>
            <a:ext cx="144462" cy="865187"/>
          </a:xfrm>
          <a:prstGeom prst="leftBrace">
            <a:avLst>
              <a:gd name="adj1" fmla="val 49909"/>
              <a:gd name="adj2" fmla="val 50000"/>
            </a:avLst>
          </a:prstGeom>
          <a:ln>
            <a:headEnd/>
            <a:tailEnd/>
          </a:ln>
        </p:spPr>
        <p:style>
          <a:lnRef idx="2">
            <a:schemeClr val="accent3"/>
          </a:lnRef>
          <a:fillRef idx="0">
            <a:schemeClr val="accent3"/>
          </a:fillRef>
          <a:effectRef idx="1">
            <a:schemeClr val="accent3"/>
          </a:effectRef>
          <a:fontRef idx="minor">
            <a:schemeClr val="tx1"/>
          </a:fontRef>
        </p:style>
        <p:txBody>
          <a:bodyPr wrap="none" anchor="ctr"/>
          <a:lstStyle/>
          <a:p>
            <a:endParaRPr lang="ja-JP" altLang="en-US"/>
          </a:p>
        </p:txBody>
      </p:sp>
      <p:sp>
        <p:nvSpPr>
          <p:cNvPr id="8236" name="Text Box 44"/>
          <p:cNvSpPr txBox="1">
            <a:spLocks noChangeArrowheads="1"/>
          </p:cNvSpPr>
          <p:nvPr/>
        </p:nvSpPr>
        <p:spPr bwMode="auto">
          <a:xfrm>
            <a:off x="971550" y="3644900"/>
            <a:ext cx="287338" cy="346075"/>
          </a:xfrm>
          <a:prstGeom prst="rect">
            <a:avLst/>
          </a:prstGeom>
          <a:solidFill>
            <a:srgbClr val="FF9900"/>
          </a:solidFill>
          <a:ln w="9525">
            <a:solidFill>
              <a:schemeClr val="tx1"/>
            </a:solidFill>
            <a:miter lim="800000"/>
            <a:headEnd/>
            <a:tailEnd/>
          </a:ln>
          <a:effectLst/>
        </p:spPr>
        <p:txBody>
          <a:bodyPr>
            <a:spAutoFit/>
          </a:bodyPr>
          <a:lstStyle/>
          <a:p>
            <a:pPr>
              <a:spcBef>
                <a:spcPct val="50000"/>
              </a:spcBef>
            </a:pPr>
            <a:r>
              <a:rPr lang="en-US" altLang="ja-JP" sz="1600"/>
              <a:t>I</a:t>
            </a:r>
          </a:p>
        </p:txBody>
      </p:sp>
      <p:sp>
        <p:nvSpPr>
          <p:cNvPr id="8237" name="AutoShape 45"/>
          <p:cNvSpPr>
            <a:spLocks/>
          </p:cNvSpPr>
          <p:nvPr/>
        </p:nvSpPr>
        <p:spPr bwMode="auto">
          <a:xfrm rot="5400000" flipV="1">
            <a:off x="1690688" y="1701800"/>
            <a:ext cx="217488" cy="2376487"/>
          </a:xfrm>
          <a:prstGeom prst="leftBrace">
            <a:avLst>
              <a:gd name="adj1" fmla="val 91058"/>
              <a:gd name="adj2" fmla="val 50000"/>
            </a:avLst>
          </a:prstGeom>
          <a:ln>
            <a:headEnd/>
            <a:tailEnd/>
          </a:ln>
        </p:spPr>
        <p:style>
          <a:lnRef idx="2">
            <a:schemeClr val="accent3"/>
          </a:lnRef>
          <a:fillRef idx="0">
            <a:schemeClr val="accent3"/>
          </a:fillRef>
          <a:effectRef idx="1">
            <a:schemeClr val="accent3"/>
          </a:effectRef>
          <a:fontRef idx="minor">
            <a:schemeClr val="tx1"/>
          </a:fontRef>
        </p:style>
        <p:txBody>
          <a:bodyPr wrap="none" anchor="ctr"/>
          <a:lstStyle/>
          <a:p>
            <a:endParaRPr lang="ja-JP" altLang="en-US"/>
          </a:p>
        </p:txBody>
      </p:sp>
      <p:sp>
        <p:nvSpPr>
          <p:cNvPr id="8238" name="Text Box 46"/>
          <p:cNvSpPr txBox="1">
            <a:spLocks noChangeArrowheads="1"/>
          </p:cNvSpPr>
          <p:nvPr/>
        </p:nvSpPr>
        <p:spPr bwMode="auto">
          <a:xfrm>
            <a:off x="1331913" y="2420938"/>
            <a:ext cx="1152525" cy="346075"/>
          </a:xfrm>
          <a:prstGeom prst="rect">
            <a:avLst/>
          </a:prstGeom>
          <a:solidFill>
            <a:schemeClr val="tx1"/>
          </a:solidFill>
          <a:ln w="9525">
            <a:solidFill>
              <a:schemeClr val="tx1"/>
            </a:solidFill>
            <a:miter lim="800000"/>
            <a:headEnd/>
            <a:tailEnd/>
          </a:ln>
          <a:effectLst/>
        </p:spPr>
        <p:txBody>
          <a:bodyPr>
            <a:spAutoFit/>
          </a:bodyPr>
          <a:lstStyle/>
          <a:p>
            <a:pPr>
              <a:spcBef>
                <a:spcPct val="50000"/>
              </a:spcBef>
            </a:pPr>
            <a:r>
              <a:rPr lang="en-US" altLang="ja-JP" sz="1600" dirty="0">
                <a:solidFill>
                  <a:schemeClr val="bg1"/>
                </a:solidFill>
              </a:rPr>
              <a:t>Sp</a:t>
            </a:r>
            <a:r>
              <a:rPr lang="ja-JP" altLang="en-US" sz="1600" dirty="0">
                <a:solidFill>
                  <a:schemeClr val="bg1"/>
                </a:solidFill>
              </a:rPr>
              <a:t>＋</a:t>
            </a:r>
            <a:r>
              <a:rPr lang="en-US" altLang="ja-JP" sz="1600" dirty="0">
                <a:solidFill>
                  <a:schemeClr val="bg1"/>
                </a:solidFill>
              </a:rPr>
              <a:t>(</a:t>
            </a:r>
            <a:r>
              <a:rPr lang="en-US" altLang="ja-JP" sz="1600" dirty="0" smtClean="0">
                <a:solidFill>
                  <a:schemeClr val="bg1"/>
                </a:solidFill>
              </a:rPr>
              <a:t>T-G)</a:t>
            </a:r>
            <a:endParaRPr lang="en-US" altLang="ja-JP" sz="1600" dirty="0">
              <a:solidFill>
                <a:schemeClr val="bg1"/>
              </a:solidFill>
            </a:endParaRPr>
          </a:p>
        </p:txBody>
      </p:sp>
      <p:sp>
        <p:nvSpPr>
          <p:cNvPr id="8239" name="AutoShape 47"/>
          <p:cNvSpPr>
            <a:spLocks/>
          </p:cNvSpPr>
          <p:nvPr/>
        </p:nvSpPr>
        <p:spPr bwMode="auto">
          <a:xfrm rot="5400000" flipV="1">
            <a:off x="2159794" y="2601119"/>
            <a:ext cx="144463" cy="1368425"/>
          </a:xfrm>
          <a:prstGeom prst="leftBrace">
            <a:avLst>
              <a:gd name="adj1" fmla="val 78937"/>
              <a:gd name="adj2" fmla="val 50000"/>
            </a:avLst>
          </a:prstGeom>
          <a:ln>
            <a:headEnd/>
            <a:tailEnd/>
          </a:ln>
        </p:spPr>
        <p:style>
          <a:lnRef idx="2">
            <a:schemeClr val="accent3"/>
          </a:lnRef>
          <a:fillRef idx="0">
            <a:schemeClr val="accent3"/>
          </a:fillRef>
          <a:effectRef idx="1">
            <a:schemeClr val="accent3"/>
          </a:effectRef>
          <a:fontRef idx="minor">
            <a:schemeClr val="tx1"/>
          </a:fontRef>
        </p:style>
        <p:txBody>
          <a:bodyPr wrap="none" anchor="ctr"/>
          <a:lstStyle/>
          <a:p>
            <a:endParaRPr lang="ja-JP" altLang="en-US"/>
          </a:p>
        </p:txBody>
      </p:sp>
      <p:sp>
        <p:nvSpPr>
          <p:cNvPr id="8240" name="Text Box 48"/>
          <p:cNvSpPr txBox="1">
            <a:spLocks noChangeArrowheads="1"/>
          </p:cNvSpPr>
          <p:nvPr/>
        </p:nvSpPr>
        <p:spPr bwMode="auto">
          <a:xfrm>
            <a:off x="1763712" y="2924175"/>
            <a:ext cx="1236651" cy="400110"/>
          </a:xfrm>
          <a:prstGeom prst="rect">
            <a:avLst/>
          </a:prstGeom>
          <a:noFill/>
          <a:ln w="9525">
            <a:noFill/>
            <a:miter lim="800000"/>
            <a:headEnd/>
            <a:tailEnd/>
          </a:ln>
          <a:effectLst/>
        </p:spPr>
        <p:txBody>
          <a:bodyPr wrap="square">
            <a:spAutoFit/>
          </a:bodyPr>
          <a:lstStyle/>
          <a:p>
            <a:pPr>
              <a:spcBef>
                <a:spcPct val="50000"/>
              </a:spcBef>
            </a:pPr>
            <a:r>
              <a:rPr lang="en-US" altLang="ja-JP" dirty="0"/>
              <a:t>⊿FA&gt;0</a:t>
            </a:r>
          </a:p>
        </p:txBody>
      </p:sp>
      <p:sp>
        <p:nvSpPr>
          <p:cNvPr id="8241" name="Line 49"/>
          <p:cNvSpPr>
            <a:spLocks noChangeShapeType="1"/>
          </p:cNvSpPr>
          <p:nvPr/>
        </p:nvSpPr>
        <p:spPr bwMode="auto">
          <a:xfrm>
            <a:off x="611188" y="4797425"/>
            <a:ext cx="2592387" cy="0"/>
          </a:xfrm>
          <a:prstGeom prst="line">
            <a:avLst/>
          </a:prstGeom>
          <a:noFill/>
          <a:ln w="38100" cap="rnd">
            <a:solidFill>
              <a:schemeClr val="tx1"/>
            </a:solidFill>
            <a:prstDash val="sysDot"/>
            <a:round/>
            <a:headEnd/>
            <a:tailEnd/>
          </a:ln>
          <a:effectLst/>
        </p:spPr>
        <p:txBody>
          <a:bodyPr/>
          <a:lstStyle/>
          <a:p>
            <a:endParaRPr lang="ja-JP" altLang="en-US"/>
          </a:p>
        </p:txBody>
      </p:sp>
      <p:sp>
        <p:nvSpPr>
          <p:cNvPr id="8247" name="Text Box 55"/>
          <p:cNvSpPr txBox="1">
            <a:spLocks noChangeArrowheads="1"/>
          </p:cNvSpPr>
          <p:nvPr/>
        </p:nvSpPr>
        <p:spPr bwMode="auto">
          <a:xfrm>
            <a:off x="2339975" y="5013325"/>
            <a:ext cx="1231893" cy="400110"/>
          </a:xfrm>
          <a:prstGeom prst="rect">
            <a:avLst/>
          </a:prstGeom>
          <a:noFill/>
          <a:ln w="9525">
            <a:noFill/>
            <a:miter lim="800000"/>
            <a:headEnd/>
            <a:tailEnd/>
          </a:ln>
          <a:effectLst/>
        </p:spPr>
        <p:txBody>
          <a:bodyPr wrap="square">
            <a:spAutoFit/>
          </a:bodyPr>
          <a:lstStyle/>
          <a:p>
            <a:pPr>
              <a:spcBef>
                <a:spcPct val="50000"/>
              </a:spcBef>
            </a:pPr>
            <a:r>
              <a:rPr lang="en-US" altLang="ja-JP" dirty="0"/>
              <a:t>⊿FA&lt;0</a:t>
            </a:r>
          </a:p>
        </p:txBody>
      </p:sp>
      <p:sp>
        <p:nvSpPr>
          <p:cNvPr id="8248" name="AutoShape 56"/>
          <p:cNvSpPr>
            <a:spLocks/>
          </p:cNvSpPr>
          <p:nvPr/>
        </p:nvSpPr>
        <p:spPr bwMode="auto">
          <a:xfrm rot="-5400000">
            <a:off x="2305050" y="4111626"/>
            <a:ext cx="142875" cy="1657350"/>
          </a:xfrm>
          <a:prstGeom prst="leftBrace">
            <a:avLst>
              <a:gd name="adj1" fmla="val 96667"/>
              <a:gd name="adj2" fmla="val 50000"/>
            </a:avLst>
          </a:prstGeom>
          <a:ln>
            <a:headEnd/>
            <a:tailEnd/>
          </a:ln>
        </p:spPr>
        <p:style>
          <a:lnRef idx="2">
            <a:schemeClr val="accent3"/>
          </a:lnRef>
          <a:fillRef idx="0">
            <a:schemeClr val="accent3"/>
          </a:fillRef>
          <a:effectRef idx="1">
            <a:schemeClr val="accent3"/>
          </a:effectRef>
          <a:fontRef idx="minor">
            <a:schemeClr val="tx1"/>
          </a:fontRef>
        </p:style>
        <p:txBody>
          <a:bodyPr wrap="none" anchor="ctr"/>
          <a:lstStyle/>
          <a:p>
            <a:endParaRPr lang="ja-JP" altLang="en-US"/>
          </a:p>
        </p:txBody>
      </p:sp>
      <p:sp>
        <p:nvSpPr>
          <p:cNvPr id="8249" name="Text Box 57"/>
          <p:cNvSpPr txBox="1">
            <a:spLocks noChangeArrowheads="1"/>
          </p:cNvSpPr>
          <p:nvPr/>
        </p:nvSpPr>
        <p:spPr bwMode="auto">
          <a:xfrm>
            <a:off x="2411413" y="5805488"/>
            <a:ext cx="2127250" cy="366712"/>
          </a:xfrm>
          <a:prstGeom prst="rect">
            <a:avLst/>
          </a:prstGeom>
          <a:noFill/>
          <a:ln w="9525">
            <a:noFill/>
            <a:miter lim="800000"/>
            <a:headEnd/>
            <a:tailEnd/>
          </a:ln>
          <a:effectLst/>
        </p:spPr>
        <p:txBody>
          <a:bodyPr wrap="none">
            <a:spAutoFit/>
          </a:bodyPr>
          <a:lstStyle/>
          <a:p>
            <a:r>
              <a:rPr lang="ja-JP" altLang="en-US"/>
              <a:t>資金供給・資金需要</a:t>
            </a:r>
          </a:p>
        </p:txBody>
      </p:sp>
      <p:sp>
        <p:nvSpPr>
          <p:cNvPr id="8250" name="Text Box 58"/>
          <p:cNvSpPr txBox="1">
            <a:spLocks noChangeArrowheads="1"/>
          </p:cNvSpPr>
          <p:nvPr/>
        </p:nvSpPr>
        <p:spPr bwMode="auto">
          <a:xfrm>
            <a:off x="468313" y="2133600"/>
            <a:ext cx="260350" cy="366713"/>
          </a:xfrm>
          <a:prstGeom prst="rect">
            <a:avLst/>
          </a:prstGeom>
          <a:noFill/>
          <a:ln w="9525">
            <a:noFill/>
            <a:miter lim="800000"/>
            <a:headEnd/>
            <a:tailEnd/>
          </a:ln>
          <a:effectLst/>
        </p:spPr>
        <p:txBody>
          <a:bodyPr wrap="none">
            <a:spAutoFit/>
          </a:bodyPr>
          <a:lstStyle/>
          <a:p>
            <a:r>
              <a:rPr lang="en-US" altLang="ja-JP"/>
              <a:t>r</a:t>
            </a:r>
          </a:p>
        </p:txBody>
      </p:sp>
      <p:sp>
        <p:nvSpPr>
          <p:cNvPr id="8252" name="Text Box 60"/>
          <p:cNvSpPr txBox="1">
            <a:spLocks noChangeArrowheads="1"/>
          </p:cNvSpPr>
          <p:nvPr/>
        </p:nvSpPr>
        <p:spPr bwMode="auto">
          <a:xfrm>
            <a:off x="4859338" y="1773238"/>
            <a:ext cx="3960812" cy="954107"/>
          </a:xfrm>
          <a:prstGeom prst="rect">
            <a:avLst/>
          </a:prstGeom>
          <a:noFill/>
          <a:ln w="57150" cmpd="thickThin">
            <a:solidFill>
              <a:schemeClr val="tx1"/>
            </a:solidFill>
            <a:miter lim="800000"/>
            <a:headEnd/>
            <a:tailEnd/>
          </a:ln>
          <a:effectLst/>
        </p:spPr>
        <p:txBody>
          <a:bodyPr>
            <a:spAutoFit/>
          </a:bodyPr>
          <a:lstStyle/>
          <a:p>
            <a:pPr>
              <a:spcBef>
                <a:spcPct val="50000"/>
              </a:spcBef>
              <a:buFont typeface="Wingdings" pitchFamily="2" charset="2"/>
              <a:buChar char="n"/>
            </a:pPr>
            <a:r>
              <a:rPr lang="ja-JP" altLang="en-US" sz="1600" dirty="0"/>
              <a:t>国内利子率＝外国の利子率＝</a:t>
            </a:r>
            <a:r>
              <a:rPr lang="en-US" altLang="ja-JP" sz="1600" dirty="0"/>
              <a:t>r*</a:t>
            </a:r>
            <a:r>
              <a:rPr lang="ja-JP" altLang="en-US" sz="1600" dirty="0"/>
              <a:t>のとき、</a:t>
            </a:r>
          </a:p>
          <a:p>
            <a:pPr>
              <a:spcBef>
                <a:spcPct val="50000"/>
              </a:spcBef>
            </a:pPr>
            <a:r>
              <a:rPr lang="ja-JP" altLang="en-US" sz="1600" dirty="0"/>
              <a:t>国内の投資が国内の貯蓄でまかなわれている状態　　⇒　　</a:t>
            </a:r>
            <a:r>
              <a:rPr lang="en-US" altLang="ja-JP" sz="1600"/>
              <a:t> </a:t>
            </a:r>
            <a:r>
              <a:rPr lang="en-US" altLang="ja-JP" sz="1600" smtClean="0"/>
              <a:t>⊿FA</a:t>
            </a:r>
            <a:r>
              <a:rPr lang="ja-JP" altLang="en-US" sz="1600" dirty="0"/>
              <a:t>＝</a:t>
            </a:r>
            <a:r>
              <a:rPr lang="en-US" altLang="ja-JP" sz="1600" dirty="0"/>
              <a:t>0</a:t>
            </a:r>
          </a:p>
        </p:txBody>
      </p:sp>
      <p:sp>
        <p:nvSpPr>
          <p:cNvPr id="8256" name="Text Box 64"/>
          <p:cNvSpPr txBox="1">
            <a:spLocks noChangeArrowheads="1"/>
          </p:cNvSpPr>
          <p:nvPr/>
        </p:nvSpPr>
        <p:spPr bwMode="auto">
          <a:xfrm>
            <a:off x="4859338" y="2924175"/>
            <a:ext cx="3960812" cy="1815882"/>
          </a:xfrm>
          <a:prstGeom prst="rect">
            <a:avLst/>
          </a:prstGeom>
          <a:noFill/>
          <a:ln w="57150" cmpd="thinThick">
            <a:solidFill>
              <a:schemeClr val="tx1"/>
            </a:solidFill>
            <a:miter lim="800000"/>
            <a:headEnd/>
            <a:tailEnd/>
          </a:ln>
          <a:effectLst/>
        </p:spPr>
        <p:txBody>
          <a:bodyPr>
            <a:spAutoFit/>
          </a:bodyPr>
          <a:lstStyle/>
          <a:p>
            <a:pPr>
              <a:spcBef>
                <a:spcPct val="50000"/>
              </a:spcBef>
              <a:buFont typeface="Wingdings" pitchFamily="2" charset="2"/>
              <a:buChar char="n"/>
            </a:pPr>
            <a:r>
              <a:rPr lang="ja-JP" altLang="en-US" sz="1600" dirty="0"/>
              <a:t>国内利子率＜外国の利子率</a:t>
            </a:r>
            <a:r>
              <a:rPr lang="en-US" altLang="ja-JP" sz="1600" dirty="0" err="1"/>
              <a:t>r</a:t>
            </a:r>
            <a:r>
              <a:rPr lang="en-US" altLang="ja-JP" sz="1600" baseline="30000" dirty="0" err="1"/>
              <a:t>a</a:t>
            </a:r>
            <a:r>
              <a:rPr lang="ja-JP" altLang="en-US" sz="1600" dirty="0"/>
              <a:t>のとき、</a:t>
            </a:r>
          </a:p>
          <a:p>
            <a:pPr>
              <a:spcBef>
                <a:spcPct val="50000"/>
              </a:spcBef>
            </a:pPr>
            <a:r>
              <a:rPr lang="ja-JP" altLang="en-US" sz="1600" dirty="0"/>
              <a:t>国内の投資＜国内の貯蓄より</a:t>
            </a:r>
          </a:p>
          <a:p>
            <a:pPr>
              <a:spcBef>
                <a:spcPct val="50000"/>
              </a:spcBef>
            </a:pPr>
            <a:r>
              <a:rPr lang="ja-JP" altLang="en-US" sz="1600" dirty="0"/>
              <a:t>　</a:t>
            </a:r>
            <a:r>
              <a:rPr lang="ja-JP" altLang="en-US" sz="1600" dirty="0" smtClean="0"/>
              <a:t>    ⇒外国</a:t>
            </a:r>
            <a:r>
              <a:rPr lang="ja-JP" altLang="en-US" sz="1600" dirty="0"/>
              <a:t>へ資金を</a:t>
            </a:r>
            <a:r>
              <a:rPr lang="ja-JP" altLang="en-US" sz="1600" dirty="0" smtClean="0"/>
              <a:t>貸し付ける</a:t>
            </a:r>
            <a:r>
              <a:rPr lang="en-US" altLang="ja-JP" sz="1600" dirty="0" smtClean="0"/>
              <a:t> ⊿FA&gt;0</a:t>
            </a:r>
            <a:endParaRPr lang="en-US" altLang="ja-JP" sz="1600" dirty="0"/>
          </a:p>
          <a:p>
            <a:pPr>
              <a:spcBef>
                <a:spcPct val="50000"/>
              </a:spcBef>
            </a:pPr>
            <a:r>
              <a:rPr lang="ja-JP" altLang="en-US" sz="1600" dirty="0"/>
              <a:t>　　⇒国内利子率↑</a:t>
            </a:r>
          </a:p>
          <a:p>
            <a:pPr>
              <a:spcBef>
                <a:spcPct val="50000"/>
              </a:spcBef>
            </a:pPr>
            <a:r>
              <a:rPr lang="ja-JP" altLang="en-US" sz="1600" dirty="0"/>
              <a:t>　　⇒国内利子率＝外国の利子率</a:t>
            </a:r>
            <a:r>
              <a:rPr lang="en-US" altLang="ja-JP" sz="1600" dirty="0" err="1"/>
              <a:t>r</a:t>
            </a:r>
            <a:r>
              <a:rPr lang="en-US" altLang="ja-JP" sz="1600" baseline="30000" dirty="0" err="1"/>
              <a:t>a</a:t>
            </a:r>
            <a:endParaRPr lang="en-US" altLang="ja-JP" sz="1600" baseline="30000" dirty="0"/>
          </a:p>
        </p:txBody>
      </p:sp>
      <p:sp>
        <p:nvSpPr>
          <p:cNvPr id="8257" name="Text Box 65"/>
          <p:cNvSpPr txBox="1">
            <a:spLocks noChangeArrowheads="1"/>
          </p:cNvSpPr>
          <p:nvPr/>
        </p:nvSpPr>
        <p:spPr bwMode="auto">
          <a:xfrm>
            <a:off x="4859338" y="4881563"/>
            <a:ext cx="4146117" cy="1815882"/>
          </a:xfrm>
          <a:prstGeom prst="rect">
            <a:avLst/>
          </a:prstGeom>
          <a:noFill/>
          <a:ln w="57150" cmpd="thickThin">
            <a:solidFill>
              <a:schemeClr val="tx1"/>
            </a:solidFill>
            <a:miter lim="800000"/>
            <a:headEnd/>
            <a:tailEnd/>
          </a:ln>
          <a:effectLst/>
        </p:spPr>
        <p:txBody>
          <a:bodyPr wrap="square">
            <a:spAutoFit/>
          </a:bodyPr>
          <a:lstStyle/>
          <a:p>
            <a:pPr>
              <a:spcBef>
                <a:spcPct val="50000"/>
              </a:spcBef>
              <a:buFont typeface="Wingdings" pitchFamily="2" charset="2"/>
              <a:buChar char="n"/>
            </a:pPr>
            <a:r>
              <a:rPr lang="ja-JP" altLang="en-US" sz="1600" dirty="0"/>
              <a:t>国内利子率＞外国の利子率</a:t>
            </a:r>
            <a:r>
              <a:rPr lang="en-US" altLang="ja-JP" sz="1600" dirty="0" err="1"/>
              <a:t>r</a:t>
            </a:r>
            <a:r>
              <a:rPr lang="en-US" altLang="ja-JP" sz="1600" baseline="30000" dirty="0" err="1"/>
              <a:t>b</a:t>
            </a:r>
            <a:r>
              <a:rPr lang="ja-JP" altLang="en-US" sz="1600" dirty="0"/>
              <a:t>のとき、</a:t>
            </a:r>
          </a:p>
          <a:p>
            <a:pPr>
              <a:spcBef>
                <a:spcPct val="50000"/>
              </a:spcBef>
            </a:pPr>
            <a:r>
              <a:rPr lang="ja-JP" altLang="en-US" sz="1600" dirty="0"/>
              <a:t>国内の投資＞国内の貯蓄より</a:t>
            </a:r>
          </a:p>
          <a:p>
            <a:pPr>
              <a:spcBef>
                <a:spcPct val="50000"/>
              </a:spcBef>
            </a:pPr>
            <a:r>
              <a:rPr lang="ja-JP" altLang="en-US" sz="1600" dirty="0" smtClean="0"/>
              <a:t>   </a:t>
            </a:r>
            <a:r>
              <a:rPr lang="ja-JP" altLang="en-US" sz="1600" dirty="0"/>
              <a:t>　</a:t>
            </a:r>
            <a:r>
              <a:rPr lang="ja-JP" altLang="en-US" sz="1600" dirty="0" smtClean="0"/>
              <a:t>⇒外国</a:t>
            </a:r>
            <a:r>
              <a:rPr lang="ja-JP" altLang="en-US" sz="1600" dirty="0"/>
              <a:t>から資金を借り入れる</a:t>
            </a:r>
            <a:r>
              <a:rPr lang="ja-JP" altLang="en-US" sz="1600" dirty="0" smtClean="0"/>
              <a:t>。</a:t>
            </a:r>
            <a:r>
              <a:rPr lang="en-US" altLang="ja-JP" sz="1600" dirty="0" smtClean="0"/>
              <a:t>⊿FA&gt;0</a:t>
            </a:r>
            <a:endParaRPr lang="en-US" altLang="ja-JP" sz="1600" dirty="0"/>
          </a:p>
          <a:p>
            <a:pPr>
              <a:spcBef>
                <a:spcPct val="50000"/>
              </a:spcBef>
            </a:pPr>
            <a:r>
              <a:rPr lang="ja-JP" altLang="en-US" sz="1600" dirty="0"/>
              <a:t>　　⇒国内利子率↓</a:t>
            </a:r>
          </a:p>
          <a:p>
            <a:pPr>
              <a:spcBef>
                <a:spcPct val="50000"/>
              </a:spcBef>
            </a:pPr>
            <a:r>
              <a:rPr lang="ja-JP" altLang="en-US" sz="1600" dirty="0"/>
              <a:t>　　⇒国内利子率＝外国の利子率</a:t>
            </a:r>
            <a:r>
              <a:rPr lang="en-US" altLang="ja-JP" sz="1600" dirty="0" err="1"/>
              <a:t>r</a:t>
            </a:r>
            <a:r>
              <a:rPr lang="en-US" altLang="ja-JP" sz="1600" baseline="30000" dirty="0" err="1"/>
              <a:t>b</a:t>
            </a:r>
            <a:endParaRPr lang="en-US" altLang="ja-JP" sz="1600" baseline="30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219"/>
                                        </p:tgtEl>
                                        <p:attrNameLst>
                                          <p:attrName>style.visibility</p:attrName>
                                        </p:attrNameLst>
                                      </p:cBhvr>
                                      <p:to>
                                        <p:strVal val="visible"/>
                                      </p:to>
                                    </p:set>
                                    <p:animEffect transition="in" filter="box(in)">
                                      <p:cBhvr>
                                        <p:cTn id="7" dur="500"/>
                                        <p:tgtEl>
                                          <p:spTgt spid="82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225"/>
                                        </p:tgtEl>
                                        <p:attrNameLst>
                                          <p:attrName>style.visibility</p:attrName>
                                        </p:attrNameLst>
                                      </p:cBhvr>
                                      <p:to>
                                        <p:strVal val="visible"/>
                                      </p:to>
                                    </p:set>
                                    <p:animEffect transition="in" filter="fade">
                                      <p:cBhvr>
                                        <p:cTn id="12" dur="1000"/>
                                        <p:tgtEl>
                                          <p:spTgt spid="822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223"/>
                                        </p:tgtEl>
                                        <p:attrNameLst>
                                          <p:attrName>style.visibility</p:attrName>
                                        </p:attrNameLst>
                                      </p:cBhvr>
                                      <p:to>
                                        <p:strVal val="visible"/>
                                      </p:to>
                                    </p:set>
                                    <p:animEffect transition="in" filter="box(in)">
                                      <p:cBhvr>
                                        <p:cTn id="17" dur="500"/>
                                        <p:tgtEl>
                                          <p:spTgt spid="822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222"/>
                                        </p:tgtEl>
                                        <p:attrNameLst>
                                          <p:attrName>style.visibility</p:attrName>
                                        </p:attrNameLst>
                                      </p:cBhvr>
                                      <p:to>
                                        <p:strVal val="visible"/>
                                      </p:to>
                                    </p:set>
                                    <p:animEffect transition="in" filter="box(in)">
                                      <p:cBhvr>
                                        <p:cTn id="22" dur="500"/>
                                        <p:tgtEl>
                                          <p:spTgt spid="822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221"/>
                                        </p:tgtEl>
                                        <p:attrNameLst>
                                          <p:attrName>style.visibility</p:attrName>
                                        </p:attrNameLst>
                                      </p:cBhvr>
                                      <p:to>
                                        <p:strVal val="visible"/>
                                      </p:to>
                                    </p:set>
                                    <p:animEffect transition="in" filter="fade">
                                      <p:cBhvr>
                                        <p:cTn id="27" dur="1000"/>
                                        <p:tgtEl>
                                          <p:spTgt spid="82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227"/>
                                        </p:tgtEl>
                                        <p:attrNameLst>
                                          <p:attrName>style.visibility</p:attrName>
                                        </p:attrNameLst>
                                      </p:cBhvr>
                                      <p:to>
                                        <p:strVal val="visible"/>
                                      </p:to>
                                    </p:set>
                                    <p:animEffect transition="in" filter="fade">
                                      <p:cBhvr>
                                        <p:cTn id="32" dur="1000"/>
                                        <p:tgtEl>
                                          <p:spTgt spid="8227"/>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8230"/>
                                        </p:tgtEl>
                                        <p:attrNameLst>
                                          <p:attrName>style.visibility</p:attrName>
                                        </p:attrNameLst>
                                      </p:cBhvr>
                                      <p:to>
                                        <p:strVal val="visible"/>
                                      </p:to>
                                    </p:set>
                                    <p:animEffect transition="in" filter="box(in)">
                                      <p:cBhvr>
                                        <p:cTn id="37" dur="500"/>
                                        <p:tgtEl>
                                          <p:spTgt spid="8230"/>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8235"/>
                                        </p:tgtEl>
                                        <p:attrNameLst>
                                          <p:attrName>style.visibility</p:attrName>
                                        </p:attrNameLst>
                                      </p:cBhvr>
                                      <p:to>
                                        <p:strVal val="visible"/>
                                      </p:to>
                                    </p:set>
                                    <p:animEffect transition="in" filter="box(in)">
                                      <p:cBhvr>
                                        <p:cTn id="42" dur="500"/>
                                        <p:tgtEl>
                                          <p:spTgt spid="823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236"/>
                                        </p:tgtEl>
                                        <p:attrNameLst>
                                          <p:attrName>style.visibility</p:attrName>
                                        </p:attrNameLst>
                                      </p:cBhvr>
                                      <p:to>
                                        <p:strVal val="visible"/>
                                      </p:to>
                                    </p:set>
                                    <p:animEffect transition="in" filter="fade">
                                      <p:cBhvr>
                                        <p:cTn id="47" dur="1000"/>
                                        <p:tgtEl>
                                          <p:spTgt spid="8236"/>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8237"/>
                                        </p:tgtEl>
                                        <p:attrNameLst>
                                          <p:attrName>style.visibility</p:attrName>
                                        </p:attrNameLst>
                                      </p:cBhvr>
                                      <p:to>
                                        <p:strVal val="visible"/>
                                      </p:to>
                                    </p:set>
                                    <p:animEffect transition="in" filter="box(in)">
                                      <p:cBhvr>
                                        <p:cTn id="52" dur="500"/>
                                        <p:tgtEl>
                                          <p:spTgt spid="823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238"/>
                                        </p:tgtEl>
                                        <p:attrNameLst>
                                          <p:attrName>style.visibility</p:attrName>
                                        </p:attrNameLst>
                                      </p:cBhvr>
                                      <p:to>
                                        <p:strVal val="visible"/>
                                      </p:to>
                                    </p:set>
                                    <p:animEffect transition="in" filter="fade">
                                      <p:cBhvr>
                                        <p:cTn id="57" dur="1000"/>
                                        <p:tgtEl>
                                          <p:spTgt spid="8238"/>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8239"/>
                                        </p:tgtEl>
                                        <p:attrNameLst>
                                          <p:attrName>style.visibility</p:attrName>
                                        </p:attrNameLst>
                                      </p:cBhvr>
                                      <p:to>
                                        <p:strVal val="visible"/>
                                      </p:to>
                                    </p:set>
                                    <p:animEffect transition="in" filter="box(in)">
                                      <p:cBhvr>
                                        <p:cTn id="62" dur="500"/>
                                        <p:tgtEl>
                                          <p:spTgt spid="823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240"/>
                                        </p:tgtEl>
                                        <p:attrNameLst>
                                          <p:attrName>style.visibility</p:attrName>
                                        </p:attrNameLst>
                                      </p:cBhvr>
                                      <p:to>
                                        <p:strVal val="visible"/>
                                      </p:to>
                                    </p:set>
                                    <p:animEffect transition="in" filter="fade">
                                      <p:cBhvr>
                                        <p:cTn id="67" dur="1000"/>
                                        <p:tgtEl>
                                          <p:spTgt spid="8240"/>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8226"/>
                                        </p:tgtEl>
                                        <p:attrNameLst>
                                          <p:attrName>style.visibility</p:attrName>
                                        </p:attrNameLst>
                                      </p:cBhvr>
                                      <p:to>
                                        <p:strVal val="visible"/>
                                      </p:to>
                                    </p:set>
                                    <p:animEffect transition="in" filter="fade">
                                      <p:cBhvr>
                                        <p:cTn id="72" dur="1000"/>
                                        <p:tgtEl>
                                          <p:spTgt spid="8226"/>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8241"/>
                                        </p:tgtEl>
                                        <p:attrNameLst>
                                          <p:attrName>style.visibility</p:attrName>
                                        </p:attrNameLst>
                                      </p:cBhvr>
                                      <p:to>
                                        <p:strVal val="visible"/>
                                      </p:to>
                                    </p:set>
                                    <p:animEffect transition="in" filter="box(in)">
                                      <p:cBhvr>
                                        <p:cTn id="77" dur="500"/>
                                        <p:tgtEl>
                                          <p:spTgt spid="8241"/>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grpId="0" nodeType="clickEffect">
                                  <p:stCondLst>
                                    <p:cond delay="0"/>
                                  </p:stCondLst>
                                  <p:childTnLst>
                                    <p:set>
                                      <p:cBhvr>
                                        <p:cTn id="81" dur="1" fill="hold">
                                          <p:stCondLst>
                                            <p:cond delay="0"/>
                                          </p:stCondLst>
                                        </p:cTn>
                                        <p:tgtEl>
                                          <p:spTgt spid="8248"/>
                                        </p:tgtEl>
                                        <p:attrNameLst>
                                          <p:attrName>style.visibility</p:attrName>
                                        </p:attrNameLst>
                                      </p:cBhvr>
                                      <p:to>
                                        <p:strVal val="visible"/>
                                      </p:to>
                                    </p:set>
                                    <p:animEffect transition="in" filter="box(in)">
                                      <p:cBhvr>
                                        <p:cTn id="82" dur="500"/>
                                        <p:tgtEl>
                                          <p:spTgt spid="8248"/>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8247"/>
                                        </p:tgtEl>
                                        <p:attrNameLst>
                                          <p:attrName>style.visibility</p:attrName>
                                        </p:attrNameLst>
                                      </p:cBhvr>
                                      <p:to>
                                        <p:strVal val="visible"/>
                                      </p:to>
                                    </p:set>
                                    <p:animEffect transition="in" filter="fade">
                                      <p:cBhvr>
                                        <p:cTn id="87" dur="1000"/>
                                        <p:tgtEl>
                                          <p:spTgt spid="8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9" grpId="0" animBg="1"/>
      <p:bldP spid="8221" grpId="0"/>
      <p:bldP spid="8222" grpId="0" animBg="1"/>
      <p:bldP spid="8223" grpId="0" animBg="1"/>
      <p:bldP spid="8225" grpId="0" animBg="1"/>
      <p:bldP spid="8226" grpId="0" animBg="1"/>
      <p:bldP spid="8227" grpId="0" animBg="1"/>
      <p:bldP spid="8230" grpId="0" animBg="1"/>
      <p:bldP spid="8235" grpId="0" animBg="1"/>
      <p:bldP spid="8236" grpId="0" animBg="1"/>
      <p:bldP spid="8237" grpId="0" animBg="1"/>
      <p:bldP spid="8238" grpId="0" animBg="1"/>
      <p:bldP spid="8239" grpId="0" animBg="1"/>
      <p:bldP spid="8240" grpId="0"/>
      <p:bldP spid="8241" grpId="0" animBg="1"/>
      <p:bldP spid="8247" grpId="0"/>
      <p:bldP spid="824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図表 6"/>
          <p:cNvGraphicFramePr/>
          <p:nvPr>
            <p:extLst>
              <p:ext uri="{D42A27DB-BD31-4B8C-83A1-F6EECF244321}">
                <p14:modId xmlns:p14="http://schemas.microsoft.com/office/powerpoint/2010/main" val="3203370180"/>
              </p:ext>
            </p:extLst>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219" name="Rectangle 3"/>
          <p:cNvSpPr>
            <a:spLocks noGrp="1" noChangeArrowheads="1"/>
          </p:cNvSpPr>
          <p:nvPr>
            <p:ph type="body" idx="1"/>
          </p:nvPr>
        </p:nvSpPr>
        <p:spPr>
          <a:xfrm>
            <a:off x="914400" y="1571612"/>
            <a:ext cx="8229600" cy="800100"/>
          </a:xfrm>
        </p:spPr>
        <p:txBody>
          <a:bodyPr>
            <a:normAutofit/>
          </a:bodyPr>
          <a:lstStyle/>
          <a:p>
            <a:r>
              <a:rPr lang="ja-JP" altLang="en-US" sz="2800" dirty="0"/>
              <a:t>経常収支を決定する要因；</a:t>
            </a:r>
          </a:p>
        </p:txBody>
      </p:sp>
      <p:sp>
        <p:nvSpPr>
          <p:cNvPr id="9220" name="Text Box 4"/>
          <p:cNvSpPr txBox="1">
            <a:spLocks noChangeArrowheads="1"/>
          </p:cNvSpPr>
          <p:nvPr/>
        </p:nvSpPr>
        <p:spPr bwMode="auto">
          <a:xfrm>
            <a:off x="1187624" y="2996952"/>
            <a:ext cx="7002463" cy="1739900"/>
          </a:xfrm>
          <a:prstGeom prst="rect">
            <a:avLst/>
          </a:prstGeom>
          <a:noFill/>
          <a:ln w="9525">
            <a:noFill/>
            <a:miter lim="800000"/>
            <a:headEnd/>
            <a:tailEnd/>
          </a:ln>
          <a:effectLst/>
        </p:spPr>
        <p:txBody>
          <a:bodyPr wrap="none">
            <a:spAutoFit/>
          </a:bodyPr>
          <a:lstStyle/>
          <a:p>
            <a:r>
              <a:rPr lang="en-US" altLang="ja-JP" dirty="0"/>
              <a:t>(a)</a:t>
            </a:r>
            <a:r>
              <a:rPr lang="ja-JP" altLang="en-US" dirty="0"/>
              <a:t>両国の物価水準</a:t>
            </a:r>
          </a:p>
          <a:p>
            <a:r>
              <a:rPr lang="en-US" altLang="ja-JP" dirty="0"/>
              <a:t>(b)</a:t>
            </a:r>
            <a:r>
              <a:rPr lang="ja-JP" altLang="en-US" dirty="0"/>
              <a:t>名目為替レート</a:t>
            </a:r>
          </a:p>
          <a:p>
            <a:r>
              <a:rPr lang="en-US" altLang="ja-JP" dirty="0"/>
              <a:t>(c)</a:t>
            </a:r>
            <a:r>
              <a:rPr lang="ja-JP" altLang="en-US" dirty="0"/>
              <a:t>名目為替レートの予想</a:t>
            </a:r>
          </a:p>
          <a:p>
            <a:r>
              <a:rPr lang="en-US" altLang="ja-JP" dirty="0"/>
              <a:t>(d)</a:t>
            </a:r>
            <a:r>
              <a:rPr lang="ja-JP" altLang="en-US" dirty="0"/>
              <a:t>輸送費</a:t>
            </a:r>
          </a:p>
          <a:p>
            <a:r>
              <a:rPr lang="en-US" altLang="ja-JP" dirty="0"/>
              <a:t>(e)</a:t>
            </a:r>
            <a:r>
              <a:rPr lang="ja-JP" altLang="en-US" dirty="0"/>
              <a:t>各国の経済主体の需要</a:t>
            </a:r>
          </a:p>
          <a:p>
            <a:r>
              <a:rPr lang="en-US" altLang="ja-JP" dirty="0"/>
              <a:t>(f)</a:t>
            </a:r>
            <a:r>
              <a:rPr lang="ja-JP" altLang="en-US" dirty="0"/>
              <a:t>財政政策や国際貿易に対する政府の</a:t>
            </a:r>
            <a:r>
              <a:rPr lang="ja-JP" altLang="en-US" dirty="0" smtClean="0"/>
              <a:t>政策</a:t>
            </a:r>
            <a:r>
              <a:rPr lang="en-US" altLang="ja-JP" dirty="0" smtClean="0"/>
              <a:t>(</a:t>
            </a:r>
            <a:r>
              <a:rPr lang="ja-JP" altLang="en-US" dirty="0"/>
              <a:t>輸出自主規制、関税など</a:t>
            </a:r>
            <a:r>
              <a:rPr lang="en-US" altLang="ja-JP" dirty="0"/>
              <a:t>)</a:t>
            </a:r>
          </a:p>
        </p:txBody>
      </p:sp>
      <p:sp>
        <p:nvSpPr>
          <p:cNvPr id="9221" name="Text Box 5"/>
          <p:cNvSpPr txBox="1">
            <a:spLocks noChangeArrowheads="1"/>
          </p:cNvSpPr>
          <p:nvPr/>
        </p:nvSpPr>
        <p:spPr bwMode="auto">
          <a:xfrm>
            <a:off x="5715008" y="1500174"/>
            <a:ext cx="2809875" cy="579437"/>
          </a:xfrm>
          <a:prstGeom prst="rect">
            <a:avLst/>
          </a:prstGeom>
          <a:noFill/>
          <a:ln w="9525">
            <a:noFill/>
            <a:miter lim="800000"/>
            <a:headEnd/>
            <a:tailEnd/>
          </a:ln>
          <a:effectLst/>
        </p:spPr>
        <p:txBody>
          <a:bodyPr wrap="none">
            <a:spAutoFit/>
          </a:bodyPr>
          <a:lstStyle/>
          <a:p>
            <a:r>
              <a:rPr lang="ja-JP" altLang="en-US" sz="3200" dirty="0">
                <a:solidFill>
                  <a:srgbClr val="FF3300"/>
                </a:solidFill>
              </a:rPr>
              <a:t>実質為替レート</a:t>
            </a:r>
          </a:p>
        </p:txBody>
      </p:sp>
      <p:sp>
        <p:nvSpPr>
          <p:cNvPr id="9222" name="Text Box 6"/>
          <p:cNvSpPr txBox="1">
            <a:spLocks noChangeArrowheads="1"/>
          </p:cNvSpPr>
          <p:nvPr/>
        </p:nvSpPr>
        <p:spPr bwMode="auto">
          <a:xfrm>
            <a:off x="1071538" y="2428868"/>
            <a:ext cx="1296988" cy="366712"/>
          </a:xfrm>
          <a:prstGeom prst="rect">
            <a:avLst/>
          </a:prstGeom>
          <a:noFill/>
          <a:ln w="9525">
            <a:noFill/>
            <a:miter lim="800000"/>
            <a:headEnd/>
            <a:tailEnd/>
          </a:ln>
          <a:effectLst/>
        </p:spPr>
        <p:txBody>
          <a:bodyPr>
            <a:spAutoFit/>
          </a:bodyPr>
          <a:lstStyle/>
          <a:p>
            <a:pPr>
              <a:spcBef>
                <a:spcPct val="50000"/>
              </a:spcBef>
            </a:pPr>
            <a:r>
              <a:rPr lang="ja-JP" altLang="en-US" dirty="0"/>
              <a:t>その他</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1285852" y="4429132"/>
            <a:ext cx="7286676" cy="157163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0244" name="Rectangle 4"/>
          <p:cNvSpPr>
            <a:spLocks noGrp="1" noChangeArrowheads="1"/>
          </p:cNvSpPr>
          <p:nvPr>
            <p:ph type="body" sz="half" idx="1"/>
          </p:nvPr>
        </p:nvSpPr>
        <p:spPr>
          <a:xfrm>
            <a:off x="1000100" y="571480"/>
            <a:ext cx="4978400" cy="655637"/>
          </a:xfrm>
          <a:noFill/>
          <a:ln/>
        </p:spPr>
        <p:txBody>
          <a:bodyPr/>
          <a:lstStyle/>
          <a:p>
            <a:r>
              <a:rPr lang="ja-JP" altLang="en-US" sz="2800" dirty="0"/>
              <a:t>経常収支を決定する要因；</a:t>
            </a:r>
          </a:p>
        </p:txBody>
      </p:sp>
      <p:sp>
        <p:nvSpPr>
          <p:cNvPr id="10245" name="Text Box 5"/>
          <p:cNvSpPr txBox="1">
            <a:spLocks noChangeArrowheads="1"/>
          </p:cNvSpPr>
          <p:nvPr/>
        </p:nvSpPr>
        <p:spPr bwMode="auto">
          <a:xfrm>
            <a:off x="2000232" y="1428736"/>
            <a:ext cx="2809875" cy="579438"/>
          </a:xfrm>
          <a:prstGeom prst="rect">
            <a:avLst/>
          </a:prstGeom>
          <a:noFill/>
          <a:ln w="9525">
            <a:noFill/>
            <a:miter lim="800000"/>
            <a:headEnd/>
            <a:tailEnd/>
          </a:ln>
          <a:effectLst/>
        </p:spPr>
        <p:txBody>
          <a:bodyPr wrap="none">
            <a:spAutoFit/>
          </a:bodyPr>
          <a:lstStyle/>
          <a:p>
            <a:r>
              <a:rPr lang="ja-JP" altLang="en-US" sz="3200" dirty="0">
                <a:solidFill>
                  <a:srgbClr val="FF3300"/>
                </a:solidFill>
              </a:rPr>
              <a:t>実質為替レート</a:t>
            </a:r>
          </a:p>
        </p:txBody>
      </p:sp>
      <p:graphicFrame>
        <p:nvGraphicFramePr>
          <p:cNvPr id="10247" name="Object 7"/>
          <p:cNvGraphicFramePr>
            <a:graphicFrameLocks noGrp="1" noChangeAspect="1"/>
          </p:cNvGraphicFramePr>
          <p:nvPr>
            <p:ph sz="half" idx="2"/>
          </p:nvPr>
        </p:nvGraphicFramePr>
        <p:xfrm>
          <a:off x="5286380" y="1285860"/>
          <a:ext cx="1441450" cy="1117600"/>
        </p:xfrm>
        <a:graphic>
          <a:graphicData uri="http://schemas.openxmlformats.org/presentationml/2006/ole">
            <mc:AlternateContent xmlns:mc="http://schemas.openxmlformats.org/markup-compatibility/2006">
              <mc:Choice xmlns:v="urn:schemas-microsoft-com:vml" Requires="v">
                <p:oleObj spid="_x0000_s238681" name="数式" r:id="rId3" imgW="507960" imgH="393480" progId="Equation.3">
                  <p:embed/>
                </p:oleObj>
              </mc:Choice>
              <mc:Fallback>
                <p:oleObj name="数式" r:id="rId3" imgW="507960" imgH="393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6380" y="1285860"/>
                        <a:ext cx="144145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50" name="Text Box 10"/>
          <p:cNvSpPr txBox="1">
            <a:spLocks noChangeArrowheads="1"/>
          </p:cNvSpPr>
          <p:nvPr/>
        </p:nvSpPr>
        <p:spPr bwMode="auto">
          <a:xfrm>
            <a:off x="1214414" y="2571744"/>
            <a:ext cx="1901825" cy="366713"/>
          </a:xfrm>
          <a:prstGeom prst="rect">
            <a:avLst/>
          </a:prstGeom>
          <a:noFill/>
          <a:ln w="9525">
            <a:noFill/>
            <a:miter lim="800000"/>
            <a:headEnd/>
            <a:tailEnd/>
          </a:ln>
          <a:effectLst/>
        </p:spPr>
        <p:txBody>
          <a:bodyPr wrap="none">
            <a:spAutoFit/>
          </a:bodyPr>
          <a:lstStyle/>
          <a:p>
            <a:r>
              <a:rPr lang="en-US" altLang="ja-JP" dirty="0"/>
              <a:t>e</a:t>
            </a:r>
            <a:r>
              <a:rPr lang="ja-JP" altLang="en-US" dirty="0"/>
              <a:t>；名目為替レート</a:t>
            </a:r>
          </a:p>
        </p:txBody>
      </p:sp>
      <p:sp>
        <p:nvSpPr>
          <p:cNvPr id="10251" name="Text Box 11"/>
          <p:cNvSpPr txBox="1">
            <a:spLocks noChangeArrowheads="1"/>
          </p:cNvSpPr>
          <p:nvPr/>
        </p:nvSpPr>
        <p:spPr bwMode="auto">
          <a:xfrm>
            <a:off x="3714744" y="2571744"/>
            <a:ext cx="2406650" cy="366713"/>
          </a:xfrm>
          <a:prstGeom prst="rect">
            <a:avLst/>
          </a:prstGeom>
          <a:noFill/>
          <a:ln w="9525">
            <a:noFill/>
            <a:miter lim="800000"/>
            <a:headEnd/>
            <a:tailEnd/>
          </a:ln>
          <a:effectLst/>
        </p:spPr>
        <p:txBody>
          <a:bodyPr wrap="none">
            <a:spAutoFit/>
          </a:bodyPr>
          <a:lstStyle/>
          <a:p>
            <a:r>
              <a:rPr lang="en-US" altLang="ja-JP" dirty="0"/>
              <a:t>P</a:t>
            </a:r>
            <a:r>
              <a:rPr lang="en-US" altLang="ja-JP" baseline="30000" dirty="0"/>
              <a:t>$</a:t>
            </a:r>
            <a:r>
              <a:rPr lang="ja-JP" altLang="en-US" dirty="0"/>
              <a:t>；アメリカの物価水準</a:t>
            </a:r>
          </a:p>
        </p:txBody>
      </p:sp>
      <p:sp>
        <p:nvSpPr>
          <p:cNvPr id="10252" name="Text Box 12"/>
          <p:cNvSpPr txBox="1">
            <a:spLocks noChangeArrowheads="1"/>
          </p:cNvSpPr>
          <p:nvPr/>
        </p:nvSpPr>
        <p:spPr bwMode="auto">
          <a:xfrm>
            <a:off x="6786578" y="2571744"/>
            <a:ext cx="2051050" cy="366713"/>
          </a:xfrm>
          <a:prstGeom prst="rect">
            <a:avLst/>
          </a:prstGeom>
          <a:noFill/>
          <a:ln w="9525">
            <a:noFill/>
            <a:miter lim="800000"/>
            <a:headEnd/>
            <a:tailEnd/>
          </a:ln>
          <a:effectLst/>
        </p:spPr>
        <p:txBody>
          <a:bodyPr wrap="none">
            <a:spAutoFit/>
          </a:bodyPr>
          <a:lstStyle/>
          <a:p>
            <a:r>
              <a:rPr lang="en-US" altLang="ja-JP" dirty="0"/>
              <a:t>P</a:t>
            </a:r>
            <a:r>
              <a:rPr lang="ja-JP" altLang="en-US" dirty="0"/>
              <a:t>；日本の物価水準</a:t>
            </a:r>
          </a:p>
        </p:txBody>
      </p:sp>
      <p:sp>
        <p:nvSpPr>
          <p:cNvPr id="10254" name="Text Box 14"/>
          <p:cNvSpPr txBox="1">
            <a:spLocks noChangeArrowheads="1"/>
          </p:cNvSpPr>
          <p:nvPr/>
        </p:nvSpPr>
        <p:spPr bwMode="auto">
          <a:xfrm>
            <a:off x="1000100" y="3357562"/>
            <a:ext cx="2982912" cy="366712"/>
          </a:xfrm>
          <a:prstGeom prst="rect">
            <a:avLst/>
          </a:prstGeom>
          <a:noFill/>
          <a:ln w="9525">
            <a:noFill/>
            <a:miter lim="800000"/>
            <a:headEnd/>
            <a:tailEnd/>
          </a:ln>
          <a:effectLst/>
        </p:spPr>
        <p:txBody>
          <a:bodyPr wrap="none">
            <a:spAutoFit/>
          </a:bodyPr>
          <a:lstStyle/>
          <a:p>
            <a:r>
              <a:rPr lang="ja-JP" altLang="en-US"/>
              <a:t>アメリカの自動車を買ったら、</a:t>
            </a:r>
          </a:p>
        </p:txBody>
      </p:sp>
      <p:graphicFrame>
        <p:nvGraphicFramePr>
          <p:cNvPr id="10255" name="Object 15"/>
          <p:cNvGraphicFramePr>
            <a:graphicFrameLocks noChangeAspect="1"/>
          </p:cNvGraphicFramePr>
          <p:nvPr/>
        </p:nvGraphicFramePr>
        <p:xfrm>
          <a:off x="4500562" y="3286124"/>
          <a:ext cx="4346575" cy="519112"/>
        </p:xfrm>
        <a:graphic>
          <a:graphicData uri="http://schemas.openxmlformats.org/presentationml/2006/ole">
            <mc:AlternateContent xmlns:mc="http://schemas.openxmlformats.org/markup-compatibility/2006">
              <mc:Choice xmlns:v="urn:schemas-microsoft-com:vml" Requires="v">
                <p:oleObj spid="_x0000_s238682" name="数式" r:id="rId5" imgW="1498320" imgH="203040" progId="Equation.3">
                  <p:embed/>
                </p:oleObj>
              </mc:Choice>
              <mc:Fallback>
                <p:oleObj name="数式" r:id="rId5" imgW="1498320" imgH="2030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0562" y="3286124"/>
                        <a:ext cx="4346575" cy="519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56" name="Text Box 16"/>
          <p:cNvSpPr txBox="1">
            <a:spLocks noChangeArrowheads="1"/>
          </p:cNvSpPr>
          <p:nvPr/>
        </p:nvSpPr>
        <p:spPr bwMode="auto">
          <a:xfrm>
            <a:off x="1000100" y="3857628"/>
            <a:ext cx="2711450" cy="366713"/>
          </a:xfrm>
          <a:prstGeom prst="rect">
            <a:avLst/>
          </a:prstGeom>
          <a:noFill/>
          <a:ln w="9525">
            <a:noFill/>
            <a:miter lim="800000"/>
            <a:headEnd/>
            <a:tailEnd/>
          </a:ln>
          <a:effectLst/>
        </p:spPr>
        <p:txBody>
          <a:bodyPr wrap="none">
            <a:spAutoFit/>
          </a:bodyPr>
          <a:lstStyle/>
          <a:p>
            <a:r>
              <a:rPr lang="ja-JP" altLang="en-US" dirty="0"/>
              <a:t>日本の自動車を買ったら、</a:t>
            </a:r>
          </a:p>
        </p:txBody>
      </p:sp>
      <p:graphicFrame>
        <p:nvGraphicFramePr>
          <p:cNvPr id="10257" name="Object 17"/>
          <p:cNvGraphicFramePr>
            <a:graphicFrameLocks noChangeAspect="1"/>
          </p:cNvGraphicFramePr>
          <p:nvPr/>
        </p:nvGraphicFramePr>
        <p:xfrm>
          <a:off x="5000628" y="3857628"/>
          <a:ext cx="773112" cy="446087"/>
        </p:xfrm>
        <a:graphic>
          <a:graphicData uri="http://schemas.openxmlformats.org/presentationml/2006/ole">
            <mc:AlternateContent xmlns:mc="http://schemas.openxmlformats.org/markup-compatibility/2006">
              <mc:Choice xmlns:v="urn:schemas-microsoft-com:vml" Requires="v">
                <p:oleObj spid="_x0000_s238683" name="数式" r:id="rId7" imgW="266400" imgH="177480" progId="Equation.3">
                  <p:embed/>
                </p:oleObj>
              </mc:Choice>
              <mc:Fallback>
                <p:oleObj name="数式" r:id="rId7" imgW="266400" imgH="17748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00628" y="3857628"/>
                        <a:ext cx="773112" cy="446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58" name="Text Box 18"/>
          <p:cNvSpPr txBox="1">
            <a:spLocks noChangeArrowheads="1"/>
          </p:cNvSpPr>
          <p:nvPr/>
        </p:nvSpPr>
        <p:spPr bwMode="auto">
          <a:xfrm>
            <a:off x="1557328" y="4710125"/>
            <a:ext cx="1441450" cy="366712"/>
          </a:xfrm>
          <a:prstGeom prst="rect">
            <a:avLst/>
          </a:prstGeom>
          <a:noFill/>
          <a:ln w="9525">
            <a:noFill/>
            <a:miter lim="800000"/>
            <a:headEnd/>
            <a:tailEnd/>
          </a:ln>
          <a:effectLst/>
        </p:spPr>
        <p:txBody>
          <a:bodyPr>
            <a:spAutoFit/>
          </a:bodyPr>
          <a:lstStyle/>
          <a:p>
            <a:pPr>
              <a:spcBef>
                <a:spcPct val="50000"/>
              </a:spcBef>
            </a:pPr>
            <a:r>
              <a:rPr lang="en-US" altLang="ja-JP" dirty="0"/>
              <a:t>ε&lt;1</a:t>
            </a:r>
            <a:r>
              <a:rPr lang="ja-JP" altLang="en-US" dirty="0"/>
              <a:t>のとき</a:t>
            </a:r>
          </a:p>
        </p:txBody>
      </p:sp>
      <p:sp>
        <p:nvSpPr>
          <p:cNvPr id="10259" name="Text Box 19"/>
          <p:cNvSpPr txBox="1">
            <a:spLocks noChangeArrowheads="1"/>
          </p:cNvSpPr>
          <p:nvPr/>
        </p:nvSpPr>
        <p:spPr bwMode="auto">
          <a:xfrm>
            <a:off x="1557328" y="5214950"/>
            <a:ext cx="1441450" cy="366712"/>
          </a:xfrm>
          <a:prstGeom prst="rect">
            <a:avLst/>
          </a:prstGeom>
          <a:noFill/>
          <a:ln w="9525">
            <a:noFill/>
            <a:miter lim="800000"/>
            <a:headEnd/>
            <a:tailEnd/>
          </a:ln>
          <a:effectLst/>
        </p:spPr>
        <p:txBody>
          <a:bodyPr>
            <a:spAutoFit/>
          </a:bodyPr>
          <a:lstStyle/>
          <a:p>
            <a:pPr>
              <a:spcBef>
                <a:spcPct val="50000"/>
              </a:spcBef>
            </a:pPr>
            <a:r>
              <a:rPr lang="en-US" altLang="ja-JP"/>
              <a:t>ε&gt;1</a:t>
            </a:r>
            <a:r>
              <a:rPr lang="ja-JP" altLang="en-US"/>
              <a:t>のとき</a:t>
            </a:r>
          </a:p>
        </p:txBody>
      </p:sp>
      <p:sp>
        <p:nvSpPr>
          <p:cNvPr id="10260" name="Text Box 20"/>
          <p:cNvSpPr txBox="1">
            <a:spLocks noChangeArrowheads="1"/>
          </p:cNvSpPr>
          <p:nvPr/>
        </p:nvSpPr>
        <p:spPr bwMode="auto">
          <a:xfrm>
            <a:off x="3214678" y="4710125"/>
            <a:ext cx="4824412" cy="366712"/>
          </a:xfrm>
          <a:prstGeom prst="rect">
            <a:avLst/>
          </a:prstGeom>
          <a:noFill/>
          <a:ln w="9525">
            <a:noFill/>
            <a:miter lim="800000"/>
            <a:headEnd/>
            <a:tailEnd/>
          </a:ln>
          <a:effectLst/>
        </p:spPr>
        <p:txBody>
          <a:bodyPr>
            <a:spAutoFit/>
          </a:bodyPr>
          <a:lstStyle/>
          <a:p>
            <a:pPr>
              <a:spcBef>
                <a:spcPct val="50000"/>
              </a:spcBef>
            </a:pPr>
            <a:r>
              <a:rPr lang="ja-JP" altLang="en-US"/>
              <a:t>アメリカの財のほうが相対的に安い。</a:t>
            </a:r>
          </a:p>
        </p:txBody>
      </p:sp>
      <p:sp>
        <p:nvSpPr>
          <p:cNvPr id="10261" name="Text Box 21"/>
          <p:cNvSpPr txBox="1">
            <a:spLocks noChangeArrowheads="1"/>
          </p:cNvSpPr>
          <p:nvPr/>
        </p:nvSpPr>
        <p:spPr bwMode="auto">
          <a:xfrm>
            <a:off x="3214678" y="5214950"/>
            <a:ext cx="4824412" cy="366712"/>
          </a:xfrm>
          <a:prstGeom prst="rect">
            <a:avLst/>
          </a:prstGeom>
          <a:noFill/>
          <a:ln w="9525">
            <a:noFill/>
            <a:miter lim="800000"/>
            <a:headEnd/>
            <a:tailEnd/>
          </a:ln>
          <a:effectLst/>
        </p:spPr>
        <p:txBody>
          <a:bodyPr>
            <a:spAutoFit/>
          </a:bodyPr>
          <a:lstStyle/>
          <a:p>
            <a:pPr>
              <a:spcBef>
                <a:spcPct val="50000"/>
              </a:spcBef>
            </a:pPr>
            <a:r>
              <a:rPr lang="ja-JP" altLang="en-US"/>
              <a:t>日本の財のほうが相対的に安い。</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Text Box 4"/>
          <p:cNvSpPr txBox="1">
            <a:spLocks noChangeArrowheads="1"/>
          </p:cNvSpPr>
          <p:nvPr/>
        </p:nvSpPr>
        <p:spPr bwMode="auto">
          <a:xfrm>
            <a:off x="1214414" y="357166"/>
            <a:ext cx="7429520" cy="3200876"/>
          </a:xfrm>
          <a:prstGeom prst="rect">
            <a:avLst/>
          </a:prstGeom>
          <a:noFill/>
          <a:ln w="9525">
            <a:noFill/>
            <a:miter lim="800000"/>
            <a:headEnd/>
            <a:tailEnd/>
          </a:ln>
          <a:effectLst/>
        </p:spPr>
        <p:txBody>
          <a:bodyPr wrap="square">
            <a:spAutoFit/>
          </a:bodyPr>
          <a:lstStyle/>
          <a:p>
            <a:r>
              <a:rPr lang="ja-JP" altLang="en-US" sz="1800" dirty="0">
                <a:ea typeface="ＭＳ Ｐゴシック" pitchFamily="50" charset="-128"/>
              </a:rPr>
              <a:t>この</a:t>
            </a:r>
            <a:r>
              <a:rPr lang="en-US" altLang="ja-JP" sz="1800" dirty="0">
                <a:ea typeface="ＭＳ Ｐゴシック" pitchFamily="50" charset="-128"/>
              </a:rPr>
              <a:t>2</a:t>
            </a:r>
            <a:r>
              <a:rPr lang="ja-JP" altLang="en-US" sz="1800" dirty="0" err="1">
                <a:ea typeface="ＭＳ Ｐゴシック" pitchFamily="50" charset="-128"/>
              </a:rPr>
              <a:t>つは</a:t>
            </a:r>
            <a:r>
              <a:rPr lang="ja-JP" altLang="en-US" sz="1800" dirty="0">
                <a:ea typeface="ＭＳ Ｐゴシック" pitchFamily="50" charset="-128"/>
              </a:rPr>
              <a:t>まったく逆の財・サービスの流れになっている</a:t>
            </a:r>
          </a:p>
          <a:p>
            <a:r>
              <a:rPr lang="ja-JP" altLang="en-US" sz="1800" dirty="0">
                <a:ea typeface="ＭＳ Ｐゴシック" pitchFamily="50" charset="-128"/>
              </a:rPr>
              <a:t>ため、この差額を次のように定義する。</a:t>
            </a:r>
          </a:p>
          <a:p>
            <a:endParaRPr lang="en-US" altLang="ja-JP" sz="1800" b="1" dirty="0" smtClean="0">
              <a:solidFill>
                <a:srgbClr val="FF0000"/>
              </a:solidFill>
              <a:ea typeface="ＭＳ Ｐゴシック" pitchFamily="50" charset="-128"/>
            </a:endParaRPr>
          </a:p>
          <a:p>
            <a:r>
              <a:rPr lang="ja-JP" altLang="en-US" b="1" dirty="0" smtClean="0">
                <a:solidFill>
                  <a:srgbClr val="FF0000"/>
                </a:solidFill>
                <a:ea typeface="ＭＳ Ｐゴシック" pitchFamily="50" charset="-128"/>
              </a:rPr>
              <a:t>純輸出</a:t>
            </a:r>
            <a:r>
              <a:rPr lang="ja-JP" altLang="en-US" b="1" dirty="0">
                <a:ea typeface="ＭＳ Ｐゴシック" pitchFamily="50" charset="-128"/>
              </a:rPr>
              <a:t>＝財・サービスの輸出－財・サービスの</a:t>
            </a:r>
            <a:r>
              <a:rPr lang="ja-JP" altLang="en-US" b="1" dirty="0" smtClean="0">
                <a:ea typeface="ＭＳ Ｐゴシック" pitchFamily="50" charset="-128"/>
              </a:rPr>
              <a:t>輸入</a:t>
            </a:r>
            <a:endParaRPr lang="en-US" altLang="ja-JP" b="1" dirty="0" smtClean="0">
              <a:ea typeface="ＭＳ Ｐゴシック" pitchFamily="50" charset="-128"/>
            </a:endParaRPr>
          </a:p>
          <a:p>
            <a:endParaRPr lang="ja-JP" altLang="en-US" b="1" dirty="0">
              <a:ea typeface="ＭＳ Ｐゴシック" pitchFamily="50" charset="-128"/>
            </a:endParaRPr>
          </a:p>
          <a:p>
            <a:pPr>
              <a:buFont typeface="Wingdings" pitchFamily="2" charset="2"/>
              <a:buChar char="p"/>
            </a:pPr>
            <a:r>
              <a:rPr lang="ja-JP" altLang="en-US" sz="1800" b="1" dirty="0" smtClean="0">
                <a:solidFill>
                  <a:srgbClr val="FF0000"/>
                </a:solidFill>
                <a:ea typeface="ＭＳ Ｐゴシック" pitchFamily="50" charset="-128"/>
              </a:rPr>
              <a:t> 貿易</a:t>
            </a:r>
            <a:r>
              <a:rPr lang="ja-JP" altLang="en-US" sz="1800" b="1" dirty="0">
                <a:solidFill>
                  <a:srgbClr val="FF0000"/>
                </a:solidFill>
                <a:ea typeface="ＭＳ Ｐゴシック" pitchFamily="50" charset="-128"/>
              </a:rPr>
              <a:t>収支</a:t>
            </a:r>
            <a:r>
              <a:rPr lang="ja-JP" altLang="en-US" sz="1800" dirty="0">
                <a:ea typeface="ＭＳ Ｐゴシック" pitchFamily="50" charset="-128"/>
              </a:rPr>
              <a:t>＝財の輸出－財の輸入</a:t>
            </a:r>
          </a:p>
          <a:p>
            <a:pPr>
              <a:buFont typeface="Wingdings" pitchFamily="2" charset="2"/>
              <a:buChar char="p"/>
            </a:pPr>
            <a:r>
              <a:rPr lang="ja-JP" altLang="en-US" sz="1800" b="1" dirty="0" smtClean="0">
                <a:solidFill>
                  <a:srgbClr val="FF0000"/>
                </a:solidFill>
                <a:ea typeface="ＭＳ Ｐゴシック" pitchFamily="50" charset="-128"/>
              </a:rPr>
              <a:t> サービス</a:t>
            </a:r>
            <a:r>
              <a:rPr lang="ja-JP" altLang="en-US" sz="1800" b="1" dirty="0">
                <a:solidFill>
                  <a:srgbClr val="FF0000"/>
                </a:solidFill>
                <a:ea typeface="ＭＳ Ｐゴシック" pitchFamily="50" charset="-128"/>
              </a:rPr>
              <a:t>収支</a:t>
            </a:r>
            <a:r>
              <a:rPr lang="ja-JP" altLang="en-US" sz="1800" dirty="0">
                <a:ea typeface="ＭＳ Ｐゴシック" pitchFamily="50" charset="-128"/>
              </a:rPr>
              <a:t>＝サービスの輸出－サービスの輸入</a:t>
            </a:r>
          </a:p>
          <a:p>
            <a:endParaRPr lang="ja-JP" altLang="en-US" sz="1800" dirty="0">
              <a:ea typeface="ＭＳ Ｐゴシック" pitchFamily="50" charset="-128"/>
            </a:endParaRPr>
          </a:p>
          <a:p>
            <a:r>
              <a:rPr lang="ja-JP" altLang="en-US" sz="1800" dirty="0">
                <a:ea typeface="ＭＳ Ｐゴシック" pitchFamily="50" charset="-128"/>
              </a:rPr>
              <a:t>純輸出は財とサービスの両方を含む考え方。</a:t>
            </a:r>
          </a:p>
          <a:p>
            <a:r>
              <a:rPr lang="ja-JP" altLang="en-US" sz="1800" dirty="0">
                <a:ea typeface="ＭＳ Ｐゴシック" pitchFamily="50" charset="-128"/>
              </a:rPr>
              <a:t>これを財の取引についてだけ見たものが貿易収支、</a:t>
            </a:r>
          </a:p>
          <a:p>
            <a:r>
              <a:rPr lang="ja-JP" altLang="en-US" sz="1800" dirty="0">
                <a:ea typeface="ＭＳ Ｐゴシック" pitchFamily="50" charset="-128"/>
              </a:rPr>
              <a:t>サービスだけについてみたものをサービス収支という</a:t>
            </a:r>
            <a:r>
              <a:rPr lang="ja-JP" altLang="en-US" sz="1800" dirty="0" smtClean="0">
                <a:ea typeface="ＭＳ Ｐゴシック" pitchFamily="50" charset="-128"/>
              </a:rPr>
              <a:t>。</a:t>
            </a:r>
            <a:endParaRPr lang="ja-JP" altLang="en-US" sz="1800" b="1" dirty="0">
              <a:ea typeface="ＭＳ Ｐゴシック" pitchFamily="50" charset="-128"/>
            </a:endParaRPr>
          </a:p>
        </p:txBody>
      </p:sp>
      <p:sp>
        <p:nvSpPr>
          <p:cNvPr id="20" name="正方形/長方形 19"/>
          <p:cNvSpPr/>
          <p:nvPr/>
        </p:nvSpPr>
        <p:spPr>
          <a:xfrm>
            <a:off x="1071538" y="4077072"/>
            <a:ext cx="8072462" cy="2677656"/>
          </a:xfrm>
          <a:prstGeom prst="rect">
            <a:avLst/>
          </a:prstGeom>
        </p:spPr>
        <p:txBody>
          <a:bodyPr wrap="square">
            <a:spAutoFit/>
          </a:bodyPr>
          <a:lstStyle/>
          <a:p>
            <a:endParaRPr lang="ja-JP" altLang="en-US" sz="2800" dirty="0" smtClean="0"/>
          </a:p>
          <a:p>
            <a:r>
              <a:rPr lang="ja-JP" altLang="en-US" dirty="0" smtClean="0">
                <a:ea typeface="ＭＳ Ｐゴシック" pitchFamily="50" charset="-128"/>
              </a:rPr>
              <a:t>第２章で国内総生産に海外からの所得の受け取りと海外への所得支払い差額を足すと国民総生産になるということがわかった。</a:t>
            </a:r>
          </a:p>
          <a:p>
            <a:r>
              <a:rPr lang="ja-JP" altLang="en-US" dirty="0" smtClean="0">
                <a:ea typeface="ＭＳ Ｐゴシック" pitchFamily="50" charset="-128"/>
              </a:rPr>
              <a:t>これも海外との資金の受け渡し。</a:t>
            </a:r>
          </a:p>
          <a:p>
            <a:r>
              <a:rPr lang="ja-JP" altLang="en-US" dirty="0" smtClean="0">
                <a:ea typeface="ＭＳ Ｐゴシック" pitchFamily="50" charset="-128"/>
              </a:rPr>
              <a:t>この差額を次のように定義する。</a:t>
            </a:r>
          </a:p>
          <a:p>
            <a:pPr>
              <a:buFont typeface="Wingdings" pitchFamily="2" charset="2"/>
              <a:buChar char="p"/>
            </a:pPr>
            <a:r>
              <a:rPr lang="ja-JP" altLang="en-US" b="1" dirty="0" smtClean="0">
                <a:solidFill>
                  <a:srgbClr val="FF0000"/>
                </a:solidFill>
                <a:ea typeface="ＭＳ Ｐゴシック" pitchFamily="50" charset="-128"/>
              </a:rPr>
              <a:t>第１次所得収支</a:t>
            </a:r>
            <a:r>
              <a:rPr lang="ja-JP" altLang="en-US" b="1" dirty="0" smtClean="0">
                <a:ea typeface="ＭＳ Ｐゴシック" pitchFamily="50" charset="-128"/>
              </a:rPr>
              <a:t>＝海外からの所得の受取－海外への所得の支払</a:t>
            </a:r>
            <a:endParaRPr lang="en-US" altLang="ja-JP" b="1" dirty="0" smtClean="0">
              <a:ea typeface="ＭＳ Ｐゴシック" pitchFamily="50" charset="-128"/>
            </a:endParaRPr>
          </a:p>
          <a:p>
            <a:pPr>
              <a:buFont typeface="Wingdings" pitchFamily="2" charset="2"/>
              <a:buChar char="p"/>
            </a:pPr>
            <a:r>
              <a:rPr lang="ja-JP" altLang="en-US" b="1" dirty="0" smtClean="0">
                <a:solidFill>
                  <a:srgbClr val="FF0000"/>
                </a:solidFill>
                <a:ea typeface="ＭＳ Ｐゴシック" pitchFamily="50" charset="-128"/>
              </a:rPr>
              <a:t>第２次所得収支＝</a:t>
            </a:r>
            <a:r>
              <a:rPr lang="ja-JP" altLang="en-US" b="1" dirty="0" smtClean="0">
                <a:ea typeface="ＭＳ Ｐゴシック" pitchFamily="50" charset="-128"/>
              </a:rPr>
              <a:t>海外からの送金（寄付等）－海外への送金（寄付等）</a:t>
            </a:r>
            <a:endParaRPr lang="en-US" altLang="ja-JP" b="1" dirty="0" smtClean="0">
              <a:ea typeface="ＭＳ Ｐゴシック" pitchFamily="50" charset="-128"/>
            </a:endParaRPr>
          </a:p>
          <a:p>
            <a:pPr>
              <a:buFont typeface="Wingdings" pitchFamily="2" charset="2"/>
              <a:buChar char="p"/>
            </a:pPr>
            <a:endParaRPr lang="ja-JP" altLang="en-US" b="1" dirty="0">
              <a:ea typeface="ＭＳ Ｐゴシック" pitchFamily="50" charset="-128"/>
            </a:endParaRPr>
          </a:p>
        </p:txBody>
      </p:sp>
      <p:graphicFrame>
        <p:nvGraphicFramePr>
          <p:cNvPr id="6" name="図表 5"/>
          <p:cNvGraphicFramePr/>
          <p:nvPr>
            <p:extLst>
              <p:ext uri="{D42A27DB-BD31-4B8C-83A1-F6EECF244321}">
                <p14:modId xmlns:p14="http://schemas.microsoft.com/office/powerpoint/2010/main" val="718933412"/>
              </p:ext>
            </p:extLst>
          </p:nvPr>
        </p:nvGraphicFramePr>
        <p:xfrm>
          <a:off x="1142976" y="3714752"/>
          <a:ext cx="4000528" cy="714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左中かっこ 4"/>
          <p:cNvSpPr/>
          <p:nvPr/>
        </p:nvSpPr>
        <p:spPr>
          <a:xfrm>
            <a:off x="1142976" y="1785926"/>
            <a:ext cx="71438" cy="642942"/>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p:cNvSpPr/>
          <p:nvPr/>
        </p:nvSpPr>
        <p:spPr>
          <a:xfrm>
            <a:off x="1142976" y="571480"/>
            <a:ext cx="7643866" cy="321471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2292" name="Text Box 4"/>
          <p:cNvSpPr txBox="1">
            <a:spLocks noChangeArrowheads="1"/>
          </p:cNvSpPr>
          <p:nvPr/>
        </p:nvSpPr>
        <p:spPr bwMode="auto">
          <a:xfrm>
            <a:off x="1387472" y="758825"/>
            <a:ext cx="5856287" cy="366712"/>
          </a:xfrm>
          <a:prstGeom prst="rect">
            <a:avLst/>
          </a:prstGeom>
          <a:noFill/>
          <a:ln w="9525">
            <a:noFill/>
            <a:miter lim="800000"/>
            <a:headEnd/>
            <a:tailEnd/>
          </a:ln>
          <a:effectLst/>
        </p:spPr>
        <p:txBody>
          <a:bodyPr wrap="none">
            <a:spAutoFit/>
          </a:bodyPr>
          <a:lstStyle/>
          <a:p>
            <a:pPr>
              <a:buFont typeface="Wingdings" pitchFamily="2" charset="2"/>
              <a:buChar char="n"/>
            </a:pPr>
            <a:r>
              <a:rPr lang="en-US" altLang="ja-JP"/>
              <a:t>ε</a:t>
            </a:r>
            <a:r>
              <a:rPr lang="ja-JP" altLang="en-US"/>
              <a:t>が低いとき、安いアメリカの財の輸入↑（ドルの需要↑）</a:t>
            </a:r>
          </a:p>
        </p:txBody>
      </p:sp>
      <p:sp>
        <p:nvSpPr>
          <p:cNvPr id="12293" name="Text Box 5"/>
          <p:cNvSpPr txBox="1">
            <a:spLocks noChangeArrowheads="1"/>
          </p:cNvSpPr>
          <p:nvPr/>
        </p:nvSpPr>
        <p:spPr bwMode="auto">
          <a:xfrm>
            <a:off x="2919409" y="1184275"/>
            <a:ext cx="3914775" cy="366712"/>
          </a:xfrm>
          <a:prstGeom prst="rect">
            <a:avLst/>
          </a:prstGeom>
          <a:noFill/>
          <a:ln w="9525">
            <a:noFill/>
            <a:miter lim="800000"/>
            <a:headEnd/>
            <a:tailEnd/>
          </a:ln>
          <a:effectLst/>
        </p:spPr>
        <p:txBody>
          <a:bodyPr wrap="none">
            <a:spAutoFit/>
          </a:bodyPr>
          <a:lstStyle/>
          <a:p>
            <a:r>
              <a:rPr lang="ja-JP" altLang="en-US"/>
              <a:t>高い日本の財の輸出↓</a:t>
            </a:r>
            <a:r>
              <a:rPr lang="en-US" altLang="ja-JP"/>
              <a:t>(</a:t>
            </a:r>
            <a:r>
              <a:rPr lang="ja-JP" altLang="en-US"/>
              <a:t>ドルの供給↓</a:t>
            </a:r>
            <a:r>
              <a:rPr lang="en-US" altLang="ja-JP"/>
              <a:t>)</a:t>
            </a:r>
          </a:p>
        </p:txBody>
      </p:sp>
      <p:sp>
        <p:nvSpPr>
          <p:cNvPr id="12294" name="Text Box 6"/>
          <p:cNvSpPr txBox="1">
            <a:spLocks noChangeArrowheads="1"/>
          </p:cNvSpPr>
          <p:nvPr/>
        </p:nvSpPr>
        <p:spPr bwMode="auto">
          <a:xfrm>
            <a:off x="1479547" y="2336800"/>
            <a:ext cx="5856287" cy="366712"/>
          </a:xfrm>
          <a:prstGeom prst="rect">
            <a:avLst/>
          </a:prstGeom>
          <a:noFill/>
          <a:ln w="9525">
            <a:noFill/>
            <a:miter lim="800000"/>
            <a:headEnd/>
            <a:tailEnd/>
          </a:ln>
          <a:effectLst/>
        </p:spPr>
        <p:txBody>
          <a:bodyPr wrap="none">
            <a:spAutoFit/>
          </a:bodyPr>
          <a:lstStyle/>
          <a:p>
            <a:pPr>
              <a:buFont typeface="Wingdings" pitchFamily="2" charset="2"/>
              <a:buChar char="n"/>
            </a:pPr>
            <a:r>
              <a:rPr lang="en-US" altLang="ja-JP"/>
              <a:t>ε</a:t>
            </a:r>
            <a:r>
              <a:rPr lang="ja-JP" altLang="en-US"/>
              <a:t>が高いとき、高いアメリカの財の輸入↓（ドルの需要↓）</a:t>
            </a:r>
          </a:p>
        </p:txBody>
      </p:sp>
      <p:sp>
        <p:nvSpPr>
          <p:cNvPr id="12295" name="Text Box 7"/>
          <p:cNvSpPr txBox="1">
            <a:spLocks noChangeArrowheads="1"/>
          </p:cNvSpPr>
          <p:nvPr/>
        </p:nvSpPr>
        <p:spPr bwMode="auto">
          <a:xfrm>
            <a:off x="3135309" y="2768600"/>
            <a:ext cx="3914775" cy="366712"/>
          </a:xfrm>
          <a:prstGeom prst="rect">
            <a:avLst/>
          </a:prstGeom>
          <a:noFill/>
          <a:ln w="9525">
            <a:noFill/>
            <a:miter lim="800000"/>
            <a:headEnd/>
            <a:tailEnd/>
          </a:ln>
          <a:effectLst/>
        </p:spPr>
        <p:txBody>
          <a:bodyPr wrap="none">
            <a:spAutoFit/>
          </a:bodyPr>
          <a:lstStyle/>
          <a:p>
            <a:r>
              <a:rPr lang="ja-JP" altLang="en-US"/>
              <a:t>安い日本の財の輸出↑</a:t>
            </a:r>
            <a:r>
              <a:rPr lang="en-US" altLang="ja-JP"/>
              <a:t>(</a:t>
            </a:r>
            <a:r>
              <a:rPr lang="ja-JP" altLang="en-US"/>
              <a:t>ドルの供給↑</a:t>
            </a:r>
            <a:r>
              <a:rPr lang="en-US" altLang="ja-JP"/>
              <a:t>)</a:t>
            </a:r>
          </a:p>
        </p:txBody>
      </p:sp>
      <p:sp>
        <p:nvSpPr>
          <p:cNvPr id="12296" name="Text Box 8"/>
          <p:cNvSpPr txBox="1">
            <a:spLocks noChangeArrowheads="1"/>
          </p:cNvSpPr>
          <p:nvPr/>
        </p:nvSpPr>
        <p:spPr bwMode="auto">
          <a:xfrm>
            <a:off x="2251072" y="1693862"/>
            <a:ext cx="641350" cy="366713"/>
          </a:xfrm>
          <a:prstGeom prst="rect">
            <a:avLst/>
          </a:prstGeom>
          <a:noFill/>
          <a:ln w="9525">
            <a:noFill/>
            <a:miter lim="800000"/>
            <a:headEnd/>
            <a:tailEnd/>
          </a:ln>
          <a:effectLst/>
        </p:spPr>
        <p:txBody>
          <a:bodyPr wrap="none">
            <a:spAutoFit/>
          </a:bodyPr>
          <a:lstStyle/>
          <a:p>
            <a:r>
              <a:rPr lang="en-US" altLang="ja-JP"/>
              <a:t>ε↓</a:t>
            </a:r>
          </a:p>
        </p:txBody>
      </p:sp>
      <p:sp>
        <p:nvSpPr>
          <p:cNvPr id="12297" name="AutoShape 9"/>
          <p:cNvSpPr>
            <a:spLocks noChangeArrowheads="1"/>
          </p:cNvSpPr>
          <p:nvPr/>
        </p:nvSpPr>
        <p:spPr bwMode="auto">
          <a:xfrm>
            <a:off x="3495672" y="1760537"/>
            <a:ext cx="719137" cy="217488"/>
          </a:xfrm>
          <a:prstGeom prst="rightArrow">
            <a:avLst>
              <a:gd name="adj1" fmla="val 50000"/>
              <a:gd name="adj2" fmla="val 82664"/>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endParaRPr lang="ja-JP" altLang="en-US"/>
          </a:p>
        </p:txBody>
      </p:sp>
      <p:sp>
        <p:nvSpPr>
          <p:cNvPr id="12298" name="Text Box 10"/>
          <p:cNvSpPr txBox="1">
            <a:spLocks noChangeArrowheads="1"/>
          </p:cNvSpPr>
          <p:nvPr/>
        </p:nvSpPr>
        <p:spPr bwMode="auto">
          <a:xfrm>
            <a:off x="4646609" y="1689100"/>
            <a:ext cx="1946275" cy="366712"/>
          </a:xfrm>
          <a:prstGeom prst="rect">
            <a:avLst/>
          </a:prstGeom>
          <a:noFill/>
          <a:ln w="9525">
            <a:noFill/>
            <a:miter lim="800000"/>
            <a:headEnd/>
            <a:tailEnd/>
          </a:ln>
          <a:effectLst/>
        </p:spPr>
        <p:txBody>
          <a:bodyPr wrap="none">
            <a:spAutoFit/>
          </a:bodyPr>
          <a:lstStyle/>
          <a:p>
            <a:r>
              <a:rPr lang="ja-JP" altLang="en-US"/>
              <a:t>ドルの超過供給↓</a:t>
            </a:r>
          </a:p>
        </p:txBody>
      </p:sp>
      <p:sp>
        <p:nvSpPr>
          <p:cNvPr id="12299" name="Text Box 11"/>
          <p:cNvSpPr txBox="1">
            <a:spLocks noChangeArrowheads="1"/>
          </p:cNvSpPr>
          <p:nvPr/>
        </p:nvSpPr>
        <p:spPr bwMode="auto">
          <a:xfrm>
            <a:off x="2179634" y="3278187"/>
            <a:ext cx="641350" cy="366713"/>
          </a:xfrm>
          <a:prstGeom prst="rect">
            <a:avLst/>
          </a:prstGeom>
          <a:noFill/>
          <a:ln w="9525">
            <a:noFill/>
            <a:miter lim="800000"/>
            <a:headEnd/>
            <a:tailEnd/>
          </a:ln>
          <a:effectLst/>
        </p:spPr>
        <p:txBody>
          <a:bodyPr wrap="none">
            <a:spAutoFit/>
          </a:bodyPr>
          <a:lstStyle/>
          <a:p>
            <a:r>
              <a:rPr lang="en-US" altLang="ja-JP"/>
              <a:t>ε↑</a:t>
            </a:r>
          </a:p>
        </p:txBody>
      </p:sp>
      <p:sp>
        <p:nvSpPr>
          <p:cNvPr id="12300" name="AutoShape 12"/>
          <p:cNvSpPr>
            <a:spLocks noChangeArrowheads="1"/>
          </p:cNvSpPr>
          <p:nvPr/>
        </p:nvSpPr>
        <p:spPr bwMode="auto">
          <a:xfrm>
            <a:off x="3424234" y="3344862"/>
            <a:ext cx="719138" cy="217488"/>
          </a:xfrm>
          <a:prstGeom prst="rightArrow">
            <a:avLst>
              <a:gd name="adj1" fmla="val 50000"/>
              <a:gd name="adj2" fmla="val 82664"/>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endParaRPr lang="ja-JP" altLang="en-US"/>
          </a:p>
        </p:txBody>
      </p:sp>
      <p:sp>
        <p:nvSpPr>
          <p:cNvPr id="12301" name="Text Box 13"/>
          <p:cNvSpPr txBox="1">
            <a:spLocks noChangeArrowheads="1"/>
          </p:cNvSpPr>
          <p:nvPr/>
        </p:nvSpPr>
        <p:spPr bwMode="auto">
          <a:xfrm>
            <a:off x="4575172" y="3273425"/>
            <a:ext cx="1946275" cy="366712"/>
          </a:xfrm>
          <a:prstGeom prst="rect">
            <a:avLst/>
          </a:prstGeom>
          <a:noFill/>
          <a:ln w="9525">
            <a:noFill/>
            <a:miter lim="800000"/>
            <a:headEnd/>
            <a:tailEnd/>
          </a:ln>
          <a:effectLst/>
        </p:spPr>
        <p:txBody>
          <a:bodyPr wrap="none">
            <a:spAutoFit/>
          </a:bodyPr>
          <a:lstStyle/>
          <a:p>
            <a:r>
              <a:rPr lang="ja-JP" altLang="en-US"/>
              <a:t>ドルの超過供給↑</a:t>
            </a:r>
          </a:p>
        </p:txBody>
      </p:sp>
      <p:sp>
        <p:nvSpPr>
          <p:cNvPr id="12303" name="Text Box 15"/>
          <p:cNvSpPr txBox="1">
            <a:spLocks noChangeArrowheads="1"/>
          </p:cNvSpPr>
          <p:nvPr/>
        </p:nvSpPr>
        <p:spPr bwMode="auto">
          <a:xfrm>
            <a:off x="5059359" y="6491287"/>
            <a:ext cx="184150" cy="366713"/>
          </a:xfrm>
          <a:prstGeom prst="rect">
            <a:avLst/>
          </a:prstGeom>
          <a:noFill/>
          <a:ln w="9525">
            <a:noFill/>
            <a:miter lim="800000"/>
            <a:headEnd/>
            <a:tailEnd/>
          </a:ln>
          <a:effectLst/>
        </p:spPr>
        <p:txBody>
          <a:bodyPr wrap="none">
            <a:spAutoFit/>
          </a:bodyPr>
          <a:lstStyle/>
          <a:p>
            <a:endParaRPr lang="ja-JP" altLang="ja-JP"/>
          </a:p>
        </p:txBody>
      </p:sp>
      <p:sp>
        <p:nvSpPr>
          <p:cNvPr id="12304" name="Line 16"/>
          <p:cNvSpPr>
            <a:spLocks noChangeShapeType="1"/>
          </p:cNvSpPr>
          <p:nvPr/>
        </p:nvSpPr>
        <p:spPr bwMode="auto">
          <a:xfrm>
            <a:off x="1406522" y="6081712"/>
            <a:ext cx="3455987" cy="0"/>
          </a:xfrm>
          <a:prstGeom prst="line">
            <a:avLst/>
          </a:prstGeom>
          <a:noFill/>
          <a:ln w="9525">
            <a:solidFill>
              <a:schemeClr val="tx1"/>
            </a:solidFill>
            <a:round/>
            <a:headEnd/>
            <a:tailEnd type="triangle" w="med" len="med"/>
          </a:ln>
          <a:effectLst/>
        </p:spPr>
        <p:txBody>
          <a:bodyPr/>
          <a:lstStyle/>
          <a:p>
            <a:endParaRPr lang="ja-JP" altLang="en-US"/>
          </a:p>
        </p:txBody>
      </p:sp>
      <p:sp>
        <p:nvSpPr>
          <p:cNvPr id="12305" name="Line 17"/>
          <p:cNvSpPr>
            <a:spLocks noChangeShapeType="1"/>
          </p:cNvSpPr>
          <p:nvPr/>
        </p:nvSpPr>
        <p:spPr bwMode="auto">
          <a:xfrm flipV="1">
            <a:off x="2487609" y="3992562"/>
            <a:ext cx="0" cy="2089150"/>
          </a:xfrm>
          <a:prstGeom prst="line">
            <a:avLst/>
          </a:prstGeom>
          <a:noFill/>
          <a:ln w="9525">
            <a:solidFill>
              <a:schemeClr val="tx1"/>
            </a:solidFill>
            <a:round/>
            <a:headEnd/>
            <a:tailEnd type="triangle" w="med" len="med"/>
          </a:ln>
          <a:effectLst/>
        </p:spPr>
        <p:txBody>
          <a:bodyPr/>
          <a:lstStyle/>
          <a:p>
            <a:endParaRPr lang="ja-JP" altLang="en-US"/>
          </a:p>
        </p:txBody>
      </p:sp>
      <p:sp>
        <p:nvSpPr>
          <p:cNvPr id="12306" name="Text Box 18"/>
          <p:cNvSpPr txBox="1">
            <a:spLocks noChangeArrowheads="1"/>
          </p:cNvSpPr>
          <p:nvPr/>
        </p:nvSpPr>
        <p:spPr bwMode="auto">
          <a:xfrm>
            <a:off x="2054222" y="3849687"/>
            <a:ext cx="412750" cy="366713"/>
          </a:xfrm>
          <a:prstGeom prst="rect">
            <a:avLst/>
          </a:prstGeom>
          <a:noFill/>
          <a:ln w="9525">
            <a:noFill/>
            <a:miter lim="800000"/>
            <a:headEnd/>
            <a:tailEnd/>
          </a:ln>
          <a:effectLst/>
        </p:spPr>
        <p:txBody>
          <a:bodyPr wrap="none">
            <a:spAutoFit/>
          </a:bodyPr>
          <a:lstStyle/>
          <a:p>
            <a:r>
              <a:rPr lang="en-US" altLang="ja-JP"/>
              <a:t>ε</a:t>
            </a:r>
          </a:p>
        </p:txBody>
      </p:sp>
      <p:sp>
        <p:nvSpPr>
          <p:cNvPr id="12307" name="Line 19"/>
          <p:cNvSpPr>
            <a:spLocks noChangeShapeType="1"/>
          </p:cNvSpPr>
          <p:nvPr/>
        </p:nvSpPr>
        <p:spPr bwMode="auto">
          <a:xfrm flipV="1">
            <a:off x="1766884" y="4137025"/>
            <a:ext cx="2305050" cy="1728787"/>
          </a:xfrm>
          <a:prstGeom prst="line">
            <a:avLst/>
          </a:prstGeom>
          <a:noFill/>
          <a:ln w="38100">
            <a:solidFill>
              <a:schemeClr val="tx1"/>
            </a:solidFill>
            <a:round/>
            <a:headEnd/>
            <a:tailEnd/>
          </a:ln>
          <a:effectLst/>
        </p:spPr>
        <p:txBody>
          <a:bodyPr/>
          <a:lstStyle/>
          <a:p>
            <a:endParaRPr lang="ja-JP" altLang="en-US"/>
          </a:p>
        </p:txBody>
      </p:sp>
      <p:sp>
        <p:nvSpPr>
          <p:cNvPr id="12308" name="Text Box 20"/>
          <p:cNvSpPr txBox="1">
            <a:spLocks noChangeArrowheads="1"/>
          </p:cNvSpPr>
          <p:nvPr/>
        </p:nvSpPr>
        <p:spPr bwMode="auto">
          <a:xfrm>
            <a:off x="2054222" y="5000625"/>
            <a:ext cx="496887" cy="366712"/>
          </a:xfrm>
          <a:prstGeom prst="rect">
            <a:avLst/>
          </a:prstGeom>
          <a:noFill/>
          <a:ln w="9525">
            <a:noFill/>
            <a:miter lim="800000"/>
            <a:headEnd/>
            <a:tailEnd/>
          </a:ln>
          <a:effectLst/>
        </p:spPr>
        <p:txBody>
          <a:bodyPr wrap="none">
            <a:spAutoFit/>
          </a:bodyPr>
          <a:lstStyle/>
          <a:p>
            <a:r>
              <a:rPr lang="en-US" altLang="ja-JP"/>
              <a:t>ε</a:t>
            </a:r>
            <a:r>
              <a:rPr lang="en-US" altLang="ja-JP" baseline="-25000"/>
              <a:t>0</a:t>
            </a:r>
          </a:p>
        </p:txBody>
      </p:sp>
      <p:sp>
        <p:nvSpPr>
          <p:cNvPr id="12309" name="Text Box 21"/>
          <p:cNvSpPr txBox="1">
            <a:spLocks noChangeArrowheads="1"/>
          </p:cNvSpPr>
          <p:nvPr/>
        </p:nvSpPr>
        <p:spPr bwMode="auto">
          <a:xfrm>
            <a:off x="4143372" y="3921125"/>
            <a:ext cx="4286280" cy="40011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ja-JP" dirty="0"/>
              <a:t>CA</a:t>
            </a:r>
            <a:r>
              <a:rPr lang="ja-JP" altLang="en-US" dirty="0"/>
              <a:t>；経常収支（ドルの超過供給）</a:t>
            </a:r>
          </a:p>
        </p:txBody>
      </p:sp>
      <p:sp>
        <p:nvSpPr>
          <p:cNvPr id="12310" name="Text Box 22"/>
          <p:cNvSpPr txBox="1">
            <a:spLocks noChangeArrowheads="1"/>
          </p:cNvSpPr>
          <p:nvPr/>
        </p:nvSpPr>
        <p:spPr bwMode="auto">
          <a:xfrm>
            <a:off x="5006972" y="5865812"/>
            <a:ext cx="1717675" cy="366713"/>
          </a:xfrm>
          <a:prstGeom prst="rect">
            <a:avLst/>
          </a:prstGeom>
          <a:noFill/>
          <a:ln w="9525">
            <a:noFill/>
            <a:miter lim="800000"/>
            <a:headEnd/>
            <a:tailEnd/>
          </a:ln>
          <a:effectLst/>
        </p:spPr>
        <p:txBody>
          <a:bodyPr wrap="none">
            <a:spAutoFit/>
          </a:bodyPr>
          <a:lstStyle/>
          <a:p>
            <a:r>
              <a:rPr lang="ja-JP" altLang="en-US"/>
              <a:t>ドルの超過供給</a:t>
            </a:r>
          </a:p>
        </p:txBody>
      </p:sp>
      <p:sp>
        <p:nvSpPr>
          <p:cNvPr id="12311" name="Text Box 23"/>
          <p:cNvSpPr txBox="1">
            <a:spLocks noChangeArrowheads="1"/>
          </p:cNvSpPr>
          <p:nvPr/>
        </p:nvSpPr>
        <p:spPr bwMode="auto">
          <a:xfrm>
            <a:off x="2393947" y="6153150"/>
            <a:ext cx="184150" cy="366712"/>
          </a:xfrm>
          <a:prstGeom prst="rect">
            <a:avLst/>
          </a:prstGeom>
          <a:noFill/>
          <a:ln w="9525">
            <a:noFill/>
            <a:miter lim="800000"/>
            <a:headEnd/>
            <a:tailEnd/>
          </a:ln>
          <a:effectLst/>
        </p:spPr>
        <p:txBody>
          <a:bodyPr>
            <a:spAutoFit/>
          </a:bodyPr>
          <a:lstStyle/>
          <a:p>
            <a:pPr>
              <a:spcBef>
                <a:spcPct val="50000"/>
              </a:spcBef>
            </a:pPr>
            <a:endParaRPr lang="ja-JP" altLang="ja-JP"/>
          </a:p>
        </p:txBody>
      </p:sp>
      <p:sp>
        <p:nvSpPr>
          <p:cNvPr id="12312" name="Text Box 24"/>
          <p:cNvSpPr txBox="1">
            <a:spLocks noChangeArrowheads="1"/>
          </p:cNvSpPr>
          <p:nvPr/>
        </p:nvSpPr>
        <p:spPr bwMode="auto">
          <a:xfrm>
            <a:off x="2343147" y="6153150"/>
            <a:ext cx="311150" cy="366712"/>
          </a:xfrm>
          <a:prstGeom prst="rect">
            <a:avLst/>
          </a:prstGeom>
          <a:noFill/>
          <a:ln w="9525">
            <a:noFill/>
            <a:miter lim="800000"/>
            <a:headEnd/>
            <a:tailEnd/>
          </a:ln>
          <a:effectLst/>
        </p:spPr>
        <p:txBody>
          <a:bodyPr wrap="none">
            <a:spAutoFit/>
          </a:bodyPr>
          <a:lstStyle/>
          <a:p>
            <a:r>
              <a:rPr lang="en-US" altLang="ja-JP"/>
              <a:t>0</a:t>
            </a:r>
          </a:p>
        </p:txBody>
      </p:sp>
      <p:sp>
        <p:nvSpPr>
          <p:cNvPr id="22" name="Text Box 20"/>
          <p:cNvSpPr txBox="1">
            <a:spLocks noChangeArrowheads="1"/>
          </p:cNvSpPr>
          <p:nvPr/>
        </p:nvSpPr>
        <p:spPr bwMode="auto">
          <a:xfrm>
            <a:off x="4714876" y="4643446"/>
            <a:ext cx="2305050" cy="82550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ここでドルの超過供給がゼロになり、経常収支がゼロになる。</a:t>
            </a:r>
          </a:p>
        </p:txBody>
      </p:sp>
      <p:cxnSp>
        <p:nvCxnSpPr>
          <p:cNvPr id="23" name="AutoShape 19"/>
          <p:cNvCxnSpPr>
            <a:cxnSpLocks noChangeShapeType="1"/>
            <a:stCxn id="22" idx="1"/>
          </p:cNvCxnSpPr>
          <p:nvPr/>
        </p:nvCxnSpPr>
        <p:spPr bwMode="auto">
          <a:xfrm rot="10800000" flipV="1">
            <a:off x="2500300" y="5056196"/>
            <a:ext cx="2214577" cy="311148"/>
          </a:xfrm>
          <a:prstGeom prst="curvedConnector3">
            <a:avLst>
              <a:gd name="adj1" fmla="val 50000"/>
            </a:avLst>
          </a:prstGeom>
          <a:ln>
            <a:headEnd/>
            <a:tailEnd type="triangle" w="med" len="med"/>
          </a:ln>
        </p:spPr>
        <p:style>
          <a:lnRef idx="2">
            <a:schemeClr val="accent3"/>
          </a:lnRef>
          <a:fillRef idx="0">
            <a:schemeClr val="accent3"/>
          </a:fillRef>
          <a:effectRef idx="1">
            <a:schemeClr val="accent3"/>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23"/>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23"/>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p:cNvSpPr/>
          <p:nvPr/>
        </p:nvSpPr>
        <p:spPr>
          <a:xfrm>
            <a:off x="0" y="2492896"/>
            <a:ext cx="9144000" cy="414340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aphicFrame>
        <p:nvGraphicFramePr>
          <p:cNvPr id="42" name="図表 41"/>
          <p:cNvGraphicFramePr/>
          <p:nvPr>
            <p:extLst>
              <p:ext uri="{D42A27DB-BD31-4B8C-83A1-F6EECF244321}">
                <p14:modId xmlns:p14="http://schemas.microsoft.com/office/powerpoint/2010/main" val="2607937051"/>
              </p:ext>
            </p:extLst>
          </p:nvPr>
        </p:nvGraphicFramePr>
        <p:xfrm>
          <a:off x="1142976" y="214290"/>
          <a:ext cx="7858180" cy="8826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316" name="Text Box 4"/>
          <p:cNvSpPr txBox="1">
            <a:spLocks noChangeArrowheads="1"/>
          </p:cNvSpPr>
          <p:nvPr/>
        </p:nvSpPr>
        <p:spPr bwMode="auto">
          <a:xfrm>
            <a:off x="1142976" y="1214422"/>
            <a:ext cx="4608512" cy="519112"/>
          </a:xfrm>
          <a:prstGeom prst="rect">
            <a:avLst/>
          </a:prstGeom>
          <a:noFill/>
          <a:ln w="9525">
            <a:noFill/>
            <a:miter lim="800000"/>
            <a:headEnd/>
            <a:tailEnd/>
          </a:ln>
          <a:effectLst/>
        </p:spPr>
        <p:txBody>
          <a:bodyPr>
            <a:spAutoFit/>
          </a:bodyPr>
          <a:lstStyle/>
          <a:p>
            <a:pPr>
              <a:spcBef>
                <a:spcPct val="50000"/>
              </a:spcBef>
            </a:pPr>
            <a:r>
              <a:rPr lang="en-US" altLang="ja-JP" sz="2800" dirty="0"/>
              <a:t>Sp</a:t>
            </a:r>
            <a:r>
              <a:rPr lang="ja-JP" altLang="en-US" sz="2800" dirty="0"/>
              <a:t>＋</a:t>
            </a:r>
            <a:r>
              <a:rPr lang="en-US" altLang="ja-JP" sz="2800" dirty="0"/>
              <a:t>(T</a:t>
            </a:r>
            <a:r>
              <a:rPr lang="ja-JP" altLang="en-US" sz="2800" dirty="0" smtClean="0"/>
              <a:t>－</a:t>
            </a:r>
            <a:r>
              <a:rPr lang="en-US" altLang="ja-JP" sz="2800" dirty="0" smtClean="0"/>
              <a:t>G)</a:t>
            </a:r>
            <a:r>
              <a:rPr lang="ja-JP" altLang="en-US" sz="2800" dirty="0"/>
              <a:t>＝</a:t>
            </a:r>
            <a:r>
              <a:rPr lang="en-US" altLang="ja-JP" sz="2800" dirty="0"/>
              <a:t>I</a:t>
            </a:r>
            <a:r>
              <a:rPr lang="ja-JP" altLang="en-US" sz="2800" dirty="0"/>
              <a:t>＋⊿</a:t>
            </a:r>
            <a:r>
              <a:rPr lang="en-US" altLang="ja-JP" sz="2800" dirty="0"/>
              <a:t>FA</a:t>
            </a:r>
          </a:p>
        </p:txBody>
      </p:sp>
      <p:sp>
        <p:nvSpPr>
          <p:cNvPr id="13317" name="Text Box 5"/>
          <p:cNvSpPr txBox="1">
            <a:spLocks noChangeArrowheads="1"/>
          </p:cNvSpPr>
          <p:nvPr/>
        </p:nvSpPr>
        <p:spPr bwMode="auto">
          <a:xfrm>
            <a:off x="5857884" y="1285860"/>
            <a:ext cx="1223963" cy="376237"/>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pPr>
            <a:r>
              <a:rPr lang="ja-JP" altLang="en-US" dirty="0"/>
              <a:t>資金市場</a:t>
            </a:r>
          </a:p>
        </p:txBody>
      </p:sp>
      <p:sp>
        <p:nvSpPr>
          <p:cNvPr id="13318" name="Text Box 6"/>
          <p:cNvSpPr txBox="1">
            <a:spLocks noChangeArrowheads="1"/>
          </p:cNvSpPr>
          <p:nvPr/>
        </p:nvSpPr>
        <p:spPr bwMode="auto">
          <a:xfrm>
            <a:off x="1285852" y="1928802"/>
            <a:ext cx="2232025" cy="519112"/>
          </a:xfrm>
          <a:prstGeom prst="rect">
            <a:avLst/>
          </a:prstGeom>
          <a:noFill/>
          <a:ln w="9525">
            <a:noFill/>
            <a:miter lim="800000"/>
            <a:headEnd/>
            <a:tailEnd/>
          </a:ln>
          <a:effectLst/>
        </p:spPr>
        <p:txBody>
          <a:bodyPr>
            <a:spAutoFit/>
          </a:bodyPr>
          <a:lstStyle/>
          <a:p>
            <a:pPr>
              <a:spcBef>
                <a:spcPct val="50000"/>
              </a:spcBef>
            </a:pPr>
            <a:r>
              <a:rPr lang="en-US" altLang="ja-JP" sz="2800" dirty="0"/>
              <a:t>CA</a:t>
            </a:r>
            <a:r>
              <a:rPr lang="ja-JP" altLang="en-US" sz="2800" dirty="0"/>
              <a:t>＝⊿</a:t>
            </a:r>
            <a:r>
              <a:rPr lang="en-US" altLang="ja-JP" sz="2800" dirty="0"/>
              <a:t>FA</a:t>
            </a:r>
          </a:p>
        </p:txBody>
      </p:sp>
      <p:sp>
        <p:nvSpPr>
          <p:cNvPr id="13319" name="Text Box 7"/>
          <p:cNvSpPr txBox="1">
            <a:spLocks noChangeArrowheads="1"/>
          </p:cNvSpPr>
          <p:nvPr/>
        </p:nvSpPr>
        <p:spPr bwMode="auto">
          <a:xfrm>
            <a:off x="5076824" y="1916113"/>
            <a:ext cx="3567142" cy="40011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wrap="square">
            <a:spAutoFit/>
          </a:bodyPr>
          <a:lstStyle/>
          <a:p>
            <a:pPr>
              <a:spcBef>
                <a:spcPct val="50000"/>
              </a:spcBef>
            </a:pPr>
            <a:r>
              <a:rPr lang="ja-JP" altLang="en-US"/>
              <a:t>経常収支＝対外純資産の増加</a:t>
            </a:r>
          </a:p>
        </p:txBody>
      </p:sp>
      <p:sp>
        <p:nvSpPr>
          <p:cNvPr id="13320" name="Line 8"/>
          <p:cNvSpPr>
            <a:spLocks noChangeShapeType="1"/>
          </p:cNvSpPr>
          <p:nvPr/>
        </p:nvSpPr>
        <p:spPr bwMode="auto">
          <a:xfrm>
            <a:off x="755650" y="5805488"/>
            <a:ext cx="3455988" cy="0"/>
          </a:xfrm>
          <a:prstGeom prst="line">
            <a:avLst/>
          </a:prstGeom>
          <a:noFill/>
          <a:ln w="9525">
            <a:solidFill>
              <a:schemeClr val="tx1"/>
            </a:solidFill>
            <a:round/>
            <a:headEnd/>
            <a:tailEnd type="triangle" w="med" len="med"/>
          </a:ln>
          <a:effectLst/>
        </p:spPr>
        <p:txBody>
          <a:bodyPr/>
          <a:lstStyle/>
          <a:p>
            <a:endParaRPr lang="ja-JP" altLang="en-US"/>
          </a:p>
        </p:txBody>
      </p:sp>
      <p:sp>
        <p:nvSpPr>
          <p:cNvPr id="13321" name="Line 9"/>
          <p:cNvSpPr>
            <a:spLocks noChangeShapeType="1"/>
          </p:cNvSpPr>
          <p:nvPr/>
        </p:nvSpPr>
        <p:spPr bwMode="auto">
          <a:xfrm flipV="1">
            <a:off x="755650" y="2997200"/>
            <a:ext cx="0" cy="2808288"/>
          </a:xfrm>
          <a:prstGeom prst="line">
            <a:avLst/>
          </a:prstGeom>
          <a:noFill/>
          <a:ln w="9525">
            <a:solidFill>
              <a:schemeClr val="tx1"/>
            </a:solidFill>
            <a:round/>
            <a:headEnd/>
            <a:tailEnd type="triangle" w="med" len="med"/>
          </a:ln>
          <a:effectLst/>
        </p:spPr>
        <p:txBody>
          <a:bodyPr/>
          <a:lstStyle/>
          <a:p>
            <a:endParaRPr lang="ja-JP" altLang="en-US"/>
          </a:p>
        </p:txBody>
      </p:sp>
      <p:sp>
        <p:nvSpPr>
          <p:cNvPr id="13322" name="Text Box 10"/>
          <p:cNvSpPr txBox="1">
            <a:spLocks noChangeArrowheads="1"/>
          </p:cNvSpPr>
          <p:nvPr/>
        </p:nvSpPr>
        <p:spPr bwMode="auto">
          <a:xfrm>
            <a:off x="2555874" y="5876925"/>
            <a:ext cx="2444753" cy="400110"/>
          </a:xfrm>
          <a:prstGeom prst="rect">
            <a:avLst/>
          </a:prstGeom>
          <a:noFill/>
          <a:ln w="9525">
            <a:noFill/>
            <a:miter lim="800000"/>
            <a:headEnd/>
            <a:tailEnd/>
          </a:ln>
          <a:effectLst/>
        </p:spPr>
        <p:txBody>
          <a:bodyPr wrap="square">
            <a:spAutoFit/>
          </a:bodyPr>
          <a:lstStyle/>
          <a:p>
            <a:pPr>
              <a:spcBef>
                <a:spcPct val="50000"/>
              </a:spcBef>
            </a:pPr>
            <a:r>
              <a:rPr lang="ja-JP" altLang="en-US" dirty="0"/>
              <a:t>資金の供給・需要</a:t>
            </a:r>
          </a:p>
        </p:txBody>
      </p:sp>
      <p:sp>
        <p:nvSpPr>
          <p:cNvPr id="13323" name="Text Box 11"/>
          <p:cNvSpPr txBox="1">
            <a:spLocks noChangeArrowheads="1"/>
          </p:cNvSpPr>
          <p:nvPr/>
        </p:nvSpPr>
        <p:spPr bwMode="auto">
          <a:xfrm>
            <a:off x="395288" y="2636838"/>
            <a:ext cx="576262" cy="366712"/>
          </a:xfrm>
          <a:prstGeom prst="rect">
            <a:avLst/>
          </a:prstGeom>
          <a:noFill/>
          <a:ln w="9525">
            <a:noFill/>
            <a:miter lim="800000"/>
            <a:headEnd/>
            <a:tailEnd/>
          </a:ln>
          <a:effectLst/>
        </p:spPr>
        <p:txBody>
          <a:bodyPr>
            <a:spAutoFit/>
          </a:bodyPr>
          <a:lstStyle/>
          <a:p>
            <a:pPr>
              <a:spcBef>
                <a:spcPct val="50000"/>
              </a:spcBef>
            </a:pPr>
            <a:r>
              <a:rPr lang="en-US" altLang="ja-JP"/>
              <a:t>r</a:t>
            </a:r>
          </a:p>
        </p:txBody>
      </p:sp>
      <p:sp>
        <p:nvSpPr>
          <p:cNvPr id="13324" name="Line 12"/>
          <p:cNvSpPr>
            <a:spLocks noChangeShapeType="1"/>
          </p:cNvSpPr>
          <p:nvPr/>
        </p:nvSpPr>
        <p:spPr bwMode="auto">
          <a:xfrm flipV="1">
            <a:off x="1042988" y="3213100"/>
            <a:ext cx="2592387" cy="2232025"/>
          </a:xfrm>
          <a:prstGeom prst="line">
            <a:avLst/>
          </a:prstGeom>
          <a:noFill/>
          <a:ln w="57150">
            <a:solidFill>
              <a:schemeClr val="tx1"/>
            </a:solidFill>
            <a:round/>
            <a:headEnd/>
            <a:tailEnd/>
          </a:ln>
          <a:effectLst/>
        </p:spPr>
        <p:txBody>
          <a:bodyPr/>
          <a:lstStyle/>
          <a:p>
            <a:endParaRPr lang="ja-JP" altLang="en-US"/>
          </a:p>
        </p:txBody>
      </p:sp>
      <p:sp>
        <p:nvSpPr>
          <p:cNvPr id="13325" name="Line 13"/>
          <p:cNvSpPr>
            <a:spLocks noChangeShapeType="1"/>
          </p:cNvSpPr>
          <p:nvPr/>
        </p:nvSpPr>
        <p:spPr bwMode="auto">
          <a:xfrm>
            <a:off x="1042988" y="3573463"/>
            <a:ext cx="2665412" cy="1943100"/>
          </a:xfrm>
          <a:prstGeom prst="line">
            <a:avLst/>
          </a:prstGeom>
          <a:noFill/>
          <a:ln w="57150">
            <a:solidFill>
              <a:schemeClr val="tx1"/>
            </a:solidFill>
            <a:round/>
            <a:headEnd/>
            <a:tailEnd/>
          </a:ln>
          <a:effectLst/>
        </p:spPr>
        <p:txBody>
          <a:bodyPr/>
          <a:lstStyle/>
          <a:p>
            <a:endParaRPr lang="ja-JP" altLang="en-US"/>
          </a:p>
        </p:txBody>
      </p:sp>
      <p:sp>
        <p:nvSpPr>
          <p:cNvPr id="13326" name="Text Box 14"/>
          <p:cNvSpPr txBox="1">
            <a:spLocks noChangeArrowheads="1"/>
          </p:cNvSpPr>
          <p:nvPr/>
        </p:nvSpPr>
        <p:spPr bwMode="auto">
          <a:xfrm>
            <a:off x="3779838" y="5300663"/>
            <a:ext cx="504825" cy="366712"/>
          </a:xfrm>
          <a:prstGeom prst="rect">
            <a:avLst/>
          </a:prstGeom>
          <a:noFill/>
          <a:ln w="9525">
            <a:noFill/>
            <a:miter lim="800000"/>
            <a:headEnd/>
            <a:tailEnd/>
          </a:ln>
          <a:effectLst/>
        </p:spPr>
        <p:txBody>
          <a:bodyPr>
            <a:spAutoFit/>
          </a:bodyPr>
          <a:lstStyle/>
          <a:p>
            <a:pPr>
              <a:spcBef>
                <a:spcPct val="50000"/>
              </a:spcBef>
            </a:pPr>
            <a:r>
              <a:rPr lang="en-US" altLang="ja-JP"/>
              <a:t>I</a:t>
            </a:r>
          </a:p>
        </p:txBody>
      </p:sp>
      <p:sp>
        <p:nvSpPr>
          <p:cNvPr id="13328" name="Text Box 16"/>
          <p:cNvSpPr txBox="1">
            <a:spLocks noChangeArrowheads="1"/>
          </p:cNvSpPr>
          <p:nvPr/>
        </p:nvSpPr>
        <p:spPr bwMode="auto">
          <a:xfrm>
            <a:off x="3203574" y="2708275"/>
            <a:ext cx="1654177" cy="400110"/>
          </a:xfrm>
          <a:prstGeom prst="rect">
            <a:avLst/>
          </a:prstGeom>
          <a:noFill/>
          <a:ln w="9525">
            <a:noFill/>
            <a:miter lim="800000"/>
            <a:headEnd/>
            <a:tailEnd/>
          </a:ln>
          <a:effectLst/>
        </p:spPr>
        <p:txBody>
          <a:bodyPr wrap="square">
            <a:spAutoFit/>
          </a:bodyPr>
          <a:lstStyle/>
          <a:p>
            <a:pPr>
              <a:spcBef>
                <a:spcPct val="50000"/>
              </a:spcBef>
            </a:pPr>
            <a:r>
              <a:rPr lang="en-US" altLang="ja-JP" sz="2000" dirty="0"/>
              <a:t>Sp</a:t>
            </a:r>
            <a:r>
              <a:rPr lang="ja-JP" altLang="en-US" sz="2000" dirty="0"/>
              <a:t>＋</a:t>
            </a:r>
            <a:r>
              <a:rPr lang="en-US" altLang="ja-JP" sz="2000" dirty="0"/>
              <a:t>(T</a:t>
            </a:r>
            <a:r>
              <a:rPr lang="ja-JP" altLang="en-US" sz="2000" dirty="0" smtClean="0"/>
              <a:t>－</a:t>
            </a:r>
            <a:r>
              <a:rPr lang="en-US" altLang="ja-JP" sz="2000" dirty="0" smtClean="0"/>
              <a:t>G)</a:t>
            </a:r>
            <a:endParaRPr lang="en-US" altLang="ja-JP" sz="2000" dirty="0"/>
          </a:p>
        </p:txBody>
      </p:sp>
      <p:sp>
        <p:nvSpPr>
          <p:cNvPr id="13329" name="Text Box 17"/>
          <p:cNvSpPr txBox="1">
            <a:spLocks noChangeArrowheads="1"/>
          </p:cNvSpPr>
          <p:nvPr/>
        </p:nvSpPr>
        <p:spPr bwMode="auto">
          <a:xfrm>
            <a:off x="179388" y="3573463"/>
            <a:ext cx="504825" cy="376237"/>
          </a:xfrm>
          <a:prstGeom prst="rect">
            <a:avLst/>
          </a:prstGeom>
          <a:solidFill>
            <a:srgbClr val="FFFF00"/>
          </a:solidFill>
          <a:ln w="9525">
            <a:solidFill>
              <a:schemeClr val="tx1"/>
            </a:solidFill>
            <a:miter lim="800000"/>
            <a:headEnd/>
            <a:tailEnd/>
          </a:ln>
          <a:effectLst/>
        </p:spPr>
        <p:txBody>
          <a:bodyPr>
            <a:spAutoFit/>
          </a:bodyPr>
          <a:lstStyle/>
          <a:p>
            <a:pPr>
              <a:spcBef>
                <a:spcPct val="50000"/>
              </a:spcBef>
            </a:pPr>
            <a:r>
              <a:rPr lang="en-US" altLang="ja-JP"/>
              <a:t>r</a:t>
            </a:r>
            <a:r>
              <a:rPr lang="en-US" altLang="ja-JP" baseline="30000"/>
              <a:t>$</a:t>
            </a:r>
          </a:p>
        </p:txBody>
      </p:sp>
      <p:sp>
        <p:nvSpPr>
          <p:cNvPr id="13330" name="Line 18"/>
          <p:cNvSpPr>
            <a:spLocks noChangeShapeType="1"/>
          </p:cNvSpPr>
          <p:nvPr/>
        </p:nvSpPr>
        <p:spPr bwMode="auto">
          <a:xfrm>
            <a:off x="755650" y="3933825"/>
            <a:ext cx="2016125" cy="0"/>
          </a:xfrm>
          <a:prstGeom prst="line">
            <a:avLst/>
          </a:prstGeom>
          <a:noFill/>
          <a:ln w="57150" cap="rnd">
            <a:solidFill>
              <a:schemeClr val="tx1"/>
            </a:solidFill>
            <a:prstDash val="sysDot"/>
            <a:round/>
            <a:headEnd/>
            <a:tailEnd/>
          </a:ln>
          <a:effectLst/>
        </p:spPr>
        <p:txBody>
          <a:bodyPr/>
          <a:lstStyle/>
          <a:p>
            <a:endParaRPr lang="ja-JP" altLang="en-US"/>
          </a:p>
        </p:txBody>
      </p:sp>
      <p:sp>
        <p:nvSpPr>
          <p:cNvPr id="13331" name="Text Box 19"/>
          <p:cNvSpPr txBox="1">
            <a:spLocks noChangeArrowheads="1"/>
          </p:cNvSpPr>
          <p:nvPr/>
        </p:nvSpPr>
        <p:spPr bwMode="auto">
          <a:xfrm>
            <a:off x="1692275" y="2708275"/>
            <a:ext cx="1223963" cy="376238"/>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pPr>
            <a:r>
              <a:rPr lang="ja-JP" altLang="en-US"/>
              <a:t>資金市場</a:t>
            </a:r>
          </a:p>
        </p:txBody>
      </p:sp>
      <p:sp>
        <p:nvSpPr>
          <p:cNvPr id="13332" name="Line 20"/>
          <p:cNvSpPr>
            <a:spLocks noChangeShapeType="1"/>
          </p:cNvSpPr>
          <p:nvPr/>
        </p:nvSpPr>
        <p:spPr bwMode="auto">
          <a:xfrm>
            <a:off x="1547813" y="3933825"/>
            <a:ext cx="1223962" cy="0"/>
          </a:xfrm>
          <a:prstGeom prst="line">
            <a:avLst/>
          </a:prstGeom>
          <a:noFill/>
          <a:ln w="57150">
            <a:solidFill>
              <a:srgbClr val="FF3300"/>
            </a:solidFill>
            <a:round/>
            <a:headEnd/>
            <a:tailEnd/>
          </a:ln>
          <a:effectLst/>
        </p:spPr>
        <p:txBody>
          <a:bodyPr/>
          <a:lstStyle/>
          <a:p>
            <a:endParaRPr lang="ja-JP" altLang="en-US"/>
          </a:p>
        </p:txBody>
      </p:sp>
      <p:sp>
        <p:nvSpPr>
          <p:cNvPr id="13333" name="AutoShape 21"/>
          <p:cNvSpPr>
            <a:spLocks/>
          </p:cNvSpPr>
          <p:nvPr/>
        </p:nvSpPr>
        <p:spPr bwMode="auto">
          <a:xfrm rot="5400000">
            <a:off x="2086769" y="3177382"/>
            <a:ext cx="146050" cy="1223962"/>
          </a:xfrm>
          <a:prstGeom prst="leftBrace">
            <a:avLst>
              <a:gd name="adj1" fmla="val 69837"/>
              <a:gd name="adj2" fmla="val 50000"/>
            </a:avLst>
          </a:prstGeom>
          <a:noFill/>
          <a:ln w="38100">
            <a:solidFill>
              <a:schemeClr val="tx1"/>
            </a:solidFill>
            <a:round/>
            <a:headEnd/>
            <a:tailEnd/>
          </a:ln>
          <a:effectLst/>
        </p:spPr>
        <p:txBody>
          <a:bodyPr wrap="none" anchor="ctr"/>
          <a:lstStyle/>
          <a:p>
            <a:endParaRPr lang="ja-JP" altLang="en-US"/>
          </a:p>
        </p:txBody>
      </p:sp>
      <p:sp>
        <p:nvSpPr>
          <p:cNvPr id="13334" name="Text Box 22"/>
          <p:cNvSpPr txBox="1">
            <a:spLocks noChangeArrowheads="1"/>
          </p:cNvSpPr>
          <p:nvPr/>
        </p:nvSpPr>
        <p:spPr bwMode="auto">
          <a:xfrm>
            <a:off x="1763713" y="3284538"/>
            <a:ext cx="936625" cy="396875"/>
          </a:xfrm>
          <a:prstGeom prst="rect">
            <a:avLst/>
          </a:prstGeom>
          <a:noFill/>
          <a:ln w="9525">
            <a:noFill/>
            <a:miter lim="800000"/>
            <a:headEnd/>
            <a:tailEnd/>
          </a:ln>
          <a:effectLst/>
        </p:spPr>
        <p:txBody>
          <a:bodyPr>
            <a:spAutoFit/>
          </a:bodyPr>
          <a:lstStyle/>
          <a:p>
            <a:pPr>
              <a:spcBef>
                <a:spcPct val="50000"/>
              </a:spcBef>
            </a:pPr>
            <a:r>
              <a:rPr lang="en-US" altLang="ja-JP" sz="2000"/>
              <a:t>⊿FA</a:t>
            </a:r>
          </a:p>
        </p:txBody>
      </p:sp>
      <p:sp>
        <p:nvSpPr>
          <p:cNvPr id="13335" name="Line 23"/>
          <p:cNvSpPr>
            <a:spLocks noChangeShapeType="1"/>
          </p:cNvSpPr>
          <p:nvPr/>
        </p:nvSpPr>
        <p:spPr bwMode="auto">
          <a:xfrm>
            <a:off x="4787900" y="5805488"/>
            <a:ext cx="3168650" cy="0"/>
          </a:xfrm>
          <a:prstGeom prst="line">
            <a:avLst/>
          </a:prstGeom>
          <a:noFill/>
          <a:ln w="9525">
            <a:solidFill>
              <a:schemeClr val="tx1"/>
            </a:solidFill>
            <a:round/>
            <a:headEnd/>
            <a:tailEnd type="triangle" w="med" len="med"/>
          </a:ln>
          <a:effectLst/>
        </p:spPr>
        <p:txBody>
          <a:bodyPr/>
          <a:lstStyle/>
          <a:p>
            <a:endParaRPr lang="ja-JP" altLang="en-US"/>
          </a:p>
        </p:txBody>
      </p:sp>
      <p:sp>
        <p:nvSpPr>
          <p:cNvPr id="13336" name="Line 24"/>
          <p:cNvSpPr>
            <a:spLocks noChangeShapeType="1"/>
          </p:cNvSpPr>
          <p:nvPr/>
        </p:nvSpPr>
        <p:spPr bwMode="auto">
          <a:xfrm flipH="1" flipV="1">
            <a:off x="5940425" y="3429000"/>
            <a:ext cx="1588" cy="2376488"/>
          </a:xfrm>
          <a:prstGeom prst="line">
            <a:avLst/>
          </a:prstGeom>
          <a:noFill/>
          <a:ln w="9525">
            <a:solidFill>
              <a:schemeClr val="tx1"/>
            </a:solidFill>
            <a:round/>
            <a:headEnd/>
            <a:tailEnd type="triangle" w="med" len="med"/>
          </a:ln>
          <a:effectLst/>
        </p:spPr>
        <p:txBody>
          <a:bodyPr/>
          <a:lstStyle/>
          <a:p>
            <a:endParaRPr lang="ja-JP" altLang="en-US"/>
          </a:p>
        </p:txBody>
      </p:sp>
      <p:sp>
        <p:nvSpPr>
          <p:cNvPr id="13337" name="Text Box 25"/>
          <p:cNvSpPr txBox="1">
            <a:spLocks noChangeArrowheads="1"/>
          </p:cNvSpPr>
          <p:nvPr/>
        </p:nvSpPr>
        <p:spPr bwMode="auto">
          <a:xfrm>
            <a:off x="5572132" y="3143248"/>
            <a:ext cx="438150" cy="396875"/>
          </a:xfrm>
          <a:prstGeom prst="rect">
            <a:avLst/>
          </a:prstGeom>
          <a:noFill/>
          <a:ln w="9525">
            <a:noFill/>
            <a:miter lim="800000"/>
            <a:headEnd/>
            <a:tailEnd/>
          </a:ln>
          <a:effectLst/>
        </p:spPr>
        <p:txBody>
          <a:bodyPr wrap="none">
            <a:spAutoFit/>
          </a:bodyPr>
          <a:lstStyle/>
          <a:p>
            <a:r>
              <a:rPr lang="en-US" altLang="ja-JP" sz="2000"/>
              <a:t>ε</a:t>
            </a:r>
          </a:p>
        </p:txBody>
      </p:sp>
      <p:sp>
        <p:nvSpPr>
          <p:cNvPr id="13339" name="Text Box 27"/>
          <p:cNvSpPr txBox="1">
            <a:spLocks noChangeArrowheads="1"/>
          </p:cNvSpPr>
          <p:nvPr/>
        </p:nvSpPr>
        <p:spPr bwMode="auto">
          <a:xfrm>
            <a:off x="5868988" y="5805488"/>
            <a:ext cx="184150" cy="366712"/>
          </a:xfrm>
          <a:prstGeom prst="rect">
            <a:avLst/>
          </a:prstGeom>
          <a:noFill/>
          <a:ln w="9525">
            <a:noFill/>
            <a:miter lim="800000"/>
            <a:headEnd/>
            <a:tailEnd/>
          </a:ln>
          <a:effectLst/>
        </p:spPr>
        <p:txBody>
          <a:bodyPr>
            <a:spAutoFit/>
          </a:bodyPr>
          <a:lstStyle/>
          <a:p>
            <a:pPr>
              <a:spcBef>
                <a:spcPct val="50000"/>
              </a:spcBef>
            </a:pPr>
            <a:endParaRPr lang="ja-JP" altLang="ja-JP"/>
          </a:p>
        </p:txBody>
      </p:sp>
      <p:sp>
        <p:nvSpPr>
          <p:cNvPr id="13340" name="Text Box 28"/>
          <p:cNvSpPr txBox="1">
            <a:spLocks noChangeArrowheads="1"/>
          </p:cNvSpPr>
          <p:nvPr/>
        </p:nvSpPr>
        <p:spPr bwMode="auto">
          <a:xfrm>
            <a:off x="5795963" y="5805488"/>
            <a:ext cx="311150" cy="366712"/>
          </a:xfrm>
          <a:prstGeom prst="rect">
            <a:avLst/>
          </a:prstGeom>
          <a:noFill/>
          <a:ln w="9525">
            <a:noFill/>
            <a:miter lim="800000"/>
            <a:headEnd/>
            <a:tailEnd/>
          </a:ln>
          <a:effectLst/>
        </p:spPr>
        <p:txBody>
          <a:bodyPr wrap="none">
            <a:spAutoFit/>
          </a:bodyPr>
          <a:lstStyle/>
          <a:p>
            <a:r>
              <a:rPr lang="en-US" altLang="ja-JP"/>
              <a:t>0</a:t>
            </a:r>
          </a:p>
        </p:txBody>
      </p:sp>
      <p:sp>
        <p:nvSpPr>
          <p:cNvPr id="13341" name="Line 29"/>
          <p:cNvSpPr>
            <a:spLocks noChangeShapeType="1"/>
          </p:cNvSpPr>
          <p:nvPr/>
        </p:nvSpPr>
        <p:spPr bwMode="auto">
          <a:xfrm flipV="1">
            <a:off x="5219700" y="3500438"/>
            <a:ext cx="2592388" cy="2233612"/>
          </a:xfrm>
          <a:prstGeom prst="line">
            <a:avLst/>
          </a:prstGeom>
          <a:noFill/>
          <a:ln w="57150">
            <a:solidFill>
              <a:schemeClr val="tx1"/>
            </a:solidFill>
            <a:round/>
            <a:headEnd/>
            <a:tailEnd/>
          </a:ln>
          <a:effectLst/>
        </p:spPr>
        <p:txBody>
          <a:bodyPr/>
          <a:lstStyle/>
          <a:p>
            <a:endParaRPr lang="ja-JP" altLang="en-US"/>
          </a:p>
        </p:txBody>
      </p:sp>
      <p:sp>
        <p:nvSpPr>
          <p:cNvPr id="13342" name="Line 30"/>
          <p:cNvSpPr>
            <a:spLocks noChangeShapeType="1"/>
          </p:cNvSpPr>
          <p:nvPr/>
        </p:nvSpPr>
        <p:spPr bwMode="auto">
          <a:xfrm>
            <a:off x="5940425" y="5805488"/>
            <a:ext cx="1223963" cy="0"/>
          </a:xfrm>
          <a:prstGeom prst="line">
            <a:avLst/>
          </a:prstGeom>
          <a:noFill/>
          <a:ln w="57150">
            <a:solidFill>
              <a:srgbClr val="FF3300"/>
            </a:solidFill>
            <a:round/>
            <a:headEnd/>
            <a:tailEnd/>
          </a:ln>
          <a:effectLst/>
        </p:spPr>
        <p:txBody>
          <a:bodyPr/>
          <a:lstStyle/>
          <a:p>
            <a:endParaRPr lang="ja-JP" altLang="en-US"/>
          </a:p>
        </p:txBody>
      </p:sp>
      <p:sp>
        <p:nvSpPr>
          <p:cNvPr id="13343" name="Text Box 31"/>
          <p:cNvSpPr txBox="1">
            <a:spLocks noChangeArrowheads="1"/>
          </p:cNvSpPr>
          <p:nvPr/>
        </p:nvSpPr>
        <p:spPr bwMode="auto">
          <a:xfrm>
            <a:off x="7215207" y="5429265"/>
            <a:ext cx="2143139" cy="400110"/>
          </a:xfrm>
          <a:prstGeom prst="rect">
            <a:avLst/>
          </a:prstGeom>
          <a:noFill/>
          <a:ln w="9525">
            <a:noFill/>
            <a:miter lim="800000"/>
            <a:headEnd/>
            <a:tailEnd/>
          </a:ln>
          <a:effectLst/>
        </p:spPr>
        <p:txBody>
          <a:bodyPr wrap="square">
            <a:spAutoFit/>
          </a:bodyPr>
          <a:lstStyle/>
          <a:p>
            <a:r>
              <a:rPr lang="ja-JP" altLang="en-US" dirty="0"/>
              <a:t>ドルの超過供給</a:t>
            </a:r>
          </a:p>
        </p:txBody>
      </p:sp>
      <p:sp>
        <p:nvSpPr>
          <p:cNvPr id="13344" name="Line 32"/>
          <p:cNvSpPr>
            <a:spLocks noChangeShapeType="1"/>
          </p:cNvSpPr>
          <p:nvPr/>
        </p:nvSpPr>
        <p:spPr bwMode="auto">
          <a:xfrm flipV="1">
            <a:off x="7164388" y="3429000"/>
            <a:ext cx="0" cy="2376488"/>
          </a:xfrm>
          <a:prstGeom prst="line">
            <a:avLst/>
          </a:prstGeom>
          <a:noFill/>
          <a:ln w="38100">
            <a:solidFill>
              <a:schemeClr val="tx1"/>
            </a:solidFill>
            <a:round/>
            <a:headEnd/>
            <a:tailEnd/>
          </a:ln>
          <a:effectLst/>
        </p:spPr>
        <p:txBody>
          <a:bodyPr/>
          <a:lstStyle/>
          <a:p>
            <a:endParaRPr lang="ja-JP" altLang="en-US"/>
          </a:p>
        </p:txBody>
      </p:sp>
      <p:sp>
        <p:nvSpPr>
          <p:cNvPr id="13345" name="Line 33"/>
          <p:cNvSpPr>
            <a:spLocks noChangeShapeType="1"/>
          </p:cNvSpPr>
          <p:nvPr/>
        </p:nvSpPr>
        <p:spPr bwMode="auto">
          <a:xfrm flipH="1">
            <a:off x="5940425" y="4076700"/>
            <a:ext cx="1223963" cy="0"/>
          </a:xfrm>
          <a:prstGeom prst="line">
            <a:avLst/>
          </a:prstGeom>
          <a:noFill/>
          <a:ln w="57150" cap="rnd">
            <a:solidFill>
              <a:schemeClr val="tx1"/>
            </a:solidFill>
            <a:prstDash val="sysDot"/>
            <a:round/>
            <a:headEnd/>
            <a:tailEnd/>
          </a:ln>
          <a:effectLst/>
        </p:spPr>
        <p:txBody>
          <a:bodyPr/>
          <a:lstStyle/>
          <a:p>
            <a:endParaRPr lang="ja-JP" altLang="en-US"/>
          </a:p>
        </p:txBody>
      </p:sp>
      <p:sp>
        <p:nvSpPr>
          <p:cNvPr id="13346" name="Text Box 34"/>
          <p:cNvSpPr txBox="1">
            <a:spLocks noChangeArrowheads="1"/>
          </p:cNvSpPr>
          <p:nvPr/>
        </p:nvSpPr>
        <p:spPr bwMode="auto">
          <a:xfrm>
            <a:off x="6732588" y="5805488"/>
            <a:ext cx="936625" cy="396875"/>
          </a:xfrm>
          <a:prstGeom prst="rect">
            <a:avLst/>
          </a:prstGeom>
          <a:noFill/>
          <a:ln w="9525">
            <a:noFill/>
            <a:miter lim="800000"/>
            <a:headEnd/>
            <a:tailEnd/>
          </a:ln>
          <a:effectLst/>
        </p:spPr>
        <p:txBody>
          <a:bodyPr>
            <a:spAutoFit/>
          </a:bodyPr>
          <a:lstStyle/>
          <a:p>
            <a:pPr>
              <a:spcBef>
                <a:spcPct val="50000"/>
              </a:spcBef>
            </a:pPr>
            <a:r>
              <a:rPr lang="en-US" altLang="ja-JP" sz="2000"/>
              <a:t>⊿FA</a:t>
            </a:r>
          </a:p>
        </p:txBody>
      </p:sp>
      <p:sp>
        <p:nvSpPr>
          <p:cNvPr id="13347" name="Text Box 35"/>
          <p:cNvSpPr txBox="1">
            <a:spLocks noChangeArrowheads="1"/>
          </p:cNvSpPr>
          <p:nvPr/>
        </p:nvSpPr>
        <p:spPr bwMode="auto">
          <a:xfrm>
            <a:off x="5435600" y="3803650"/>
            <a:ext cx="536575" cy="396875"/>
          </a:xfrm>
          <a:prstGeom prst="rect">
            <a:avLst/>
          </a:prstGeom>
          <a:noFill/>
          <a:ln w="9525">
            <a:noFill/>
            <a:miter lim="800000"/>
            <a:headEnd/>
            <a:tailEnd/>
          </a:ln>
          <a:effectLst/>
        </p:spPr>
        <p:txBody>
          <a:bodyPr wrap="none">
            <a:spAutoFit/>
          </a:bodyPr>
          <a:lstStyle/>
          <a:p>
            <a:r>
              <a:rPr lang="en-US" altLang="ja-JP" sz="2000"/>
              <a:t>ε*</a:t>
            </a:r>
          </a:p>
        </p:txBody>
      </p:sp>
      <p:sp>
        <p:nvSpPr>
          <p:cNvPr id="13348" name="Text Box 36"/>
          <p:cNvSpPr txBox="1">
            <a:spLocks noChangeArrowheads="1"/>
          </p:cNvSpPr>
          <p:nvPr/>
        </p:nvSpPr>
        <p:spPr bwMode="auto">
          <a:xfrm>
            <a:off x="7740650" y="3141663"/>
            <a:ext cx="576263" cy="396875"/>
          </a:xfrm>
          <a:prstGeom prst="rect">
            <a:avLst/>
          </a:prstGeom>
          <a:noFill/>
          <a:ln w="9525">
            <a:noFill/>
            <a:miter lim="800000"/>
            <a:headEnd/>
            <a:tailEnd/>
          </a:ln>
          <a:effectLst/>
        </p:spPr>
        <p:txBody>
          <a:bodyPr>
            <a:spAutoFit/>
          </a:bodyPr>
          <a:lstStyle/>
          <a:p>
            <a:pPr>
              <a:spcBef>
                <a:spcPct val="50000"/>
              </a:spcBef>
            </a:pPr>
            <a:r>
              <a:rPr lang="en-US" altLang="ja-JP" sz="2000"/>
              <a:t>CA</a:t>
            </a:r>
          </a:p>
        </p:txBody>
      </p:sp>
      <p:sp>
        <p:nvSpPr>
          <p:cNvPr id="13349" name="Text Box 37"/>
          <p:cNvSpPr txBox="1">
            <a:spLocks noChangeArrowheads="1"/>
          </p:cNvSpPr>
          <p:nvPr/>
        </p:nvSpPr>
        <p:spPr bwMode="auto">
          <a:xfrm>
            <a:off x="5143504" y="2714620"/>
            <a:ext cx="3567142" cy="40011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wrap="square">
            <a:spAutoFit/>
          </a:bodyPr>
          <a:lstStyle/>
          <a:p>
            <a:pPr>
              <a:spcBef>
                <a:spcPct val="50000"/>
              </a:spcBef>
            </a:pPr>
            <a:r>
              <a:rPr lang="ja-JP" altLang="en-US"/>
              <a:t>経常収支＝対外純資産の増加</a:t>
            </a:r>
          </a:p>
        </p:txBody>
      </p:sp>
      <p:sp>
        <p:nvSpPr>
          <p:cNvPr id="13350" name="Text Box 38"/>
          <p:cNvSpPr txBox="1">
            <a:spLocks noChangeArrowheads="1"/>
          </p:cNvSpPr>
          <p:nvPr/>
        </p:nvSpPr>
        <p:spPr bwMode="auto">
          <a:xfrm>
            <a:off x="6156325" y="3644900"/>
            <a:ext cx="774700" cy="366713"/>
          </a:xfrm>
          <a:prstGeom prst="rect">
            <a:avLst/>
          </a:prstGeom>
          <a:noFill/>
          <a:ln w="9525">
            <a:noFill/>
            <a:miter lim="800000"/>
            <a:headEnd/>
            <a:tailEnd/>
          </a:ln>
          <a:effectLst/>
        </p:spPr>
        <p:txBody>
          <a:bodyPr wrap="none">
            <a:spAutoFit/>
          </a:bodyPr>
          <a:lstStyle/>
          <a:p>
            <a:r>
              <a:rPr lang="en-US" altLang="ja-JP" b="1"/>
              <a:t>CA&gt;0</a:t>
            </a:r>
          </a:p>
        </p:txBody>
      </p:sp>
      <p:sp>
        <p:nvSpPr>
          <p:cNvPr id="13351" name="Text Box 39"/>
          <p:cNvSpPr txBox="1">
            <a:spLocks noChangeArrowheads="1"/>
          </p:cNvSpPr>
          <p:nvPr/>
        </p:nvSpPr>
        <p:spPr bwMode="auto">
          <a:xfrm>
            <a:off x="7308304" y="4005263"/>
            <a:ext cx="1728192" cy="400110"/>
          </a:xfrm>
          <a:prstGeom prst="rect">
            <a:avLst/>
          </a:prstGeom>
          <a:noFill/>
          <a:ln w="9525">
            <a:solidFill>
              <a:srgbClr val="FF3300"/>
            </a:solidFill>
            <a:miter lim="800000"/>
            <a:headEnd/>
            <a:tailEnd/>
          </a:ln>
          <a:effectLst/>
        </p:spPr>
        <p:txBody>
          <a:bodyPr wrap="square">
            <a:spAutoFit/>
          </a:bodyPr>
          <a:lstStyle/>
          <a:p>
            <a:r>
              <a:rPr lang="ja-JP" altLang="en-US" dirty="0" smtClean="0"/>
              <a:t>経常収支黒字</a:t>
            </a:r>
            <a:endParaRPr lang="ja-JP" altLang="en-US" dirty="0"/>
          </a:p>
        </p:txBody>
      </p:sp>
      <p:cxnSp>
        <p:nvCxnSpPr>
          <p:cNvPr id="13353" name="AutoShape 41"/>
          <p:cNvCxnSpPr>
            <a:cxnSpLocks noChangeShapeType="1"/>
            <a:stCxn id="13350" idx="2"/>
            <a:endCxn id="13351" idx="1"/>
          </p:cNvCxnSpPr>
          <p:nvPr/>
        </p:nvCxnSpPr>
        <p:spPr bwMode="auto">
          <a:xfrm rot="16200000" flipH="1">
            <a:off x="6829137" y="3726150"/>
            <a:ext cx="193705" cy="764629"/>
          </a:xfrm>
          <a:prstGeom prst="curvedConnector2">
            <a:avLst/>
          </a:prstGeom>
          <a:noFill/>
          <a:ln w="9525">
            <a:solidFill>
              <a:schemeClr val="tx1"/>
            </a:solidFill>
            <a:round/>
            <a:headEnd/>
            <a:tailEnd type="triangle" w="med" len="med"/>
          </a:ln>
          <a:effectLst/>
        </p:spPr>
      </p:cxnSp>
      <p:sp>
        <p:nvSpPr>
          <p:cNvPr id="13354" name="AutoShape 42"/>
          <p:cNvSpPr>
            <a:spLocks noChangeArrowheads="1"/>
          </p:cNvSpPr>
          <p:nvPr/>
        </p:nvSpPr>
        <p:spPr bwMode="auto">
          <a:xfrm>
            <a:off x="2771775" y="3860800"/>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p>
        </p:txBody>
      </p:sp>
      <p:sp>
        <p:nvSpPr>
          <p:cNvPr id="13355" name="AutoShape 43"/>
          <p:cNvSpPr>
            <a:spLocks noChangeArrowheads="1"/>
          </p:cNvSpPr>
          <p:nvPr/>
        </p:nvSpPr>
        <p:spPr bwMode="auto">
          <a:xfrm>
            <a:off x="1476375" y="3860800"/>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p>
        </p:txBody>
      </p:sp>
      <p:sp>
        <p:nvSpPr>
          <p:cNvPr id="13356" name="AutoShape 44"/>
          <p:cNvSpPr>
            <a:spLocks noChangeArrowheads="1"/>
          </p:cNvSpPr>
          <p:nvPr/>
        </p:nvSpPr>
        <p:spPr bwMode="auto">
          <a:xfrm>
            <a:off x="7092950" y="4005263"/>
            <a:ext cx="144463" cy="144462"/>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29"/>
                                        </p:tgtEl>
                                        <p:attrNameLst>
                                          <p:attrName>style.visibility</p:attrName>
                                        </p:attrNameLst>
                                      </p:cBhvr>
                                      <p:to>
                                        <p:strVal val="visible"/>
                                      </p:to>
                                    </p:set>
                                    <p:animEffect transition="in" filter="fade">
                                      <p:cBhvr>
                                        <p:cTn id="7" dur="1000"/>
                                        <p:tgtEl>
                                          <p:spTgt spid="1332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330"/>
                                        </p:tgtEl>
                                        <p:attrNameLst>
                                          <p:attrName>style.visibility</p:attrName>
                                        </p:attrNameLst>
                                      </p:cBhvr>
                                      <p:to>
                                        <p:strVal val="visible"/>
                                      </p:to>
                                    </p:set>
                                    <p:animEffect transition="in" filter="box(in)">
                                      <p:cBhvr>
                                        <p:cTn id="12" dur="500"/>
                                        <p:tgtEl>
                                          <p:spTgt spid="1333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332"/>
                                        </p:tgtEl>
                                        <p:attrNameLst>
                                          <p:attrName>style.visibility</p:attrName>
                                        </p:attrNameLst>
                                      </p:cBhvr>
                                      <p:to>
                                        <p:strVal val="visible"/>
                                      </p:to>
                                    </p:set>
                                    <p:animEffect transition="in" filter="box(in)">
                                      <p:cBhvr>
                                        <p:cTn id="17" dur="500"/>
                                        <p:tgtEl>
                                          <p:spTgt spid="133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333"/>
                                        </p:tgtEl>
                                        <p:attrNameLst>
                                          <p:attrName>style.visibility</p:attrName>
                                        </p:attrNameLst>
                                      </p:cBhvr>
                                      <p:to>
                                        <p:strVal val="visible"/>
                                      </p:to>
                                    </p:set>
                                    <p:animEffect transition="in" filter="fade">
                                      <p:cBhvr>
                                        <p:cTn id="22" dur="1000"/>
                                        <p:tgtEl>
                                          <p:spTgt spid="1333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334"/>
                                        </p:tgtEl>
                                        <p:attrNameLst>
                                          <p:attrName>style.visibility</p:attrName>
                                        </p:attrNameLst>
                                      </p:cBhvr>
                                      <p:to>
                                        <p:strVal val="visible"/>
                                      </p:to>
                                    </p:set>
                                    <p:animEffect transition="in" filter="fade">
                                      <p:cBhvr>
                                        <p:cTn id="25" dur="1000"/>
                                        <p:tgtEl>
                                          <p:spTgt spid="13334"/>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13342"/>
                                        </p:tgtEl>
                                        <p:attrNameLst>
                                          <p:attrName>style.visibility</p:attrName>
                                        </p:attrNameLst>
                                      </p:cBhvr>
                                      <p:to>
                                        <p:strVal val="visible"/>
                                      </p:to>
                                    </p:set>
                                    <p:animEffect transition="in" filter="box(in)">
                                      <p:cBhvr>
                                        <p:cTn id="30" dur="500"/>
                                        <p:tgtEl>
                                          <p:spTgt spid="1334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3346"/>
                                        </p:tgtEl>
                                        <p:attrNameLst>
                                          <p:attrName>style.visibility</p:attrName>
                                        </p:attrNameLst>
                                      </p:cBhvr>
                                      <p:to>
                                        <p:strVal val="visible"/>
                                      </p:to>
                                    </p:set>
                                    <p:animEffect transition="in" filter="fade">
                                      <p:cBhvr>
                                        <p:cTn id="35" dur="1000"/>
                                        <p:tgtEl>
                                          <p:spTgt spid="13346"/>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3344"/>
                                        </p:tgtEl>
                                        <p:attrNameLst>
                                          <p:attrName>style.visibility</p:attrName>
                                        </p:attrNameLst>
                                      </p:cBhvr>
                                      <p:to>
                                        <p:strVal val="visible"/>
                                      </p:to>
                                    </p:set>
                                    <p:anim calcmode="lin" valueType="num">
                                      <p:cBhvr additive="base">
                                        <p:cTn id="40" dur="500" fill="hold"/>
                                        <p:tgtEl>
                                          <p:spTgt spid="13344"/>
                                        </p:tgtEl>
                                        <p:attrNameLst>
                                          <p:attrName>ppt_x</p:attrName>
                                        </p:attrNameLst>
                                      </p:cBhvr>
                                      <p:tavLst>
                                        <p:tav tm="0">
                                          <p:val>
                                            <p:strVal val="#ppt_x"/>
                                          </p:val>
                                        </p:tav>
                                        <p:tav tm="100000">
                                          <p:val>
                                            <p:strVal val="#ppt_x"/>
                                          </p:val>
                                        </p:tav>
                                      </p:tavLst>
                                    </p:anim>
                                    <p:anim calcmode="lin" valueType="num">
                                      <p:cBhvr additive="base">
                                        <p:cTn id="41" dur="500" fill="hold"/>
                                        <p:tgtEl>
                                          <p:spTgt spid="13344"/>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 presetClass="entr" presetSubtype="16" fill="hold" grpId="0" nodeType="clickEffect">
                                  <p:stCondLst>
                                    <p:cond delay="0"/>
                                  </p:stCondLst>
                                  <p:childTnLst>
                                    <p:set>
                                      <p:cBhvr>
                                        <p:cTn id="45" dur="1" fill="hold">
                                          <p:stCondLst>
                                            <p:cond delay="0"/>
                                          </p:stCondLst>
                                        </p:cTn>
                                        <p:tgtEl>
                                          <p:spTgt spid="13356"/>
                                        </p:tgtEl>
                                        <p:attrNameLst>
                                          <p:attrName>style.visibility</p:attrName>
                                        </p:attrNameLst>
                                      </p:cBhvr>
                                      <p:to>
                                        <p:strVal val="visible"/>
                                      </p:to>
                                    </p:set>
                                    <p:animEffect transition="in" filter="box(in)">
                                      <p:cBhvr>
                                        <p:cTn id="46" dur="500"/>
                                        <p:tgtEl>
                                          <p:spTgt spid="13356"/>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13345"/>
                                        </p:tgtEl>
                                        <p:attrNameLst>
                                          <p:attrName>style.visibility</p:attrName>
                                        </p:attrNameLst>
                                      </p:cBhvr>
                                      <p:to>
                                        <p:strVal val="visible"/>
                                      </p:to>
                                    </p:set>
                                    <p:animEffect transition="in" filter="box(in)">
                                      <p:cBhvr>
                                        <p:cTn id="51" dur="500"/>
                                        <p:tgtEl>
                                          <p:spTgt spid="1334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3347"/>
                                        </p:tgtEl>
                                        <p:attrNameLst>
                                          <p:attrName>style.visibility</p:attrName>
                                        </p:attrNameLst>
                                      </p:cBhvr>
                                      <p:to>
                                        <p:strVal val="visible"/>
                                      </p:to>
                                    </p:set>
                                    <p:animEffect transition="in" filter="fade">
                                      <p:cBhvr>
                                        <p:cTn id="56" dur="1000"/>
                                        <p:tgtEl>
                                          <p:spTgt spid="13347"/>
                                        </p:tgtEl>
                                      </p:cBhvr>
                                    </p:animEffect>
                                  </p:childTnLst>
                                </p:cTn>
                              </p:par>
                            </p:childTnLst>
                          </p:cTn>
                        </p:par>
                      </p:childTnLst>
                    </p:cTn>
                  </p:par>
                  <p:par>
                    <p:cTn id="57" fill="hold">
                      <p:stCondLst>
                        <p:cond delay="indefinite"/>
                      </p:stCondLst>
                      <p:childTnLst>
                        <p:par>
                          <p:cTn id="58" fill="hold">
                            <p:stCondLst>
                              <p:cond delay="0"/>
                            </p:stCondLst>
                            <p:childTnLst>
                              <p:par>
                                <p:cTn id="59" presetID="4" presetClass="entr" presetSubtype="16" fill="hold" grpId="0" nodeType="clickEffect">
                                  <p:stCondLst>
                                    <p:cond delay="0"/>
                                  </p:stCondLst>
                                  <p:childTnLst>
                                    <p:set>
                                      <p:cBhvr>
                                        <p:cTn id="60" dur="1" fill="hold">
                                          <p:stCondLst>
                                            <p:cond delay="0"/>
                                          </p:stCondLst>
                                        </p:cTn>
                                        <p:tgtEl>
                                          <p:spTgt spid="13350"/>
                                        </p:tgtEl>
                                        <p:attrNameLst>
                                          <p:attrName>style.visibility</p:attrName>
                                        </p:attrNameLst>
                                      </p:cBhvr>
                                      <p:to>
                                        <p:strVal val="visible"/>
                                      </p:to>
                                    </p:set>
                                    <p:animEffect transition="in" filter="box(in)">
                                      <p:cBhvr>
                                        <p:cTn id="61" dur="500"/>
                                        <p:tgtEl>
                                          <p:spTgt spid="13350"/>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nodeType="clickEffect">
                                  <p:stCondLst>
                                    <p:cond delay="0"/>
                                  </p:stCondLst>
                                  <p:childTnLst>
                                    <p:set>
                                      <p:cBhvr>
                                        <p:cTn id="65" dur="1" fill="hold">
                                          <p:stCondLst>
                                            <p:cond delay="0"/>
                                          </p:stCondLst>
                                        </p:cTn>
                                        <p:tgtEl>
                                          <p:spTgt spid="13353"/>
                                        </p:tgtEl>
                                        <p:attrNameLst>
                                          <p:attrName>style.visibility</p:attrName>
                                        </p:attrNameLst>
                                      </p:cBhvr>
                                      <p:to>
                                        <p:strVal val="visible"/>
                                      </p:to>
                                    </p:set>
                                    <p:animEffect transition="in" filter="box(in)">
                                      <p:cBhvr>
                                        <p:cTn id="66" dur="500"/>
                                        <p:tgtEl>
                                          <p:spTgt spid="13353"/>
                                        </p:tgtEl>
                                      </p:cBhvr>
                                    </p:animEffect>
                                  </p:childTnLst>
                                </p:cTn>
                              </p:par>
                            </p:childTnLst>
                          </p:cTn>
                        </p:par>
                      </p:childTnLst>
                    </p:cTn>
                  </p:par>
                  <p:par>
                    <p:cTn id="67" fill="hold">
                      <p:stCondLst>
                        <p:cond delay="indefinite"/>
                      </p:stCondLst>
                      <p:childTnLst>
                        <p:par>
                          <p:cTn id="68" fill="hold">
                            <p:stCondLst>
                              <p:cond delay="0"/>
                            </p:stCondLst>
                            <p:childTnLst>
                              <p:par>
                                <p:cTn id="69" presetID="4" presetClass="entr" presetSubtype="16" fill="hold" grpId="0" nodeType="clickEffect">
                                  <p:stCondLst>
                                    <p:cond delay="0"/>
                                  </p:stCondLst>
                                  <p:childTnLst>
                                    <p:set>
                                      <p:cBhvr>
                                        <p:cTn id="70" dur="1" fill="hold">
                                          <p:stCondLst>
                                            <p:cond delay="0"/>
                                          </p:stCondLst>
                                        </p:cTn>
                                        <p:tgtEl>
                                          <p:spTgt spid="13351"/>
                                        </p:tgtEl>
                                        <p:attrNameLst>
                                          <p:attrName>style.visibility</p:attrName>
                                        </p:attrNameLst>
                                      </p:cBhvr>
                                      <p:to>
                                        <p:strVal val="visible"/>
                                      </p:to>
                                    </p:set>
                                    <p:animEffect transition="in" filter="box(in)">
                                      <p:cBhvr>
                                        <p:cTn id="71" dur="500"/>
                                        <p:tgtEl>
                                          <p:spTgt spid="13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9" grpId="0" animBg="1"/>
      <p:bldP spid="13330" grpId="0" animBg="1"/>
      <p:bldP spid="13332" grpId="0" animBg="1"/>
      <p:bldP spid="13333" grpId="0" animBg="1"/>
      <p:bldP spid="13334" grpId="0"/>
      <p:bldP spid="13342" grpId="0" animBg="1"/>
      <p:bldP spid="13344" grpId="0" animBg="1"/>
      <p:bldP spid="13345" grpId="0" animBg="1"/>
      <p:bldP spid="13346" grpId="0"/>
      <p:bldP spid="13347" grpId="0"/>
      <p:bldP spid="13350" grpId="0"/>
      <p:bldP spid="13351" grpId="0" animBg="1"/>
      <p:bldP spid="1335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2" name="Rectangle 16"/>
          <p:cNvSpPr>
            <a:spLocks noChangeArrowheads="1"/>
          </p:cNvSpPr>
          <p:nvPr/>
        </p:nvSpPr>
        <p:spPr bwMode="auto">
          <a:xfrm>
            <a:off x="3857620" y="3481404"/>
            <a:ext cx="3649682" cy="93662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ja-JP" altLang="en-US"/>
          </a:p>
        </p:txBody>
      </p:sp>
      <p:sp>
        <p:nvSpPr>
          <p:cNvPr id="14344" name="Rectangle 8"/>
          <p:cNvSpPr>
            <a:spLocks noChangeArrowheads="1"/>
          </p:cNvSpPr>
          <p:nvPr/>
        </p:nvSpPr>
        <p:spPr bwMode="auto">
          <a:xfrm>
            <a:off x="3857620" y="1681179"/>
            <a:ext cx="3455988" cy="100806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ja-JP" altLang="en-US"/>
          </a:p>
        </p:txBody>
      </p:sp>
      <p:sp>
        <p:nvSpPr>
          <p:cNvPr id="14338" name="Rectangle 2"/>
          <p:cNvSpPr>
            <a:spLocks noGrp="1" noChangeArrowheads="1"/>
          </p:cNvSpPr>
          <p:nvPr>
            <p:ph type="title"/>
          </p:nvPr>
        </p:nvSpPr>
        <p:spPr>
          <a:xfrm>
            <a:off x="1142976" y="0"/>
            <a:ext cx="8229600" cy="1371600"/>
          </a:xfrm>
        </p:spPr>
        <p:txBody>
          <a:bodyPr/>
          <a:lstStyle/>
          <a:p>
            <a:r>
              <a:rPr lang="en-US" altLang="ja-JP" dirty="0" smtClean="0"/>
              <a:t>9.3</a:t>
            </a:r>
            <a:r>
              <a:rPr lang="ja-JP" altLang="en-US" dirty="0"/>
              <a:t> </a:t>
            </a:r>
            <a:r>
              <a:rPr lang="ja-JP" altLang="en-US" dirty="0" smtClean="0"/>
              <a:t>名目</a:t>
            </a:r>
            <a:r>
              <a:rPr lang="ja-JP" altLang="en-US" dirty="0"/>
              <a:t>為替レート</a:t>
            </a:r>
            <a:r>
              <a:rPr lang="en-US" altLang="ja-JP" dirty="0"/>
              <a:t>(e)</a:t>
            </a:r>
            <a:r>
              <a:rPr lang="ja-JP" altLang="en-US" dirty="0"/>
              <a:t>の決定</a:t>
            </a:r>
          </a:p>
        </p:txBody>
      </p:sp>
      <p:graphicFrame>
        <p:nvGraphicFramePr>
          <p:cNvPr id="14340" name="Object 4"/>
          <p:cNvGraphicFramePr>
            <a:graphicFrameLocks noGrp="1" noChangeAspect="1"/>
          </p:cNvGraphicFramePr>
          <p:nvPr>
            <p:ph sz="half" idx="1"/>
          </p:nvPr>
        </p:nvGraphicFramePr>
        <p:xfrm>
          <a:off x="1863700" y="1624016"/>
          <a:ext cx="1584325" cy="1090613"/>
        </p:xfrm>
        <a:graphic>
          <a:graphicData uri="http://schemas.openxmlformats.org/presentationml/2006/ole">
            <mc:AlternateContent xmlns:mc="http://schemas.openxmlformats.org/markup-compatibility/2006">
              <mc:Choice xmlns:v="urn:schemas-microsoft-com:vml" Requires="v">
                <p:oleObj spid="_x0000_s239763" name="数式" r:id="rId3" imgW="571320" imgH="393480" progId="Equation.3">
                  <p:embed/>
                </p:oleObj>
              </mc:Choice>
              <mc:Fallback>
                <p:oleObj name="数式" r:id="rId3" imgW="571320" imgH="393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3700" y="1624016"/>
                        <a:ext cx="1584325" cy="1090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350" name="Object 14"/>
          <p:cNvGraphicFramePr>
            <a:graphicFrameLocks noGrp="1" noChangeAspect="1"/>
          </p:cNvGraphicFramePr>
          <p:nvPr>
            <p:ph sz="quarter" idx="2"/>
          </p:nvPr>
        </p:nvGraphicFramePr>
        <p:xfrm>
          <a:off x="4217983" y="3841766"/>
          <a:ext cx="1503362" cy="434975"/>
        </p:xfrm>
        <a:graphic>
          <a:graphicData uri="http://schemas.openxmlformats.org/presentationml/2006/ole">
            <mc:AlternateContent xmlns:mc="http://schemas.openxmlformats.org/markup-compatibility/2006">
              <mc:Choice xmlns:v="urn:schemas-microsoft-com:vml" Requires="v">
                <p:oleObj spid="_x0000_s239764" name="数式" r:id="rId5" imgW="571320" imgH="164880" progId="Equation.3">
                  <p:embed/>
                </p:oleObj>
              </mc:Choice>
              <mc:Fallback>
                <p:oleObj name="数式" r:id="rId5" imgW="571320" imgH="1648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17983" y="3841766"/>
                        <a:ext cx="1503362" cy="434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42" name="Text Box 6"/>
          <p:cNvSpPr txBox="1">
            <a:spLocks noChangeArrowheads="1"/>
          </p:cNvSpPr>
          <p:nvPr/>
        </p:nvSpPr>
        <p:spPr bwMode="auto">
          <a:xfrm>
            <a:off x="4000494" y="1754204"/>
            <a:ext cx="2078047" cy="400110"/>
          </a:xfrm>
          <a:prstGeom prst="rect">
            <a:avLst/>
          </a:prstGeom>
          <a:noFill/>
          <a:ln w="9525">
            <a:noFill/>
            <a:miter lim="800000"/>
            <a:headEnd/>
            <a:tailEnd/>
          </a:ln>
          <a:effectLst/>
        </p:spPr>
        <p:txBody>
          <a:bodyPr wrap="square">
            <a:spAutoFit/>
          </a:bodyPr>
          <a:lstStyle/>
          <a:p>
            <a:pPr>
              <a:spcBef>
                <a:spcPct val="50000"/>
              </a:spcBef>
            </a:pPr>
            <a:r>
              <a:rPr lang="ja-JP" altLang="en-US" dirty="0"/>
              <a:t>小国の仮定；</a:t>
            </a:r>
          </a:p>
        </p:txBody>
      </p:sp>
      <p:sp>
        <p:nvSpPr>
          <p:cNvPr id="14343" name="Text Box 7"/>
          <p:cNvSpPr txBox="1">
            <a:spLocks noChangeArrowheads="1"/>
          </p:cNvSpPr>
          <p:nvPr/>
        </p:nvSpPr>
        <p:spPr bwMode="auto">
          <a:xfrm>
            <a:off x="4000495" y="2186004"/>
            <a:ext cx="3889375" cy="366712"/>
          </a:xfrm>
          <a:prstGeom prst="rect">
            <a:avLst/>
          </a:prstGeom>
          <a:noFill/>
          <a:ln w="9525">
            <a:noFill/>
            <a:miter lim="800000"/>
            <a:headEnd/>
            <a:tailEnd/>
          </a:ln>
          <a:effectLst/>
        </p:spPr>
        <p:txBody>
          <a:bodyPr>
            <a:spAutoFit/>
          </a:bodyPr>
          <a:lstStyle/>
          <a:p>
            <a:pPr>
              <a:spcBef>
                <a:spcPct val="50000"/>
              </a:spcBef>
            </a:pPr>
            <a:r>
              <a:rPr lang="ja-JP" altLang="en-US"/>
              <a:t>外国の物価；</a:t>
            </a:r>
            <a:r>
              <a:rPr lang="en-US" altLang="ja-JP"/>
              <a:t>P</a:t>
            </a:r>
            <a:r>
              <a:rPr lang="en-US" altLang="ja-JP" baseline="30000"/>
              <a:t>$</a:t>
            </a:r>
            <a:r>
              <a:rPr lang="ja-JP" altLang="en-US"/>
              <a:t>は一定</a:t>
            </a:r>
          </a:p>
        </p:txBody>
      </p:sp>
      <p:sp>
        <p:nvSpPr>
          <p:cNvPr id="14345" name="AutoShape 9"/>
          <p:cNvSpPr>
            <a:spLocks noChangeArrowheads="1"/>
          </p:cNvSpPr>
          <p:nvPr/>
        </p:nvSpPr>
        <p:spPr bwMode="auto">
          <a:xfrm>
            <a:off x="1292196" y="3195652"/>
            <a:ext cx="504825" cy="431800"/>
          </a:xfrm>
          <a:prstGeom prst="rightArrow">
            <a:avLst>
              <a:gd name="adj1" fmla="val 50000"/>
              <a:gd name="adj2" fmla="val 29228"/>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endParaRPr lang="ja-JP" altLang="en-US"/>
          </a:p>
        </p:txBody>
      </p:sp>
      <p:graphicFrame>
        <p:nvGraphicFramePr>
          <p:cNvPr id="14346" name="Object 10"/>
          <p:cNvGraphicFramePr>
            <a:graphicFrameLocks noChangeAspect="1"/>
          </p:cNvGraphicFramePr>
          <p:nvPr/>
        </p:nvGraphicFramePr>
        <p:xfrm>
          <a:off x="1863700" y="2981338"/>
          <a:ext cx="1435100" cy="1176337"/>
        </p:xfrm>
        <a:graphic>
          <a:graphicData uri="http://schemas.openxmlformats.org/presentationml/2006/ole">
            <mc:AlternateContent xmlns:mc="http://schemas.openxmlformats.org/markup-compatibility/2006">
              <mc:Choice xmlns:v="urn:schemas-microsoft-com:vml" Requires="v">
                <p:oleObj spid="_x0000_s239765" name="数式" r:id="rId7" imgW="495000" imgH="406080" progId="Equation.3">
                  <p:embed/>
                </p:oleObj>
              </mc:Choice>
              <mc:Fallback>
                <p:oleObj name="数式" r:id="rId7" imgW="495000" imgH="40608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63700" y="2981338"/>
                        <a:ext cx="1435100" cy="1176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47" name="Text Box 11"/>
          <p:cNvSpPr txBox="1">
            <a:spLocks noChangeArrowheads="1"/>
          </p:cNvSpPr>
          <p:nvPr/>
        </p:nvSpPr>
        <p:spPr bwMode="auto">
          <a:xfrm>
            <a:off x="3857620" y="2833704"/>
            <a:ext cx="4033838" cy="366712"/>
          </a:xfrm>
          <a:prstGeom prst="rect">
            <a:avLst/>
          </a:prstGeom>
          <a:noFill/>
          <a:ln w="9525">
            <a:noFill/>
            <a:miter lim="800000"/>
            <a:headEnd/>
            <a:tailEnd/>
          </a:ln>
          <a:effectLst/>
        </p:spPr>
        <p:txBody>
          <a:bodyPr>
            <a:spAutoFit/>
          </a:bodyPr>
          <a:lstStyle/>
          <a:p>
            <a:pPr>
              <a:spcBef>
                <a:spcPct val="50000"/>
              </a:spcBef>
            </a:pPr>
            <a:r>
              <a:rPr lang="ja-JP" altLang="en-US"/>
              <a:t>国内物価</a:t>
            </a:r>
            <a:r>
              <a:rPr lang="en-US" altLang="ja-JP"/>
              <a:t>P</a:t>
            </a:r>
            <a:r>
              <a:rPr lang="ja-JP" altLang="en-US"/>
              <a:t>が決まれば</a:t>
            </a:r>
            <a:r>
              <a:rPr lang="en-US" altLang="ja-JP"/>
              <a:t>e</a:t>
            </a:r>
            <a:r>
              <a:rPr lang="ja-JP" altLang="en-US"/>
              <a:t>が決まる。</a:t>
            </a:r>
          </a:p>
        </p:txBody>
      </p:sp>
      <p:sp>
        <p:nvSpPr>
          <p:cNvPr id="14348" name="Text Box 12"/>
          <p:cNvSpPr txBox="1">
            <a:spLocks noChangeArrowheads="1"/>
          </p:cNvSpPr>
          <p:nvPr/>
        </p:nvSpPr>
        <p:spPr bwMode="auto">
          <a:xfrm>
            <a:off x="3857620" y="3481404"/>
            <a:ext cx="2578112" cy="400110"/>
          </a:xfrm>
          <a:prstGeom prst="rect">
            <a:avLst/>
          </a:prstGeom>
          <a:noFill/>
          <a:ln w="9525">
            <a:noFill/>
            <a:miter lim="800000"/>
            <a:headEnd/>
            <a:tailEnd/>
          </a:ln>
          <a:effectLst/>
        </p:spPr>
        <p:txBody>
          <a:bodyPr wrap="square">
            <a:spAutoFit/>
          </a:bodyPr>
          <a:lstStyle/>
          <a:p>
            <a:pPr>
              <a:spcBef>
                <a:spcPct val="50000"/>
              </a:spcBef>
            </a:pPr>
            <a:r>
              <a:rPr lang="ja-JP" altLang="en-US" dirty="0"/>
              <a:t>＜貨幣の需給一致＞</a:t>
            </a:r>
          </a:p>
        </p:txBody>
      </p:sp>
      <p:sp>
        <p:nvSpPr>
          <p:cNvPr id="14349" name="Text Box 13"/>
          <p:cNvSpPr txBox="1">
            <a:spLocks noChangeArrowheads="1"/>
          </p:cNvSpPr>
          <p:nvPr/>
        </p:nvSpPr>
        <p:spPr bwMode="auto">
          <a:xfrm>
            <a:off x="3784595" y="4346591"/>
            <a:ext cx="3384550" cy="366713"/>
          </a:xfrm>
          <a:prstGeom prst="rect">
            <a:avLst/>
          </a:prstGeom>
          <a:noFill/>
          <a:ln w="9525">
            <a:noFill/>
            <a:miter lim="800000"/>
            <a:headEnd/>
            <a:tailEnd/>
          </a:ln>
          <a:effectLst/>
        </p:spPr>
        <p:txBody>
          <a:bodyPr>
            <a:spAutoFit/>
          </a:bodyPr>
          <a:lstStyle/>
          <a:p>
            <a:pPr>
              <a:spcBef>
                <a:spcPct val="50000"/>
              </a:spcBef>
            </a:pPr>
            <a:endParaRPr lang="ja-JP" altLang="ja-JP"/>
          </a:p>
        </p:txBody>
      </p:sp>
      <p:graphicFrame>
        <p:nvGraphicFramePr>
          <p:cNvPr id="14354" name="Object 18"/>
          <p:cNvGraphicFramePr>
            <a:graphicFrameLocks noGrp="1" noChangeAspect="1"/>
          </p:cNvGraphicFramePr>
          <p:nvPr>
            <p:ph sz="quarter" idx="3"/>
          </p:nvPr>
        </p:nvGraphicFramePr>
        <p:xfrm>
          <a:off x="4289420" y="4418029"/>
          <a:ext cx="1308100" cy="560387"/>
        </p:xfrm>
        <a:graphic>
          <a:graphicData uri="http://schemas.openxmlformats.org/presentationml/2006/ole">
            <mc:AlternateContent xmlns:mc="http://schemas.openxmlformats.org/markup-compatibility/2006">
              <mc:Choice xmlns:v="urn:schemas-microsoft-com:vml" Requires="v">
                <p:oleObj spid="_x0000_s239766" name="数式" r:id="rId9" imgW="444240" imgH="190440" progId="Equation.3">
                  <p:embed/>
                </p:oleObj>
              </mc:Choice>
              <mc:Fallback>
                <p:oleObj name="数式" r:id="rId9" imgW="444240" imgH="19044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89420" y="4418029"/>
                        <a:ext cx="1308100" cy="560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56" name="Text Box 20"/>
          <p:cNvSpPr txBox="1">
            <a:spLocks noChangeArrowheads="1"/>
          </p:cNvSpPr>
          <p:nvPr/>
        </p:nvSpPr>
        <p:spPr bwMode="auto">
          <a:xfrm>
            <a:off x="5584820" y="4562491"/>
            <a:ext cx="2279672" cy="400110"/>
          </a:xfrm>
          <a:prstGeom prst="rect">
            <a:avLst/>
          </a:prstGeom>
          <a:noFill/>
          <a:ln w="9525">
            <a:noFill/>
            <a:miter lim="800000"/>
            <a:headEnd/>
            <a:tailEnd/>
          </a:ln>
          <a:effectLst/>
        </p:spPr>
        <p:txBody>
          <a:bodyPr wrap="square">
            <a:spAutoFit/>
          </a:bodyPr>
          <a:lstStyle/>
          <a:p>
            <a:pPr>
              <a:spcBef>
                <a:spcPct val="50000"/>
              </a:spcBef>
            </a:pPr>
            <a:r>
              <a:rPr lang="ja-JP" altLang="en-US" dirty="0"/>
              <a:t>（完全雇用</a:t>
            </a:r>
            <a:r>
              <a:rPr lang="en-US" altLang="ja-JP" dirty="0"/>
              <a:t>GDP</a:t>
            </a:r>
            <a:r>
              <a:rPr lang="ja-JP" altLang="en-US" dirty="0"/>
              <a:t>）</a:t>
            </a:r>
          </a:p>
        </p:txBody>
      </p:sp>
      <p:graphicFrame>
        <p:nvGraphicFramePr>
          <p:cNvPr id="14357" name="Object 21"/>
          <p:cNvGraphicFramePr>
            <a:graphicFrameLocks noChangeAspect="1"/>
          </p:cNvGraphicFramePr>
          <p:nvPr/>
        </p:nvGraphicFramePr>
        <p:xfrm>
          <a:off x="1408108" y="5354654"/>
          <a:ext cx="1987550" cy="1176337"/>
        </p:xfrm>
        <a:graphic>
          <a:graphicData uri="http://schemas.openxmlformats.org/presentationml/2006/ole">
            <mc:AlternateContent xmlns:mc="http://schemas.openxmlformats.org/markup-compatibility/2006">
              <mc:Choice xmlns:v="urn:schemas-microsoft-com:vml" Requires="v">
                <p:oleObj spid="_x0000_s239767" name="数式" r:id="rId11" imgW="685800" imgH="406080" progId="Equation.3">
                  <p:embed/>
                </p:oleObj>
              </mc:Choice>
              <mc:Fallback>
                <p:oleObj name="数式" r:id="rId11" imgW="685800" imgH="40608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08108" y="5354654"/>
                        <a:ext cx="1987550" cy="1176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58" name="Text Box 22"/>
          <p:cNvSpPr txBox="1">
            <a:spLocks noChangeArrowheads="1"/>
          </p:cNvSpPr>
          <p:nvPr/>
        </p:nvSpPr>
        <p:spPr bwMode="auto">
          <a:xfrm>
            <a:off x="1149320" y="4695850"/>
            <a:ext cx="2808287" cy="641350"/>
          </a:xfrm>
          <a:prstGeom prst="rect">
            <a:avLst/>
          </a:prstGeom>
          <a:noFill/>
          <a:ln w="9525">
            <a:noFill/>
            <a:miter lim="800000"/>
            <a:headEnd/>
            <a:tailEnd/>
          </a:ln>
          <a:effectLst/>
        </p:spPr>
        <p:txBody>
          <a:bodyPr>
            <a:spAutoFit/>
          </a:bodyPr>
          <a:lstStyle/>
          <a:p>
            <a:pPr>
              <a:spcBef>
                <a:spcPct val="50000"/>
              </a:spcBef>
            </a:pPr>
            <a:r>
              <a:rPr lang="ja-JP" altLang="en-US" dirty="0"/>
              <a:t>名目為替レートの水準は以下のように決まる。</a:t>
            </a:r>
          </a:p>
        </p:txBody>
      </p:sp>
      <p:sp>
        <p:nvSpPr>
          <p:cNvPr id="14359" name="Text Box 23"/>
          <p:cNvSpPr txBox="1">
            <a:spLocks noChangeArrowheads="1"/>
          </p:cNvSpPr>
          <p:nvPr/>
        </p:nvSpPr>
        <p:spPr bwMode="auto">
          <a:xfrm>
            <a:off x="3857620" y="5715016"/>
            <a:ext cx="4679950" cy="523220"/>
          </a:xfrm>
          <a:prstGeom prst="rect">
            <a:avLst/>
          </a:prstGeom>
          <a:noFill/>
          <a:ln w="57150" cmpd="thickThin">
            <a:solidFill>
              <a:schemeClr val="tx1"/>
            </a:solidFill>
            <a:miter lim="800000"/>
            <a:headEnd/>
            <a:tailEnd/>
          </a:ln>
          <a:effectLst/>
        </p:spPr>
        <p:txBody>
          <a:bodyPr>
            <a:spAutoFit/>
          </a:bodyPr>
          <a:lstStyle/>
          <a:p>
            <a:pPr>
              <a:spcBef>
                <a:spcPct val="50000"/>
              </a:spcBef>
            </a:pPr>
            <a:r>
              <a:rPr lang="ja-JP" altLang="en-US" sz="2800" dirty="0" smtClean="0"/>
              <a:t>貨幣量</a:t>
            </a:r>
            <a:r>
              <a:rPr lang="en-US" altLang="ja-JP" sz="2800" dirty="0"/>
              <a:t>M↑⇒e↑</a:t>
            </a:r>
            <a:r>
              <a:rPr lang="ja-JP" altLang="en-US" sz="2800" dirty="0"/>
              <a:t>（円安）</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Text Box 4"/>
          <p:cNvSpPr txBox="1">
            <a:spLocks noChangeArrowheads="1"/>
          </p:cNvSpPr>
          <p:nvPr/>
        </p:nvSpPr>
        <p:spPr bwMode="auto">
          <a:xfrm>
            <a:off x="1071538" y="1571612"/>
            <a:ext cx="7215238" cy="2200602"/>
          </a:xfrm>
          <a:prstGeom prst="rect">
            <a:avLst/>
          </a:prstGeom>
          <a:noFill/>
          <a:ln w="9525">
            <a:noFill/>
            <a:miter lim="800000"/>
            <a:headEnd/>
            <a:tailEnd/>
          </a:ln>
          <a:effectLst/>
        </p:spPr>
        <p:txBody>
          <a:bodyPr wrap="square">
            <a:spAutoFit/>
          </a:bodyPr>
          <a:lstStyle/>
          <a:p>
            <a:pPr>
              <a:spcBef>
                <a:spcPct val="50000"/>
              </a:spcBef>
            </a:pPr>
            <a:endParaRPr lang="ja-JP" altLang="en-US" dirty="0">
              <a:ea typeface="ＭＳ Ｐゴシック" charset="-128"/>
            </a:endParaRPr>
          </a:p>
          <a:p>
            <a:pPr>
              <a:spcBef>
                <a:spcPct val="50000"/>
              </a:spcBef>
            </a:pPr>
            <a:r>
              <a:rPr lang="ja-JP" altLang="en-US" dirty="0">
                <a:ea typeface="ＭＳ Ｐゴシック" charset="-128"/>
              </a:rPr>
              <a:t>いくつかの政策が与える効果について考察する。</a:t>
            </a:r>
          </a:p>
          <a:p>
            <a:pPr>
              <a:spcBef>
                <a:spcPct val="50000"/>
              </a:spcBef>
            </a:pPr>
            <a:r>
              <a:rPr lang="ja-JP" altLang="en-US" dirty="0" smtClean="0">
                <a:ea typeface="ＭＳ Ｐゴシック" charset="-128"/>
              </a:rPr>
              <a:t>１．政府</a:t>
            </a:r>
            <a:r>
              <a:rPr lang="ja-JP" altLang="en-US" dirty="0">
                <a:ea typeface="ＭＳ Ｐゴシック" charset="-128"/>
              </a:rPr>
              <a:t>支出の変更や税の変更という</a:t>
            </a:r>
            <a:r>
              <a:rPr lang="ja-JP" altLang="en-US" dirty="0">
                <a:solidFill>
                  <a:srgbClr val="FF0000"/>
                </a:solidFill>
                <a:ea typeface="ＭＳ Ｐゴシック" charset="-128"/>
              </a:rPr>
              <a:t>財政政策</a:t>
            </a:r>
          </a:p>
          <a:p>
            <a:pPr>
              <a:spcBef>
                <a:spcPct val="50000"/>
              </a:spcBef>
            </a:pPr>
            <a:r>
              <a:rPr lang="ja-JP" altLang="en-US" dirty="0" smtClean="0">
                <a:ea typeface="ＭＳ Ｐゴシック" charset="-128"/>
              </a:rPr>
              <a:t>２．海外</a:t>
            </a:r>
            <a:r>
              <a:rPr lang="ja-JP" altLang="en-US" dirty="0">
                <a:ea typeface="ＭＳ Ｐゴシック" charset="-128"/>
              </a:rPr>
              <a:t>との財・サービスの取引に直接影響を与える</a:t>
            </a:r>
            <a:r>
              <a:rPr lang="ja-JP" altLang="en-US" dirty="0">
                <a:solidFill>
                  <a:srgbClr val="FF0000"/>
                </a:solidFill>
                <a:ea typeface="ＭＳ Ｐゴシック" charset="-128"/>
              </a:rPr>
              <a:t>貿易政策</a:t>
            </a:r>
          </a:p>
          <a:p>
            <a:pPr>
              <a:spcBef>
                <a:spcPct val="50000"/>
              </a:spcBef>
            </a:pPr>
            <a:endParaRPr lang="ja-JP" altLang="en-US" sz="1800" dirty="0">
              <a:ea typeface="ＭＳ Ｐゴシック" charset="-128"/>
            </a:endParaRPr>
          </a:p>
        </p:txBody>
      </p:sp>
      <p:graphicFrame>
        <p:nvGraphicFramePr>
          <p:cNvPr id="4" name="図表 3"/>
          <p:cNvGraphicFramePr/>
          <p:nvPr>
            <p:extLst>
              <p:ext uri="{D42A27DB-BD31-4B8C-83A1-F6EECF244321}">
                <p14:modId xmlns:p14="http://schemas.microsoft.com/office/powerpoint/2010/main" val="966808770"/>
              </p:ext>
            </p:extLst>
          </p:nvPr>
        </p:nvGraphicFramePr>
        <p:xfrm>
          <a:off x="1142976" y="571480"/>
          <a:ext cx="7143800" cy="811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正方形/長方形 34"/>
          <p:cNvSpPr/>
          <p:nvPr/>
        </p:nvSpPr>
        <p:spPr>
          <a:xfrm>
            <a:off x="0" y="2714596"/>
            <a:ext cx="9144000" cy="414340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aphicFrame>
        <p:nvGraphicFramePr>
          <p:cNvPr id="36" name="図表 35"/>
          <p:cNvGraphicFramePr/>
          <p:nvPr>
            <p:extLst>
              <p:ext uri="{D42A27DB-BD31-4B8C-83A1-F6EECF244321}">
                <p14:modId xmlns:p14="http://schemas.microsoft.com/office/powerpoint/2010/main" val="3203622972"/>
              </p:ext>
            </p:extLst>
          </p:nvPr>
        </p:nvGraphicFramePr>
        <p:xfrm>
          <a:off x="1071538" y="214290"/>
          <a:ext cx="6000792" cy="579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437" name="Text Box 5"/>
          <p:cNvSpPr txBox="1">
            <a:spLocks noChangeArrowheads="1"/>
          </p:cNvSpPr>
          <p:nvPr/>
        </p:nvSpPr>
        <p:spPr bwMode="auto">
          <a:xfrm>
            <a:off x="2124075" y="2994004"/>
            <a:ext cx="958850" cy="366713"/>
          </a:xfrm>
          <a:prstGeom prst="rect">
            <a:avLst/>
          </a:prstGeom>
          <a:noFill/>
          <a:ln w="9525">
            <a:noFill/>
            <a:miter lim="800000"/>
            <a:headEnd/>
            <a:tailEnd/>
          </a:ln>
          <a:effectLst/>
        </p:spPr>
        <p:txBody>
          <a:bodyPr wrap="none">
            <a:spAutoFit/>
          </a:bodyPr>
          <a:lstStyle/>
          <a:p>
            <a:r>
              <a:rPr lang="en-US" altLang="ja-JP"/>
              <a:t>(T-G)↓</a:t>
            </a:r>
          </a:p>
        </p:txBody>
      </p:sp>
      <p:sp>
        <p:nvSpPr>
          <p:cNvPr id="18438" name="Text Box 6"/>
          <p:cNvSpPr txBox="1">
            <a:spLocks noChangeArrowheads="1"/>
          </p:cNvSpPr>
          <p:nvPr/>
        </p:nvSpPr>
        <p:spPr bwMode="auto">
          <a:xfrm>
            <a:off x="611188" y="2994004"/>
            <a:ext cx="1555750" cy="366713"/>
          </a:xfrm>
          <a:prstGeom prst="rect">
            <a:avLst/>
          </a:prstGeom>
          <a:noFill/>
          <a:ln w="9525">
            <a:noFill/>
            <a:miter lim="800000"/>
            <a:headEnd/>
            <a:tailEnd/>
          </a:ln>
          <a:effectLst/>
        </p:spPr>
        <p:txBody>
          <a:bodyPr wrap="none">
            <a:spAutoFit/>
          </a:bodyPr>
          <a:lstStyle/>
          <a:p>
            <a:r>
              <a:rPr lang="ja-JP" altLang="en-US"/>
              <a:t>財政赤字拡大</a:t>
            </a:r>
          </a:p>
        </p:txBody>
      </p:sp>
      <p:sp>
        <p:nvSpPr>
          <p:cNvPr id="18439" name="Line 7"/>
          <p:cNvSpPr>
            <a:spLocks noChangeShapeType="1"/>
          </p:cNvSpPr>
          <p:nvPr/>
        </p:nvSpPr>
        <p:spPr bwMode="auto">
          <a:xfrm>
            <a:off x="755650" y="6089629"/>
            <a:ext cx="3240088" cy="0"/>
          </a:xfrm>
          <a:prstGeom prst="line">
            <a:avLst/>
          </a:prstGeom>
          <a:noFill/>
          <a:ln w="9525">
            <a:solidFill>
              <a:schemeClr val="tx1"/>
            </a:solidFill>
            <a:round/>
            <a:headEnd/>
            <a:tailEnd type="triangle" w="med" len="med"/>
          </a:ln>
          <a:effectLst/>
        </p:spPr>
        <p:txBody>
          <a:bodyPr/>
          <a:lstStyle/>
          <a:p>
            <a:endParaRPr lang="ja-JP" altLang="en-US"/>
          </a:p>
        </p:txBody>
      </p:sp>
      <p:sp>
        <p:nvSpPr>
          <p:cNvPr id="18440" name="Line 8"/>
          <p:cNvSpPr>
            <a:spLocks noChangeShapeType="1"/>
          </p:cNvSpPr>
          <p:nvPr/>
        </p:nvSpPr>
        <p:spPr bwMode="auto">
          <a:xfrm flipV="1">
            <a:off x="755650" y="3570267"/>
            <a:ext cx="0" cy="2519362"/>
          </a:xfrm>
          <a:prstGeom prst="line">
            <a:avLst/>
          </a:prstGeom>
          <a:noFill/>
          <a:ln w="9525">
            <a:solidFill>
              <a:schemeClr val="tx1"/>
            </a:solidFill>
            <a:round/>
            <a:headEnd/>
            <a:tailEnd type="triangle" w="med" len="med"/>
          </a:ln>
          <a:effectLst/>
        </p:spPr>
        <p:txBody>
          <a:bodyPr/>
          <a:lstStyle/>
          <a:p>
            <a:endParaRPr lang="ja-JP" altLang="en-US"/>
          </a:p>
        </p:txBody>
      </p:sp>
      <p:sp>
        <p:nvSpPr>
          <p:cNvPr id="18441" name="Line 9"/>
          <p:cNvSpPr>
            <a:spLocks noChangeShapeType="1"/>
          </p:cNvSpPr>
          <p:nvPr/>
        </p:nvSpPr>
        <p:spPr bwMode="auto">
          <a:xfrm flipV="1">
            <a:off x="1763713" y="3857604"/>
            <a:ext cx="1800225" cy="1944688"/>
          </a:xfrm>
          <a:prstGeom prst="line">
            <a:avLst/>
          </a:prstGeom>
          <a:noFill/>
          <a:ln w="57150">
            <a:solidFill>
              <a:schemeClr val="tx1"/>
            </a:solidFill>
            <a:prstDash val="dash"/>
            <a:round/>
            <a:headEnd/>
            <a:tailEnd/>
          </a:ln>
          <a:effectLst/>
        </p:spPr>
        <p:txBody>
          <a:bodyPr/>
          <a:lstStyle/>
          <a:p>
            <a:endParaRPr lang="ja-JP" altLang="en-US"/>
          </a:p>
        </p:txBody>
      </p:sp>
      <p:sp>
        <p:nvSpPr>
          <p:cNvPr id="18442" name="Line 10"/>
          <p:cNvSpPr>
            <a:spLocks noChangeShapeType="1"/>
          </p:cNvSpPr>
          <p:nvPr/>
        </p:nvSpPr>
        <p:spPr bwMode="auto">
          <a:xfrm flipV="1">
            <a:off x="1042988" y="3713142"/>
            <a:ext cx="1944687" cy="2089150"/>
          </a:xfrm>
          <a:prstGeom prst="line">
            <a:avLst/>
          </a:prstGeom>
          <a:noFill/>
          <a:ln w="57150">
            <a:solidFill>
              <a:schemeClr val="tx1"/>
            </a:solidFill>
            <a:round/>
            <a:headEnd/>
            <a:tailEnd/>
          </a:ln>
          <a:effectLst/>
        </p:spPr>
        <p:txBody>
          <a:bodyPr/>
          <a:lstStyle/>
          <a:p>
            <a:endParaRPr lang="ja-JP" altLang="en-US"/>
          </a:p>
        </p:txBody>
      </p:sp>
      <p:sp>
        <p:nvSpPr>
          <p:cNvPr id="18443" name="Line 11"/>
          <p:cNvSpPr>
            <a:spLocks noChangeShapeType="1"/>
          </p:cNvSpPr>
          <p:nvPr/>
        </p:nvSpPr>
        <p:spPr bwMode="auto">
          <a:xfrm>
            <a:off x="1042988" y="4073504"/>
            <a:ext cx="2305050" cy="1800225"/>
          </a:xfrm>
          <a:prstGeom prst="line">
            <a:avLst/>
          </a:prstGeom>
          <a:noFill/>
          <a:ln w="57150">
            <a:solidFill>
              <a:schemeClr val="tx1"/>
            </a:solidFill>
            <a:round/>
            <a:headEnd/>
            <a:tailEnd/>
          </a:ln>
          <a:effectLst/>
        </p:spPr>
        <p:txBody>
          <a:bodyPr/>
          <a:lstStyle/>
          <a:p>
            <a:endParaRPr lang="ja-JP" altLang="en-US"/>
          </a:p>
        </p:txBody>
      </p:sp>
      <p:sp>
        <p:nvSpPr>
          <p:cNvPr id="18444" name="Line 12"/>
          <p:cNvSpPr>
            <a:spLocks noChangeShapeType="1"/>
          </p:cNvSpPr>
          <p:nvPr/>
        </p:nvSpPr>
        <p:spPr bwMode="auto">
          <a:xfrm>
            <a:off x="755650" y="4505304"/>
            <a:ext cx="2232025" cy="0"/>
          </a:xfrm>
          <a:prstGeom prst="line">
            <a:avLst/>
          </a:prstGeom>
          <a:noFill/>
          <a:ln w="38100" cap="rnd">
            <a:solidFill>
              <a:schemeClr val="tx1"/>
            </a:solidFill>
            <a:prstDash val="sysDot"/>
            <a:round/>
            <a:headEnd/>
            <a:tailEnd/>
          </a:ln>
          <a:effectLst/>
        </p:spPr>
        <p:txBody>
          <a:bodyPr/>
          <a:lstStyle/>
          <a:p>
            <a:endParaRPr lang="ja-JP" altLang="en-US"/>
          </a:p>
        </p:txBody>
      </p:sp>
      <p:sp>
        <p:nvSpPr>
          <p:cNvPr id="18445" name="Line 13"/>
          <p:cNvSpPr>
            <a:spLocks noChangeShapeType="1"/>
          </p:cNvSpPr>
          <p:nvPr/>
        </p:nvSpPr>
        <p:spPr bwMode="auto">
          <a:xfrm>
            <a:off x="1619250" y="4505304"/>
            <a:ext cx="649288" cy="0"/>
          </a:xfrm>
          <a:prstGeom prst="line">
            <a:avLst/>
          </a:prstGeom>
          <a:noFill/>
          <a:ln w="57150">
            <a:solidFill>
              <a:srgbClr val="FF3300"/>
            </a:solidFill>
            <a:round/>
            <a:headEnd/>
            <a:tailEnd/>
          </a:ln>
          <a:effectLst/>
        </p:spPr>
        <p:txBody>
          <a:bodyPr/>
          <a:lstStyle/>
          <a:p>
            <a:endParaRPr lang="ja-JP" altLang="en-US"/>
          </a:p>
        </p:txBody>
      </p:sp>
      <p:sp>
        <p:nvSpPr>
          <p:cNvPr id="18446" name="Line 14"/>
          <p:cNvSpPr>
            <a:spLocks noChangeShapeType="1"/>
          </p:cNvSpPr>
          <p:nvPr/>
        </p:nvSpPr>
        <p:spPr bwMode="auto">
          <a:xfrm flipH="1">
            <a:off x="2843213" y="4073504"/>
            <a:ext cx="360362" cy="0"/>
          </a:xfrm>
          <a:prstGeom prst="line">
            <a:avLst/>
          </a:prstGeom>
          <a:noFill/>
          <a:ln w="9525">
            <a:solidFill>
              <a:schemeClr val="tx1"/>
            </a:solidFill>
            <a:round/>
            <a:headEnd/>
            <a:tailEnd type="triangle" w="med" len="med"/>
          </a:ln>
          <a:effectLst/>
        </p:spPr>
        <p:txBody>
          <a:bodyPr/>
          <a:lstStyle/>
          <a:p>
            <a:endParaRPr lang="ja-JP" altLang="en-US"/>
          </a:p>
        </p:txBody>
      </p:sp>
      <p:sp>
        <p:nvSpPr>
          <p:cNvPr id="18447" name="Text Box 15"/>
          <p:cNvSpPr txBox="1">
            <a:spLocks noChangeArrowheads="1"/>
          </p:cNvSpPr>
          <p:nvPr/>
        </p:nvSpPr>
        <p:spPr bwMode="auto">
          <a:xfrm>
            <a:off x="3203574" y="3425804"/>
            <a:ext cx="1725615" cy="400110"/>
          </a:xfrm>
          <a:prstGeom prst="rect">
            <a:avLst/>
          </a:prstGeom>
          <a:noFill/>
          <a:ln w="9525">
            <a:noFill/>
            <a:miter lim="800000"/>
            <a:headEnd/>
            <a:tailEnd/>
          </a:ln>
          <a:effectLst/>
        </p:spPr>
        <p:txBody>
          <a:bodyPr wrap="square">
            <a:spAutoFit/>
          </a:bodyPr>
          <a:lstStyle/>
          <a:p>
            <a:pPr>
              <a:spcBef>
                <a:spcPct val="50000"/>
              </a:spcBef>
            </a:pPr>
            <a:r>
              <a:rPr lang="en-US" altLang="ja-JP" sz="2000" dirty="0"/>
              <a:t>Sp</a:t>
            </a:r>
            <a:r>
              <a:rPr lang="ja-JP" altLang="en-US" sz="2000" dirty="0"/>
              <a:t>＋</a:t>
            </a:r>
            <a:r>
              <a:rPr lang="en-US" altLang="ja-JP" sz="2000" dirty="0"/>
              <a:t>(T</a:t>
            </a:r>
            <a:r>
              <a:rPr lang="ja-JP" altLang="en-US" sz="2000" dirty="0" smtClean="0"/>
              <a:t>－</a:t>
            </a:r>
            <a:r>
              <a:rPr lang="en-US" altLang="ja-JP" sz="2000" dirty="0" smtClean="0"/>
              <a:t>G)</a:t>
            </a:r>
            <a:endParaRPr lang="en-US" altLang="ja-JP" sz="2000" dirty="0"/>
          </a:p>
        </p:txBody>
      </p:sp>
      <p:sp>
        <p:nvSpPr>
          <p:cNvPr id="18448" name="Text Box 16"/>
          <p:cNvSpPr txBox="1">
            <a:spLocks noChangeArrowheads="1"/>
          </p:cNvSpPr>
          <p:nvPr/>
        </p:nvSpPr>
        <p:spPr bwMode="auto">
          <a:xfrm>
            <a:off x="2555875" y="4144942"/>
            <a:ext cx="863600" cy="304800"/>
          </a:xfrm>
          <a:prstGeom prst="rect">
            <a:avLst/>
          </a:prstGeom>
          <a:noFill/>
          <a:ln w="9525">
            <a:noFill/>
            <a:miter lim="800000"/>
            <a:headEnd/>
            <a:tailEnd/>
          </a:ln>
          <a:effectLst/>
        </p:spPr>
        <p:txBody>
          <a:bodyPr>
            <a:spAutoFit/>
          </a:bodyPr>
          <a:lstStyle/>
          <a:p>
            <a:pPr>
              <a:spcBef>
                <a:spcPct val="50000"/>
              </a:spcBef>
            </a:pPr>
            <a:r>
              <a:rPr lang="en-US" altLang="ja-JP" sz="1400" dirty="0"/>
              <a:t>T-G↓</a:t>
            </a:r>
          </a:p>
        </p:txBody>
      </p:sp>
      <p:sp>
        <p:nvSpPr>
          <p:cNvPr id="18449" name="AutoShape 17"/>
          <p:cNvSpPr>
            <a:spLocks/>
          </p:cNvSpPr>
          <p:nvPr/>
        </p:nvSpPr>
        <p:spPr bwMode="auto">
          <a:xfrm rot="5400000">
            <a:off x="1870869" y="3966348"/>
            <a:ext cx="144462" cy="647700"/>
          </a:xfrm>
          <a:prstGeom prst="leftBrace">
            <a:avLst>
              <a:gd name="adj1" fmla="val 37363"/>
              <a:gd name="adj2" fmla="val 50000"/>
            </a:avLst>
          </a:prstGeom>
          <a:noFill/>
          <a:ln w="38100">
            <a:solidFill>
              <a:schemeClr val="tx1"/>
            </a:solidFill>
            <a:round/>
            <a:headEnd/>
            <a:tailEnd/>
          </a:ln>
          <a:effectLst/>
        </p:spPr>
        <p:txBody>
          <a:bodyPr wrap="none" anchor="ctr"/>
          <a:lstStyle/>
          <a:p>
            <a:endParaRPr lang="ja-JP" altLang="en-US"/>
          </a:p>
        </p:txBody>
      </p:sp>
      <p:sp>
        <p:nvSpPr>
          <p:cNvPr id="18450" name="Text Box 18"/>
          <p:cNvSpPr txBox="1">
            <a:spLocks noChangeArrowheads="1"/>
          </p:cNvSpPr>
          <p:nvPr/>
        </p:nvSpPr>
        <p:spPr bwMode="auto">
          <a:xfrm>
            <a:off x="1547813" y="3786167"/>
            <a:ext cx="936625" cy="396875"/>
          </a:xfrm>
          <a:prstGeom prst="rect">
            <a:avLst/>
          </a:prstGeom>
          <a:noFill/>
          <a:ln w="9525">
            <a:noFill/>
            <a:miter lim="800000"/>
            <a:headEnd/>
            <a:tailEnd/>
          </a:ln>
          <a:effectLst/>
        </p:spPr>
        <p:txBody>
          <a:bodyPr>
            <a:spAutoFit/>
          </a:bodyPr>
          <a:lstStyle/>
          <a:p>
            <a:pPr>
              <a:spcBef>
                <a:spcPct val="50000"/>
              </a:spcBef>
            </a:pPr>
            <a:r>
              <a:rPr lang="en-US" altLang="ja-JP" sz="2000"/>
              <a:t>⊿FA</a:t>
            </a:r>
          </a:p>
        </p:txBody>
      </p:sp>
      <p:sp>
        <p:nvSpPr>
          <p:cNvPr id="18451" name="Line 19"/>
          <p:cNvSpPr>
            <a:spLocks noChangeShapeType="1"/>
          </p:cNvSpPr>
          <p:nvPr/>
        </p:nvSpPr>
        <p:spPr bwMode="auto">
          <a:xfrm>
            <a:off x="5148263" y="6089629"/>
            <a:ext cx="3240087" cy="0"/>
          </a:xfrm>
          <a:prstGeom prst="line">
            <a:avLst/>
          </a:prstGeom>
          <a:noFill/>
          <a:ln w="9525">
            <a:solidFill>
              <a:schemeClr val="tx1"/>
            </a:solidFill>
            <a:round/>
            <a:headEnd/>
            <a:tailEnd type="triangle" w="med" len="med"/>
          </a:ln>
          <a:effectLst/>
        </p:spPr>
        <p:txBody>
          <a:bodyPr/>
          <a:lstStyle/>
          <a:p>
            <a:endParaRPr lang="ja-JP" altLang="en-US"/>
          </a:p>
        </p:txBody>
      </p:sp>
      <p:sp>
        <p:nvSpPr>
          <p:cNvPr id="18452" name="Line 20"/>
          <p:cNvSpPr>
            <a:spLocks noChangeShapeType="1"/>
          </p:cNvSpPr>
          <p:nvPr/>
        </p:nvSpPr>
        <p:spPr bwMode="auto">
          <a:xfrm flipV="1">
            <a:off x="6443663" y="3570267"/>
            <a:ext cx="0" cy="2519362"/>
          </a:xfrm>
          <a:prstGeom prst="line">
            <a:avLst/>
          </a:prstGeom>
          <a:noFill/>
          <a:ln w="9525">
            <a:solidFill>
              <a:schemeClr val="tx1"/>
            </a:solidFill>
            <a:round/>
            <a:headEnd/>
            <a:tailEnd type="triangle" w="med" len="med"/>
          </a:ln>
          <a:effectLst/>
        </p:spPr>
        <p:txBody>
          <a:bodyPr/>
          <a:lstStyle/>
          <a:p>
            <a:endParaRPr lang="ja-JP" altLang="en-US"/>
          </a:p>
        </p:txBody>
      </p:sp>
      <p:sp>
        <p:nvSpPr>
          <p:cNvPr id="18453" name="Line 21"/>
          <p:cNvSpPr>
            <a:spLocks noChangeShapeType="1"/>
          </p:cNvSpPr>
          <p:nvPr/>
        </p:nvSpPr>
        <p:spPr bwMode="auto">
          <a:xfrm flipV="1">
            <a:off x="5795963" y="4002067"/>
            <a:ext cx="2447925" cy="1943100"/>
          </a:xfrm>
          <a:prstGeom prst="line">
            <a:avLst/>
          </a:prstGeom>
          <a:noFill/>
          <a:ln w="57150">
            <a:solidFill>
              <a:schemeClr val="tx1"/>
            </a:solidFill>
            <a:round/>
            <a:headEnd/>
            <a:tailEnd/>
          </a:ln>
          <a:effectLst/>
        </p:spPr>
        <p:txBody>
          <a:bodyPr/>
          <a:lstStyle/>
          <a:p>
            <a:endParaRPr lang="ja-JP" altLang="en-US"/>
          </a:p>
        </p:txBody>
      </p:sp>
      <p:sp>
        <p:nvSpPr>
          <p:cNvPr id="18454" name="Text Box 22"/>
          <p:cNvSpPr txBox="1">
            <a:spLocks noChangeArrowheads="1"/>
          </p:cNvSpPr>
          <p:nvPr/>
        </p:nvSpPr>
        <p:spPr bwMode="auto">
          <a:xfrm>
            <a:off x="8027988" y="3570267"/>
            <a:ext cx="935037" cy="366712"/>
          </a:xfrm>
          <a:prstGeom prst="rect">
            <a:avLst/>
          </a:prstGeom>
          <a:noFill/>
          <a:ln w="9525">
            <a:noFill/>
            <a:miter lim="800000"/>
            <a:headEnd/>
            <a:tailEnd/>
          </a:ln>
          <a:effectLst/>
        </p:spPr>
        <p:txBody>
          <a:bodyPr>
            <a:spAutoFit/>
          </a:bodyPr>
          <a:lstStyle/>
          <a:p>
            <a:pPr>
              <a:spcBef>
                <a:spcPct val="50000"/>
              </a:spcBef>
            </a:pPr>
            <a:r>
              <a:rPr lang="en-US" altLang="ja-JP"/>
              <a:t>CA</a:t>
            </a:r>
          </a:p>
        </p:txBody>
      </p:sp>
      <p:sp>
        <p:nvSpPr>
          <p:cNvPr id="18455" name="Line 23"/>
          <p:cNvSpPr>
            <a:spLocks noChangeShapeType="1"/>
          </p:cNvSpPr>
          <p:nvPr/>
        </p:nvSpPr>
        <p:spPr bwMode="auto">
          <a:xfrm>
            <a:off x="6443663" y="6089629"/>
            <a:ext cx="649287" cy="0"/>
          </a:xfrm>
          <a:prstGeom prst="line">
            <a:avLst/>
          </a:prstGeom>
          <a:noFill/>
          <a:ln w="57150">
            <a:solidFill>
              <a:srgbClr val="FF3300"/>
            </a:solidFill>
            <a:round/>
            <a:headEnd/>
            <a:tailEnd/>
          </a:ln>
          <a:effectLst/>
        </p:spPr>
        <p:txBody>
          <a:bodyPr/>
          <a:lstStyle/>
          <a:p>
            <a:endParaRPr lang="ja-JP" altLang="en-US"/>
          </a:p>
        </p:txBody>
      </p:sp>
      <p:sp>
        <p:nvSpPr>
          <p:cNvPr id="18456" name="Line 24"/>
          <p:cNvSpPr>
            <a:spLocks noChangeShapeType="1"/>
          </p:cNvSpPr>
          <p:nvPr/>
        </p:nvSpPr>
        <p:spPr bwMode="auto">
          <a:xfrm flipV="1">
            <a:off x="7092950" y="3641704"/>
            <a:ext cx="0" cy="2447925"/>
          </a:xfrm>
          <a:prstGeom prst="line">
            <a:avLst/>
          </a:prstGeom>
          <a:noFill/>
          <a:ln w="28575">
            <a:solidFill>
              <a:schemeClr val="tx1"/>
            </a:solidFill>
            <a:round/>
            <a:headEnd/>
            <a:tailEnd/>
          </a:ln>
          <a:effectLst/>
        </p:spPr>
        <p:txBody>
          <a:bodyPr/>
          <a:lstStyle/>
          <a:p>
            <a:endParaRPr lang="ja-JP" altLang="en-US"/>
          </a:p>
        </p:txBody>
      </p:sp>
      <p:sp>
        <p:nvSpPr>
          <p:cNvPr id="18457" name="Line 25"/>
          <p:cNvSpPr>
            <a:spLocks noChangeShapeType="1"/>
          </p:cNvSpPr>
          <p:nvPr/>
        </p:nvSpPr>
        <p:spPr bwMode="auto">
          <a:xfrm flipV="1">
            <a:off x="7740650" y="3641704"/>
            <a:ext cx="0" cy="2447925"/>
          </a:xfrm>
          <a:prstGeom prst="line">
            <a:avLst/>
          </a:prstGeom>
          <a:noFill/>
          <a:ln w="28575">
            <a:solidFill>
              <a:schemeClr val="tx1"/>
            </a:solidFill>
            <a:round/>
            <a:headEnd/>
            <a:tailEnd/>
          </a:ln>
          <a:effectLst/>
        </p:spPr>
        <p:txBody>
          <a:bodyPr/>
          <a:lstStyle/>
          <a:p>
            <a:endParaRPr lang="ja-JP" altLang="en-US"/>
          </a:p>
        </p:txBody>
      </p:sp>
      <p:sp>
        <p:nvSpPr>
          <p:cNvPr id="18458" name="Line 26"/>
          <p:cNvSpPr>
            <a:spLocks noChangeShapeType="1"/>
          </p:cNvSpPr>
          <p:nvPr/>
        </p:nvSpPr>
        <p:spPr bwMode="auto">
          <a:xfrm flipH="1">
            <a:off x="7235825" y="3857604"/>
            <a:ext cx="360363" cy="0"/>
          </a:xfrm>
          <a:prstGeom prst="line">
            <a:avLst/>
          </a:prstGeom>
          <a:noFill/>
          <a:ln w="9525">
            <a:solidFill>
              <a:schemeClr val="tx1"/>
            </a:solidFill>
            <a:round/>
            <a:headEnd/>
            <a:tailEnd type="triangle" w="med" len="med"/>
          </a:ln>
          <a:effectLst/>
        </p:spPr>
        <p:txBody>
          <a:bodyPr/>
          <a:lstStyle/>
          <a:p>
            <a:endParaRPr lang="ja-JP" altLang="en-US"/>
          </a:p>
        </p:txBody>
      </p:sp>
      <p:sp>
        <p:nvSpPr>
          <p:cNvPr id="18459" name="Text Box 27"/>
          <p:cNvSpPr txBox="1">
            <a:spLocks noChangeArrowheads="1"/>
          </p:cNvSpPr>
          <p:nvPr/>
        </p:nvSpPr>
        <p:spPr bwMode="auto">
          <a:xfrm>
            <a:off x="6804025" y="6162654"/>
            <a:ext cx="936625" cy="396875"/>
          </a:xfrm>
          <a:prstGeom prst="rect">
            <a:avLst/>
          </a:prstGeom>
          <a:noFill/>
          <a:ln w="9525">
            <a:noFill/>
            <a:miter lim="800000"/>
            <a:headEnd/>
            <a:tailEnd/>
          </a:ln>
          <a:effectLst/>
        </p:spPr>
        <p:txBody>
          <a:bodyPr>
            <a:spAutoFit/>
          </a:bodyPr>
          <a:lstStyle/>
          <a:p>
            <a:pPr>
              <a:spcBef>
                <a:spcPct val="50000"/>
              </a:spcBef>
            </a:pPr>
            <a:r>
              <a:rPr lang="en-US" altLang="ja-JP" sz="2000"/>
              <a:t>⊿FA</a:t>
            </a:r>
          </a:p>
        </p:txBody>
      </p:sp>
      <p:sp>
        <p:nvSpPr>
          <p:cNvPr id="18461" name="Line 29"/>
          <p:cNvSpPr>
            <a:spLocks noChangeShapeType="1"/>
          </p:cNvSpPr>
          <p:nvPr/>
        </p:nvSpPr>
        <p:spPr bwMode="auto">
          <a:xfrm flipH="1">
            <a:off x="6443663" y="4894242"/>
            <a:ext cx="649287" cy="0"/>
          </a:xfrm>
          <a:prstGeom prst="line">
            <a:avLst/>
          </a:prstGeom>
          <a:noFill/>
          <a:ln w="38100" cap="rnd">
            <a:solidFill>
              <a:schemeClr val="tx1"/>
            </a:solidFill>
            <a:prstDash val="sysDot"/>
            <a:round/>
            <a:headEnd/>
            <a:tailEnd/>
          </a:ln>
          <a:effectLst/>
        </p:spPr>
        <p:txBody>
          <a:bodyPr/>
          <a:lstStyle/>
          <a:p>
            <a:endParaRPr lang="ja-JP" altLang="en-US"/>
          </a:p>
        </p:txBody>
      </p:sp>
      <p:sp>
        <p:nvSpPr>
          <p:cNvPr id="18462" name="Line 30"/>
          <p:cNvSpPr>
            <a:spLocks noChangeShapeType="1"/>
          </p:cNvSpPr>
          <p:nvPr/>
        </p:nvSpPr>
        <p:spPr bwMode="auto">
          <a:xfrm flipH="1">
            <a:off x="6443663" y="4362429"/>
            <a:ext cx="1296987" cy="0"/>
          </a:xfrm>
          <a:prstGeom prst="line">
            <a:avLst/>
          </a:prstGeom>
          <a:noFill/>
          <a:ln w="38100" cap="rnd">
            <a:solidFill>
              <a:schemeClr val="tx1"/>
            </a:solidFill>
            <a:prstDash val="sysDot"/>
            <a:round/>
            <a:headEnd/>
            <a:tailEnd/>
          </a:ln>
          <a:effectLst/>
        </p:spPr>
        <p:txBody>
          <a:bodyPr/>
          <a:lstStyle/>
          <a:p>
            <a:endParaRPr lang="ja-JP" altLang="en-US"/>
          </a:p>
        </p:txBody>
      </p:sp>
      <p:sp>
        <p:nvSpPr>
          <p:cNvPr id="18463" name="Line 31"/>
          <p:cNvSpPr>
            <a:spLocks noChangeShapeType="1"/>
          </p:cNvSpPr>
          <p:nvPr/>
        </p:nvSpPr>
        <p:spPr bwMode="auto">
          <a:xfrm>
            <a:off x="6500826" y="4429108"/>
            <a:ext cx="0" cy="431800"/>
          </a:xfrm>
          <a:prstGeom prst="line">
            <a:avLst/>
          </a:prstGeom>
          <a:noFill/>
          <a:ln w="9525">
            <a:solidFill>
              <a:schemeClr val="tx1"/>
            </a:solidFill>
            <a:round/>
            <a:headEnd/>
            <a:tailEnd type="triangle" w="med" len="med"/>
          </a:ln>
          <a:effectLst/>
        </p:spPr>
        <p:txBody>
          <a:bodyPr/>
          <a:lstStyle/>
          <a:p>
            <a:endParaRPr lang="ja-JP" altLang="en-US"/>
          </a:p>
        </p:txBody>
      </p:sp>
      <p:sp>
        <p:nvSpPr>
          <p:cNvPr id="30" name="Text Box 17"/>
          <p:cNvSpPr txBox="1">
            <a:spLocks noChangeArrowheads="1"/>
          </p:cNvSpPr>
          <p:nvPr/>
        </p:nvSpPr>
        <p:spPr bwMode="auto">
          <a:xfrm>
            <a:off x="214282" y="4286232"/>
            <a:ext cx="504825" cy="376237"/>
          </a:xfrm>
          <a:prstGeom prst="rect">
            <a:avLst/>
          </a:prstGeom>
          <a:solidFill>
            <a:srgbClr val="FFFF00"/>
          </a:solidFill>
          <a:ln w="9525">
            <a:solidFill>
              <a:schemeClr val="tx1"/>
            </a:solidFill>
            <a:miter lim="800000"/>
            <a:headEnd/>
            <a:tailEnd/>
          </a:ln>
          <a:effectLst/>
        </p:spPr>
        <p:txBody>
          <a:bodyPr>
            <a:spAutoFit/>
          </a:bodyPr>
          <a:lstStyle/>
          <a:p>
            <a:pPr>
              <a:spcBef>
                <a:spcPct val="50000"/>
              </a:spcBef>
            </a:pPr>
            <a:r>
              <a:rPr lang="en-US" altLang="ja-JP"/>
              <a:t>r</a:t>
            </a:r>
            <a:r>
              <a:rPr lang="en-US" altLang="ja-JP" baseline="30000"/>
              <a:t>$</a:t>
            </a:r>
          </a:p>
        </p:txBody>
      </p:sp>
      <p:graphicFrame>
        <p:nvGraphicFramePr>
          <p:cNvPr id="240642" name="Object 2"/>
          <p:cNvGraphicFramePr>
            <a:graphicFrameLocks noChangeAspect="1"/>
          </p:cNvGraphicFramePr>
          <p:nvPr/>
        </p:nvGraphicFramePr>
        <p:xfrm>
          <a:off x="6000760" y="4643422"/>
          <a:ext cx="457900" cy="431801"/>
        </p:xfrm>
        <a:graphic>
          <a:graphicData uri="http://schemas.openxmlformats.org/presentationml/2006/ole">
            <mc:AlternateContent xmlns:mc="http://schemas.openxmlformats.org/markup-compatibility/2006">
              <mc:Choice xmlns:v="urn:schemas-microsoft-com:vml" Requires="v">
                <p:oleObj spid="_x0000_s240700" name="数式" r:id="rId8" imgW="215640" imgH="203040" progId="Equation.3">
                  <p:embed/>
                </p:oleObj>
              </mc:Choice>
              <mc:Fallback>
                <p:oleObj name="数式" r:id="rId8" imgW="215640" imgH="203040" progId="Equation.3">
                  <p:embed/>
                  <p:pic>
                    <p:nvPicPr>
                      <p:cNvPr id="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00760" y="4643422"/>
                        <a:ext cx="457900" cy="4318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0643" name="Object 3"/>
          <p:cNvGraphicFramePr>
            <a:graphicFrameLocks noChangeAspect="1"/>
          </p:cNvGraphicFramePr>
          <p:nvPr/>
        </p:nvGraphicFramePr>
        <p:xfrm>
          <a:off x="6000760" y="4143356"/>
          <a:ext cx="355604" cy="407044"/>
        </p:xfrm>
        <a:graphic>
          <a:graphicData uri="http://schemas.openxmlformats.org/presentationml/2006/ole">
            <mc:AlternateContent xmlns:mc="http://schemas.openxmlformats.org/markup-compatibility/2006">
              <mc:Choice xmlns:v="urn:schemas-microsoft-com:vml" Requires="v">
                <p:oleObj spid="_x0000_s240701" name="数式" r:id="rId10" imgW="177480" imgH="203040" progId="Equation.3">
                  <p:embed/>
                </p:oleObj>
              </mc:Choice>
              <mc:Fallback>
                <p:oleObj name="数式" r:id="rId10" imgW="177480" imgH="203040" progId="Equation.3">
                  <p:embed/>
                  <p:pic>
                    <p:nvPicPr>
                      <p:cNvPr id="0"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00760" y="4143356"/>
                        <a:ext cx="355604" cy="4070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テキスト ボックス 32"/>
          <p:cNvSpPr txBox="1"/>
          <p:nvPr/>
        </p:nvSpPr>
        <p:spPr>
          <a:xfrm>
            <a:off x="500034" y="6072182"/>
            <a:ext cx="327334" cy="400110"/>
          </a:xfrm>
          <a:prstGeom prst="rect">
            <a:avLst/>
          </a:prstGeom>
          <a:noFill/>
        </p:spPr>
        <p:txBody>
          <a:bodyPr wrap="none" rtlCol="0">
            <a:spAutoFit/>
          </a:bodyPr>
          <a:lstStyle/>
          <a:p>
            <a:r>
              <a:rPr kumimoji="1" lang="en-US" altLang="ja-JP" dirty="0" smtClean="0"/>
              <a:t>0</a:t>
            </a:r>
            <a:endParaRPr kumimoji="1" lang="ja-JP" altLang="en-US" dirty="0"/>
          </a:p>
        </p:txBody>
      </p:sp>
      <p:sp>
        <p:nvSpPr>
          <p:cNvPr id="34" name="テキスト ボックス 33"/>
          <p:cNvSpPr txBox="1"/>
          <p:nvPr/>
        </p:nvSpPr>
        <p:spPr>
          <a:xfrm>
            <a:off x="6286512" y="6143620"/>
            <a:ext cx="327334" cy="400110"/>
          </a:xfrm>
          <a:prstGeom prst="rect">
            <a:avLst/>
          </a:prstGeom>
          <a:noFill/>
        </p:spPr>
        <p:txBody>
          <a:bodyPr wrap="none" rtlCol="0">
            <a:spAutoFit/>
          </a:bodyPr>
          <a:lstStyle/>
          <a:p>
            <a:r>
              <a:rPr kumimoji="1" lang="en-US" altLang="ja-JP" dirty="0" smtClean="0"/>
              <a:t>0</a:t>
            </a:r>
            <a:endParaRPr kumimoji="1" lang="ja-JP" altLang="en-US" dirty="0"/>
          </a:p>
        </p:txBody>
      </p:sp>
      <p:sp>
        <p:nvSpPr>
          <p:cNvPr id="37" name="正方形/長方形 36"/>
          <p:cNvSpPr/>
          <p:nvPr/>
        </p:nvSpPr>
        <p:spPr>
          <a:xfrm>
            <a:off x="1142976" y="928670"/>
            <a:ext cx="7572428" cy="1631216"/>
          </a:xfrm>
          <a:prstGeom prst="rect">
            <a:avLst/>
          </a:prstGeom>
        </p:spPr>
        <p:txBody>
          <a:bodyPr wrap="square">
            <a:spAutoFit/>
          </a:bodyPr>
          <a:lstStyle/>
          <a:p>
            <a:pPr>
              <a:spcBef>
                <a:spcPct val="50000"/>
              </a:spcBef>
            </a:pPr>
            <a:r>
              <a:rPr lang="ja-JP" altLang="en-US" dirty="0" smtClean="0">
                <a:ea typeface="ＭＳ Ｐゴシック" charset="-128"/>
              </a:rPr>
              <a:t>財政赤字の拡大は政府がより多くの資金を要していることを意味する。</a:t>
            </a:r>
          </a:p>
          <a:p>
            <a:pPr>
              <a:spcBef>
                <a:spcPct val="50000"/>
              </a:spcBef>
            </a:pPr>
            <a:r>
              <a:rPr lang="ja-JP" altLang="en-US" dirty="0" smtClean="0">
                <a:ea typeface="ＭＳ Ｐゴシック" charset="-128"/>
              </a:rPr>
              <a:t>したがって、これはどのような利子率に対しても国内の資金余剰を減少させる。</a:t>
            </a:r>
          </a:p>
          <a:p>
            <a:pPr>
              <a:spcBef>
                <a:spcPct val="50000"/>
              </a:spcBef>
            </a:pPr>
            <a:r>
              <a:rPr lang="ja-JP" altLang="en-US" dirty="0" smtClean="0">
                <a:ea typeface="ＭＳ Ｐゴシック" charset="-128"/>
              </a:rPr>
              <a:t>つまり、</a:t>
            </a:r>
            <a:r>
              <a:rPr lang="ja-JP" altLang="en-US" b="1" dirty="0" smtClean="0">
                <a:solidFill>
                  <a:srgbClr val="FF0000"/>
                </a:solidFill>
                <a:ea typeface="ＭＳ Ｐゴシック" charset="-128"/>
              </a:rPr>
              <a:t>国内貯蓄を減少させる。</a:t>
            </a:r>
            <a:endParaRPr lang="ja-JP" altLang="en-US" b="1" dirty="0">
              <a:solidFill>
                <a:srgbClr val="FF0000"/>
              </a:solidFill>
              <a:ea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48"/>
                                        </p:tgtEl>
                                        <p:attrNameLst>
                                          <p:attrName>style.visibility</p:attrName>
                                        </p:attrNameLst>
                                      </p:cBhvr>
                                      <p:to>
                                        <p:strVal val="visible"/>
                                      </p:to>
                                    </p:set>
                                    <p:animEffect transition="in" filter="fade">
                                      <p:cBhvr>
                                        <p:cTn id="12" dur="1000"/>
                                        <p:tgtEl>
                                          <p:spTgt spid="1844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8446"/>
                                        </p:tgtEl>
                                        <p:attrNameLst>
                                          <p:attrName>style.visibility</p:attrName>
                                        </p:attrNameLst>
                                      </p:cBhvr>
                                      <p:to>
                                        <p:strVal val="visible"/>
                                      </p:to>
                                    </p:set>
                                    <p:animEffect transition="in" filter="box(in)">
                                      <p:cBhvr>
                                        <p:cTn id="17" dur="500"/>
                                        <p:tgtEl>
                                          <p:spTgt spid="1844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grpId="0" nodeType="clickEffect">
                                  <p:stCondLst>
                                    <p:cond delay="0"/>
                                  </p:stCondLst>
                                  <p:childTnLst>
                                    <p:set>
                                      <p:cBhvr>
                                        <p:cTn id="21" dur="1" fill="hold">
                                          <p:stCondLst>
                                            <p:cond delay="0"/>
                                          </p:stCondLst>
                                        </p:cTn>
                                        <p:tgtEl>
                                          <p:spTgt spid="18442"/>
                                        </p:tgtEl>
                                        <p:attrNameLst>
                                          <p:attrName>style.visibility</p:attrName>
                                        </p:attrNameLst>
                                      </p:cBhvr>
                                      <p:to>
                                        <p:strVal val="visible"/>
                                      </p:to>
                                    </p:set>
                                    <p:anim calcmode="lin" valueType="num">
                                      <p:cBhvr additive="base">
                                        <p:cTn id="22" dur="500" fill="hold"/>
                                        <p:tgtEl>
                                          <p:spTgt spid="18442"/>
                                        </p:tgtEl>
                                        <p:attrNameLst>
                                          <p:attrName>ppt_x</p:attrName>
                                        </p:attrNameLst>
                                      </p:cBhvr>
                                      <p:tavLst>
                                        <p:tav tm="0">
                                          <p:val>
                                            <p:strVal val="1+#ppt_w/2"/>
                                          </p:val>
                                        </p:tav>
                                        <p:tav tm="100000">
                                          <p:val>
                                            <p:strVal val="#ppt_x"/>
                                          </p:val>
                                        </p:tav>
                                      </p:tavLst>
                                    </p:anim>
                                    <p:anim calcmode="lin" valueType="num">
                                      <p:cBhvr additive="base">
                                        <p:cTn id="23" dur="500" fill="hold"/>
                                        <p:tgtEl>
                                          <p:spTgt spid="18442"/>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18445"/>
                                        </p:tgtEl>
                                        <p:attrNameLst>
                                          <p:attrName>style.visibility</p:attrName>
                                        </p:attrNameLst>
                                      </p:cBhvr>
                                      <p:to>
                                        <p:strVal val="visible"/>
                                      </p:to>
                                    </p:set>
                                    <p:animEffect transition="in" filter="box(in)">
                                      <p:cBhvr>
                                        <p:cTn id="28" dur="500"/>
                                        <p:tgtEl>
                                          <p:spTgt spid="1844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8449"/>
                                        </p:tgtEl>
                                        <p:attrNameLst>
                                          <p:attrName>style.visibility</p:attrName>
                                        </p:attrNameLst>
                                      </p:cBhvr>
                                      <p:to>
                                        <p:strVal val="visible"/>
                                      </p:to>
                                    </p:set>
                                    <p:animEffect transition="in" filter="fade">
                                      <p:cBhvr>
                                        <p:cTn id="33" dur="1000"/>
                                        <p:tgtEl>
                                          <p:spTgt spid="1844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8450"/>
                                        </p:tgtEl>
                                        <p:attrNameLst>
                                          <p:attrName>style.visibility</p:attrName>
                                        </p:attrNameLst>
                                      </p:cBhvr>
                                      <p:to>
                                        <p:strVal val="visible"/>
                                      </p:to>
                                    </p:set>
                                    <p:animEffect transition="in" filter="fade">
                                      <p:cBhvr>
                                        <p:cTn id="36" dur="1000"/>
                                        <p:tgtEl>
                                          <p:spTgt spid="18450"/>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18455"/>
                                        </p:tgtEl>
                                        <p:attrNameLst>
                                          <p:attrName>style.visibility</p:attrName>
                                        </p:attrNameLst>
                                      </p:cBhvr>
                                      <p:to>
                                        <p:strVal val="visible"/>
                                      </p:to>
                                    </p:set>
                                    <p:animEffect transition="in" filter="box(in)">
                                      <p:cBhvr>
                                        <p:cTn id="41" dur="500"/>
                                        <p:tgtEl>
                                          <p:spTgt spid="1845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8459"/>
                                        </p:tgtEl>
                                        <p:attrNameLst>
                                          <p:attrName>style.visibility</p:attrName>
                                        </p:attrNameLst>
                                      </p:cBhvr>
                                      <p:to>
                                        <p:strVal val="visible"/>
                                      </p:to>
                                    </p:set>
                                    <p:animEffect transition="in" filter="fade">
                                      <p:cBhvr>
                                        <p:cTn id="46" dur="1000"/>
                                        <p:tgtEl>
                                          <p:spTgt spid="18459"/>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18458"/>
                                        </p:tgtEl>
                                        <p:attrNameLst>
                                          <p:attrName>style.visibility</p:attrName>
                                        </p:attrNameLst>
                                      </p:cBhvr>
                                      <p:to>
                                        <p:strVal val="visible"/>
                                      </p:to>
                                    </p:set>
                                    <p:animEffect transition="in" filter="box(in)">
                                      <p:cBhvr>
                                        <p:cTn id="51" dur="500"/>
                                        <p:tgtEl>
                                          <p:spTgt spid="18458"/>
                                        </p:tgtEl>
                                      </p:cBhvr>
                                    </p:animEffect>
                                  </p:childTnLst>
                                </p:cTn>
                              </p:par>
                            </p:childTnLst>
                          </p:cTn>
                        </p:par>
                      </p:childTnLst>
                    </p:cTn>
                  </p:par>
                  <p:par>
                    <p:cTn id="52" fill="hold">
                      <p:stCondLst>
                        <p:cond delay="indefinite"/>
                      </p:stCondLst>
                      <p:childTnLst>
                        <p:par>
                          <p:cTn id="53" fill="hold">
                            <p:stCondLst>
                              <p:cond delay="0"/>
                            </p:stCondLst>
                            <p:childTnLst>
                              <p:par>
                                <p:cTn id="54" presetID="4" presetClass="entr" presetSubtype="16" fill="hold" grpId="0" nodeType="clickEffect">
                                  <p:stCondLst>
                                    <p:cond delay="0"/>
                                  </p:stCondLst>
                                  <p:childTnLst>
                                    <p:set>
                                      <p:cBhvr>
                                        <p:cTn id="55" dur="1" fill="hold">
                                          <p:stCondLst>
                                            <p:cond delay="0"/>
                                          </p:stCondLst>
                                        </p:cTn>
                                        <p:tgtEl>
                                          <p:spTgt spid="18456"/>
                                        </p:tgtEl>
                                        <p:attrNameLst>
                                          <p:attrName>style.visibility</p:attrName>
                                        </p:attrNameLst>
                                      </p:cBhvr>
                                      <p:to>
                                        <p:strVal val="visible"/>
                                      </p:to>
                                    </p:set>
                                    <p:animEffect transition="in" filter="box(in)">
                                      <p:cBhvr>
                                        <p:cTn id="56" dur="500"/>
                                        <p:tgtEl>
                                          <p:spTgt spid="18456"/>
                                        </p:tgtEl>
                                      </p:cBhvr>
                                    </p:animEffect>
                                  </p:childTnLst>
                                </p:cTn>
                              </p:par>
                            </p:childTnLst>
                          </p:cTn>
                        </p:par>
                      </p:childTnLst>
                    </p:cTn>
                  </p:par>
                  <p:par>
                    <p:cTn id="57" fill="hold">
                      <p:stCondLst>
                        <p:cond delay="indefinite"/>
                      </p:stCondLst>
                      <p:childTnLst>
                        <p:par>
                          <p:cTn id="58" fill="hold">
                            <p:stCondLst>
                              <p:cond delay="0"/>
                            </p:stCondLst>
                            <p:childTnLst>
                              <p:par>
                                <p:cTn id="59" presetID="4" presetClass="entr" presetSubtype="16" fill="hold" grpId="0" nodeType="clickEffect">
                                  <p:stCondLst>
                                    <p:cond delay="0"/>
                                  </p:stCondLst>
                                  <p:childTnLst>
                                    <p:set>
                                      <p:cBhvr>
                                        <p:cTn id="60" dur="1" fill="hold">
                                          <p:stCondLst>
                                            <p:cond delay="0"/>
                                          </p:stCondLst>
                                        </p:cTn>
                                        <p:tgtEl>
                                          <p:spTgt spid="18463"/>
                                        </p:tgtEl>
                                        <p:attrNameLst>
                                          <p:attrName>style.visibility</p:attrName>
                                        </p:attrNameLst>
                                      </p:cBhvr>
                                      <p:to>
                                        <p:strVal val="visible"/>
                                      </p:to>
                                    </p:set>
                                    <p:animEffect transition="in" filter="box(in)">
                                      <p:cBhvr>
                                        <p:cTn id="61" dur="500"/>
                                        <p:tgtEl>
                                          <p:spTgt spid="18463"/>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grpId="0" nodeType="clickEffect">
                                  <p:stCondLst>
                                    <p:cond delay="0"/>
                                  </p:stCondLst>
                                  <p:childTnLst>
                                    <p:set>
                                      <p:cBhvr>
                                        <p:cTn id="65" dur="1" fill="hold">
                                          <p:stCondLst>
                                            <p:cond delay="0"/>
                                          </p:stCondLst>
                                        </p:cTn>
                                        <p:tgtEl>
                                          <p:spTgt spid="18461"/>
                                        </p:tgtEl>
                                        <p:attrNameLst>
                                          <p:attrName>style.visibility</p:attrName>
                                        </p:attrNameLst>
                                      </p:cBhvr>
                                      <p:to>
                                        <p:strVal val="visible"/>
                                      </p:to>
                                    </p:set>
                                    <p:animEffect transition="in" filter="box(in)">
                                      <p:cBhvr>
                                        <p:cTn id="66" dur="500"/>
                                        <p:tgtEl>
                                          <p:spTgt spid="18461"/>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240642"/>
                                        </p:tgtEl>
                                        <p:attrNameLst>
                                          <p:attrName>style.visibility</p:attrName>
                                        </p:attrNameLst>
                                      </p:cBhvr>
                                      <p:to>
                                        <p:strVal val="visible"/>
                                      </p:to>
                                    </p:set>
                                    <p:animEffect transition="in" filter="fade">
                                      <p:cBhvr>
                                        <p:cTn id="71" dur="1000"/>
                                        <p:tgtEl>
                                          <p:spTgt spid="2406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2" grpId="0" animBg="1"/>
      <p:bldP spid="18445" grpId="0" animBg="1"/>
      <p:bldP spid="18446" grpId="0" animBg="1"/>
      <p:bldP spid="18448" grpId="0"/>
      <p:bldP spid="18449" grpId="0" animBg="1"/>
      <p:bldP spid="18450" grpId="0"/>
      <p:bldP spid="18455" grpId="0" animBg="1"/>
      <p:bldP spid="18456" grpId="0" animBg="1"/>
      <p:bldP spid="18458" grpId="0" animBg="1"/>
      <p:bldP spid="18459" grpId="0"/>
      <p:bldP spid="18461" grpId="0" animBg="1"/>
      <p:bldP spid="18463" grpId="0" animBg="1"/>
      <p:bldP spid="3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37" name="Text Box 41"/>
          <p:cNvSpPr txBox="1">
            <a:spLocks noChangeArrowheads="1"/>
          </p:cNvSpPr>
          <p:nvPr/>
        </p:nvSpPr>
        <p:spPr bwMode="auto">
          <a:xfrm>
            <a:off x="1142976" y="357166"/>
            <a:ext cx="7500990" cy="2446824"/>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財政赤字の拡大は国内の資金需要を増大させる。</a:t>
            </a:r>
          </a:p>
          <a:p>
            <a:pPr>
              <a:spcBef>
                <a:spcPct val="50000"/>
              </a:spcBef>
            </a:pPr>
            <a:r>
              <a:rPr lang="ja-JP" altLang="en-US" sz="1800" dirty="0">
                <a:ea typeface="ＭＳ Ｐゴシック" charset="-128"/>
              </a:rPr>
              <a:t>それは海外への貸付を減らし、対外純資産の増加量を減少させる。</a:t>
            </a:r>
          </a:p>
          <a:p>
            <a:pPr>
              <a:spcBef>
                <a:spcPct val="50000"/>
              </a:spcBef>
            </a:pPr>
            <a:r>
              <a:rPr lang="ja-JP" altLang="en-US" sz="1800" dirty="0">
                <a:ea typeface="ＭＳ Ｐゴシック" charset="-128"/>
              </a:rPr>
              <a:t>また財政赤字の拡大は実質為替レートの増価（円高）を発生させ、日本の輸出を減らし、日本への輸入を増やして経常収支の赤字化傾向を作る。</a:t>
            </a:r>
          </a:p>
          <a:p>
            <a:pPr>
              <a:spcBef>
                <a:spcPct val="50000"/>
              </a:spcBef>
            </a:pPr>
            <a:r>
              <a:rPr lang="ja-JP" altLang="en-US" sz="1800" dirty="0">
                <a:ea typeface="ＭＳ Ｐゴシック" charset="-128"/>
              </a:rPr>
              <a:t>現在の日本では非常に大きな財政赤字が発生しているが、この状況は発生していない。それは、民間貯蓄が旺盛で、民間の資金需要（投資）が少ないから。</a:t>
            </a:r>
          </a:p>
        </p:txBody>
      </p:sp>
      <p:sp>
        <p:nvSpPr>
          <p:cNvPr id="37" name="Text Box 4"/>
          <p:cNvSpPr txBox="1">
            <a:spLocks noChangeArrowheads="1"/>
          </p:cNvSpPr>
          <p:nvPr/>
        </p:nvSpPr>
        <p:spPr bwMode="auto">
          <a:xfrm>
            <a:off x="1142976" y="3429000"/>
            <a:ext cx="7358114" cy="2308324"/>
          </a:xfrm>
          <a:prstGeom prst="rect">
            <a:avLst/>
          </a:prstGeom>
          <a:noFill/>
          <a:ln w="9525">
            <a:noFill/>
            <a:miter lim="800000"/>
            <a:headEnd/>
            <a:tailEnd/>
          </a:ln>
          <a:effectLst/>
        </p:spPr>
        <p:txBody>
          <a:bodyPr wrap="square">
            <a:spAutoFit/>
          </a:bodyPr>
          <a:lstStyle/>
          <a:p>
            <a:pPr>
              <a:spcBef>
                <a:spcPct val="50000"/>
              </a:spcBef>
            </a:pPr>
            <a:r>
              <a:rPr lang="en-US" altLang="ja-JP" sz="1800" dirty="0">
                <a:ea typeface="ＭＳ Ｐゴシック" charset="-128"/>
              </a:rPr>
              <a:t>5</a:t>
            </a:r>
            <a:r>
              <a:rPr lang="ja-JP" altLang="en-US" sz="1800" dirty="0">
                <a:ea typeface="ＭＳ Ｐゴシック" charset="-128"/>
              </a:rPr>
              <a:t>章の分析では、財政赤字の拡大は利子率の上昇を招いたが、海外との資金の貸し借りがある場合は、利子率の上昇を引き起こさないので国内投資には影響がでない。</a:t>
            </a:r>
          </a:p>
          <a:p>
            <a:pPr>
              <a:spcBef>
                <a:spcPct val="50000"/>
              </a:spcBef>
            </a:pPr>
            <a:r>
              <a:rPr lang="ja-JP" altLang="en-US" sz="1800" dirty="0">
                <a:ea typeface="ＭＳ Ｐゴシック" charset="-128"/>
              </a:rPr>
              <a:t>ただし、</a:t>
            </a:r>
            <a:r>
              <a:rPr lang="en-US" altLang="ja-JP" sz="1800" dirty="0">
                <a:ea typeface="ＭＳ Ｐゴシック" charset="-128"/>
              </a:rPr>
              <a:t>5</a:t>
            </a:r>
            <a:r>
              <a:rPr lang="ja-JP" altLang="en-US" sz="1800" dirty="0">
                <a:ea typeface="ＭＳ Ｐゴシック" charset="-128"/>
              </a:rPr>
              <a:t>章と同様に、家計の予想に気をつけなければならない。財政赤字の拡大を見た家計は将来の増税を予想して貯蓄を増やす可能性がある。</a:t>
            </a:r>
          </a:p>
          <a:p>
            <a:pPr>
              <a:spcBef>
                <a:spcPct val="50000"/>
              </a:spcBef>
            </a:pPr>
            <a:r>
              <a:rPr lang="ja-JP" altLang="en-US" sz="1800" dirty="0">
                <a:ea typeface="ＭＳ Ｐゴシック" charset="-128"/>
              </a:rPr>
              <a:t>この場合には公的貯蓄は減るが、民間貯蓄は増える</a:t>
            </a:r>
            <a:r>
              <a:rPr lang="ja-JP" altLang="en-US" sz="1800">
                <a:ea typeface="ＭＳ Ｐゴシック" charset="-128"/>
              </a:rPr>
              <a:t>ので</a:t>
            </a:r>
            <a:r>
              <a:rPr lang="ja-JP" altLang="en-US" sz="1800" smtClean="0">
                <a:ea typeface="ＭＳ Ｐゴシック" charset="-128"/>
              </a:rPr>
              <a:t>先に説明した</a:t>
            </a:r>
            <a:r>
              <a:rPr lang="ja-JP" altLang="en-US" sz="1800" dirty="0">
                <a:ea typeface="ＭＳ Ｐゴシック" charset="-128"/>
              </a:rPr>
              <a:t>変化は緩和される。</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1328708" y="1285860"/>
            <a:ext cx="7815292" cy="4108817"/>
          </a:xfrm>
          <a:prstGeom prst="rect">
            <a:avLst/>
          </a:prstGeom>
          <a:noFill/>
          <a:ln w="9525">
            <a:noFill/>
            <a:miter lim="800000"/>
            <a:headEnd/>
            <a:tailEnd/>
          </a:ln>
          <a:effectLst/>
        </p:spPr>
        <p:txBody>
          <a:bodyPr wrap="square">
            <a:spAutoFit/>
          </a:bodyPr>
          <a:lstStyle/>
          <a:p>
            <a:pPr>
              <a:spcBef>
                <a:spcPct val="50000"/>
              </a:spcBef>
            </a:pPr>
            <a:r>
              <a:rPr lang="ja-JP" altLang="en-US" sz="1800" dirty="0" smtClean="0">
                <a:ea typeface="ＭＳ Ｐゴシック" charset="-128"/>
              </a:rPr>
              <a:t>貿易</a:t>
            </a:r>
            <a:r>
              <a:rPr lang="ja-JP" altLang="en-US" sz="1800" dirty="0">
                <a:ea typeface="ＭＳ Ｐゴシック" charset="-128"/>
              </a:rPr>
              <a:t>政策には次のようなものがある。</a:t>
            </a:r>
          </a:p>
          <a:p>
            <a:pPr>
              <a:spcBef>
                <a:spcPct val="50000"/>
              </a:spcBef>
            </a:pPr>
            <a:r>
              <a:rPr lang="ja-JP" altLang="en-US" sz="1800" b="1" dirty="0">
                <a:solidFill>
                  <a:srgbClr val="FF0000"/>
                </a:solidFill>
                <a:ea typeface="ＭＳ Ｐゴシック" charset="-128"/>
              </a:rPr>
              <a:t>関税</a:t>
            </a:r>
            <a:r>
              <a:rPr lang="ja-JP" altLang="en-US" sz="1800" dirty="0">
                <a:ea typeface="ＭＳ Ｐゴシック" charset="-128"/>
              </a:rPr>
              <a:t>：輸入品に税金をかける。その結果、輸入品は国内品に比べて割高になるので輸入が減る。</a:t>
            </a:r>
          </a:p>
          <a:p>
            <a:pPr>
              <a:spcBef>
                <a:spcPct val="50000"/>
              </a:spcBef>
            </a:pPr>
            <a:r>
              <a:rPr lang="ja-JP" altLang="en-US" sz="1800" b="1" dirty="0">
                <a:solidFill>
                  <a:srgbClr val="FF0000"/>
                </a:solidFill>
                <a:ea typeface="ＭＳ Ｐゴシック" charset="-128"/>
              </a:rPr>
              <a:t>輸出自主規制</a:t>
            </a:r>
            <a:r>
              <a:rPr lang="ja-JP" altLang="en-US" sz="1800" dirty="0">
                <a:ea typeface="ＭＳ Ｐゴシック" charset="-128"/>
              </a:rPr>
              <a:t>：アメリカの自動車メーカーとの摩擦を避けるために、日本の自動車メーカーが自動車の輸出を自主的に減らす。</a:t>
            </a:r>
            <a:r>
              <a:rPr lang="en-US" altLang="ja-JP" sz="1800" dirty="0">
                <a:ea typeface="ＭＳ Ｐゴシック" charset="-128"/>
              </a:rPr>
              <a:t>1980</a:t>
            </a:r>
            <a:r>
              <a:rPr lang="ja-JP" altLang="en-US" sz="1800" dirty="0">
                <a:ea typeface="ＭＳ Ｐゴシック" charset="-128"/>
              </a:rPr>
              <a:t>年代によく行われた手法。</a:t>
            </a:r>
          </a:p>
          <a:p>
            <a:pPr>
              <a:spcBef>
                <a:spcPct val="50000"/>
              </a:spcBef>
            </a:pPr>
            <a:r>
              <a:rPr lang="ja-JP" altLang="en-US" sz="1800" b="1" dirty="0">
                <a:solidFill>
                  <a:srgbClr val="FF0000"/>
                </a:solidFill>
                <a:ea typeface="ＭＳ Ｐゴシック" charset="-128"/>
              </a:rPr>
              <a:t>輸入割当</a:t>
            </a:r>
            <a:r>
              <a:rPr lang="ja-JP" altLang="en-US" sz="1800" dirty="0">
                <a:ea typeface="ＭＳ Ｐゴシック" charset="-128"/>
              </a:rPr>
              <a:t>：日本に輸入できる財の数量の上限を決める。（例えば、牛肉など）</a:t>
            </a:r>
          </a:p>
          <a:p>
            <a:pPr>
              <a:spcBef>
                <a:spcPct val="50000"/>
              </a:spcBef>
            </a:pPr>
            <a:r>
              <a:rPr lang="ja-JP" altLang="en-US" sz="1800" dirty="0">
                <a:ea typeface="ＭＳ Ｐゴシック" charset="-128"/>
              </a:rPr>
              <a:t>このような貿易政策は貿易・サービス収支（そして経常収支）に影響を与えるように思われる。</a:t>
            </a:r>
          </a:p>
          <a:p>
            <a:pPr>
              <a:spcBef>
                <a:spcPct val="50000"/>
              </a:spcBef>
            </a:pPr>
            <a:r>
              <a:rPr lang="ja-JP" altLang="en-US" sz="1800" dirty="0">
                <a:ea typeface="ＭＳ Ｐゴシック" charset="-128"/>
              </a:rPr>
              <a:t>輸出の自主規制の効果を考えてみよう。輸出は減少しそうである。</a:t>
            </a:r>
          </a:p>
          <a:p>
            <a:pPr>
              <a:spcBef>
                <a:spcPct val="50000"/>
              </a:spcBef>
            </a:pPr>
            <a:r>
              <a:rPr lang="ja-JP" altLang="en-US" sz="1800" dirty="0">
                <a:ea typeface="ＭＳ Ｐゴシック" charset="-128"/>
              </a:rPr>
              <a:t>これをもっと正確に表現する必要がある。</a:t>
            </a:r>
          </a:p>
          <a:p>
            <a:pPr>
              <a:spcBef>
                <a:spcPct val="50000"/>
              </a:spcBef>
            </a:pPr>
            <a:endParaRPr lang="ja-JP" altLang="en-US" sz="1800" dirty="0">
              <a:ea typeface="ＭＳ Ｐゴシック" charset="-128"/>
            </a:endParaRPr>
          </a:p>
        </p:txBody>
      </p:sp>
      <p:graphicFrame>
        <p:nvGraphicFramePr>
          <p:cNvPr id="4" name="図表 3"/>
          <p:cNvGraphicFramePr/>
          <p:nvPr>
            <p:extLst>
              <p:ext uri="{D42A27DB-BD31-4B8C-83A1-F6EECF244321}">
                <p14:modId xmlns:p14="http://schemas.microsoft.com/office/powerpoint/2010/main" val="288049510"/>
              </p:ext>
            </p:extLst>
          </p:nvPr>
        </p:nvGraphicFramePr>
        <p:xfrm>
          <a:off x="1285852" y="214290"/>
          <a:ext cx="6072230" cy="928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0" y="2857496"/>
            <a:ext cx="9144000" cy="400050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1506" name="Rectangle 2"/>
          <p:cNvSpPr>
            <a:spLocks noGrp="1" noChangeArrowheads="1"/>
          </p:cNvSpPr>
          <p:nvPr>
            <p:ph type="title"/>
          </p:nvPr>
        </p:nvSpPr>
        <p:spPr>
          <a:xfrm>
            <a:off x="1142976" y="357166"/>
            <a:ext cx="8229600" cy="811213"/>
          </a:xfrm>
        </p:spPr>
        <p:txBody>
          <a:bodyPr/>
          <a:lstStyle/>
          <a:p>
            <a:r>
              <a:rPr lang="ja-JP" altLang="en-US" dirty="0"/>
              <a:t>輸出自主規制</a:t>
            </a:r>
          </a:p>
        </p:txBody>
      </p:sp>
      <p:sp>
        <p:nvSpPr>
          <p:cNvPr id="21507" name="Rectangle 3"/>
          <p:cNvSpPr>
            <a:spLocks noGrp="1" noChangeArrowheads="1"/>
          </p:cNvSpPr>
          <p:nvPr>
            <p:ph type="body" idx="1"/>
          </p:nvPr>
        </p:nvSpPr>
        <p:spPr>
          <a:xfrm>
            <a:off x="857224" y="1357298"/>
            <a:ext cx="8507413" cy="871537"/>
          </a:xfrm>
        </p:spPr>
        <p:txBody>
          <a:bodyPr/>
          <a:lstStyle/>
          <a:p>
            <a:r>
              <a:rPr lang="ja-JP" altLang="en-US" sz="2400" dirty="0"/>
              <a:t>これまでと同じ実質為替レートでは経常収支</a:t>
            </a:r>
            <a:r>
              <a:rPr lang="en-US" altLang="ja-JP" sz="2400" dirty="0"/>
              <a:t>(</a:t>
            </a:r>
            <a:r>
              <a:rPr lang="ja-JP" altLang="en-US" sz="2400" dirty="0"/>
              <a:t>ドルの超過供給</a:t>
            </a:r>
            <a:r>
              <a:rPr lang="en-US" altLang="ja-JP" sz="2400" dirty="0"/>
              <a:t>)</a:t>
            </a:r>
            <a:r>
              <a:rPr lang="ja-JP" altLang="en-US" sz="2400" dirty="0"/>
              <a:t>が減少する。</a:t>
            </a:r>
          </a:p>
        </p:txBody>
      </p:sp>
      <p:sp>
        <p:nvSpPr>
          <p:cNvPr id="21508" name="Rectangle 4"/>
          <p:cNvSpPr>
            <a:spLocks noChangeArrowheads="1"/>
          </p:cNvSpPr>
          <p:nvPr/>
        </p:nvSpPr>
        <p:spPr bwMode="auto">
          <a:xfrm>
            <a:off x="857224" y="2285992"/>
            <a:ext cx="8507413" cy="576263"/>
          </a:xfrm>
          <a:prstGeom prst="rect">
            <a:avLst/>
          </a:prstGeom>
          <a:noFill/>
          <a:ln w="9525">
            <a:noFill/>
            <a:miter lim="800000"/>
            <a:headEnd/>
            <a:tailEnd/>
          </a:ln>
          <a:effectLst/>
        </p:spPr>
        <p:txBody>
          <a:bodyPr/>
          <a:lstStyle/>
          <a:p>
            <a:pPr marL="342900" indent="-342900">
              <a:spcBef>
                <a:spcPct val="20000"/>
              </a:spcBef>
              <a:buClr>
                <a:schemeClr val="bg2"/>
              </a:buClr>
              <a:buSzPct val="75000"/>
              <a:buFont typeface="Wingdings" pitchFamily="2" charset="2"/>
              <a:buChar char="n"/>
            </a:pPr>
            <a:r>
              <a:rPr lang="en-US" altLang="ja-JP" sz="2400" dirty="0"/>
              <a:t>CA</a:t>
            </a:r>
            <a:r>
              <a:rPr lang="ja-JP" altLang="en-US" sz="2400" dirty="0"/>
              <a:t>のグラフが左にシフトする。</a:t>
            </a:r>
          </a:p>
        </p:txBody>
      </p:sp>
      <p:sp>
        <p:nvSpPr>
          <p:cNvPr id="21509" name="Line 5"/>
          <p:cNvSpPr>
            <a:spLocks noChangeShapeType="1"/>
          </p:cNvSpPr>
          <p:nvPr/>
        </p:nvSpPr>
        <p:spPr bwMode="auto">
          <a:xfrm>
            <a:off x="755650" y="6165850"/>
            <a:ext cx="3455988" cy="0"/>
          </a:xfrm>
          <a:prstGeom prst="line">
            <a:avLst/>
          </a:prstGeom>
          <a:noFill/>
          <a:ln w="9525">
            <a:solidFill>
              <a:schemeClr val="tx1"/>
            </a:solidFill>
            <a:round/>
            <a:headEnd/>
            <a:tailEnd type="triangle" w="med" len="med"/>
          </a:ln>
          <a:effectLst/>
        </p:spPr>
        <p:txBody>
          <a:bodyPr/>
          <a:lstStyle/>
          <a:p>
            <a:endParaRPr lang="ja-JP" altLang="en-US"/>
          </a:p>
        </p:txBody>
      </p:sp>
      <p:sp>
        <p:nvSpPr>
          <p:cNvPr id="21510" name="Line 6"/>
          <p:cNvSpPr>
            <a:spLocks noChangeShapeType="1"/>
          </p:cNvSpPr>
          <p:nvPr/>
        </p:nvSpPr>
        <p:spPr bwMode="auto">
          <a:xfrm flipV="1">
            <a:off x="755650" y="3573463"/>
            <a:ext cx="0" cy="2592387"/>
          </a:xfrm>
          <a:prstGeom prst="line">
            <a:avLst/>
          </a:prstGeom>
          <a:noFill/>
          <a:ln w="9525">
            <a:solidFill>
              <a:schemeClr val="tx1"/>
            </a:solidFill>
            <a:round/>
            <a:headEnd/>
            <a:tailEnd type="triangle" w="med" len="med"/>
          </a:ln>
          <a:effectLst/>
        </p:spPr>
        <p:txBody>
          <a:bodyPr/>
          <a:lstStyle/>
          <a:p>
            <a:endParaRPr lang="ja-JP" altLang="en-US"/>
          </a:p>
        </p:txBody>
      </p:sp>
      <p:sp>
        <p:nvSpPr>
          <p:cNvPr id="21511" name="Text Box 7"/>
          <p:cNvSpPr txBox="1">
            <a:spLocks noChangeArrowheads="1"/>
          </p:cNvSpPr>
          <p:nvPr/>
        </p:nvSpPr>
        <p:spPr bwMode="auto">
          <a:xfrm>
            <a:off x="2071670" y="6237288"/>
            <a:ext cx="2644793" cy="400110"/>
          </a:xfrm>
          <a:prstGeom prst="rect">
            <a:avLst/>
          </a:prstGeom>
          <a:noFill/>
          <a:ln w="9525">
            <a:noFill/>
            <a:miter lim="800000"/>
            <a:headEnd/>
            <a:tailEnd/>
          </a:ln>
          <a:effectLst/>
        </p:spPr>
        <p:txBody>
          <a:bodyPr wrap="square">
            <a:spAutoFit/>
          </a:bodyPr>
          <a:lstStyle/>
          <a:p>
            <a:pPr>
              <a:spcBef>
                <a:spcPct val="50000"/>
              </a:spcBef>
            </a:pPr>
            <a:r>
              <a:rPr lang="ja-JP" altLang="en-US" dirty="0"/>
              <a:t>資金の供給・需要</a:t>
            </a:r>
          </a:p>
        </p:txBody>
      </p:sp>
      <p:sp>
        <p:nvSpPr>
          <p:cNvPr id="21512" name="Text Box 8"/>
          <p:cNvSpPr txBox="1">
            <a:spLocks noChangeArrowheads="1"/>
          </p:cNvSpPr>
          <p:nvPr/>
        </p:nvSpPr>
        <p:spPr bwMode="auto">
          <a:xfrm>
            <a:off x="323850" y="3213100"/>
            <a:ext cx="576263" cy="366713"/>
          </a:xfrm>
          <a:prstGeom prst="rect">
            <a:avLst/>
          </a:prstGeom>
          <a:noFill/>
          <a:ln w="9525">
            <a:noFill/>
            <a:miter lim="800000"/>
            <a:headEnd/>
            <a:tailEnd/>
          </a:ln>
          <a:effectLst/>
        </p:spPr>
        <p:txBody>
          <a:bodyPr>
            <a:spAutoFit/>
          </a:bodyPr>
          <a:lstStyle/>
          <a:p>
            <a:pPr>
              <a:spcBef>
                <a:spcPct val="50000"/>
              </a:spcBef>
            </a:pPr>
            <a:r>
              <a:rPr lang="en-US" altLang="ja-JP"/>
              <a:t>r</a:t>
            </a:r>
          </a:p>
        </p:txBody>
      </p:sp>
      <p:sp>
        <p:nvSpPr>
          <p:cNvPr id="21513" name="Line 9"/>
          <p:cNvSpPr>
            <a:spLocks noChangeShapeType="1"/>
          </p:cNvSpPr>
          <p:nvPr/>
        </p:nvSpPr>
        <p:spPr bwMode="auto">
          <a:xfrm flipV="1">
            <a:off x="1042988" y="3933825"/>
            <a:ext cx="2160587" cy="1871663"/>
          </a:xfrm>
          <a:prstGeom prst="line">
            <a:avLst/>
          </a:prstGeom>
          <a:noFill/>
          <a:ln w="57150">
            <a:solidFill>
              <a:schemeClr val="tx1"/>
            </a:solidFill>
            <a:round/>
            <a:headEnd/>
            <a:tailEnd/>
          </a:ln>
          <a:effectLst/>
        </p:spPr>
        <p:txBody>
          <a:bodyPr/>
          <a:lstStyle/>
          <a:p>
            <a:endParaRPr lang="ja-JP" altLang="en-US"/>
          </a:p>
        </p:txBody>
      </p:sp>
      <p:sp>
        <p:nvSpPr>
          <p:cNvPr id="21514" name="Line 10"/>
          <p:cNvSpPr>
            <a:spLocks noChangeShapeType="1"/>
          </p:cNvSpPr>
          <p:nvPr/>
        </p:nvSpPr>
        <p:spPr bwMode="auto">
          <a:xfrm>
            <a:off x="1042988" y="4076700"/>
            <a:ext cx="2665412" cy="1943100"/>
          </a:xfrm>
          <a:prstGeom prst="line">
            <a:avLst/>
          </a:prstGeom>
          <a:noFill/>
          <a:ln w="57150">
            <a:solidFill>
              <a:schemeClr val="tx1"/>
            </a:solidFill>
            <a:round/>
            <a:headEnd/>
            <a:tailEnd/>
          </a:ln>
          <a:effectLst/>
        </p:spPr>
        <p:txBody>
          <a:bodyPr/>
          <a:lstStyle/>
          <a:p>
            <a:endParaRPr lang="ja-JP" altLang="en-US"/>
          </a:p>
        </p:txBody>
      </p:sp>
      <p:sp>
        <p:nvSpPr>
          <p:cNvPr id="21515" name="Text Box 11"/>
          <p:cNvSpPr txBox="1">
            <a:spLocks noChangeArrowheads="1"/>
          </p:cNvSpPr>
          <p:nvPr/>
        </p:nvSpPr>
        <p:spPr bwMode="auto">
          <a:xfrm>
            <a:off x="3779838" y="5661025"/>
            <a:ext cx="504825" cy="366713"/>
          </a:xfrm>
          <a:prstGeom prst="rect">
            <a:avLst/>
          </a:prstGeom>
          <a:noFill/>
          <a:ln w="9525">
            <a:noFill/>
            <a:miter lim="800000"/>
            <a:headEnd/>
            <a:tailEnd/>
          </a:ln>
          <a:effectLst/>
        </p:spPr>
        <p:txBody>
          <a:bodyPr>
            <a:spAutoFit/>
          </a:bodyPr>
          <a:lstStyle/>
          <a:p>
            <a:pPr>
              <a:spcBef>
                <a:spcPct val="50000"/>
              </a:spcBef>
            </a:pPr>
            <a:r>
              <a:rPr lang="en-US" altLang="ja-JP"/>
              <a:t>I</a:t>
            </a:r>
          </a:p>
        </p:txBody>
      </p:sp>
      <p:sp>
        <p:nvSpPr>
          <p:cNvPr id="21516" name="Text Box 12"/>
          <p:cNvSpPr txBox="1">
            <a:spLocks noChangeArrowheads="1"/>
          </p:cNvSpPr>
          <p:nvPr/>
        </p:nvSpPr>
        <p:spPr bwMode="auto">
          <a:xfrm>
            <a:off x="3419474" y="3860800"/>
            <a:ext cx="1652591" cy="400110"/>
          </a:xfrm>
          <a:prstGeom prst="rect">
            <a:avLst/>
          </a:prstGeom>
          <a:noFill/>
          <a:ln w="9525">
            <a:noFill/>
            <a:miter lim="800000"/>
            <a:headEnd/>
            <a:tailEnd/>
          </a:ln>
          <a:effectLst/>
        </p:spPr>
        <p:txBody>
          <a:bodyPr wrap="square">
            <a:spAutoFit/>
          </a:bodyPr>
          <a:lstStyle/>
          <a:p>
            <a:pPr>
              <a:spcBef>
                <a:spcPct val="50000"/>
              </a:spcBef>
            </a:pPr>
            <a:r>
              <a:rPr lang="en-US" altLang="ja-JP" sz="2000" dirty="0"/>
              <a:t>Sp</a:t>
            </a:r>
            <a:r>
              <a:rPr lang="ja-JP" altLang="en-US" sz="2000" dirty="0"/>
              <a:t>＋</a:t>
            </a:r>
            <a:r>
              <a:rPr lang="en-US" altLang="ja-JP" sz="2000" dirty="0"/>
              <a:t>(T</a:t>
            </a:r>
            <a:r>
              <a:rPr lang="ja-JP" altLang="en-US" sz="2000" dirty="0" smtClean="0"/>
              <a:t>－</a:t>
            </a:r>
            <a:r>
              <a:rPr lang="en-US" altLang="ja-JP" dirty="0" smtClean="0"/>
              <a:t>G</a:t>
            </a:r>
            <a:r>
              <a:rPr lang="en-US" altLang="ja-JP" sz="2000" dirty="0" smtClean="0"/>
              <a:t>)</a:t>
            </a:r>
            <a:endParaRPr lang="en-US" altLang="ja-JP" sz="2000" dirty="0"/>
          </a:p>
        </p:txBody>
      </p:sp>
      <p:sp>
        <p:nvSpPr>
          <p:cNvPr id="21517" name="Text Box 13"/>
          <p:cNvSpPr txBox="1">
            <a:spLocks noChangeArrowheads="1"/>
          </p:cNvSpPr>
          <p:nvPr/>
        </p:nvSpPr>
        <p:spPr bwMode="auto">
          <a:xfrm>
            <a:off x="179388" y="3933825"/>
            <a:ext cx="504825" cy="376238"/>
          </a:xfrm>
          <a:prstGeom prst="rect">
            <a:avLst/>
          </a:prstGeom>
          <a:solidFill>
            <a:srgbClr val="FFFF00"/>
          </a:solidFill>
          <a:ln w="9525">
            <a:solidFill>
              <a:schemeClr val="tx1"/>
            </a:solidFill>
            <a:miter lim="800000"/>
            <a:headEnd/>
            <a:tailEnd/>
          </a:ln>
          <a:effectLst/>
        </p:spPr>
        <p:txBody>
          <a:bodyPr>
            <a:spAutoFit/>
          </a:bodyPr>
          <a:lstStyle/>
          <a:p>
            <a:pPr>
              <a:spcBef>
                <a:spcPct val="50000"/>
              </a:spcBef>
            </a:pPr>
            <a:r>
              <a:rPr lang="en-US" altLang="ja-JP"/>
              <a:t>r</a:t>
            </a:r>
            <a:r>
              <a:rPr lang="en-US" altLang="ja-JP" baseline="30000"/>
              <a:t>$</a:t>
            </a:r>
          </a:p>
        </p:txBody>
      </p:sp>
      <p:sp>
        <p:nvSpPr>
          <p:cNvPr id="21518" name="Line 14"/>
          <p:cNvSpPr>
            <a:spLocks noChangeShapeType="1"/>
          </p:cNvSpPr>
          <p:nvPr/>
        </p:nvSpPr>
        <p:spPr bwMode="auto">
          <a:xfrm>
            <a:off x="755650" y="4437063"/>
            <a:ext cx="1944688" cy="0"/>
          </a:xfrm>
          <a:prstGeom prst="line">
            <a:avLst/>
          </a:prstGeom>
          <a:noFill/>
          <a:ln w="57150" cap="rnd">
            <a:solidFill>
              <a:schemeClr val="tx1"/>
            </a:solidFill>
            <a:prstDash val="sysDot"/>
            <a:round/>
            <a:headEnd/>
            <a:tailEnd/>
          </a:ln>
          <a:effectLst/>
        </p:spPr>
        <p:txBody>
          <a:bodyPr/>
          <a:lstStyle/>
          <a:p>
            <a:endParaRPr lang="ja-JP" altLang="en-US"/>
          </a:p>
        </p:txBody>
      </p:sp>
      <p:sp>
        <p:nvSpPr>
          <p:cNvPr id="21519" name="Text Box 15"/>
          <p:cNvSpPr txBox="1">
            <a:spLocks noChangeArrowheads="1"/>
          </p:cNvSpPr>
          <p:nvPr/>
        </p:nvSpPr>
        <p:spPr bwMode="auto">
          <a:xfrm>
            <a:off x="1476375" y="3141663"/>
            <a:ext cx="1223963" cy="376237"/>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pPr>
            <a:r>
              <a:rPr lang="ja-JP" altLang="en-US"/>
              <a:t>資金市場</a:t>
            </a:r>
          </a:p>
        </p:txBody>
      </p:sp>
      <p:sp>
        <p:nvSpPr>
          <p:cNvPr id="21520" name="Line 16"/>
          <p:cNvSpPr>
            <a:spLocks noChangeShapeType="1"/>
          </p:cNvSpPr>
          <p:nvPr/>
        </p:nvSpPr>
        <p:spPr bwMode="auto">
          <a:xfrm>
            <a:off x="1547813" y="4437063"/>
            <a:ext cx="1079500" cy="0"/>
          </a:xfrm>
          <a:prstGeom prst="line">
            <a:avLst/>
          </a:prstGeom>
          <a:noFill/>
          <a:ln w="57150">
            <a:solidFill>
              <a:srgbClr val="FF3300"/>
            </a:solidFill>
            <a:round/>
            <a:headEnd/>
            <a:tailEnd/>
          </a:ln>
          <a:effectLst/>
        </p:spPr>
        <p:txBody>
          <a:bodyPr/>
          <a:lstStyle/>
          <a:p>
            <a:endParaRPr lang="ja-JP" altLang="en-US"/>
          </a:p>
        </p:txBody>
      </p:sp>
      <p:sp>
        <p:nvSpPr>
          <p:cNvPr id="21521" name="AutoShape 17"/>
          <p:cNvSpPr>
            <a:spLocks/>
          </p:cNvSpPr>
          <p:nvPr/>
        </p:nvSpPr>
        <p:spPr bwMode="auto">
          <a:xfrm rot="5400000">
            <a:off x="2051051" y="3789362"/>
            <a:ext cx="144462" cy="1008063"/>
          </a:xfrm>
          <a:prstGeom prst="leftBrace">
            <a:avLst>
              <a:gd name="adj1" fmla="val 58150"/>
              <a:gd name="adj2" fmla="val 50000"/>
            </a:avLst>
          </a:prstGeom>
          <a:noFill/>
          <a:ln w="38100">
            <a:solidFill>
              <a:schemeClr val="tx1"/>
            </a:solidFill>
            <a:round/>
            <a:headEnd/>
            <a:tailEnd/>
          </a:ln>
          <a:effectLst/>
        </p:spPr>
        <p:txBody>
          <a:bodyPr wrap="none" anchor="ctr"/>
          <a:lstStyle/>
          <a:p>
            <a:endParaRPr lang="ja-JP" altLang="en-US"/>
          </a:p>
        </p:txBody>
      </p:sp>
      <p:sp>
        <p:nvSpPr>
          <p:cNvPr id="21522" name="Text Box 18"/>
          <p:cNvSpPr txBox="1">
            <a:spLocks noChangeArrowheads="1"/>
          </p:cNvSpPr>
          <p:nvPr/>
        </p:nvSpPr>
        <p:spPr bwMode="auto">
          <a:xfrm>
            <a:off x="1692275" y="3860800"/>
            <a:ext cx="936625" cy="396875"/>
          </a:xfrm>
          <a:prstGeom prst="rect">
            <a:avLst/>
          </a:prstGeom>
          <a:noFill/>
          <a:ln w="9525">
            <a:noFill/>
            <a:miter lim="800000"/>
            <a:headEnd/>
            <a:tailEnd/>
          </a:ln>
          <a:effectLst/>
        </p:spPr>
        <p:txBody>
          <a:bodyPr>
            <a:spAutoFit/>
          </a:bodyPr>
          <a:lstStyle/>
          <a:p>
            <a:pPr>
              <a:spcBef>
                <a:spcPct val="50000"/>
              </a:spcBef>
            </a:pPr>
            <a:r>
              <a:rPr lang="en-US" altLang="ja-JP" sz="2000"/>
              <a:t>⊿FA</a:t>
            </a:r>
          </a:p>
        </p:txBody>
      </p:sp>
      <p:sp>
        <p:nvSpPr>
          <p:cNvPr id="21523" name="Line 19"/>
          <p:cNvSpPr>
            <a:spLocks noChangeShapeType="1"/>
          </p:cNvSpPr>
          <p:nvPr/>
        </p:nvSpPr>
        <p:spPr bwMode="auto">
          <a:xfrm>
            <a:off x="4787900" y="6165850"/>
            <a:ext cx="3168650" cy="0"/>
          </a:xfrm>
          <a:prstGeom prst="line">
            <a:avLst/>
          </a:prstGeom>
          <a:noFill/>
          <a:ln w="9525">
            <a:solidFill>
              <a:schemeClr val="tx1"/>
            </a:solidFill>
            <a:round/>
            <a:headEnd/>
            <a:tailEnd type="triangle" w="med" len="med"/>
          </a:ln>
          <a:effectLst/>
        </p:spPr>
        <p:txBody>
          <a:bodyPr/>
          <a:lstStyle/>
          <a:p>
            <a:endParaRPr lang="ja-JP" altLang="en-US"/>
          </a:p>
        </p:txBody>
      </p:sp>
      <p:sp>
        <p:nvSpPr>
          <p:cNvPr id="21524" name="Line 20"/>
          <p:cNvSpPr>
            <a:spLocks noChangeShapeType="1"/>
          </p:cNvSpPr>
          <p:nvPr/>
        </p:nvSpPr>
        <p:spPr bwMode="auto">
          <a:xfrm flipH="1" flipV="1">
            <a:off x="5940425" y="3789363"/>
            <a:ext cx="1588" cy="2376487"/>
          </a:xfrm>
          <a:prstGeom prst="line">
            <a:avLst/>
          </a:prstGeom>
          <a:noFill/>
          <a:ln w="9525">
            <a:solidFill>
              <a:schemeClr val="tx1"/>
            </a:solidFill>
            <a:round/>
            <a:headEnd/>
            <a:tailEnd type="triangle" w="med" len="med"/>
          </a:ln>
          <a:effectLst/>
        </p:spPr>
        <p:txBody>
          <a:bodyPr/>
          <a:lstStyle/>
          <a:p>
            <a:endParaRPr lang="ja-JP" altLang="en-US"/>
          </a:p>
        </p:txBody>
      </p:sp>
      <p:sp>
        <p:nvSpPr>
          <p:cNvPr id="21525" name="Text Box 21"/>
          <p:cNvSpPr txBox="1">
            <a:spLocks noChangeArrowheads="1"/>
          </p:cNvSpPr>
          <p:nvPr/>
        </p:nvSpPr>
        <p:spPr bwMode="auto">
          <a:xfrm>
            <a:off x="5572132" y="3571876"/>
            <a:ext cx="438150" cy="396875"/>
          </a:xfrm>
          <a:prstGeom prst="rect">
            <a:avLst/>
          </a:prstGeom>
          <a:noFill/>
          <a:ln w="9525">
            <a:noFill/>
            <a:miter lim="800000"/>
            <a:headEnd/>
            <a:tailEnd/>
          </a:ln>
          <a:effectLst/>
        </p:spPr>
        <p:txBody>
          <a:bodyPr wrap="none">
            <a:spAutoFit/>
          </a:bodyPr>
          <a:lstStyle/>
          <a:p>
            <a:r>
              <a:rPr lang="en-US" altLang="ja-JP" sz="2000" dirty="0"/>
              <a:t>ε</a:t>
            </a:r>
          </a:p>
        </p:txBody>
      </p:sp>
      <p:sp>
        <p:nvSpPr>
          <p:cNvPr id="21526" name="Text Box 22"/>
          <p:cNvSpPr txBox="1">
            <a:spLocks noChangeArrowheads="1"/>
          </p:cNvSpPr>
          <p:nvPr/>
        </p:nvSpPr>
        <p:spPr bwMode="auto">
          <a:xfrm>
            <a:off x="5868988" y="6165850"/>
            <a:ext cx="184150" cy="366713"/>
          </a:xfrm>
          <a:prstGeom prst="rect">
            <a:avLst/>
          </a:prstGeom>
          <a:noFill/>
          <a:ln w="9525">
            <a:noFill/>
            <a:miter lim="800000"/>
            <a:headEnd/>
            <a:tailEnd/>
          </a:ln>
          <a:effectLst/>
        </p:spPr>
        <p:txBody>
          <a:bodyPr>
            <a:spAutoFit/>
          </a:bodyPr>
          <a:lstStyle/>
          <a:p>
            <a:pPr>
              <a:spcBef>
                <a:spcPct val="50000"/>
              </a:spcBef>
            </a:pPr>
            <a:endParaRPr lang="ja-JP" altLang="ja-JP"/>
          </a:p>
        </p:txBody>
      </p:sp>
      <p:sp>
        <p:nvSpPr>
          <p:cNvPr id="21527" name="Text Box 23"/>
          <p:cNvSpPr txBox="1">
            <a:spLocks noChangeArrowheads="1"/>
          </p:cNvSpPr>
          <p:nvPr/>
        </p:nvSpPr>
        <p:spPr bwMode="auto">
          <a:xfrm>
            <a:off x="5795963" y="6165850"/>
            <a:ext cx="311150" cy="366713"/>
          </a:xfrm>
          <a:prstGeom prst="rect">
            <a:avLst/>
          </a:prstGeom>
          <a:noFill/>
          <a:ln w="9525">
            <a:noFill/>
            <a:miter lim="800000"/>
            <a:headEnd/>
            <a:tailEnd/>
          </a:ln>
          <a:effectLst/>
        </p:spPr>
        <p:txBody>
          <a:bodyPr wrap="none">
            <a:spAutoFit/>
          </a:bodyPr>
          <a:lstStyle/>
          <a:p>
            <a:r>
              <a:rPr lang="en-US" altLang="ja-JP"/>
              <a:t>0</a:t>
            </a:r>
          </a:p>
        </p:txBody>
      </p:sp>
      <p:sp>
        <p:nvSpPr>
          <p:cNvPr id="21528" name="Line 24"/>
          <p:cNvSpPr>
            <a:spLocks noChangeShapeType="1"/>
          </p:cNvSpPr>
          <p:nvPr/>
        </p:nvSpPr>
        <p:spPr bwMode="auto">
          <a:xfrm flipV="1">
            <a:off x="5292725" y="3933825"/>
            <a:ext cx="2447925" cy="2159000"/>
          </a:xfrm>
          <a:prstGeom prst="line">
            <a:avLst/>
          </a:prstGeom>
          <a:noFill/>
          <a:ln w="57150">
            <a:solidFill>
              <a:schemeClr val="tx1"/>
            </a:solidFill>
            <a:prstDash val="dash"/>
            <a:round/>
            <a:headEnd/>
            <a:tailEnd/>
          </a:ln>
          <a:effectLst/>
        </p:spPr>
        <p:txBody>
          <a:bodyPr/>
          <a:lstStyle/>
          <a:p>
            <a:endParaRPr lang="ja-JP" altLang="en-US"/>
          </a:p>
        </p:txBody>
      </p:sp>
      <p:sp>
        <p:nvSpPr>
          <p:cNvPr id="21529" name="Line 25"/>
          <p:cNvSpPr>
            <a:spLocks noChangeShapeType="1"/>
          </p:cNvSpPr>
          <p:nvPr/>
        </p:nvSpPr>
        <p:spPr bwMode="auto">
          <a:xfrm>
            <a:off x="5940425" y="6165850"/>
            <a:ext cx="936625" cy="0"/>
          </a:xfrm>
          <a:prstGeom prst="line">
            <a:avLst/>
          </a:prstGeom>
          <a:noFill/>
          <a:ln w="57150">
            <a:solidFill>
              <a:srgbClr val="FF3300"/>
            </a:solidFill>
            <a:round/>
            <a:headEnd/>
            <a:tailEnd/>
          </a:ln>
          <a:effectLst/>
        </p:spPr>
        <p:txBody>
          <a:bodyPr/>
          <a:lstStyle/>
          <a:p>
            <a:endParaRPr lang="ja-JP" altLang="en-US"/>
          </a:p>
        </p:txBody>
      </p:sp>
      <p:sp>
        <p:nvSpPr>
          <p:cNvPr id="21530" name="Text Box 26"/>
          <p:cNvSpPr txBox="1">
            <a:spLocks noChangeArrowheads="1"/>
          </p:cNvSpPr>
          <p:nvPr/>
        </p:nvSpPr>
        <p:spPr bwMode="auto">
          <a:xfrm>
            <a:off x="7215206" y="5786454"/>
            <a:ext cx="1717675" cy="366712"/>
          </a:xfrm>
          <a:prstGeom prst="rect">
            <a:avLst/>
          </a:prstGeom>
          <a:noFill/>
          <a:ln w="9525">
            <a:noFill/>
            <a:miter lim="800000"/>
            <a:headEnd/>
            <a:tailEnd/>
          </a:ln>
          <a:effectLst/>
        </p:spPr>
        <p:txBody>
          <a:bodyPr wrap="none">
            <a:spAutoFit/>
          </a:bodyPr>
          <a:lstStyle/>
          <a:p>
            <a:r>
              <a:rPr lang="ja-JP" altLang="en-US" dirty="0"/>
              <a:t>ドルの超過供給</a:t>
            </a:r>
          </a:p>
        </p:txBody>
      </p:sp>
      <p:sp>
        <p:nvSpPr>
          <p:cNvPr id="21531" name="Line 27"/>
          <p:cNvSpPr>
            <a:spLocks noChangeShapeType="1"/>
          </p:cNvSpPr>
          <p:nvPr/>
        </p:nvSpPr>
        <p:spPr bwMode="auto">
          <a:xfrm flipV="1">
            <a:off x="6877050" y="3789363"/>
            <a:ext cx="0" cy="2376487"/>
          </a:xfrm>
          <a:prstGeom prst="line">
            <a:avLst/>
          </a:prstGeom>
          <a:noFill/>
          <a:ln w="38100">
            <a:solidFill>
              <a:schemeClr val="tx1"/>
            </a:solidFill>
            <a:round/>
            <a:headEnd/>
            <a:tailEnd/>
          </a:ln>
          <a:effectLst/>
        </p:spPr>
        <p:txBody>
          <a:bodyPr/>
          <a:lstStyle/>
          <a:p>
            <a:endParaRPr lang="ja-JP" altLang="en-US"/>
          </a:p>
        </p:txBody>
      </p:sp>
      <p:sp>
        <p:nvSpPr>
          <p:cNvPr id="21532" name="Line 28"/>
          <p:cNvSpPr>
            <a:spLocks noChangeShapeType="1"/>
          </p:cNvSpPr>
          <p:nvPr/>
        </p:nvSpPr>
        <p:spPr bwMode="auto">
          <a:xfrm flipH="1">
            <a:off x="5940425" y="4724400"/>
            <a:ext cx="863600" cy="0"/>
          </a:xfrm>
          <a:prstGeom prst="line">
            <a:avLst/>
          </a:prstGeom>
          <a:noFill/>
          <a:ln w="57150" cap="rnd">
            <a:solidFill>
              <a:schemeClr val="tx1"/>
            </a:solidFill>
            <a:prstDash val="sysDot"/>
            <a:round/>
            <a:headEnd/>
            <a:tailEnd/>
          </a:ln>
          <a:effectLst/>
        </p:spPr>
        <p:txBody>
          <a:bodyPr/>
          <a:lstStyle/>
          <a:p>
            <a:endParaRPr lang="ja-JP" altLang="en-US"/>
          </a:p>
        </p:txBody>
      </p:sp>
      <p:sp>
        <p:nvSpPr>
          <p:cNvPr id="21533" name="Text Box 29"/>
          <p:cNvSpPr txBox="1">
            <a:spLocks noChangeArrowheads="1"/>
          </p:cNvSpPr>
          <p:nvPr/>
        </p:nvSpPr>
        <p:spPr bwMode="auto">
          <a:xfrm>
            <a:off x="6732588" y="6165850"/>
            <a:ext cx="936625" cy="396875"/>
          </a:xfrm>
          <a:prstGeom prst="rect">
            <a:avLst/>
          </a:prstGeom>
          <a:noFill/>
          <a:ln w="9525">
            <a:noFill/>
            <a:miter lim="800000"/>
            <a:headEnd/>
            <a:tailEnd/>
          </a:ln>
          <a:effectLst/>
        </p:spPr>
        <p:txBody>
          <a:bodyPr>
            <a:spAutoFit/>
          </a:bodyPr>
          <a:lstStyle/>
          <a:p>
            <a:pPr>
              <a:spcBef>
                <a:spcPct val="50000"/>
              </a:spcBef>
            </a:pPr>
            <a:r>
              <a:rPr lang="en-US" altLang="ja-JP" sz="2000"/>
              <a:t>⊿FA</a:t>
            </a:r>
          </a:p>
        </p:txBody>
      </p:sp>
      <p:sp>
        <p:nvSpPr>
          <p:cNvPr id="21534" name="Text Box 30"/>
          <p:cNvSpPr txBox="1">
            <a:spLocks noChangeArrowheads="1"/>
          </p:cNvSpPr>
          <p:nvPr/>
        </p:nvSpPr>
        <p:spPr bwMode="auto">
          <a:xfrm>
            <a:off x="5364163" y="4508500"/>
            <a:ext cx="536575" cy="396875"/>
          </a:xfrm>
          <a:prstGeom prst="rect">
            <a:avLst/>
          </a:prstGeom>
          <a:noFill/>
          <a:ln w="9525">
            <a:noFill/>
            <a:miter lim="800000"/>
            <a:headEnd/>
            <a:tailEnd/>
          </a:ln>
          <a:effectLst/>
        </p:spPr>
        <p:txBody>
          <a:bodyPr wrap="none">
            <a:spAutoFit/>
          </a:bodyPr>
          <a:lstStyle/>
          <a:p>
            <a:r>
              <a:rPr lang="en-US" altLang="ja-JP" sz="2000" dirty="0"/>
              <a:t>ε*</a:t>
            </a:r>
          </a:p>
        </p:txBody>
      </p:sp>
      <p:sp>
        <p:nvSpPr>
          <p:cNvPr id="21535" name="Text Box 31"/>
          <p:cNvSpPr txBox="1">
            <a:spLocks noChangeArrowheads="1"/>
          </p:cNvSpPr>
          <p:nvPr/>
        </p:nvSpPr>
        <p:spPr bwMode="auto">
          <a:xfrm>
            <a:off x="7740650" y="3502025"/>
            <a:ext cx="576263" cy="396875"/>
          </a:xfrm>
          <a:prstGeom prst="rect">
            <a:avLst/>
          </a:prstGeom>
          <a:noFill/>
          <a:ln w="9525">
            <a:noFill/>
            <a:miter lim="800000"/>
            <a:headEnd/>
            <a:tailEnd/>
          </a:ln>
          <a:effectLst/>
        </p:spPr>
        <p:txBody>
          <a:bodyPr>
            <a:spAutoFit/>
          </a:bodyPr>
          <a:lstStyle/>
          <a:p>
            <a:pPr>
              <a:spcBef>
                <a:spcPct val="50000"/>
              </a:spcBef>
            </a:pPr>
            <a:r>
              <a:rPr lang="en-US" altLang="ja-JP" sz="2000"/>
              <a:t>CA</a:t>
            </a:r>
          </a:p>
        </p:txBody>
      </p:sp>
      <p:sp>
        <p:nvSpPr>
          <p:cNvPr id="21536" name="Text Box 32"/>
          <p:cNvSpPr txBox="1">
            <a:spLocks noChangeArrowheads="1"/>
          </p:cNvSpPr>
          <p:nvPr/>
        </p:nvSpPr>
        <p:spPr bwMode="auto">
          <a:xfrm>
            <a:off x="5219700" y="3068638"/>
            <a:ext cx="3567142" cy="40011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wrap="square">
            <a:spAutoFit/>
          </a:bodyPr>
          <a:lstStyle/>
          <a:p>
            <a:pPr>
              <a:spcBef>
                <a:spcPct val="50000"/>
              </a:spcBef>
            </a:pPr>
            <a:r>
              <a:rPr lang="ja-JP" altLang="en-US"/>
              <a:t>経常収支＝対外純資産の増加</a:t>
            </a:r>
          </a:p>
        </p:txBody>
      </p:sp>
      <p:sp>
        <p:nvSpPr>
          <p:cNvPr id="21540" name="AutoShape 36"/>
          <p:cNvSpPr>
            <a:spLocks noChangeArrowheads="1"/>
          </p:cNvSpPr>
          <p:nvPr/>
        </p:nvSpPr>
        <p:spPr bwMode="auto">
          <a:xfrm>
            <a:off x="2555875" y="4365625"/>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p>
        </p:txBody>
      </p:sp>
      <p:sp>
        <p:nvSpPr>
          <p:cNvPr id="21541" name="AutoShape 37"/>
          <p:cNvSpPr>
            <a:spLocks noChangeArrowheads="1"/>
          </p:cNvSpPr>
          <p:nvPr/>
        </p:nvSpPr>
        <p:spPr bwMode="auto">
          <a:xfrm>
            <a:off x="1476375" y="4365625"/>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p>
        </p:txBody>
      </p:sp>
      <p:sp>
        <p:nvSpPr>
          <p:cNvPr id="21542" name="AutoShape 38"/>
          <p:cNvSpPr>
            <a:spLocks noChangeArrowheads="1"/>
          </p:cNvSpPr>
          <p:nvPr/>
        </p:nvSpPr>
        <p:spPr bwMode="auto">
          <a:xfrm>
            <a:off x="6804025" y="4652963"/>
            <a:ext cx="144463" cy="144462"/>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p>
        </p:txBody>
      </p:sp>
      <p:sp>
        <p:nvSpPr>
          <p:cNvPr id="21543" name="Text Box 39"/>
          <p:cNvSpPr txBox="1">
            <a:spLocks noChangeArrowheads="1"/>
          </p:cNvSpPr>
          <p:nvPr/>
        </p:nvSpPr>
        <p:spPr bwMode="auto">
          <a:xfrm>
            <a:off x="2987675" y="3141663"/>
            <a:ext cx="1512888" cy="366712"/>
          </a:xfrm>
          <a:prstGeom prst="rect">
            <a:avLst/>
          </a:prstGeom>
          <a:noFill/>
          <a:ln w="9525">
            <a:noFill/>
            <a:miter lim="800000"/>
            <a:headEnd/>
            <a:tailEnd/>
          </a:ln>
          <a:effectLst/>
        </p:spPr>
        <p:txBody>
          <a:bodyPr>
            <a:spAutoFit/>
          </a:bodyPr>
          <a:lstStyle/>
          <a:p>
            <a:pPr>
              <a:spcBef>
                <a:spcPct val="50000"/>
              </a:spcBef>
            </a:pPr>
            <a:r>
              <a:rPr lang="ja-JP" altLang="en-US" b="1">
                <a:solidFill>
                  <a:srgbClr val="FF3300"/>
                </a:solidFill>
              </a:rPr>
              <a:t>影響なし</a:t>
            </a:r>
          </a:p>
        </p:txBody>
      </p:sp>
      <p:sp>
        <p:nvSpPr>
          <p:cNvPr id="21544" name="Line 40"/>
          <p:cNvSpPr>
            <a:spLocks noChangeShapeType="1"/>
          </p:cNvSpPr>
          <p:nvPr/>
        </p:nvSpPr>
        <p:spPr bwMode="auto">
          <a:xfrm flipH="1">
            <a:off x="5003800" y="3789363"/>
            <a:ext cx="2305050" cy="2016125"/>
          </a:xfrm>
          <a:prstGeom prst="line">
            <a:avLst/>
          </a:prstGeom>
          <a:noFill/>
          <a:ln w="57150">
            <a:solidFill>
              <a:schemeClr val="tx1"/>
            </a:solidFill>
            <a:round/>
            <a:headEnd/>
            <a:tailEnd/>
          </a:ln>
          <a:effectLst/>
        </p:spPr>
        <p:txBody>
          <a:bodyPr/>
          <a:lstStyle/>
          <a:p>
            <a:endParaRPr lang="ja-JP" altLang="en-US"/>
          </a:p>
        </p:txBody>
      </p:sp>
      <p:sp>
        <p:nvSpPr>
          <p:cNvPr id="21545" name="Text Box 41"/>
          <p:cNvSpPr txBox="1">
            <a:spLocks noChangeArrowheads="1"/>
          </p:cNvSpPr>
          <p:nvPr/>
        </p:nvSpPr>
        <p:spPr bwMode="auto">
          <a:xfrm>
            <a:off x="5364163" y="3933825"/>
            <a:ext cx="635000" cy="396875"/>
          </a:xfrm>
          <a:prstGeom prst="rect">
            <a:avLst/>
          </a:prstGeom>
          <a:noFill/>
          <a:ln w="9525">
            <a:noFill/>
            <a:miter lim="800000"/>
            <a:headEnd/>
            <a:tailEnd/>
          </a:ln>
          <a:effectLst/>
        </p:spPr>
        <p:txBody>
          <a:bodyPr wrap="none">
            <a:spAutoFit/>
          </a:bodyPr>
          <a:lstStyle/>
          <a:p>
            <a:r>
              <a:rPr lang="en-US" altLang="ja-JP" sz="2000"/>
              <a:t>ε**</a:t>
            </a:r>
          </a:p>
        </p:txBody>
      </p:sp>
      <p:sp>
        <p:nvSpPr>
          <p:cNvPr id="21546" name="Line 42"/>
          <p:cNvSpPr>
            <a:spLocks noChangeShapeType="1"/>
          </p:cNvSpPr>
          <p:nvPr/>
        </p:nvSpPr>
        <p:spPr bwMode="auto">
          <a:xfrm flipV="1">
            <a:off x="5580063" y="4292600"/>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21547" name="Line 43"/>
          <p:cNvSpPr>
            <a:spLocks noChangeShapeType="1"/>
          </p:cNvSpPr>
          <p:nvPr/>
        </p:nvSpPr>
        <p:spPr bwMode="auto">
          <a:xfrm flipH="1">
            <a:off x="7072330" y="4143380"/>
            <a:ext cx="288925" cy="0"/>
          </a:xfrm>
          <a:prstGeom prst="line">
            <a:avLst/>
          </a:prstGeom>
          <a:noFill/>
          <a:ln w="25400">
            <a:solidFill>
              <a:srgbClr val="FF0000"/>
            </a:solidFill>
            <a:round/>
            <a:headEnd/>
            <a:tailEnd type="triangle" w="med" len="med"/>
          </a:ln>
          <a:effectLst/>
        </p:spPr>
        <p:txBody>
          <a:bodyPr/>
          <a:lstStyle/>
          <a:p>
            <a:endParaRPr lang="ja-JP" altLang="en-US"/>
          </a:p>
        </p:txBody>
      </p:sp>
      <p:sp>
        <p:nvSpPr>
          <p:cNvPr id="21548" name="AutoShape 44"/>
          <p:cNvSpPr>
            <a:spLocks noChangeArrowheads="1"/>
          </p:cNvSpPr>
          <p:nvPr/>
        </p:nvSpPr>
        <p:spPr bwMode="auto">
          <a:xfrm>
            <a:off x="6804025" y="4076700"/>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p>
        </p:txBody>
      </p:sp>
      <p:sp>
        <p:nvSpPr>
          <p:cNvPr id="21549" name="Line 45"/>
          <p:cNvSpPr>
            <a:spLocks noChangeShapeType="1"/>
          </p:cNvSpPr>
          <p:nvPr/>
        </p:nvSpPr>
        <p:spPr bwMode="auto">
          <a:xfrm flipH="1">
            <a:off x="5940425" y="4149725"/>
            <a:ext cx="863600" cy="0"/>
          </a:xfrm>
          <a:prstGeom prst="line">
            <a:avLst/>
          </a:prstGeom>
          <a:noFill/>
          <a:ln w="57150" cap="rnd">
            <a:solidFill>
              <a:schemeClr val="tx1"/>
            </a:solidFill>
            <a:prstDash val="sysDot"/>
            <a:round/>
            <a:headEnd/>
            <a:tailEnd/>
          </a:ln>
          <a:effectLst/>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47"/>
                                        </p:tgtEl>
                                        <p:attrNameLst>
                                          <p:attrName>style.visibility</p:attrName>
                                        </p:attrNameLst>
                                      </p:cBhvr>
                                      <p:to>
                                        <p:strVal val="visible"/>
                                      </p:to>
                                    </p:set>
                                    <p:animEffect transition="in" filter="box(in)">
                                      <p:cBhvr>
                                        <p:cTn id="7" dur="500"/>
                                        <p:tgtEl>
                                          <p:spTgt spid="2154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21544"/>
                                        </p:tgtEl>
                                        <p:attrNameLst>
                                          <p:attrName>style.visibility</p:attrName>
                                        </p:attrNameLst>
                                      </p:cBhvr>
                                      <p:to>
                                        <p:strVal val="visible"/>
                                      </p:to>
                                    </p:set>
                                    <p:anim calcmode="lin" valueType="num">
                                      <p:cBhvr additive="base">
                                        <p:cTn id="12" dur="500" fill="hold"/>
                                        <p:tgtEl>
                                          <p:spTgt spid="21544"/>
                                        </p:tgtEl>
                                        <p:attrNameLst>
                                          <p:attrName>ppt_x</p:attrName>
                                        </p:attrNameLst>
                                      </p:cBhvr>
                                      <p:tavLst>
                                        <p:tav tm="0">
                                          <p:val>
                                            <p:strVal val="1+#ppt_w/2"/>
                                          </p:val>
                                        </p:tav>
                                        <p:tav tm="100000">
                                          <p:val>
                                            <p:strVal val="#ppt_x"/>
                                          </p:val>
                                        </p:tav>
                                      </p:tavLst>
                                    </p:anim>
                                    <p:anim calcmode="lin" valueType="num">
                                      <p:cBhvr additive="base">
                                        <p:cTn id="13" dur="500" fill="hold"/>
                                        <p:tgtEl>
                                          <p:spTgt spid="2154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21548"/>
                                        </p:tgtEl>
                                        <p:attrNameLst>
                                          <p:attrName>style.visibility</p:attrName>
                                        </p:attrNameLst>
                                      </p:cBhvr>
                                      <p:to>
                                        <p:strVal val="visible"/>
                                      </p:to>
                                    </p:set>
                                    <p:animEffect transition="in" filter="box(in)">
                                      <p:cBhvr>
                                        <p:cTn id="18" dur="500"/>
                                        <p:tgtEl>
                                          <p:spTgt spid="21548"/>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21549"/>
                                        </p:tgtEl>
                                        <p:attrNameLst>
                                          <p:attrName>style.visibility</p:attrName>
                                        </p:attrNameLst>
                                      </p:cBhvr>
                                      <p:to>
                                        <p:strVal val="visible"/>
                                      </p:to>
                                    </p:set>
                                    <p:animEffect transition="in" filter="box(in)">
                                      <p:cBhvr>
                                        <p:cTn id="23" dur="500"/>
                                        <p:tgtEl>
                                          <p:spTgt spid="21549"/>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21546"/>
                                        </p:tgtEl>
                                        <p:attrNameLst>
                                          <p:attrName>style.visibility</p:attrName>
                                        </p:attrNameLst>
                                      </p:cBhvr>
                                      <p:to>
                                        <p:strVal val="visible"/>
                                      </p:to>
                                    </p:set>
                                    <p:animEffect transition="in" filter="box(in)">
                                      <p:cBhvr>
                                        <p:cTn id="28" dur="500"/>
                                        <p:tgtEl>
                                          <p:spTgt spid="2154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1545"/>
                                        </p:tgtEl>
                                        <p:attrNameLst>
                                          <p:attrName>style.visibility</p:attrName>
                                        </p:attrNameLst>
                                      </p:cBhvr>
                                      <p:to>
                                        <p:strVal val="visible"/>
                                      </p:to>
                                    </p:set>
                                    <p:animEffect transition="in" filter="fade">
                                      <p:cBhvr>
                                        <p:cTn id="33" dur="1000"/>
                                        <p:tgtEl>
                                          <p:spTgt spid="215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44" grpId="0" animBg="1"/>
      <p:bldP spid="21545" grpId="0"/>
      <p:bldP spid="21546" grpId="0" animBg="1"/>
      <p:bldP spid="21547" grpId="0" animBg="1"/>
      <p:bldP spid="21548" grpId="0" animBg="1"/>
      <p:bldP spid="2154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p:cNvSpPr txBox="1">
            <a:spLocks noChangeArrowheads="1"/>
          </p:cNvSpPr>
          <p:nvPr/>
        </p:nvSpPr>
        <p:spPr bwMode="auto">
          <a:xfrm>
            <a:off x="1214414" y="500042"/>
            <a:ext cx="7243788" cy="5632311"/>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ここで注意！輸出自主規制のような貿易政策は国内貯蓄や国内投資には影響を与えない。</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したがって</a:t>
            </a:r>
            <a:r>
              <a:rPr lang="ja-JP" altLang="en-US" sz="1800" dirty="0">
                <a:ea typeface="ＭＳ Ｐゴシック" charset="-128"/>
              </a:rPr>
              <a:t>国内の資金市場に影響がないので対外純資産は変化しない。</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均衡</a:t>
            </a:r>
            <a:r>
              <a:rPr lang="ja-JP" altLang="en-US" sz="1800" dirty="0">
                <a:ea typeface="ＭＳ Ｐゴシック" charset="-128"/>
              </a:rPr>
              <a:t>では対外純資産の増加と経常収支は必ず等しくなるので経常収支にも影響は現れない。</a:t>
            </a:r>
          </a:p>
          <a:p>
            <a:pPr>
              <a:spcBef>
                <a:spcPct val="50000"/>
              </a:spcBef>
            </a:pPr>
            <a:r>
              <a:rPr lang="ja-JP" altLang="en-US" sz="1800" dirty="0" smtClean="0">
                <a:ea typeface="ＭＳ Ｐゴシック" charset="-128"/>
              </a:rPr>
              <a:t>したがって</a:t>
            </a:r>
            <a:r>
              <a:rPr lang="ja-JP" altLang="en-US" sz="1800" dirty="0">
                <a:ea typeface="ＭＳ Ｐゴシック" charset="-128"/>
              </a:rPr>
              <a:t>、貿易政策の効果はすべて実質為替レートの上昇</a:t>
            </a:r>
            <a:r>
              <a:rPr lang="ja-JP" altLang="en-US" sz="1800" dirty="0" smtClean="0">
                <a:ea typeface="ＭＳ Ｐゴシック" charset="-128"/>
              </a:rPr>
              <a:t>に　　　　　よって</a:t>
            </a:r>
            <a:r>
              <a:rPr lang="ja-JP" altLang="en-US" sz="1800" dirty="0">
                <a:ea typeface="ＭＳ Ｐゴシック" charset="-128"/>
              </a:rPr>
              <a:t>無効にされ、経常収支に影響を与えることはできない。</a:t>
            </a:r>
          </a:p>
          <a:p>
            <a:pPr>
              <a:spcBef>
                <a:spcPct val="50000"/>
              </a:spcBef>
            </a:pPr>
            <a:r>
              <a:rPr lang="ja-JP" altLang="en-US" sz="1800" dirty="0">
                <a:ea typeface="ＭＳ Ｐゴシック" charset="-128"/>
              </a:rPr>
              <a:t>この結果は重要な意味を持っている。</a:t>
            </a:r>
          </a:p>
          <a:p>
            <a:pPr>
              <a:spcBef>
                <a:spcPct val="50000"/>
              </a:spcBef>
            </a:pPr>
            <a:r>
              <a:rPr lang="en-US" altLang="ja-JP" sz="1800" dirty="0">
                <a:ea typeface="ＭＳ Ｐゴシック" charset="-128"/>
              </a:rPr>
              <a:t>1980</a:t>
            </a:r>
            <a:r>
              <a:rPr lang="ja-JP" altLang="en-US" sz="1800" dirty="0">
                <a:ea typeface="ＭＳ Ｐゴシック" charset="-128"/>
              </a:rPr>
              <a:t>年代の日米間の貿易摩擦</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日本</a:t>
            </a:r>
            <a:r>
              <a:rPr lang="ja-JP" altLang="en-US" sz="1800" dirty="0">
                <a:ea typeface="ＭＳ Ｐゴシック" charset="-128"/>
              </a:rPr>
              <a:t>の自動車の対米輸出自主規制</a:t>
            </a:r>
          </a:p>
          <a:p>
            <a:pPr>
              <a:spcBef>
                <a:spcPct val="50000"/>
              </a:spcBef>
            </a:pPr>
            <a:r>
              <a:rPr lang="ja-JP" altLang="en-US" sz="1800" dirty="0">
                <a:ea typeface="ＭＳ Ｐゴシック" charset="-128"/>
              </a:rPr>
              <a:t>しかし、</a:t>
            </a:r>
            <a:r>
              <a:rPr lang="ja-JP" altLang="en-US" sz="1800" dirty="0" smtClean="0">
                <a:ea typeface="ＭＳ Ｐゴシック" charset="-128"/>
              </a:rPr>
              <a:t>本章の</a:t>
            </a:r>
            <a:r>
              <a:rPr lang="ja-JP" altLang="en-US" sz="1800" dirty="0">
                <a:ea typeface="ＭＳ Ｐゴシック" charset="-128"/>
              </a:rPr>
              <a:t>結果は、輸出自主規制のような方法では貿易黒字や貿易赤字に影響を与えることはできないということを示す。</a:t>
            </a:r>
          </a:p>
        </p:txBody>
      </p:sp>
      <p:sp>
        <p:nvSpPr>
          <p:cNvPr id="34821" name="Line 5"/>
          <p:cNvSpPr>
            <a:spLocks noChangeShapeType="1"/>
          </p:cNvSpPr>
          <p:nvPr/>
        </p:nvSpPr>
        <p:spPr bwMode="auto">
          <a:xfrm>
            <a:off x="3635375" y="1196975"/>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34822" name="Line 6"/>
          <p:cNvSpPr>
            <a:spLocks noChangeShapeType="1"/>
          </p:cNvSpPr>
          <p:nvPr/>
        </p:nvSpPr>
        <p:spPr bwMode="auto">
          <a:xfrm>
            <a:off x="3643306" y="2143116"/>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34823" name="Line 7"/>
          <p:cNvSpPr>
            <a:spLocks noChangeShapeType="1"/>
          </p:cNvSpPr>
          <p:nvPr/>
        </p:nvSpPr>
        <p:spPr bwMode="auto">
          <a:xfrm>
            <a:off x="3643306" y="2857496"/>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34824" name="Line 8"/>
          <p:cNvSpPr>
            <a:spLocks noChangeShapeType="1"/>
          </p:cNvSpPr>
          <p:nvPr/>
        </p:nvSpPr>
        <p:spPr bwMode="auto">
          <a:xfrm>
            <a:off x="2357422" y="4572008"/>
            <a:ext cx="0" cy="215900"/>
          </a:xfrm>
          <a:prstGeom prst="line">
            <a:avLst/>
          </a:prstGeom>
          <a:noFill/>
          <a:ln w="9525">
            <a:solidFill>
              <a:schemeClr val="tx1"/>
            </a:solidFill>
            <a:round/>
            <a:headEnd/>
            <a:tailEnd type="triangle" w="med" len="med"/>
          </a:ln>
          <a:effectLst/>
        </p:spPr>
        <p:txBody>
          <a:bodyPr/>
          <a:lstStyle/>
          <a:p>
            <a:endParaRPr lang="ja-JP"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p:cNvSpPr txBox="1">
            <a:spLocks noChangeArrowheads="1"/>
          </p:cNvSpPr>
          <p:nvPr/>
        </p:nvSpPr>
        <p:spPr bwMode="auto">
          <a:xfrm>
            <a:off x="1428728" y="571480"/>
            <a:ext cx="7358114" cy="3139321"/>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では、関税政策はどうだろうか。</a:t>
            </a:r>
          </a:p>
          <a:p>
            <a:pPr>
              <a:spcBef>
                <a:spcPct val="50000"/>
              </a:spcBef>
            </a:pPr>
            <a:r>
              <a:rPr lang="ja-JP" altLang="en-US" sz="1800" dirty="0">
                <a:ea typeface="ＭＳ Ｐゴシック" charset="-128"/>
              </a:rPr>
              <a:t>関税を輸入品に課すと輸入品の価格が上昇</a:t>
            </a:r>
            <a:r>
              <a:rPr lang="ja-JP" altLang="en-US" sz="1800" dirty="0" smtClean="0">
                <a:ea typeface="ＭＳ Ｐゴシック" charset="-128"/>
              </a:rPr>
              <a:t>する。</a:t>
            </a:r>
            <a:endParaRPr lang="ja-JP" altLang="en-US" sz="1800" dirty="0">
              <a:ea typeface="ＭＳ Ｐゴシック" charset="-128"/>
            </a:endParaRP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輸入品</a:t>
            </a:r>
            <a:r>
              <a:rPr lang="ja-JP" altLang="en-US" sz="1800" dirty="0">
                <a:ea typeface="ＭＳ Ｐゴシック" charset="-128"/>
              </a:rPr>
              <a:t>よりも国内の製品を消費者は購入する。</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輸入</a:t>
            </a:r>
            <a:r>
              <a:rPr lang="ja-JP" altLang="en-US" sz="1800" dirty="0">
                <a:ea typeface="ＭＳ Ｐゴシック" charset="-128"/>
              </a:rPr>
              <a:t>が減少して貿易収支を改善</a:t>
            </a:r>
            <a:r>
              <a:rPr lang="ja-JP" altLang="en-US" sz="1800">
                <a:ea typeface="ＭＳ Ｐゴシック" charset="-128"/>
              </a:rPr>
              <a:t>しそう</a:t>
            </a:r>
            <a:r>
              <a:rPr lang="ja-JP" altLang="en-US" sz="1800" smtClean="0">
                <a:ea typeface="ＭＳ Ｐゴシック" charset="-128"/>
              </a:rPr>
              <a:t>！ したがって</a:t>
            </a:r>
            <a:r>
              <a:rPr lang="ja-JP" altLang="en-US" sz="1800" dirty="0">
                <a:ea typeface="ＭＳ Ｐゴシック" charset="-128"/>
              </a:rPr>
              <a:t>、輸出自主規制と同じ効果を持つ。</a:t>
            </a:r>
          </a:p>
          <a:p>
            <a:pPr>
              <a:spcBef>
                <a:spcPct val="50000"/>
              </a:spcBef>
            </a:pPr>
            <a:endParaRPr lang="ja-JP" altLang="en-US" sz="1800" dirty="0">
              <a:ea typeface="ＭＳ Ｐゴシック" charset="-128"/>
            </a:endParaRPr>
          </a:p>
        </p:txBody>
      </p:sp>
      <p:cxnSp>
        <p:nvCxnSpPr>
          <p:cNvPr id="6" name="直線矢印コネクタ 5"/>
          <p:cNvCxnSpPr/>
          <p:nvPr/>
        </p:nvCxnSpPr>
        <p:spPr>
          <a:xfrm rot="5400000">
            <a:off x="3214678" y="1643050"/>
            <a:ext cx="28575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直線矢印コネクタ 7"/>
          <p:cNvCxnSpPr/>
          <p:nvPr/>
        </p:nvCxnSpPr>
        <p:spPr>
          <a:xfrm rot="5400000">
            <a:off x="3178959" y="2464587"/>
            <a:ext cx="35719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extLst>
              <p:ext uri="{D42A27DB-BD31-4B8C-83A1-F6EECF244321}">
                <p14:modId xmlns:p14="http://schemas.microsoft.com/office/powerpoint/2010/main" val="2464992197"/>
              </p:ext>
            </p:extLst>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6259" name="Rectangle 3"/>
          <p:cNvSpPr>
            <a:spLocks noGrp="1" noChangeArrowheads="1"/>
          </p:cNvSpPr>
          <p:nvPr>
            <p:ph idx="1"/>
          </p:nvPr>
        </p:nvSpPr>
        <p:spPr>
          <a:xfrm>
            <a:off x="1285852" y="1500174"/>
            <a:ext cx="7221566" cy="4784725"/>
          </a:xfrm>
        </p:spPr>
        <p:txBody>
          <a:bodyPr>
            <a:normAutofit fontScale="92500" lnSpcReduction="10000"/>
          </a:bodyPr>
          <a:lstStyle/>
          <a:p>
            <a:pPr>
              <a:lnSpc>
                <a:spcPct val="90000"/>
              </a:lnSpc>
              <a:buFontTx/>
              <a:buNone/>
            </a:pPr>
            <a:r>
              <a:rPr lang="ja-JP" altLang="en-US" sz="2400" dirty="0"/>
              <a:t>資本の取引は海外との資金の貸借関係を表す。</a:t>
            </a:r>
          </a:p>
          <a:p>
            <a:pPr>
              <a:lnSpc>
                <a:spcPct val="90000"/>
              </a:lnSpc>
              <a:buFontTx/>
              <a:buNone/>
            </a:pPr>
            <a:endParaRPr lang="en-US" altLang="ja-JP" sz="1800" dirty="0" smtClean="0"/>
          </a:p>
          <a:p>
            <a:pPr>
              <a:lnSpc>
                <a:spcPct val="90000"/>
              </a:lnSpc>
              <a:buFontTx/>
              <a:buNone/>
            </a:pPr>
            <a:r>
              <a:rPr lang="ja-JP" altLang="en-US" sz="2200" dirty="0" smtClean="0"/>
              <a:t>第</a:t>
            </a:r>
            <a:r>
              <a:rPr lang="en-US" altLang="ja-JP" sz="2200" dirty="0" smtClean="0"/>
              <a:t>5</a:t>
            </a:r>
            <a:r>
              <a:rPr lang="ja-JP" altLang="en-US" sz="2200" dirty="0"/>
              <a:t>章で貯蓄と投資の関係を学んだように、私たち</a:t>
            </a:r>
            <a:r>
              <a:rPr lang="ja-JP" altLang="en-US" sz="2200" dirty="0" smtClean="0"/>
              <a:t>が行う</a:t>
            </a:r>
            <a:endParaRPr lang="en-US" altLang="ja-JP" sz="2200" dirty="0" smtClean="0"/>
          </a:p>
          <a:p>
            <a:pPr>
              <a:lnSpc>
                <a:spcPct val="90000"/>
              </a:lnSpc>
              <a:buFontTx/>
              <a:buNone/>
            </a:pPr>
            <a:r>
              <a:rPr lang="ja-JP" altLang="en-US" sz="2200" dirty="0" smtClean="0">
                <a:solidFill>
                  <a:srgbClr val="FF0000"/>
                </a:solidFill>
              </a:rPr>
              <a:t>貯蓄</a:t>
            </a:r>
            <a:r>
              <a:rPr lang="ja-JP" altLang="en-US" sz="2200" dirty="0" smtClean="0"/>
              <a:t>は企業など</a:t>
            </a:r>
            <a:r>
              <a:rPr lang="ja-JP" altLang="en-US" sz="2200" dirty="0">
                <a:solidFill>
                  <a:srgbClr val="FF0000"/>
                </a:solidFill>
              </a:rPr>
              <a:t>資金を必要とする主体に資金</a:t>
            </a:r>
            <a:r>
              <a:rPr lang="ja-JP" altLang="en-US" sz="2200" dirty="0" smtClean="0">
                <a:solidFill>
                  <a:srgbClr val="FF0000"/>
                </a:solidFill>
              </a:rPr>
              <a:t>市場</a:t>
            </a:r>
            <a:r>
              <a:rPr lang="ja-JP" altLang="en-US" sz="2200" dirty="0">
                <a:solidFill>
                  <a:srgbClr val="FF0000"/>
                </a:solidFill>
              </a:rPr>
              <a:t>を通じて</a:t>
            </a:r>
            <a:r>
              <a:rPr lang="ja-JP" altLang="en-US" sz="2200" dirty="0" smtClean="0">
                <a:solidFill>
                  <a:srgbClr val="FF0000"/>
                </a:solidFill>
              </a:rPr>
              <a:t>流</a:t>
            </a:r>
            <a:endParaRPr lang="en-US" altLang="ja-JP" sz="2200" dirty="0" smtClean="0">
              <a:solidFill>
                <a:srgbClr val="FF0000"/>
              </a:solidFill>
            </a:endParaRPr>
          </a:p>
          <a:p>
            <a:pPr>
              <a:lnSpc>
                <a:spcPct val="90000"/>
              </a:lnSpc>
              <a:buFontTx/>
              <a:buNone/>
            </a:pPr>
            <a:r>
              <a:rPr lang="ja-JP" altLang="en-US" sz="2200" dirty="0" smtClean="0">
                <a:solidFill>
                  <a:srgbClr val="FF0000"/>
                </a:solidFill>
              </a:rPr>
              <a:t>れて</a:t>
            </a:r>
            <a:r>
              <a:rPr lang="ja-JP" altLang="en-US" sz="2200" dirty="0">
                <a:solidFill>
                  <a:srgbClr val="FF0000"/>
                </a:solidFill>
              </a:rPr>
              <a:t>いく</a:t>
            </a:r>
            <a:r>
              <a:rPr lang="ja-JP" altLang="en-US" sz="2200" dirty="0"/>
              <a:t>。</a:t>
            </a:r>
          </a:p>
          <a:p>
            <a:pPr>
              <a:lnSpc>
                <a:spcPct val="90000"/>
              </a:lnSpc>
              <a:buFontTx/>
              <a:buNone/>
            </a:pPr>
            <a:endParaRPr lang="ja-JP" altLang="en-US" sz="1800" dirty="0"/>
          </a:p>
          <a:p>
            <a:pPr>
              <a:lnSpc>
                <a:spcPct val="90000"/>
              </a:lnSpc>
              <a:buFontTx/>
              <a:buNone/>
            </a:pPr>
            <a:endParaRPr lang="ja-JP" altLang="en-US" sz="1800" dirty="0"/>
          </a:p>
          <a:p>
            <a:pPr>
              <a:lnSpc>
                <a:spcPct val="90000"/>
              </a:lnSpc>
              <a:buFontTx/>
              <a:buNone/>
            </a:pPr>
            <a:endParaRPr lang="en-US" altLang="ja-JP" sz="1800" dirty="0" smtClean="0"/>
          </a:p>
          <a:p>
            <a:pPr>
              <a:lnSpc>
                <a:spcPct val="90000"/>
              </a:lnSpc>
              <a:buFontTx/>
              <a:buNone/>
            </a:pPr>
            <a:r>
              <a:rPr lang="ja-JP" altLang="en-US" sz="1800" dirty="0" smtClean="0"/>
              <a:t>しかし</a:t>
            </a:r>
            <a:r>
              <a:rPr lang="ja-JP" altLang="en-US" sz="1800" dirty="0"/>
              <a:t>、国内の企業が必要としている資金を国内</a:t>
            </a:r>
            <a:r>
              <a:rPr lang="ja-JP" altLang="en-US" sz="1800" dirty="0" smtClean="0"/>
              <a:t>の貯蓄</a:t>
            </a:r>
            <a:r>
              <a:rPr lang="ja-JP" altLang="en-US" sz="1800" dirty="0"/>
              <a:t>で</a:t>
            </a:r>
            <a:r>
              <a:rPr lang="ja-JP" altLang="en-US" sz="1800" dirty="0" smtClean="0"/>
              <a:t>まかないきれ</a:t>
            </a:r>
            <a:endParaRPr lang="en-US" altLang="ja-JP" sz="1800" dirty="0" smtClean="0"/>
          </a:p>
          <a:p>
            <a:pPr>
              <a:lnSpc>
                <a:spcPct val="90000"/>
              </a:lnSpc>
              <a:buFontTx/>
              <a:buNone/>
            </a:pPr>
            <a:r>
              <a:rPr lang="ja-JP" altLang="en-US" sz="1800" dirty="0" smtClean="0"/>
              <a:t>る</a:t>
            </a:r>
            <a:r>
              <a:rPr lang="ja-JP" altLang="en-US" sz="1800" dirty="0"/>
              <a:t>とは限らないし、国内では</a:t>
            </a:r>
            <a:r>
              <a:rPr lang="ja-JP" altLang="en-US" sz="1800" dirty="0" smtClean="0"/>
              <a:t>なく海外</a:t>
            </a:r>
            <a:r>
              <a:rPr lang="ja-JP" altLang="en-US" sz="1800" dirty="0"/>
              <a:t>から資金を調達した方がより</a:t>
            </a:r>
            <a:r>
              <a:rPr lang="ja-JP" altLang="en-US" sz="1800" dirty="0" smtClean="0"/>
              <a:t>有利</a:t>
            </a:r>
            <a:endParaRPr lang="en-US" altLang="ja-JP" sz="1800" dirty="0" smtClean="0"/>
          </a:p>
          <a:p>
            <a:pPr>
              <a:lnSpc>
                <a:spcPct val="90000"/>
              </a:lnSpc>
              <a:buFontTx/>
              <a:buNone/>
            </a:pPr>
            <a:r>
              <a:rPr lang="ja-JP" altLang="en-US" sz="1800" dirty="0" smtClean="0"/>
              <a:t>な</a:t>
            </a:r>
            <a:r>
              <a:rPr lang="ja-JP" altLang="en-US" sz="1800" dirty="0"/>
              <a:t>こともある</a:t>
            </a:r>
            <a:r>
              <a:rPr lang="ja-JP" altLang="en-US" sz="1800" dirty="0" smtClean="0"/>
              <a:t>かも</a:t>
            </a:r>
            <a:r>
              <a:rPr lang="ja-JP" altLang="en-US" sz="1800" dirty="0"/>
              <a:t>しれない。</a:t>
            </a:r>
          </a:p>
          <a:p>
            <a:pPr>
              <a:lnSpc>
                <a:spcPct val="90000"/>
              </a:lnSpc>
              <a:buFontTx/>
              <a:buNone/>
            </a:pPr>
            <a:endParaRPr lang="en-US" altLang="ja-JP" sz="1800" dirty="0" smtClean="0"/>
          </a:p>
          <a:p>
            <a:pPr>
              <a:lnSpc>
                <a:spcPct val="90000"/>
              </a:lnSpc>
              <a:buFontTx/>
              <a:buNone/>
            </a:pPr>
            <a:r>
              <a:rPr lang="ja-JP" altLang="en-US" sz="1800" dirty="0" smtClean="0"/>
              <a:t>逆</a:t>
            </a:r>
            <a:r>
              <a:rPr lang="ja-JP" altLang="en-US" sz="1800" dirty="0"/>
              <a:t>に、国内であまっている資金を国内の企業など</a:t>
            </a:r>
            <a:r>
              <a:rPr lang="ja-JP" altLang="en-US" sz="1800" dirty="0" smtClean="0"/>
              <a:t>に貸し付ける</a:t>
            </a:r>
            <a:r>
              <a:rPr lang="ja-JP" altLang="en-US" sz="1800" dirty="0"/>
              <a:t>より</a:t>
            </a:r>
            <a:r>
              <a:rPr lang="ja-JP" altLang="en-US" sz="1800" dirty="0" smtClean="0"/>
              <a:t>も</a:t>
            </a:r>
            <a:endParaRPr lang="en-US" altLang="ja-JP" sz="1800" dirty="0" smtClean="0"/>
          </a:p>
          <a:p>
            <a:pPr>
              <a:lnSpc>
                <a:spcPct val="90000"/>
              </a:lnSpc>
              <a:buFontTx/>
              <a:buNone/>
            </a:pPr>
            <a:r>
              <a:rPr lang="ja-JP" altLang="en-US" sz="1800" dirty="0" smtClean="0"/>
              <a:t>海外</a:t>
            </a:r>
            <a:r>
              <a:rPr lang="ja-JP" altLang="en-US" sz="1800" dirty="0"/>
              <a:t>の企業などに貸し付けたほう</a:t>
            </a:r>
            <a:r>
              <a:rPr lang="ja-JP" altLang="en-US" sz="1800" dirty="0" smtClean="0"/>
              <a:t>が有利</a:t>
            </a:r>
            <a:r>
              <a:rPr lang="ja-JP" altLang="en-US" sz="1800" dirty="0"/>
              <a:t>なケースもありうる。</a:t>
            </a:r>
          </a:p>
          <a:p>
            <a:pPr>
              <a:lnSpc>
                <a:spcPct val="90000"/>
              </a:lnSpc>
              <a:buFontTx/>
              <a:buNone/>
            </a:pPr>
            <a:endParaRPr lang="ja-JP" altLang="en-US" sz="1800" dirty="0"/>
          </a:p>
          <a:p>
            <a:pPr>
              <a:lnSpc>
                <a:spcPct val="90000"/>
              </a:lnSpc>
              <a:buFontTx/>
              <a:buNone/>
            </a:pPr>
            <a:r>
              <a:rPr lang="ja-JP" altLang="en-US" sz="1800" dirty="0"/>
              <a:t>このような場合に国境を超えて資金が流れる。</a:t>
            </a:r>
          </a:p>
        </p:txBody>
      </p:sp>
      <p:sp>
        <p:nvSpPr>
          <p:cNvPr id="4" name="テキスト ボックス 3"/>
          <p:cNvSpPr txBox="1"/>
          <p:nvPr/>
        </p:nvSpPr>
        <p:spPr>
          <a:xfrm>
            <a:off x="3071802" y="2928934"/>
            <a:ext cx="1928826"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ja-JP" altLang="en-US" dirty="0" smtClean="0"/>
              <a:t>所得</a:t>
            </a:r>
            <a:endParaRPr kumimoji="1" lang="ja-JP" altLang="en-US" dirty="0"/>
          </a:p>
        </p:txBody>
      </p:sp>
      <p:sp>
        <p:nvSpPr>
          <p:cNvPr id="6" name="テキスト ボックス 5"/>
          <p:cNvSpPr txBox="1"/>
          <p:nvPr/>
        </p:nvSpPr>
        <p:spPr>
          <a:xfrm>
            <a:off x="3071802" y="3357562"/>
            <a:ext cx="1000132" cy="4001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kumimoji="1" lang="ja-JP" altLang="en-US" dirty="0" smtClean="0"/>
              <a:t>消費</a:t>
            </a:r>
            <a:endParaRPr kumimoji="1" lang="ja-JP" altLang="en-US" dirty="0"/>
          </a:p>
        </p:txBody>
      </p:sp>
      <p:sp>
        <p:nvSpPr>
          <p:cNvPr id="7" name="テキスト ボックス 6"/>
          <p:cNvSpPr txBox="1"/>
          <p:nvPr/>
        </p:nvSpPr>
        <p:spPr>
          <a:xfrm>
            <a:off x="4071934" y="3357562"/>
            <a:ext cx="928694"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kumimoji="1" lang="ja-JP" altLang="en-US" dirty="0" smtClean="0"/>
              <a:t>貯蓄</a:t>
            </a:r>
            <a:endParaRPr kumimoji="1" lang="ja-JP" altLang="en-US" dirty="0"/>
          </a:p>
        </p:txBody>
      </p:sp>
      <p:cxnSp>
        <p:nvCxnSpPr>
          <p:cNvPr id="9" name="直線矢印コネクタ 8"/>
          <p:cNvCxnSpPr>
            <a:stCxn id="7" idx="3"/>
          </p:cNvCxnSpPr>
          <p:nvPr/>
        </p:nvCxnSpPr>
        <p:spPr>
          <a:xfrm>
            <a:off x="5000628" y="3557617"/>
            <a:ext cx="2071702" cy="1425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0" name="テキスト ボックス 9"/>
          <p:cNvSpPr txBox="1"/>
          <p:nvPr/>
        </p:nvSpPr>
        <p:spPr>
          <a:xfrm>
            <a:off x="5357818" y="3000372"/>
            <a:ext cx="1210588" cy="400110"/>
          </a:xfrm>
          <a:prstGeom prst="rect">
            <a:avLst/>
          </a:prstGeom>
          <a:noFill/>
        </p:spPr>
        <p:txBody>
          <a:bodyPr wrap="none" rtlCol="0">
            <a:spAutoFit/>
          </a:bodyPr>
          <a:lstStyle/>
          <a:p>
            <a:r>
              <a:rPr kumimoji="1" lang="ja-JP" altLang="en-US" dirty="0" smtClean="0"/>
              <a:t>資金市場</a:t>
            </a:r>
            <a:endParaRPr kumimoji="1" lang="ja-JP" altLang="en-US" dirty="0"/>
          </a:p>
        </p:txBody>
      </p:sp>
      <p:sp>
        <p:nvSpPr>
          <p:cNvPr id="11" name="テキスト ボックス 10"/>
          <p:cNvSpPr txBox="1"/>
          <p:nvPr/>
        </p:nvSpPr>
        <p:spPr>
          <a:xfrm>
            <a:off x="7143768" y="3357562"/>
            <a:ext cx="857256"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kumimoji="1" lang="ja-JP" altLang="en-US" dirty="0" smtClean="0"/>
              <a:t>投資</a:t>
            </a:r>
            <a:endParaRPr kumimoji="1" lang="ja-JP" altLang="en-US" dirty="0"/>
          </a:p>
        </p:txBody>
      </p:sp>
      <p:sp>
        <p:nvSpPr>
          <p:cNvPr id="13" name="テキスト ボックス 12"/>
          <p:cNvSpPr txBox="1"/>
          <p:nvPr/>
        </p:nvSpPr>
        <p:spPr>
          <a:xfrm>
            <a:off x="6929454" y="2857496"/>
            <a:ext cx="1210588" cy="400110"/>
          </a:xfrm>
          <a:prstGeom prst="rect">
            <a:avLst/>
          </a:prstGeom>
          <a:noFill/>
        </p:spPr>
        <p:txBody>
          <a:bodyPr wrap="none" rtlCol="0">
            <a:spAutoFit/>
          </a:bodyPr>
          <a:lstStyle/>
          <a:p>
            <a:r>
              <a:rPr kumimoji="1" lang="ja-JP" altLang="en-US" dirty="0" smtClean="0"/>
              <a:t>国内企業</a:t>
            </a:r>
            <a:endParaRPr kumimoji="1" lang="ja-JP" altLang="en-US" dirty="0"/>
          </a:p>
        </p:txBody>
      </p:sp>
      <p:sp>
        <p:nvSpPr>
          <p:cNvPr id="15" name="テキスト ボックス 14"/>
          <p:cNvSpPr txBox="1"/>
          <p:nvPr/>
        </p:nvSpPr>
        <p:spPr>
          <a:xfrm>
            <a:off x="1428728" y="3357562"/>
            <a:ext cx="1467068" cy="400110"/>
          </a:xfrm>
          <a:prstGeom prst="rect">
            <a:avLst/>
          </a:prstGeom>
          <a:noFill/>
        </p:spPr>
        <p:txBody>
          <a:bodyPr wrap="none" rtlCol="0">
            <a:spAutoFit/>
          </a:bodyPr>
          <a:lstStyle/>
          <a:p>
            <a:r>
              <a:rPr kumimoji="1" lang="ja-JP" altLang="en-US" dirty="0" smtClean="0"/>
              <a:t>国内の家計</a:t>
            </a:r>
            <a:endParaRPr kumimoji="1" lang="ja-JP"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p:cNvSpPr/>
          <p:nvPr/>
        </p:nvSpPr>
        <p:spPr>
          <a:xfrm>
            <a:off x="1071538" y="4714884"/>
            <a:ext cx="7643866" cy="17859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 name="テキスト ボックス 2"/>
          <p:cNvSpPr txBox="1"/>
          <p:nvPr/>
        </p:nvSpPr>
        <p:spPr>
          <a:xfrm>
            <a:off x="2643174" y="2214554"/>
            <a:ext cx="785818" cy="400110"/>
          </a:xfrm>
          <a:prstGeom prst="rect">
            <a:avLst/>
          </a:prstGeom>
          <a:solidFill>
            <a:schemeClr val="accent1">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日本</a:t>
            </a:r>
            <a:endParaRPr kumimoji="1" lang="ja-JP" altLang="en-US" dirty="0"/>
          </a:p>
        </p:txBody>
      </p:sp>
      <p:sp>
        <p:nvSpPr>
          <p:cNvPr id="5" name="テキスト ボックス 4"/>
          <p:cNvSpPr txBox="1"/>
          <p:nvPr/>
        </p:nvSpPr>
        <p:spPr>
          <a:xfrm>
            <a:off x="5286380" y="2214554"/>
            <a:ext cx="1214446" cy="400110"/>
          </a:xfrm>
          <a:prstGeom prst="rect">
            <a:avLst/>
          </a:prstGeom>
          <a:solidFill>
            <a:schemeClr val="accent3">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アメリカ</a:t>
            </a:r>
            <a:endParaRPr kumimoji="1" lang="ja-JP" altLang="en-US" dirty="0"/>
          </a:p>
        </p:txBody>
      </p:sp>
      <p:sp>
        <p:nvSpPr>
          <p:cNvPr id="7" name="テキスト ボックス 6"/>
          <p:cNvSpPr txBox="1"/>
          <p:nvPr/>
        </p:nvSpPr>
        <p:spPr>
          <a:xfrm>
            <a:off x="2643174" y="3643314"/>
            <a:ext cx="785818" cy="400110"/>
          </a:xfrm>
          <a:prstGeom prst="rect">
            <a:avLst/>
          </a:prstGeom>
          <a:solidFill>
            <a:schemeClr val="accent1">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日本</a:t>
            </a:r>
            <a:endParaRPr kumimoji="1" lang="ja-JP" altLang="en-US" dirty="0"/>
          </a:p>
        </p:txBody>
      </p:sp>
      <p:sp>
        <p:nvSpPr>
          <p:cNvPr id="8" name="テキスト ボックス 7"/>
          <p:cNvSpPr txBox="1"/>
          <p:nvPr/>
        </p:nvSpPr>
        <p:spPr>
          <a:xfrm>
            <a:off x="5286380" y="3643314"/>
            <a:ext cx="1214446" cy="400110"/>
          </a:xfrm>
          <a:prstGeom prst="rect">
            <a:avLst/>
          </a:prstGeom>
          <a:solidFill>
            <a:schemeClr val="accent3">
              <a:lumMod val="60000"/>
              <a:lumOff val="40000"/>
            </a:schemeClr>
          </a:solidFill>
          <a:scene3d>
            <a:camera prst="orthographicFront"/>
            <a:lightRig rig="threePt" dir="t"/>
          </a:scene3d>
          <a:sp3d>
            <a:bevelT w="165100" prst="coolSlant"/>
          </a:sp3d>
        </p:spPr>
        <p:txBody>
          <a:bodyPr wrap="square" rtlCol="0">
            <a:spAutoFit/>
          </a:bodyPr>
          <a:lstStyle/>
          <a:p>
            <a:r>
              <a:rPr kumimoji="1" lang="ja-JP" altLang="en-US" dirty="0" smtClean="0"/>
              <a:t>アメリカ</a:t>
            </a:r>
            <a:endParaRPr kumimoji="1" lang="ja-JP" altLang="en-US" dirty="0"/>
          </a:p>
        </p:txBody>
      </p:sp>
      <p:cxnSp>
        <p:nvCxnSpPr>
          <p:cNvPr id="10" name="直線矢印コネクタ 9"/>
          <p:cNvCxnSpPr/>
          <p:nvPr/>
        </p:nvCxnSpPr>
        <p:spPr>
          <a:xfrm>
            <a:off x="3571868" y="2285992"/>
            <a:ext cx="1500198"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直線矢印コネクタ 11"/>
          <p:cNvCxnSpPr/>
          <p:nvPr/>
        </p:nvCxnSpPr>
        <p:spPr>
          <a:xfrm rot="10800000">
            <a:off x="3571868" y="2500306"/>
            <a:ext cx="1500198"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3" name="直線矢印コネクタ 12"/>
          <p:cNvCxnSpPr/>
          <p:nvPr/>
        </p:nvCxnSpPr>
        <p:spPr>
          <a:xfrm>
            <a:off x="3571868" y="3929066"/>
            <a:ext cx="1500198"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4" name="直線矢印コネクタ 13"/>
          <p:cNvCxnSpPr/>
          <p:nvPr/>
        </p:nvCxnSpPr>
        <p:spPr>
          <a:xfrm rot="10800000">
            <a:off x="3571868" y="3714752"/>
            <a:ext cx="1500198"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5" name="テキスト ボックス 14"/>
          <p:cNvSpPr txBox="1"/>
          <p:nvPr/>
        </p:nvSpPr>
        <p:spPr>
          <a:xfrm>
            <a:off x="3786182" y="1785926"/>
            <a:ext cx="928694" cy="400110"/>
          </a:xfrm>
          <a:prstGeom prst="rect">
            <a:avLst/>
          </a:prstGeom>
          <a:noFill/>
        </p:spPr>
        <p:txBody>
          <a:bodyPr wrap="square" rtlCol="0">
            <a:spAutoFit/>
          </a:bodyPr>
          <a:lstStyle/>
          <a:p>
            <a:r>
              <a:rPr kumimoji="1" lang="ja-JP" altLang="en-US" dirty="0" smtClean="0"/>
              <a:t>資金</a:t>
            </a:r>
            <a:endParaRPr kumimoji="1" lang="ja-JP" altLang="en-US" dirty="0"/>
          </a:p>
        </p:txBody>
      </p:sp>
      <p:sp>
        <p:nvSpPr>
          <p:cNvPr id="16" name="テキスト ボックス 15"/>
          <p:cNvSpPr txBox="1"/>
          <p:nvPr/>
        </p:nvSpPr>
        <p:spPr>
          <a:xfrm>
            <a:off x="3643306" y="2643182"/>
            <a:ext cx="1714512" cy="400110"/>
          </a:xfrm>
          <a:prstGeom prst="rect">
            <a:avLst/>
          </a:prstGeom>
          <a:noFill/>
        </p:spPr>
        <p:txBody>
          <a:bodyPr wrap="square" rtlCol="0">
            <a:spAutoFit/>
          </a:bodyPr>
          <a:lstStyle/>
          <a:p>
            <a:r>
              <a:rPr kumimoji="1" lang="ja-JP" altLang="en-US" dirty="0" smtClean="0"/>
              <a:t>債券・株式</a:t>
            </a:r>
            <a:endParaRPr kumimoji="1" lang="ja-JP" altLang="en-US" dirty="0"/>
          </a:p>
        </p:txBody>
      </p:sp>
      <p:sp>
        <p:nvSpPr>
          <p:cNvPr id="17" name="テキスト ボックス 16"/>
          <p:cNvSpPr txBox="1"/>
          <p:nvPr/>
        </p:nvSpPr>
        <p:spPr>
          <a:xfrm>
            <a:off x="3857620" y="3214686"/>
            <a:ext cx="928694" cy="400110"/>
          </a:xfrm>
          <a:prstGeom prst="rect">
            <a:avLst/>
          </a:prstGeom>
          <a:noFill/>
        </p:spPr>
        <p:txBody>
          <a:bodyPr wrap="square" rtlCol="0">
            <a:spAutoFit/>
          </a:bodyPr>
          <a:lstStyle/>
          <a:p>
            <a:r>
              <a:rPr kumimoji="1" lang="ja-JP" altLang="en-US" dirty="0" smtClean="0"/>
              <a:t>資金</a:t>
            </a:r>
            <a:endParaRPr kumimoji="1" lang="ja-JP" altLang="en-US" dirty="0"/>
          </a:p>
        </p:txBody>
      </p:sp>
      <p:sp>
        <p:nvSpPr>
          <p:cNvPr id="18" name="テキスト ボックス 17"/>
          <p:cNvSpPr txBox="1"/>
          <p:nvPr/>
        </p:nvSpPr>
        <p:spPr>
          <a:xfrm>
            <a:off x="3571868" y="4071942"/>
            <a:ext cx="1714512" cy="400110"/>
          </a:xfrm>
          <a:prstGeom prst="rect">
            <a:avLst/>
          </a:prstGeom>
          <a:noFill/>
        </p:spPr>
        <p:txBody>
          <a:bodyPr wrap="square" rtlCol="0">
            <a:spAutoFit/>
          </a:bodyPr>
          <a:lstStyle/>
          <a:p>
            <a:r>
              <a:rPr kumimoji="1" lang="ja-JP" altLang="en-US" dirty="0" smtClean="0"/>
              <a:t>債券・株式</a:t>
            </a:r>
            <a:endParaRPr kumimoji="1" lang="ja-JP" altLang="en-US" dirty="0"/>
          </a:p>
        </p:txBody>
      </p:sp>
      <p:sp>
        <p:nvSpPr>
          <p:cNvPr id="19" name="テキスト ボックス 18"/>
          <p:cNvSpPr txBox="1"/>
          <p:nvPr/>
        </p:nvSpPr>
        <p:spPr>
          <a:xfrm>
            <a:off x="1071506" y="857232"/>
            <a:ext cx="8072494" cy="954107"/>
          </a:xfrm>
          <a:prstGeom prst="rect">
            <a:avLst/>
          </a:prstGeom>
          <a:noFill/>
        </p:spPr>
        <p:txBody>
          <a:bodyPr wrap="square" rtlCol="0">
            <a:spAutoFit/>
          </a:bodyPr>
          <a:lstStyle/>
          <a:p>
            <a:pPr>
              <a:spcBef>
                <a:spcPct val="50000"/>
              </a:spcBef>
            </a:pPr>
            <a:r>
              <a:rPr lang="ja-JP" altLang="en-US" sz="1800" dirty="0" smtClean="0">
                <a:ea typeface="ＭＳ Ｐゴシック" pitchFamily="50" charset="-128"/>
              </a:rPr>
              <a:t>＜注意＞資本の流出と流入はあくまで資金の流れの方向を言っている。この貸し借りで発生する</a:t>
            </a:r>
            <a:r>
              <a:rPr lang="ja-JP" altLang="en-US" sz="1800" b="1" dirty="0" smtClean="0">
                <a:ea typeface="ＭＳ Ｐゴシック" pitchFamily="50" charset="-128"/>
              </a:rPr>
              <a:t>債券や株券の動きは資金の流れとは逆方向</a:t>
            </a:r>
            <a:r>
              <a:rPr lang="ja-JP" altLang="en-US" sz="1800" dirty="0" smtClean="0">
                <a:ea typeface="ＭＳ Ｐゴシック" pitchFamily="50" charset="-128"/>
              </a:rPr>
              <a:t>であることに注意。</a:t>
            </a:r>
          </a:p>
          <a:p>
            <a:endParaRPr kumimoji="1" lang="ja-JP" altLang="en-US" dirty="0"/>
          </a:p>
        </p:txBody>
      </p:sp>
      <p:sp>
        <p:nvSpPr>
          <p:cNvPr id="20" name="テキスト ボックス 19"/>
          <p:cNvSpPr txBox="1"/>
          <p:nvPr/>
        </p:nvSpPr>
        <p:spPr>
          <a:xfrm>
            <a:off x="1142976" y="4786322"/>
            <a:ext cx="7358082" cy="1785104"/>
          </a:xfrm>
          <a:prstGeom prst="rect">
            <a:avLst/>
          </a:prstGeom>
          <a:noFill/>
        </p:spPr>
        <p:txBody>
          <a:bodyPr wrap="square" rtlCol="0">
            <a:spAutoFit/>
          </a:bodyPr>
          <a:lstStyle/>
          <a:p>
            <a:pPr>
              <a:spcBef>
                <a:spcPct val="50000"/>
              </a:spcBef>
            </a:pPr>
            <a:r>
              <a:rPr lang="ja-JP" altLang="en-US" b="1" dirty="0" smtClean="0">
                <a:solidFill>
                  <a:srgbClr val="FF0000"/>
                </a:solidFill>
                <a:ea typeface="ＭＳ Ｐゴシック" pitchFamily="50" charset="-128"/>
              </a:rPr>
              <a:t>資本流出</a:t>
            </a:r>
            <a:r>
              <a:rPr lang="ja-JP" altLang="en-US" dirty="0" smtClean="0">
                <a:ea typeface="ＭＳ Ｐゴシック" pitchFamily="50" charset="-128"/>
              </a:rPr>
              <a:t>：日本の経済主体がアメリカの債券・株式を購入すること（アメリカに貸す）。</a:t>
            </a:r>
          </a:p>
          <a:p>
            <a:pPr>
              <a:spcBef>
                <a:spcPct val="50000"/>
              </a:spcBef>
            </a:pPr>
            <a:r>
              <a:rPr lang="ja-JP" altLang="en-US" b="1" dirty="0" smtClean="0">
                <a:solidFill>
                  <a:srgbClr val="FF0000"/>
                </a:solidFill>
                <a:ea typeface="ＭＳ Ｐゴシック" pitchFamily="50" charset="-128"/>
              </a:rPr>
              <a:t>資本流入</a:t>
            </a:r>
            <a:r>
              <a:rPr lang="ja-JP" altLang="en-US" dirty="0" smtClean="0">
                <a:ea typeface="ＭＳ Ｐゴシック" pitchFamily="50" charset="-128"/>
              </a:rPr>
              <a:t>：アメリカの経済主体が日本の債券・株式を購入すること（アメリカから借りる）。</a:t>
            </a:r>
          </a:p>
          <a:p>
            <a:endParaRPr kumimoji="1" lang="ja-JP" altLang="en-US" dirty="0"/>
          </a:p>
        </p:txBody>
      </p:sp>
      <p:sp>
        <p:nvSpPr>
          <p:cNvPr id="21" name="テキスト ボックス 20"/>
          <p:cNvSpPr txBox="1"/>
          <p:nvPr/>
        </p:nvSpPr>
        <p:spPr>
          <a:xfrm>
            <a:off x="1000100" y="357166"/>
            <a:ext cx="7858180" cy="400110"/>
          </a:xfrm>
          <a:prstGeom prst="rect">
            <a:avLst/>
          </a:prstGeom>
          <a:noFill/>
        </p:spPr>
        <p:txBody>
          <a:bodyPr wrap="square" rtlCol="0">
            <a:spAutoFit/>
          </a:bodyPr>
          <a:lstStyle/>
          <a:p>
            <a:r>
              <a:rPr lang="ja-JP" altLang="en-US" dirty="0" smtClean="0">
                <a:ea typeface="ＭＳ Ｐゴシック" pitchFamily="50" charset="-128"/>
              </a:rPr>
              <a:t>財・サービスの取引と同じく資本の取引にも次の</a:t>
            </a:r>
            <a:r>
              <a:rPr lang="en-US" altLang="ja-JP" dirty="0" smtClean="0">
                <a:ea typeface="ＭＳ Ｐゴシック" pitchFamily="50" charset="-128"/>
              </a:rPr>
              <a:t>2</a:t>
            </a:r>
            <a:r>
              <a:rPr lang="ja-JP" altLang="en-US" dirty="0" err="1" smtClean="0">
                <a:ea typeface="ＭＳ Ｐゴシック" pitchFamily="50" charset="-128"/>
              </a:rPr>
              <a:t>つの</a:t>
            </a:r>
            <a:r>
              <a:rPr lang="ja-JP" altLang="en-US" dirty="0" smtClean="0">
                <a:ea typeface="ＭＳ Ｐゴシック" pitchFamily="50" charset="-128"/>
              </a:rPr>
              <a:t>方向がある。</a:t>
            </a:r>
            <a:endParaRPr kumimoji="1" lang="ja-JP" altLang="en-US" dirty="0"/>
          </a:p>
        </p:txBody>
      </p:sp>
      <p:sp>
        <p:nvSpPr>
          <p:cNvPr id="22" name="テキスト ボックス 21"/>
          <p:cNvSpPr txBox="1"/>
          <p:nvPr/>
        </p:nvSpPr>
        <p:spPr>
          <a:xfrm>
            <a:off x="1214414" y="2071678"/>
            <a:ext cx="1214446" cy="400110"/>
          </a:xfrm>
          <a:prstGeom prst="rect">
            <a:avLst/>
          </a:prstGeom>
          <a:noFill/>
        </p:spPr>
        <p:txBody>
          <a:bodyPr wrap="square" rtlCol="0">
            <a:spAutoFit/>
          </a:bodyPr>
          <a:lstStyle/>
          <a:p>
            <a:r>
              <a:rPr kumimoji="1" lang="ja-JP" altLang="en-US" dirty="0" smtClean="0">
                <a:solidFill>
                  <a:srgbClr val="FF0000"/>
                </a:solidFill>
              </a:rPr>
              <a:t>資本流出</a:t>
            </a:r>
            <a:endParaRPr kumimoji="1" lang="ja-JP" altLang="en-US" dirty="0">
              <a:solidFill>
                <a:srgbClr val="FF0000"/>
              </a:solidFill>
            </a:endParaRPr>
          </a:p>
        </p:txBody>
      </p:sp>
      <p:sp>
        <p:nvSpPr>
          <p:cNvPr id="23" name="テキスト ボックス 22"/>
          <p:cNvSpPr txBox="1"/>
          <p:nvPr/>
        </p:nvSpPr>
        <p:spPr>
          <a:xfrm>
            <a:off x="1214414" y="3643314"/>
            <a:ext cx="1214446" cy="400110"/>
          </a:xfrm>
          <a:prstGeom prst="rect">
            <a:avLst/>
          </a:prstGeom>
          <a:noFill/>
        </p:spPr>
        <p:txBody>
          <a:bodyPr wrap="square" rtlCol="0">
            <a:spAutoFit/>
          </a:bodyPr>
          <a:lstStyle/>
          <a:p>
            <a:r>
              <a:rPr kumimoji="1" lang="ja-JP" altLang="en-US" dirty="0" smtClean="0">
                <a:solidFill>
                  <a:srgbClr val="FF0000"/>
                </a:solidFill>
              </a:rPr>
              <a:t>資本流入</a:t>
            </a:r>
            <a:endParaRPr kumimoji="1" lang="ja-JP" altLang="en-US"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043608" y="2708920"/>
            <a:ext cx="7643866"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4" name="正方形/長方形 3"/>
          <p:cNvSpPr/>
          <p:nvPr/>
        </p:nvSpPr>
        <p:spPr>
          <a:xfrm>
            <a:off x="1045646" y="5027426"/>
            <a:ext cx="8001024" cy="135390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 name="Text Box 4"/>
          <p:cNvSpPr txBox="1">
            <a:spLocks noChangeArrowheads="1"/>
          </p:cNvSpPr>
          <p:nvPr/>
        </p:nvSpPr>
        <p:spPr bwMode="auto">
          <a:xfrm>
            <a:off x="1142976" y="785794"/>
            <a:ext cx="7901656" cy="6601807"/>
          </a:xfrm>
          <a:prstGeom prst="rect">
            <a:avLst/>
          </a:prstGeom>
          <a:noFill/>
          <a:ln w="9525">
            <a:noFill/>
            <a:miter lim="800000"/>
            <a:headEnd/>
            <a:tailEnd/>
          </a:ln>
          <a:effectLst/>
        </p:spPr>
        <p:txBody>
          <a:bodyPr wrap="square">
            <a:spAutoFit/>
          </a:bodyPr>
          <a:lstStyle/>
          <a:p>
            <a:pPr>
              <a:spcBef>
                <a:spcPct val="50000"/>
              </a:spcBef>
            </a:pPr>
            <a:r>
              <a:rPr lang="ja-JP" altLang="en-US" sz="1800" dirty="0" smtClean="0">
                <a:ea typeface="ＭＳ Ｐゴシック" pitchFamily="50" charset="-128"/>
              </a:rPr>
              <a:t>対価</a:t>
            </a:r>
            <a:r>
              <a:rPr lang="ja-JP" altLang="en-US" sz="1800" dirty="0">
                <a:ea typeface="ＭＳ Ｐゴシック" pitchFamily="50" charset="-128"/>
              </a:rPr>
              <a:t>の受け取りを</a:t>
            </a:r>
            <a:r>
              <a:rPr lang="ja-JP" altLang="en-US" sz="1800" dirty="0" smtClean="0">
                <a:ea typeface="ＭＳ Ｐゴシック" pitchFamily="50" charset="-128"/>
              </a:rPr>
              <a:t>伴わない固定資産の移転や海外援助は、</a:t>
            </a:r>
            <a:endParaRPr lang="en-US" altLang="ja-JP" sz="1800" dirty="0" smtClean="0">
              <a:ea typeface="ＭＳ Ｐゴシック" pitchFamily="50" charset="-128"/>
            </a:endParaRPr>
          </a:p>
          <a:p>
            <a:pPr>
              <a:spcBef>
                <a:spcPct val="50000"/>
              </a:spcBef>
            </a:pPr>
            <a:r>
              <a:rPr lang="ja-JP" altLang="en-US" sz="1800" b="1" dirty="0" smtClean="0">
                <a:solidFill>
                  <a:srgbClr val="FF0000"/>
                </a:solidFill>
                <a:ea typeface="ＭＳ Ｐゴシック" pitchFamily="50" charset="-128"/>
              </a:rPr>
              <a:t>資本移転収支</a:t>
            </a:r>
            <a:r>
              <a:rPr lang="ja-JP" altLang="en-US" sz="1800" dirty="0" smtClean="0">
                <a:ea typeface="ＭＳ Ｐゴシック" pitchFamily="50" charset="-128"/>
              </a:rPr>
              <a:t>と呼ばれている。</a:t>
            </a:r>
            <a:endParaRPr lang="en-US" altLang="ja-JP" sz="1800" dirty="0" smtClean="0">
              <a:ea typeface="ＭＳ Ｐゴシック" pitchFamily="50" charset="-128"/>
            </a:endParaRPr>
          </a:p>
          <a:p>
            <a:pPr>
              <a:spcBef>
                <a:spcPct val="50000"/>
              </a:spcBef>
            </a:pPr>
            <a:endParaRPr lang="en-US" altLang="ja-JP" sz="1800" dirty="0">
              <a:ea typeface="ＭＳ Ｐゴシック" pitchFamily="50" charset="-128"/>
            </a:endParaRPr>
          </a:p>
          <a:p>
            <a:pPr>
              <a:spcBef>
                <a:spcPct val="50000"/>
              </a:spcBef>
            </a:pPr>
            <a:r>
              <a:rPr lang="ja-JP" altLang="en-US" sz="1800" dirty="0" smtClean="0">
                <a:ea typeface="ＭＳ Ｐゴシック" pitchFamily="50" charset="-128"/>
              </a:rPr>
              <a:t>以上の資金の流れを金融収支として次の様に定義する。</a:t>
            </a:r>
            <a:endParaRPr lang="en-US" altLang="ja-JP" sz="1800" dirty="0" smtClean="0">
              <a:ea typeface="ＭＳ Ｐゴシック" pitchFamily="50" charset="-128"/>
            </a:endParaRPr>
          </a:p>
          <a:p>
            <a:pPr>
              <a:spcBef>
                <a:spcPct val="50000"/>
              </a:spcBef>
            </a:pPr>
            <a:endParaRPr lang="en-US" altLang="ja-JP" sz="1800" dirty="0" smtClean="0">
              <a:ea typeface="ＭＳ Ｐゴシック" pitchFamily="50" charset="-128"/>
            </a:endParaRPr>
          </a:p>
          <a:p>
            <a:pPr>
              <a:spcBef>
                <a:spcPct val="50000"/>
              </a:spcBef>
            </a:pPr>
            <a:r>
              <a:rPr lang="ja-JP" altLang="en-US" sz="1800" b="1" dirty="0" smtClean="0">
                <a:solidFill>
                  <a:srgbClr val="FF0000"/>
                </a:solidFill>
                <a:ea typeface="ＭＳ Ｐゴシック" pitchFamily="50" charset="-128"/>
              </a:rPr>
              <a:t>金融収支</a:t>
            </a:r>
            <a:r>
              <a:rPr lang="ja-JP" altLang="en-US" sz="1800" dirty="0" smtClean="0">
                <a:ea typeface="ＭＳ Ｐゴシック" pitchFamily="50" charset="-128"/>
              </a:rPr>
              <a:t>＝</a:t>
            </a:r>
            <a:r>
              <a:rPr lang="ja-JP" altLang="en-US" sz="1800" b="1" dirty="0" smtClean="0">
                <a:ea typeface="ＭＳ Ｐゴシック" pitchFamily="50" charset="-128"/>
              </a:rPr>
              <a:t>資本流出－資本流入＋資本移転収支</a:t>
            </a:r>
            <a:endParaRPr lang="en-US" altLang="ja-JP" sz="1800" b="1" dirty="0" smtClean="0">
              <a:ea typeface="ＭＳ Ｐゴシック" pitchFamily="50" charset="-128"/>
            </a:endParaRPr>
          </a:p>
          <a:p>
            <a:pPr>
              <a:spcBef>
                <a:spcPct val="50000"/>
              </a:spcBef>
            </a:pPr>
            <a:endParaRPr lang="en-US" altLang="ja-JP" sz="1800" b="1" dirty="0">
              <a:ea typeface="ＭＳ Ｐゴシック" pitchFamily="50" charset="-128"/>
            </a:endParaRPr>
          </a:p>
          <a:p>
            <a:pPr>
              <a:spcBef>
                <a:spcPct val="50000"/>
              </a:spcBef>
            </a:pPr>
            <a:endParaRPr lang="en-US" altLang="ja-JP" sz="1800" b="1" dirty="0">
              <a:ea typeface="ＭＳ Ｐゴシック" pitchFamily="50" charset="-128"/>
            </a:endParaRPr>
          </a:p>
          <a:p>
            <a:pPr>
              <a:spcBef>
                <a:spcPct val="50000"/>
              </a:spcBef>
            </a:pPr>
            <a:r>
              <a:rPr lang="ja-JP" altLang="en-US" sz="1800" dirty="0" smtClean="0">
                <a:ea typeface="ＭＳ Ｐゴシック" pitchFamily="50" charset="-128"/>
              </a:rPr>
              <a:t>また、資本</a:t>
            </a:r>
            <a:r>
              <a:rPr lang="ja-JP" altLang="en-US" sz="1800" dirty="0">
                <a:ea typeface="ＭＳ Ｐゴシック" pitchFamily="50" charset="-128"/>
              </a:rPr>
              <a:t>流出と資本流入の差</a:t>
            </a:r>
            <a:r>
              <a:rPr lang="ja-JP" altLang="en-US" sz="1800" dirty="0" smtClean="0">
                <a:ea typeface="ＭＳ Ｐゴシック" pitchFamily="50" charset="-128"/>
              </a:rPr>
              <a:t>は、アメリカ</a:t>
            </a:r>
            <a:r>
              <a:rPr lang="ja-JP" altLang="en-US" sz="1800" dirty="0">
                <a:ea typeface="ＭＳ Ｐゴシック" pitchFamily="50" charset="-128"/>
              </a:rPr>
              <a:t>への貸しが純額で増えたこと</a:t>
            </a:r>
            <a:r>
              <a:rPr lang="ja-JP" altLang="en-US" sz="1800" dirty="0" smtClean="0">
                <a:ea typeface="ＭＳ Ｐゴシック" pitchFamily="50" charset="-128"/>
              </a:rPr>
              <a:t>を</a:t>
            </a: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意味</a:t>
            </a:r>
            <a:r>
              <a:rPr lang="ja-JP" altLang="en-US" sz="1800" dirty="0">
                <a:ea typeface="ＭＳ Ｐゴシック" pitchFamily="50" charset="-128"/>
              </a:rPr>
              <a:t>している。</a:t>
            </a:r>
          </a:p>
          <a:p>
            <a:pPr>
              <a:spcBef>
                <a:spcPct val="50000"/>
              </a:spcBef>
            </a:pPr>
            <a:endParaRPr lang="en-US" altLang="ja-JP" sz="1800" b="1" dirty="0">
              <a:solidFill>
                <a:srgbClr val="FF0000"/>
              </a:solidFill>
              <a:ea typeface="ＭＳ Ｐゴシック" pitchFamily="50" charset="-128"/>
            </a:endParaRPr>
          </a:p>
          <a:p>
            <a:pPr>
              <a:spcBef>
                <a:spcPct val="50000"/>
              </a:spcBef>
            </a:pPr>
            <a:r>
              <a:rPr lang="ja-JP" altLang="en-US" sz="1800" b="1" dirty="0">
                <a:solidFill>
                  <a:srgbClr val="FF0000"/>
                </a:solidFill>
                <a:ea typeface="ＭＳ Ｐゴシック" pitchFamily="50" charset="-128"/>
              </a:rPr>
              <a:t>対外純資産の増加</a:t>
            </a:r>
            <a:endParaRPr lang="en-US" altLang="ja-JP" sz="1800" b="1" dirty="0">
              <a:solidFill>
                <a:srgbClr val="FF0000"/>
              </a:solidFill>
              <a:ea typeface="ＭＳ Ｐゴシック" pitchFamily="50" charset="-128"/>
            </a:endParaRPr>
          </a:p>
          <a:p>
            <a:pPr>
              <a:spcBef>
                <a:spcPct val="50000"/>
              </a:spcBef>
            </a:pPr>
            <a:r>
              <a:rPr lang="ja-JP" altLang="en-US" sz="1800" b="1" dirty="0">
                <a:ea typeface="ＭＳ Ｐゴシック" pitchFamily="50" charset="-128"/>
              </a:rPr>
              <a:t>＝資本流出（資金が海外へ出る）－資本流入（資金が海外から入る）</a:t>
            </a:r>
            <a:endParaRPr lang="ja-JP" altLang="en-US" sz="1800" b="1" dirty="0">
              <a:solidFill>
                <a:srgbClr val="FF0000"/>
              </a:solidFill>
              <a:ea typeface="ＭＳ Ｐゴシック" pitchFamily="50" charset="-128"/>
            </a:endParaRPr>
          </a:p>
          <a:p>
            <a:pPr>
              <a:spcBef>
                <a:spcPct val="50000"/>
              </a:spcBef>
            </a:pPr>
            <a:endParaRPr lang="ja-JP" altLang="en-US" sz="1800" b="1" dirty="0">
              <a:ea typeface="ＭＳ Ｐゴシック" pitchFamily="50" charset="-128"/>
            </a:endParaRPr>
          </a:p>
          <a:p>
            <a:pPr>
              <a:spcBef>
                <a:spcPct val="50000"/>
              </a:spcBef>
            </a:pPr>
            <a:endParaRPr lang="ja-JP" altLang="en-US" sz="1800" b="1" dirty="0">
              <a:ea typeface="ＭＳ Ｐゴシック" pitchFamily="50" charset="-128"/>
            </a:endParaRPr>
          </a:p>
          <a:p>
            <a:pPr>
              <a:spcBef>
                <a:spcPct val="50000"/>
              </a:spcBef>
            </a:pPr>
            <a:endParaRPr lang="ja-JP" altLang="en-US" sz="1800" dirty="0">
              <a:ea typeface="ＭＳ Ｐゴシック" pitchFamily="50"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Text Box 4"/>
          <p:cNvSpPr txBox="1">
            <a:spLocks noChangeArrowheads="1"/>
          </p:cNvSpPr>
          <p:nvPr/>
        </p:nvSpPr>
        <p:spPr bwMode="auto">
          <a:xfrm>
            <a:off x="1042988" y="620713"/>
            <a:ext cx="5689600" cy="366712"/>
          </a:xfrm>
          <a:prstGeom prst="rect">
            <a:avLst/>
          </a:prstGeom>
          <a:noFill/>
          <a:ln w="9525">
            <a:noFill/>
            <a:miter lim="800000"/>
            <a:headEnd/>
            <a:tailEnd/>
          </a:ln>
          <a:effectLst/>
        </p:spPr>
        <p:txBody>
          <a:bodyPr>
            <a:spAutoFit/>
          </a:bodyPr>
          <a:lstStyle/>
          <a:p>
            <a:pPr>
              <a:spcBef>
                <a:spcPct val="50000"/>
              </a:spcBef>
            </a:pPr>
            <a:endParaRPr lang="ja-JP" altLang="en-US" sz="1800">
              <a:ea typeface="ＭＳ Ｐゴシック" pitchFamily="50" charset="-128"/>
            </a:endParaRPr>
          </a:p>
        </p:txBody>
      </p:sp>
      <p:graphicFrame>
        <p:nvGraphicFramePr>
          <p:cNvPr id="33" name="図表 32"/>
          <p:cNvGraphicFramePr/>
          <p:nvPr>
            <p:extLst>
              <p:ext uri="{D42A27DB-BD31-4B8C-83A1-F6EECF244321}">
                <p14:modId xmlns:p14="http://schemas.microsoft.com/office/powerpoint/2010/main" val="1681761899"/>
              </p:ext>
            </p:extLst>
          </p:nvPr>
        </p:nvGraphicFramePr>
        <p:xfrm>
          <a:off x="1285852" y="214290"/>
          <a:ext cx="7396163"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8310" name="Rectangle 6"/>
          <p:cNvSpPr>
            <a:spLocks noGrp="1" noChangeArrowheads="1"/>
          </p:cNvSpPr>
          <p:nvPr>
            <p:ph idx="1"/>
          </p:nvPr>
        </p:nvSpPr>
        <p:spPr>
          <a:xfrm>
            <a:off x="1285852" y="1428736"/>
            <a:ext cx="6215106" cy="4857750"/>
          </a:xfrm>
        </p:spPr>
        <p:txBody>
          <a:bodyPr/>
          <a:lstStyle/>
          <a:p>
            <a:pPr>
              <a:buFontTx/>
              <a:buNone/>
            </a:pPr>
            <a:r>
              <a:rPr lang="ja-JP" altLang="en-US" sz="1800" dirty="0">
                <a:solidFill>
                  <a:srgbClr val="FF0000"/>
                </a:solidFill>
              </a:rPr>
              <a:t>純輸出</a:t>
            </a:r>
            <a:r>
              <a:rPr lang="ja-JP" altLang="en-US" sz="1800" dirty="0" smtClean="0">
                <a:solidFill>
                  <a:srgbClr val="FF0000"/>
                </a:solidFill>
              </a:rPr>
              <a:t>と</a:t>
            </a:r>
            <a:r>
              <a:rPr lang="ja-JP" altLang="en-US" sz="1800" dirty="0">
                <a:solidFill>
                  <a:srgbClr val="FF0000"/>
                </a:solidFill>
              </a:rPr>
              <a:t>所得収支の合計</a:t>
            </a:r>
            <a:r>
              <a:rPr lang="ja-JP" altLang="en-US" sz="1800" dirty="0"/>
              <a:t>と</a:t>
            </a:r>
            <a:r>
              <a:rPr lang="ja-JP" altLang="en-US" sz="1800" dirty="0">
                <a:solidFill>
                  <a:schemeClr val="accent6">
                    <a:lumMod val="75000"/>
                  </a:schemeClr>
                </a:solidFill>
              </a:rPr>
              <a:t>対外純資産の増加</a:t>
            </a:r>
            <a:r>
              <a:rPr lang="ja-JP" altLang="en-US" sz="1800" dirty="0"/>
              <a:t>は</a:t>
            </a:r>
            <a:r>
              <a:rPr lang="ja-JP" altLang="en-US" sz="1800" dirty="0" smtClean="0"/>
              <a:t>コインの</a:t>
            </a:r>
            <a:endParaRPr lang="en-US" altLang="ja-JP" sz="1800" dirty="0" smtClean="0"/>
          </a:p>
          <a:p>
            <a:pPr>
              <a:buFontTx/>
              <a:buNone/>
            </a:pPr>
            <a:r>
              <a:rPr lang="ja-JP" altLang="en-US" sz="1800" dirty="0" smtClean="0"/>
              <a:t>表</a:t>
            </a:r>
            <a:r>
              <a:rPr lang="ja-JP" altLang="en-US" sz="1800" dirty="0"/>
              <a:t>と裏である。説明していこう</a:t>
            </a:r>
            <a:r>
              <a:rPr lang="ja-JP" altLang="en-US" sz="1800" dirty="0" smtClean="0"/>
              <a:t>。</a:t>
            </a:r>
            <a:endParaRPr lang="ja-JP" altLang="en-US" sz="1800" dirty="0"/>
          </a:p>
        </p:txBody>
      </p:sp>
      <p:sp>
        <p:nvSpPr>
          <p:cNvPr id="98311" name="Oval 7"/>
          <p:cNvSpPr>
            <a:spLocks noChangeArrowheads="1"/>
          </p:cNvSpPr>
          <p:nvPr/>
        </p:nvSpPr>
        <p:spPr bwMode="auto">
          <a:xfrm>
            <a:off x="2428860" y="2994183"/>
            <a:ext cx="1223963" cy="647700"/>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r>
              <a:rPr lang="ja-JP" altLang="en-US" sz="2400" dirty="0">
                <a:ea typeface="ＭＳ Ｐゴシック" pitchFamily="50" charset="-128"/>
              </a:rPr>
              <a:t>日本</a:t>
            </a:r>
          </a:p>
        </p:txBody>
      </p:sp>
      <p:sp>
        <p:nvSpPr>
          <p:cNvPr id="98312" name="Oval 8"/>
          <p:cNvSpPr>
            <a:spLocks noChangeArrowheads="1"/>
          </p:cNvSpPr>
          <p:nvPr/>
        </p:nvSpPr>
        <p:spPr bwMode="auto">
          <a:xfrm>
            <a:off x="6173773" y="2994183"/>
            <a:ext cx="1152525" cy="647700"/>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r>
              <a:rPr lang="ja-JP" altLang="en-US" sz="2400">
                <a:ea typeface="ＭＳ Ｐゴシック" pitchFamily="50" charset="-128"/>
              </a:rPr>
              <a:t>アメリカ</a:t>
            </a:r>
          </a:p>
        </p:txBody>
      </p:sp>
      <p:sp>
        <p:nvSpPr>
          <p:cNvPr id="98313" name="Line 9"/>
          <p:cNvSpPr>
            <a:spLocks noChangeShapeType="1"/>
          </p:cNvSpPr>
          <p:nvPr/>
        </p:nvSpPr>
        <p:spPr bwMode="auto">
          <a:xfrm>
            <a:off x="3725848" y="3065620"/>
            <a:ext cx="2376487"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a:lstStyle/>
          <a:p>
            <a:endParaRPr lang="ja-JP" altLang="en-US"/>
          </a:p>
        </p:txBody>
      </p:sp>
      <p:sp>
        <p:nvSpPr>
          <p:cNvPr id="98314" name="Line 10"/>
          <p:cNvSpPr>
            <a:spLocks noChangeShapeType="1"/>
          </p:cNvSpPr>
          <p:nvPr/>
        </p:nvSpPr>
        <p:spPr bwMode="auto">
          <a:xfrm flipH="1">
            <a:off x="3725848" y="3425983"/>
            <a:ext cx="2305050" cy="0"/>
          </a:xfrm>
          <a:prstGeom prst="line">
            <a:avLst/>
          </a:prstGeom>
          <a:ln>
            <a:headEnd/>
            <a:tailEnd type="triangle" w="med" len="med"/>
          </a:ln>
        </p:spPr>
        <p:style>
          <a:lnRef idx="3">
            <a:schemeClr val="accent5"/>
          </a:lnRef>
          <a:fillRef idx="0">
            <a:schemeClr val="accent5"/>
          </a:fillRef>
          <a:effectRef idx="2">
            <a:schemeClr val="accent5"/>
          </a:effectRef>
          <a:fontRef idx="minor">
            <a:schemeClr val="tx1"/>
          </a:fontRef>
        </p:style>
        <p:txBody>
          <a:bodyPr/>
          <a:lstStyle/>
          <a:p>
            <a:endParaRPr lang="ja-JP" altLang="en-US"/>
          </a:p>
        </p:txBody>
      </p:sp>
      <p:sp>
        <p:nvSpPr>
          <p:cNvPr id="98315" name="Text Box 11"/>
          <p:cNvSpPr txBox="1">
            <a:spLocks noChangeArrowheads="1"/>
          </p:cNvSpPr>
          <p:nvPr/>
        </p:nvSpPr>
        <p:spPr bwMode="auto">
          <a:xfrm>
            <a:off x="4143372" y="2714620"/>
            <a:ext cx="1511300" cy="304800"/>
          </a:xfrm>
          <a:prstGeom prst="rect">
            <a:avLst/>
          </a:prstGeom>
          <a:noFill/>
          <a:ln w="9525">
            <a:noFill/>
            <a:miter lim="800000"/>
            <a:headEnd/>
            <a:tailEnd/>
          </a:ln>
          <a:effectLst/>
        </p:spPr>
        <p:txBody>
          <a:bodyPr>
            <a:spAutoFit/>
          </a:bodyPr>
          <a:lstStyle/>
          <a:p>
            <a:pPr>
              <a:spcBef>
                <a:spcPct val="50000"/>
              </a:spcBef>
            </a:pPr>
            <a:r>
              <a:rPr lang="ja-JP" altLang="en-US" sz="1400" b="1" dirty="0">
                <a:ea typeface="ＭＳ Ｐゴシック" pitchFamily="50" charset="-128"/>
              </a:rPr>
              <a:t>自動車の輸出</a:t>
            </a:r>
          </a:p>
        </p:txBody>
      </p:sp>
      <p:sp>
        <p:nvSpPr>
          <p:cNvPr id="98316" name="Text Box 12"/>
          <p:cNvSpPr txBox="1">
            <a:spLocks noChangeArrowheads="1"/>
          </p:cNvSpPr>
          <p:nvPr/>
        </p:nvSpPr>
        <p:spPr bwMode="auto">
          <a:xfrm>
            <a:off x="4444985" y="3425983"/>
            <a:ext cx="1223963" cy="304800"/>
          </a:xfrm>
          <a:prstGeom prst="rect">
            <a:avLst/>
          </a:prstGeom>
          <a:noFill/>
          <a:ln w="9525">
            <a:noFill/>
            <a:miter lim="800000"/>
            <a:headEnd/>
            <a:tailEnd/>
          </a:ln>
          <a:effectLst/>
        </p:spPr>
        <p:txBody>
          <a:bodyPr>
            <a:spAutoFit/>
          </a:bodyPr>
          <a:lstStyle/>
          <a:p>
            <a:pPr>
              <a:spcBef>
                <a:spcPct val="50000"/>
              </a:spcBef>
            </a:pPr>
            <a:r>
              <a:rPr lang="ja-JP" altLang="en-US" sz="1400" b="1" dirty="0">
                <a:ea typeface="ＭＳ Ｐゴシック" pitchFamily="50" charset="-128"/>
              </a:rPr>
              <a:t>代金（ドル）</a:t>
            </a:r>
          </a:p>
        </p:txBody>
      </p:sp>
      <p:sp>
        <p:nvSpPr>
          <p:cNvPr id="98317" name="Text Box 13"/>
          <p:cNvSpPr txBox="1">
            <a:spLocks noChangeArrowheads="1"/>
          </p:cNvSpPr>
          <p:nvPr/>
        </p:nvSpPr>
        <p:spPr bwMode="auto">
          <a:xfrm>
            <a:off x="1858943" y="3943496"/>
            <a:ext cx="2017712" cy="366713"/>
          </a:xfrm>
          <a:prstGeom prst="rect">
            <a:avLst/>
          </a:prstGeom>
          <a:noFill/>
          <a:ln w="9525">
            <a:noFill/>
            <a:miter lim="800000"/>
            <a:headEnd/>
            <a:tailEnd/>
          </a:ln>
          <a:effectLst/>
        </p:spPr>
        <p:txBody>
          <a:bodyPr>
            <a:spAutoFit/>
          </a:bodyPr>
          <a:lstStyle/>
          <a:p>
            <a:pPr>
              <a:spcBef>
                <a:spcPct val="50000"/>
              </a:spcBef>
            </a:pPr>
            <a:r>
              <a:rPr lang="ja-JP" altLang="en-US" sz="1800" b="1" dirty="0">
                <a:effectLst>
                  <a:outerShdw blurRad="38100" dist="38100" dir="2700000" algn="tl">
                    <a:srgbClr val="000000">
                      <a:alpha val="43137"/>
                    </a:srgbClr>
                  </a:outerShdw>
                </a:effectLst>
                <a:ea typeface="ＭＳ Ｐゴシック" pitchFamily="50" charset="-128"/>
              </a:rPr>
              <a:t>資本の取引：</a:t>
            </a:r>
          </a:p>
        </p:txBody>
      </p:sp>
      <p:sp>
        <p:nvSpPr>
          <p:cNvPr id="98319" name="Rectangle 15"/>
          <p:cNvSpPr>
            <a:spLocks noChangeArrowheads="1"/>
          </p:cNvSpPr>
          <p:nvPr/>
        </p:nvSpPr>
        <p:spPr bwMode="auto">
          <a:xfrm>
            <a:off x="2524090" y="4726142"/>
            <a:ext cx="1166799" cy="720725"/>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ja-JP" altLang="en-US"/>
          </a:p>
        </p:txBody>
      </p:sp>
      <p:sp>
        <p:nvSpPr>
          <p:cNvPr id="98321" name="Rectangle 17"/>
          <p:cNvSpPr>
            <a:spLocks noChangeArrowheads="1"/>
          </p:cNvSpPr>
          <p:nvPr/>
        </p:nvSpPr>
        <p:spPr bwMode="auto">
          <a:xfrm>
            <a:off x="6100748" y="4729314"/>
            <a:ext cx="1209687" cy="86360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ja-JP" altLang="en-US"/>
          </a:p>
        </p:txBody>
      </p:sp>
      <p:sp>
        <p:nvSpPr>
          <p:cNvPr id="98323" name="Text Box 19"/>
          <p:cNvSpPr txBox="1">
            <a:spLocks noChangeArrowheads="1"/>
          </p:cNvSpPr>
          <p:nvPr/>
        </p:nvSpPr>
        <p:spPr bwMode="auto">
          <a:xfrm>
            <a:off x="2644761" y="4729314"/>
            <a:ext cx="1079500" cy="304800"/>
          </a:xfrm>
          <a:prstGeom prst="rect">
            <a:avLst/>
          </a:prstGeom>
          <a:noFill/>
          <a:ln w="9525">
            <a:noFill/>
            <a:miter lim="800000"/>
            <a:headEnd/>
            <a:tailEnd/>
          </a:ln>
          <a:effectLst/>
        </p:spPr>
        <p:txBody>
          <a:bodyPr>
            <a:spAutoFit/>
          </a:bodyPr>
          <a:lstStyle/>
          <a:p>
            <a:pPr>
              <a:spcBef>
                <a:spcPct val="50000"/>
              </a:spcBef>
            </a:pPr>
            <a:r>
              <a:rPr lang="ja-JP" altLang="en-US" sz="1400" b="1" dirty="0">
                <a:ea typeface="ＭＳ Ｐゴシック" pitchFamily="50" charset="-128"/>
              </a:rPr>
              <a:t>ドル資産</a:t>
            </a:r>
          </a:p>
        </p:txBody>
      </p:sp>
      <p:sp>
        <p:nvSpPr>
          <p:cNvPr id="98324" name="Text Box 20"/>
          <p:cNvSpPr txBox="1">
            <a:spLocks noChangeArrowheads="1"/>
          </p:cNvSpPr>
          <p:nvPr/>
        </p:nvSpPr>
        <p:spPr bwMode="auto">
          <a:xfrm>
            <a:off x="2644761" y="5089677"/>
            <a:ext cx="792163" cy="304800"/>
          </a:xfrm>
          <a:prstGeom prst="rect">
            <a:avLst/>
          </a:prstGeom>
          <a:noFill/>
          <a:ln w="9525">
            <a:noFill/>
            <a:miter lim="800000"/>
            <a:headEnd/>
            <a:tailEnd/>
          </a:ln>
          <a:effectLst/>
        </p:spPr>
        <p:txBody>
          <a:bodyPr>
            <a:spAutoFit/>
          </a:bodyPr>
          <a:lstStyle/>
          <a:p>
            <a:pPr>
              <a:spcBef>
                <a:spcPct val="50000"/>
              </a:spcBef>
            </a:pPr>
            <a:r>
              <a:rPr lang="ja-JP" altLang="en-US" sz="1400" b="1" dirty="0">
                <a:ea typeface="ＭＳ Ｐゴシック" pitchFamily="50" charset="-128"/>
              </a:rPr>
              <a:t>円資産</a:t>
            </a:r>
          </a:p>
        </p:txBody>
      </p:sp>
      <p:sp>
        <p:nvSpPr>
          <p:cNvPr id="98326" name="Text Box 22"/>
          <p:cNvSpPr txBox="1">
            <a:spLocks noChangeArrowheads="1"/>
          </p:cNvSpPr>
          <p:nvPr/>
        </p:nvSpPr>
        <p:spPr bwMode="auto">
          <a:xfrm>
            <a:off x="6238866" y="4797580"/>
            <a:ext cx="1079500" cy="304800"/>
          </a:xfrm>
          <a:prstGeom prst="rect">
            <a:avLst/>
          </a:prstGeom>
          <a:noFill/>
          <a:ln w="9525">
            <a:noFill/>
            <a:miter lim="800000"/>
            <a:headEnd/>
            <a:tailEnd/>
          </a:ln>
          <a:effectLst/>
        </p:spPr>
        <p:txBody>
          <a:bodyPr>
            <a:spAutoFit/>
          </a:bodyPr>
          <a:lstStyle/>
          <a:p>
            <a:pPr>
              <a:spcBef>
                <a:spcPct val="50000"/>
              </a:spcBef>
            </a:pPr>
            <a:r>
              <a:rPr lang="ja-JP" altLang="en-US" sz="1400" b="1" dirty="0">
                <a:ea typeface="ＭＳ Ｐゴシック" pitchFamily="50" charset="-128"/>
              </a:rPr>
              <a:t>ドル資産</a:t>
            </a:r>
          </a:p>
        </p:txBody>
      </p:sp>
      <p:sp>
        <p:nvSpPr>
          <p:cNvPr id="98327" name="Text Box 23"/>
          <p:cNvSpPr txBox="1">
            <a:spLocks noChangeArrowheads="1"/>
          </p:cNvSpPr>
          <p:nvPr/>
        </p:nvSpPr>
        <p:spPr bwMode="auto">
          <a:xfrm>
            <a:off x="6310304" y="5226208"/>
            <a:ext cx="792163" cy="304800"/>
          </a:xfrm>
          <a:prstGeom prst="rect">
            <a:avLst/>
          </a:prstGeom>
          <a:noFill/>
          <a:ln w="9525">
            <a:noFill/>
            <a:miter lim="800000"/>
            <a:headEnd/>
            <a:tailEnd/>
          </a:ln>
          <a:effectLst/>
        </p:spPr>
        <p:txBody>
          <a:bodyPr>
            <a:spAutoFit/>
          </a:bodyPr>
          <a:lstStyle/>
          <a:p>
            <a:pPr>
              <a:spcBef>
                <a:spcPct val="50000"/>
              </a:spcBef>
            </a:pPr>
            <a:r>
              <a:rPr lang="ja-JP" altLang="en-US" sz="1400" b="1" dirty="0">
                <a:ea typeface="ＭＳ Ｐゴシック" pitchFamily="50" charset="-128"/>
              </a:rPr>
              <a:t>円資産</a:t>
            </a:r>
          </a:p>
        </p:txBody>
      </p:sp>
      <p:sp>
        <p:nvSpPr>
          <p:cNvPr id="98328" name="Rectangle 24"/>
          <p:cNvSpPr>
            <a:spLocks noChangeArrowheads="1"/>
          </p:cNvSpPr>
          <p:nvPr/>
        </p:nvSpPr>
        <p:spPr bwMode="auto">
          <a:xfrm>
            <a:off x="6095990" y="4440390"/>
            <a:ext cx="1214446" cy="285752"/>
          </a:xfrm>
          <a:prstGeom prst="rect">
            <a:avLst/>
          </a:prstGeom>
          <a:solidFill>
            <a:srgbClr val="00FF00"/>
          </a:solidFill>
          <a:ln w="38100">
            <a:solidFill>
              <a:schemeClr val="tx1"/>
            </a:solidFill>
            <a:prstDash val="sysDot"/>
            <a:miter lim="800000"/>
            <a:headEnd/>
            <a:tailEnd/>
          </a:ln>
          <a:effectLst/>
        </p:spPr>
        <p:txBody>
          <a:bodyPr wrap="none" anchor="ctr"/>
          <a:lstStyle/>
          <a:p>
            <a:endParaRPr lang="ja-JP" altLang="en-US"/>
          </a:p>
        </p:txBody>
      </p:sp>
      <p:sp>
        <p:nvSpPr>
          <p:cNvPr id="98329" name="Rectangle 25"/>
          <p:cNvSpPr>
            <a:spLocks noChangeArrowheads="1"/>
          </p:cNvSpPr>
          <p:nvPr/>
        </p:nvSpPr>
        <p:spPr bwMode="auto">
          <a:xfrm>
            <a:off x="2500298" y="4429132"/>
            <a:ext cx="1195388" cy="300183"/>
          </a:xfrm>
          <a:prstGeom prst="rect">
            <a:avLst/>
          </a:prstGeom>
          <a:solidFill>
            <a:srgbClr val="00FF00"/>
          </a:solidFill>
          <a:ln w="9525">
            <a:solidFill>
              <a:schemeClr val="tx1"/>
            </a:solidFill>
            <a:miter lim="800000"/>
            <a:headEnd/>
            <a:tailEnd/>
          </a:ln>
          <a:effectLst/>
        </p:spPr>
        <p:txBody>
          <a:bodyPr wrap="none" anchor="ctr"/>
          <a:lstStyle/>
          <a:p>
            <a:endParaRPr lang="ja-JP" altLang="en-US"/>
          </a:p>
        </p:txBody>
      </p:sp>
      <p:sp>
        <p:nvSpPr>
          <p:cNvPr id="98331" name="Line 27"/>
          <p:cNvSpPr>
            <a:spLocks noChangeShapeType="1"/>
          </p:cNvSpPr>
          <p:nvPr/>
        </p:nvSpPr>
        <p:spPr bwMode="auto">
          <a:xfrm flipH="1">
            <a:off x="3738536" y="4583266"/>
            <a:ext cx="2305050" cy="0"/>
          </a:xfrm>
          <a:prstGeom prst="line">
            <a:avLst/>
          </a:prstGeom>
          <a:ln>
            <a:headEn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sp>
        <p:nvSpPr>
          <p:cNvPr id="98332" name="Text Box 28"/>
          <p:cNvSpPr txBox="1">
            <a:spLocks noChangeArrowheads="1"/>
          </p:cNvSpPr>
          <p:nvPr/>
        </p:nvSpPr>
        <p:spPr bwMode="auto">
          <a:xfrm>
            <a:off x="4516424" y="4657877"/>
            <a:ext cx="719137" cy="304800"/>
          </a:xfrm>
          <a:prstGeom prst="rect">
            <a:avLst/>
          </a:prstGeom>
          <a:noFill/>
          <a:ln w="9525">
            <a:noFill/>
            <a:miter lim="800000"/>
            <a:headEnd/>
            <a:tailEnd/>
          </a:ln>
          <a:effectLst/>
        </p:spPr>
        <p:txBody>
          <a:bodyPr>
            <a:spAutoFit/>
          </a:bodyPr>
          <a:lstStyle/>
          <a:p>
            <a:pPr>
              <a:spcBef>
                <a:spcPct val="50000"/>
              </a:spcBef>
            </a:pPr>
            <a:r>
              <a:rPr lang="ja-JP" altLang="en-US" sz="1400" b="1" dirty="0">
                <a:ea typeface="ＭＳ Ｐゴシック" pitchFamily="50" charset="-128"/>
              </a:rPr>
              <a:t>ドル</a:t>
            </a:r>
          </a:p>
        </p:txBody>
      </p:sp>
      <p:sp>
        <p:nvSpPr>
          <p:cNvPr id="98333" name="Text Box 29"/>
          <p:cNvSpPr txBox="1">
            <a:spLocks noChangeArrowheads="1"/>
          </p:cNvSpPr>
          <p:nvPr/>
        </p:nvSpPr>
        <p:spPr bwMode="auto">
          <a:xfrm>
            <a:off x="2500299" y="5521477"/>
            <a:ext cx="1512887" cy="304800"/>
          </a:xfrm>
          <a:prstGeom prst="rect">
            <a:avLst/>
          </a:prstGeom>
          <a:noFill/>
          <a:ln w="9525">
            <a:noFill/>
            <a:miter lim="800000"/>
            <a:headEnd/>
            <a:tailEnd/>
          </a:ln>
          <a:effectLst/>
        </p:spPr>
        <p:txBody>
          <a:bodyPr>
            <a:spAutoFit/>
          </a:bodyPr>
          <a:lstStyle/>
          <a:p>
            <a:pPr>
              <a:spcBef>
                <a:spcPct val="50000"/>
              </a:spcBef>
            </a:pPr>
            <a:r>
              <a:rPr lang="ja-JP" altLang="en-US" sz="1400" b="1" dirty="0">
                <a:ea typeface="ＭＳ Ｐゴシック" pitchFamily="50" charset="-128"/>
              </a:rPr>
              <a:t>日本の資産</a:t>
            </a:r>
          </a:p>
        </p:txBody>
      </p:sp>
      <p:sp>
        <p:nvSpPr>
          <p:cNvPr id="98334" name="Text Box 30"/>
          <p:cNvSpPr txBox="1">
            <a:spLocks noChangeArrowheads="1"/>
          </p:cNvSpPr>
          <p:nvPr/>
        </p:nvSpPr>
        <p:spPr bwMode="auto">
          <a:xfrm>
            <a:off x="5956286" y="5592914"/>
            <a:ext cx="1512888" cy="304800"/>
          </a:xfrm>
          <a:prstGeom prst="rect">
            <a:avLst/>
          </a:prstGeom>
          <a:noFill/>
          <a:ln w="9525">
            <a:noFill/>
            <a:miter lim="800000"/>
            <a:headEnd/>
            <a:tailEnd/>
          </a:ln>
          <a:effectLst/>
        </p:spPr>
        <p:txBody>
          <a:bodyPr>
            <a:spAutoFit/>
          </a:bodyPr>
          <a:lstStyle/>
          <a:p>
            <a:pPr>
              <a:spcBef>
                <a:spcPct val="50000"/>
              </a:spcBef>
            </a:pPr>
            <a:r>
              <a:rPr lang="ja-JP" altLang="en-US" sz="1400" b="1" dirty="0">
                <a:ea typeface="ＭＳ Ｐゴシック" pitchFamily="50" charset="-128"/>
              </a:rPr>
              <a:t>アメリカの資産</a:t>
            </a:r>
          </a:p>
        </p:txBody>
      </p:sp>
      <p:sp>
        <p:nvSpPr>
          <p:cNvPr id="98335" name="Line 31"/>
          <p:cNvSpPr>
            <a:spLocks noChangeShapeType="1"/>
          </p:cNvSpPr>
          <p:nvPr/>
        </p:nvSpPr>
        <p:spPr bwMode="auto">
          <a:xfrm>
            <a:off x="4857752" y="3929066"/>
            <a:ext cx="0" cy="431800"/>
          </a:xfrm>
          <a:prstGeom prst="line">
            <a:avLst/>
          </a:prstGeom>
          <a:noFill/>
          <a:ln w="9525">
            <a:solidFill>
              <a:schemeClr val="tx1"/>
            </a:solidFill>
            <a:round/>
            <a:headEnd type="triangle" w="med" len="med"/>
            <a:tailEnd type="triangle" w="med" len="med"/>
          </a:ln>
          <a:effectLst/>
        </p:spPr>
        <p:txBody>
          <a:bodyPr/>
          <a:lstStyle/>
          <a:p>
            <a:endParaRPr lang="ja-JP" altLang="en-US"/>
          </a:p>
        </p:txBody>
      </p:sp>
      <p:sp>
        <p:nvSpPr>
          <p:cNvPr id="98336" name="Text Box 32"/>
          <p:cNvSpPr txBox="1">
            <a:spLocks noChangeArrowheads="1"/>
          </p:cNvSpPr>
          <p:nvPr/>
        </p:nvSpPr>
        <p:spPr bwMode="auto">
          <a:xfrm>
            <a:off x="2428861" y="5953277"/>
            <a:ext cx="4895850" cy="366712"/>
          </a:xfrm>
          <a:prstGeom prst="rect">
            <a:avLst/>
          </a:prstGeom>
          <a:noFill/>
          <a:ln w="9525">
            <a:noFill/>
            <a:miter lim="800000"/>
            <a:headEnd/>
            <a:tailEnd/>
          </a:ln>
          <a:effectLst/>
        </p:spPr>
        <p:txBody>
          <a:bodyPr>
            <a:spAutoFit/>
          </a:bodyPr>
          <a:lstStyle/>
          <a:p>
            <a:pPr>
              <a:spcBef>
                <a:spcPct val="50000"/>
              </a:spcBef>
            </a:pPr>
            <a:endParaRPr lang="ja-JP" altLang="en-US" sz="1800">
              <a:ea typeface="ＭＳ Ｐゴシック" pitchFamily="50" charset="-128"/>
            </a:endParaRPr>
          </a:p>
        </p:txBody>
      </p:sp>
      <p:sp>
        <p:nvSpPr>
          <p:cNvPr id="98337" name="AutoShape 33"/>
          <p:cNvSpPr>
            <a:spLocks noChangeArrowheads="1"/>
          </p:cNvSpPr>
          <p:nvPr/>
        </p:nvSpPr>
        <p:spPr bwMode="auto">
          <a:xfrm rot="16200000">
            <a:off x="17425" y="3983047"/>
            <a:ext cx="2808288" cy="1271566"/>
          </a:xfrm>
          <a:prstGeom prst="cloudCallout">
            <a:avLst>
              <a:gd name="adj1" fmla="val 35458"/>
              <a:gd name="adj2" fmla="val 49208"/>
            </a:avLst>
          </a:prstGeom>
          <a:solidFill>
            <a:srgbClr val="FFFF99"/>
          </a:solidFill>
          <a:ln w="9525">
            <a:solidFill>
              <a:schemeClr val="tx1"/>
            </a:solidFill>
            <a:round/>
            <a:headEnd/>
            <a:tailEnd/>
          </a:ln>
          <a:effectLst/>
        </p:spPr>
        <p:txBody>
          <a:bodyPr vert="eaVert"/>
          <a:lstStyle/>
          <a:p>
            <a:pPr algn="ctr"/>
            <a:r>
              <a:rPr lang="ja-JP" altLang="en-US" sz="1400" b="1" dirty="0">
                <a:ea typeface="ＭＳ Ｐゴシック" pitchFamily="50" charset="-128"/>
              </a:rPr>
              <a:t>ドル通貨のままだと利子がもらえないので、ドル債券で保有するかもしれない</a:t>
            </a:r>
          </a:p>
        </p:txBody>
      </p:sp>
      <p:sp>
        <p:nvSpPr>
          <p:cNvPr id="98338" name="Text Box 34"/>
          <p:cNvSpPr txBox="1">
            <a:spLocks noChangeArrowheads="1"/>
          </p:cNvSpPr>
          <p:nvPr/>
        </p:nvSpPr>
        <p:spPr bwMode="auto">
          <a:xfrm>
            <a:off x="2428861" y="5881839"/>
            <a:ext cx="1150938" cy="366713"/>
          </a:xfrm>
          <a:prstGeom prst="rect">
            <a:avLst/>
          </a:prstGeom>
          <a:noFill/>
          <a:ln w="9525">
            <a:noFill/>
            <a:miter lim="800000"/>
            <a:headEnd/>
            <a:tailEnd/>
          </a:ln>
          <a:effectLst/>
        </p:spPr>
        <p:txBody>
          <a:bodyPr>
            <a:spAutoFit/>
          </a:bodyPr>
          <a:lstStyle/>
          <a:p>
            <a:pPr>
              <a:spcBef>
                <a:spcPct val="50000"/>
              </a:spcBef>
            </a:pPr>
            <a:endParaRPr lang="ja-JP" altLang="en-US" sz="1800">
              <a:ea typeface="ＭＳ Ｐゴシック" pitchFamily="50" charset="-128"/>
            </a:endParaRPr>
          </a:p>
        </p:txBody>
      </p:sp>
      <p:cxnSp>
        <p:nvCxnSpPr>
          <p:cNvPr id="32" name="直線コネクタ 31"/>
          <p:cNvCxnSpPr>
            <a:stCxn id="98321" idx="1"/>
            <a:endCxn id="98321" idx="3"/>
          </p:cNvCxnSpPr>
          <p:nvPr/>
        </p:nvCxnSpPr>
        <p:spPr>
          <a:xfrm rot="10800000" flipH="1">
            <a:off x="6100747" y="5161114"/>
            <a:ext cx="1209687" cy="1588"/>
          </a:xfrm>
          <a:prstGeom prst="line">
            <a:avLst/>
          </a:prstGeom>
        </p:spPr>
        <p:style>
          <a:lnRef idx="1">
            <a:schemeClr val="dk1"/>
          </a:lnRef>
          <a:fillRef idx="0">
            <a:schemeClr val="dk1"/>
          </a:fillRef>
          <a:effectRef idx="0">
            <a:schemeClr val="dk1"/>
          </a:effectRef>
          <a:fontRef idx="minor">
            <a:schemeClr val="tx1"/>
          </a:fontRef>
        </p:style>
      </p:cxnSp>
      <p:cxnSp>
        <p:nvCxnSpPr>
          <p:cNvPr id="34" name="直線コネクタ 33"/>
          <p:cNvCxnSpPr>
            <a:stCxn id="98319" idx="1"/>
            <a:endCxn id="98319" idx="3"/>
          </p:cNvCxnSpPr>
          <p:nvPr/>
        </p:nvCxnSpPr>
        <p:spPr>
          <a:xfrm rot="10800000" flipH="1">
            <a:off x="2524089" y="5086505"/>
            <a:ext cx="1166799" cy="1588"/>
          </a:xfrm>
          <a:prstGeom prst="line">
            <a:avLst/>
          </a:prstGeom>
        </p:spPr>
        <p:style>
          <a:lnRef idx="1">
            <a:schemeClr val="dk1"/>
          </a:lnRef>
          <a:fillRef idx="0">
            <a:schemeClr val="dk1"/>
          </a:fillRef>
          <a:effectRef idx="0">
            <a:schemeClr val="dk1"/>
          </a:effectRef>
          <a:fontRef idx="minor">
            <a:schemeClr val="tx1"/>
          </a:fontRef>
        </p:style>
      </p:cxnSp>
      <p:sp>
        <p:nvSpPr>
          <p:cNvPr id="35" name="Text Box 13"/>
          <p:cNvSpPr txBox="1">
            <a:spLocks noChangeArrowheads="1"/>
          </p:cNvSpPr>
          <p:nvPr/>
        </p:nvSpPr>
        <p:spPr bwMode="auto">
          <a:xfrm>
            <a:off x="1857356" y="2357430"/>
            <a:ext cx="2017712" cy="366713"/>
          </a:xfrm>
          <a:prstGeom prst="rect">
            <a:avLst/>
          </a:prstGeom>
          <a:noFill/>
          <a:ln w="9525">
            <a:noFill/>
            <a:miter lim="800000"/>
            <a:headEnd/>
            <a:tailEnd/>
          </a:ln>
          <a:effectLst/>
        </p:spPr>
        <p:txBody>
          <a:bodyPr>
            <a:spAutoFit/>
          </a:bodyPr>
          <a:lstStyle/>
          <a:p>
            <a:pPr>
              <a:spcBef>
                <a:spcPct val="50000"/>
              </a:spcBef>
            </a:pPr>
            <a:r>
              <a:rPr lang="ja-JP" altLang="en-US" sz="1800" b="1" dirty="0" smtClean="0">
                <a:effectLst>
                  <a:outerShdw blurRad="38100" dist="38100" dir="2700000" algn="tl">
                    <a:srgbClr val="000000">
                      <a:alpha val="43137"/>
                    </a:srgbClr>
                  </a:outerShdw>
                </a:effectLst>
                <a:ea typeface="ＭＳ Ｐゴシック" pitchFamily="50" charset="-128"/>
              </a:rPr>
              <a:t>財の</a:t>
            </a:r>
            <a:r>
              <a:rPr lang="ja-JP" altLang="en-US" sz="1800" b="1" dirty="0">
                <a:effectLst>
                  <a:outerShdw blurRad="38100" dist="38100" dir="2700000" algn="tl">
                    <a:srgbClr val="000000">
                      <a:alpha val="43137"/>
                    </a:srgbClr>
                  </a:outerShdw>
                </a:effectLst>
                <a:ea typeface="ＭＳ Ｐゴシック" pitchFamily="50" charset="-128"/>
              </a:rPr>
              <a:t>取引：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0.12796 -1.6763E-6 L -0.39375 -1.6763E-6 " pathEditMode="relative" rAng="0" ptsTypes="AA">
                                      <p:cBhvr>
                                        <p:cTn id="6" dur="2000" fill="hold"/>
                                        <p:tgtEl>
                                          <p:spTgt spid="98328"/>
                                        </p:tgtEl>
                                        <p:attrNameLst>
                                          <p:attrName>ppt_x</p:attrName>
                                          <p:attrName>ppt_y</p:attrName>
                                        </p:attrNameLst>
                                      </p:cBhvr>
                                      <p:rCtr x="-13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176004" y="4951309"/>
            <a:ext cx="7572460" cy="57150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3" name="正方形/長方形 12"/>
          <p:cNvSpPr/>
          <p:nvPr/>
        </p:nvSpPr>
        <p:spPr>
          <a:xfrm>
            <a:off x="1142976" y="2643182"/>
            <a:ext cx="7572396" cy="185738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2" name="正方形/長方形 11"/>
          <p:cNvSpPr/>
          <p:nvPr/>
        </p:nvSpPr>
        <p:spPr>
          <a:xfrm>
            <a:off x="1285820" y="928670"/>
            <a:ext cx="7358114"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00356" name="Text Box 4"/>
          <p:cNvSpPr txBox="1">
            <a:spLocks noChangeArrowheads="1"/>
          </p:cNvSpPr>
          <p:nvPr/>
        </p:nvSpPr>
        <p:spPr bwMode="auto">
          <a:xfrm>
            <a:off x="1257270" y="620713"/>
            <a:ext cx="7200900" cy="3277820"/>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まとめると、</a:t>
            </a:r>
          </a:p>
          <a:p>
            <a:pPr>
              <a:spcBef>
                <a:spcPct val="50000"/>
              </a:spcBef>
            </a:pPr>
            <a:r>
              <a:rPr lang="ja-JP" altLang="en-US" sz="1800" dirty="0">
                <a:ea typeface="ＭＳ Ｐゴシック" pitchFamily="50" charset="-128"/>
              </a:rPr>
              <a:t>輸出代金の受取＋所得の受取＝アメリカへの貸し（資本流出）</a:t>
            </a:r>
          </a:p>
          <a:p>
            <a:pPr>
              <a:spcBef>
                <a:spcPct val="50000"/>
              </a:spcBef>
            </a:pPr>
            <a:r>
              <a:rPr lang="ja-JP" altLang="en-US" sz="1800" dirty="0">
                <a:ea typeface="ＭＳ Ｐゴシック" pitchFamily="50" charset="-128"/>
              </a:rPr>
              <a:t>輸入代金の支払い＋所得の支払＝アメリカからの借り（資本流入）</a:t>
            </a:r>
          </a:p>
          <a:p>
            <a:pPr>
              <a:spcBef>
                <a:spcPct val="50000"/>
              </a:spcBef>
            </a:pP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つまり</a:t>
            </a:r>
            <a:r>
              <a:rPr lang="ja-JP" altLang="en-US" sz="1800" dirty="0">
                <a:ea typeface="ＭＳ Ｐゴシック" pitchFamily="50" charset="-128"/>
              </a:rPr>
              <a:t>、</a:t>
            </a:r>
          </a:p>
          <a:p>
            <a:pPr>
              <a:spcBef>
                <a:spcPct val="50000"/>
              </a:spcBef>
            </a:pPr>
            <a:r>
              <a:rPr lang="ja-JP" altLang="en-US" sz="1800" dirty="0">
                <a:ea typeface="ＭＳ Ｐゴシック" pitchFamily="50" charset="-128"/>
              </a:rPr>
              <a:t>（輸出代金の受取＋所得の受取）－（輸入代金の支払い＋所得の支払</a:t>
            </a:r>
            <a:r>
              <a:rPr lang="ja-JP" altLang="en-US" sz="1800" dirty="0" smtClean="0">
                <a:ea typeface="ＭＳ Ｐゴシック" pitchFamily="50" charset="-128"/>
              </a:rPr>
              <a:t>）</a:t>
            </a: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　　　　　　　　　　　　　　　　　　　　　　　　　＝</a:t>
            </a:r>
            <a:r>
              <a:rPr lang="ja-JP" altLang="en-US" sz="1800" dirty="0">
                <a:ea typeface="ＭＳ Ｐゴシック" pitchFamily="50" charset="-128"/>
              </a:rPr>
              <a:t>（資本流出</a:t>
            </a:r>
            <a:r>
              <a:rPr lang="ja-JP" altLang="en-US" sz="1800" dirty="0" smtClean="0">
                <a:ea typeface="ＭＳ Ｐゴシック" pitchFamily="50" charset="-128"/>
              </a:rPr>
              <a:t>）－（</a:t>
            </a:r>
            <a:r>
              <a:rPr lang="ja-JP" altLang="en-US" sz="1800" dirty="0">
                <a:ea typeface="ＭＳ Ｐゴシック" pitchFamily="50" charset="-128"/>
              </a:rPr>
              <a:t>資本流入）</a:t>
            </a:r>
          </a:p>
          <a:p>
            <a:pPr>
              <a:spcBef>
                <a:spcPct val="50000"/>
              </a:spcBef>
            </a:pPr>
            <a:endParaRPr lang="ja-JP" altLang="en-US" sz="1800" dirty="0">
              <a:ea typeface="ＭＳ Ｐゴシック" pitchFamily="50" charset="-128"/>
            </a:endParaRPr>
          </a:p>
        </p:txBody>
      </p:sp>
      <p:sp>
        <p:nvSpPr>
          <p:cNvPr id="100357" name="Line 5"/>
          <p:cNvSpPr>
            <a:spLocks noChangeShapeType="1"/>
          </p:cNvSpPr>
          <p:nvPr/>
        </p:nvSpPr>
        <p:spPr bwMode="auto">
          <a:xfrm>
            <a:off x="1357258" y="3071810"/>
            <a:ext cx="6769100" cy="0"/>
          </a:xfrm>
          <a:prstGeom prst="line">
            <a:avLst/>
          </a:prstGeom>
          <a:noFill/>
          <a:ln w="28575">
            <a:solidFill>
              <a:srgbClr val="FF0000"/>
            </a:solidFill>
            <a:round/>
            <a:headEnd/>
            <a:tailEnd/>
          </a:ln>
          <a:effectLst/>
        </p:spPr>
        <p:txBody>
          <a:bodyPr/>
          <a:lstStyle/>
          <a:p>
            <a:endParaRPr lang="ja-JP" altLang="en-US"/>
          </a:p>
        </p:txBody>
      </p:sp>
      <p:sp>
        <p:nvSpPr>
          <p:cNvPr id="100358" name="Line 6"/>
          <p:cNvSpPr>
            <a:spLocks noChangeShapeType="1"/>
          </p:cNvSpPr>
          <p:nvPr/>
        </p:nvSpPr>
        <p:spPr bwMode="auto">
          <a:xfrm flipH="1">
            <a:off x="2428827" y="3071810"/>
            <a:ext cx="142875" cy="500066"/>
          </a:xfrm>
          <a:prstGeom prst="line">
            <a:avLst/>
          </a:prstGeom>
          <a:noFill/>
          <a:ln w="9525">
            <a:solidFill>
              <a:srgbClr val="FF6600"/>
            </a:solidFill>
            <a:round/>
            <a:headEnd/>
            <a:tailEnd type="triangle" w="med" len="med"/>
          </a:ln>
          <a:effectLst/>
        </p:spPr>
        <p:txBody>
          <a:bodyPr/>
          <a:lstStyle/>
          <a:p>
            <a:endParaRPr lang="ja-JP" altLang="en-US"/>
          </a:p>
        </p:txBody>
      </p:sp>
      <p:sp>
        <p:nvSpPr>
          <p:cNvPr id="100360" name="Line 8"/>
          <p:cNvSpPr>
            <a:spLocks noChangeShapeType="1"/>
          </p:cNvSpPr>
          <p:nvPr/>
        </p:nvSpPr>
        <p:spPr bwMode="auto">
          <a:xfrm>
            <a:off x="5435426" y="3429000"/>
            <a:ext cx="2520950" cy="0"/>
          </a:xfrm>
          <a:prstGeom prst="line">
            <a:avLst/>
          </a:prstGeom>
          <a:noFill/>
          <a:ln w="28575">
            <a:solidFill>
              <a:srgbClr val="3366FF"/>
            </a:solidFill>
            <a:round/>
            <a:headEnd/>
            <a:tailEnd/>
          </a:ln>
          <a:effectLst/>
        </p:spPr>
        <p:txBody>
          <a:bodyPr/>
          <a:lstStyle/>
          <a:p>
            <a:endParaRPr lang="ja-JP" altLang="en-US"/>
          </a:p>
        </p:txBody>
      </p:sp>
      <p:sp>
        <p:nvSpPr>
          <p:cNvPr id="100361" name="Line 9"/>
          <p:cNvSpPr>
            <a:spLocks noChangeShapeType="1"/>
          </p:cNvSpPr>
          <p:nvPr/>
        </p:nvSpPr>
        <p:spPr bwMode="auto">
          <a:xfrm>
            <a:off x="7884368" y="3464718"/>
            <a:ext cx="0" cy="535785"/>
          </a:xfrm>
          <a:prstGeom prst="line">
            <a:avLst/>
          </a:prstGeom>
          <a:noFill/>
          <a:ln w="31750">
            <a:solidFill>
              <a:srgbClr val="3366FF"/>
            </a:solidFill>
            <a:round/>
            <a:headEnd/>
            <a:tailEnd type="triangle" w="med" len="med"/>
          </a:ln>
          <a:effectLst/>
        </p:spPr>
        <p:txBody>
          <a:bodyPr/>
          <a:lstStyle/>
          <a:p>
            <a:endParaRPr lang="ja-JP" altLang="en-US"/>
          </a:p>
        </p:txBody>
      </p:sp>
      <p:sp>
        <p:nvSpPr>
          <p:cNvPr id="100363" name="Text Box 11"/>
          <p:cNvSpPr txBox="1">
            <a:spLocks noChangeArrowheads="1"/>
          </p:cNvSpPr>
          <p:nvPr/>
        </p:nvSpPr>
        <p:spPr bwMode="auto">
          <a:xfrm>
            <a:off x="1214382" y="3571876"/>
            <a:ext cx="7750106" cy="1200329"/>
          </a:xfrm>
          <a:prstGeom prst="rect">
            <a:avLst/>
          </a:prstGeom>
          <a:noFill/>
          <a:ln w="9525">
            <a:noFill/>
            <a:miter lim="800000"/>
            <a:headEnd/>
            <a:tailEnd/>
          </a:ln>
          <a:effectLst/>
        </p:spPr>
        <p:txBody>
          <a:bodyPr wrap="square">
            <a:spAutoFit/>
          </a:bodyPr>
          <a:lstStyle/>
          <a:p>
            <a:pPr>
              <a:spcBef>
                <a:spcPct val="50000"/>
              </a:spcBef>
            </a:pPr>
            <a:r>
              <a:rPr lang="ja-JP" altLang="en-US" sz="1800" b="1" dirty="0" smtClean="0">
                <a:ea typeface="ＭＳ Ｐゴシック" pitchFamily="50" charset="-128"/>
              </a:rPr>
              <a:t>貿易</a:t>
            </a:r>
            <a:r>
              <a:rPr lang="ja-JP" altLang="en-US" sz="1800" b="1" dirty="0">
                <a:ea typeface="ＭＳ Ｐゴシック" pitchFamily="50" charset="-128"/>
              </a:rPr>
              <a:t>・サービス収支（純輸出）</a:t>
            </a:r>
            <a:r>
              <a:rPr lang="ja-JP" altLang="en-US" sz="1800" b="1" dirty="0" smtClean="0">
                <a:ea typeface="ＭＳ Ｐゴシック" pitchFamily="50" charset="-128"/>
              </a:rPr>
              <a:t>＋第１次所得収支＋第２次所得収支</a:t>
            </a:r>
            <a:endParaRPr lang="en-US" altLang="ja-JP" sz="1800" b="1" dirty="0" smtClean="0">
              <a:ea typeface="ＭＳ Ｐゴシック" pitchFamily="50" charset="-128"/>
            </a:endParaRPr>
          </a:p>
          <a:p>
            <a:pPr>
              <a:spcBef>
                <a:spcPct val="50000"/>
              </a:spcBef>
            </a:pPr>
            <a:r>
              <a:rPr lang="ja-JP" altLang="en-US" sz="1800" b="1" dirty="0" smtClean="0">
                <a:ea typeface="ＭＳ Ｐゴシック" pitchFamily="50" charset="-128"/>
              </a:rPr>
              <a:t>　　　　　　　　　　　　　　　　　　　　　　　　　　　　　　　　＝対外純資産</a:t>
            </a:r>
            <a:r>
              <a:rPr lang="ja-JP" altLang="en-US" sz="1800" b="1" dirty="0">
                <a:ea typeface="ＭＳ Ｐゴシック" pitchFamily="50" charset="-128"/>
              </a:rPr>
              <a:t>の増加</a:t>
            </a:r>
          </a:p>
          <a:p>
            <a:pPr>
              <a:spcBef>
                <a:spcPct val="50000"/>
              </a:spcBef>
            </a:pPr>
            <a:endParaRPr lang="ja-JP" altLang="en-US" sz="1800" dirty="0">
              <a:ea typeface="ＭＳ Ｐゴシック" pitchFamily="50" charset="-128"/>
            </a:endParaRPr>
          </a:p>
        </p:txBody>
      </p:sp>
      <p:sp>
        <p:nvSpPr>
          <p:cNvPr id="100364" name="Rectangle 12"/>
          <p:cNvSpPr>
            <a:spLocks noChangeArrowheads="1"/>
          </p:cNvSpPr>
          <p:nvPr/>
        </p:nvSpPr>
        <p:spPr bwMode="auto">
          <a:xfrm>
            <a:off x="1286390" y="3571876"/>
            <a:ext cx="6453962" cy="428628"/>
          </a:xfrm>
          <a:prstGeom prst="rect">
            <a:avLst/>
          </a:prstGeom>
          <a:noFill/>
          <a:ln w="28575">
            <a:solidFill>
              <a:srgbClr val="FF0000"/>
            </a:solidFill>
            <a:miter lim="800000"/>
            <a:headEnd/>
            <a:tailEnd/>
          </a:ln>
          <a:effectLst/>
        </p:spPr>
        <p:txBody>
          <a:bodyPr wrap="none" anchor="ctr"/>
          <a:lstStyle/>
          <a:p>
            <a:endParaRPr lang="ja-JP" altLang="en-US"/>
          </a:p>
        </p:txBody>
      </p:sp>
      <p:sp>
        <p:nvSpPr>
          <p:cNvPr id="100368" name="Rectangle 16"/>
          <p:cNvSpPr>
            <a:spLocks noChangeArrowheads="1"/>
          </p:cNvSpPr>
          <p:nvPr/>
        </p:nvSpPr>
        <p:spPr bwMode="auto">
          <a:xfrm>
            <a:off x="2357390" y="4000504"/>
            <a:ext cx="2303462" cy="461665"/>
          </a:xfrm>
          <a:prstGeom prst="rect">
            <a:avLst/>
          </a:prstGeom>
          <a:noFill/>
          <a:ln w="9525">
            <a:noFill/>
            <a:miter lim="800000"/>
            <a:headEnd/>
            <a:tailEnd/>
          </a:ln>
          <a:effectLst/>
        </p:spPr>
        <p:txBody>
          <a:bodyPr wrap="square">
            <a:spAutoFit/>
          </a:bodyPr>
          <a:lstStyle/>
          <a:p>
            <a:pPr>
              <a:spcBef>
                <a:spcPct val="50000"/>
              </a:spcBef>
            </a:pPr>
            <a:r>
              <a:rPr lang="ja-JP" altLang="en-US" sz="2400" b="1" dirty="0" smtClean="0">
                <a:solidFill>
                  <a:srgbClr val="FF0000"/>
                </a:solidFill>
                <a:ea typeface="ＭＳ Ｐゴシック" pitchFamily="50" charset="-128"/>
              </a:rPr>
              <a:t>経常収支</a:t>
            </a:r>
            <a:endParaRPr lang="ja-JP" altLang="en-US" sz="2400" b="1" dirty="0">
              <a:solidFill>
                <a:srgbClr val="FF0000"/>
              </a:solidFill>
              <a:ea typeface="ＭＳ Ｐゴシック" pitchFamily="50" charset="-128"/>
            </a:endParaRPr>
          </a:p>
        </p:txBody>
      </p:sp>
      <p:sp>
        <p:nvSpPr>
          <p:cNvPr id="100369" name="Text Box 17"/>
          <p:cNvSpPr txBox="1">
            <a:spLocks noChangeArrowheads="1"/>
          </p:cNvSpPr>
          <p:nvPr/>
        </p:nvSpPr>
        <p:spPr bwMode="auto">
          <a:xfrm>
            <a:off x="1142976" y="4572008"/>
            <a:ext cx="8215370" cy="784830"/>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よって、次のようにも表現できる。</a:t>
            </a:r>
          </a:p>
          <a:p>
            <a:pPr>
              <a:spcBef>
                <a:spcPct val="50000"/>
              </a:spcBef>
            </a:pPr>
            <a:r>
              <a:rPr lang="ja-JP" altLang="en-US" sz="1800" b="1" dirty="0">
                <a:ea typeface="ＭＳ Ｐゴシック" pitchFamily="50" charset="-128"/>
              </a:rPr>
              <a:t>経常収支＝対外純資産の</a:t>
            </a:r>
            <a:r>
              <a:rPr lang="ja-JP" altLang="en-US" sz="1800" b="1" dirty="0" smtClean="0">
                <a:ea typeface="ＭＳ Ｐゴシック" pitchFamily="50" charset="-128"/>
              </a:rPr>
              <a:t>増加</a:t>
            </a:r>
            <a:endParaRPr lang="ja-JP" altLang="en-US" sz="1800" b="1" dirty="0">
              <a:ea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00357"/>
                                        </p:tgtEl>
                                        <p:attrNameLst>
                                          <p:attrName>style.visibility</p:attrName>
                                        </p:attrNameLst>
                                      </p:cBhvr>
                                      <p:to>
                                        <p:strVal val="visible"/>
                                      </p:to>
                                    </p:set>
                                    <p:anim calcmode="lin" valueType="num">
                                      <p:cBhvr>
                                        <p:cTn id="7" dur="500" fill="hold"/>
                                        <p:tgtEl>
                                          <p:spTgt spid="10035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0035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0035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00357"/>
                                        </p:tgtEl>
                                        <p:attrNameLst>
                                          <p:attrName>ppt_y</p:attrName>
                                        </p:attrNameLst>
                                      </p:cBhvr>
                                      <p:tavLst>
                                        <p:tav tm="0">
                                          <p:val>
                                            <p:strVal val="#ppt_y"/>
                                          </p:val>
                                        </p:tav>
                                        <p:tav tm="100000">
                                          <p:val>
                                            <p:strVal val="#ppt_y"/>
                                          </p:val>
                                        </p:tav>
                                      </p:tavLst>
                                    </p:anim>
                                  </p:childTnLst>
                                </p:cTn>
                              </p:par>
                              <p:par>
                                <p:cTn id="11" presetID="39" presetClass="entr" presetSubtype="0" accel="100000" fill="hold" grpId="0" nodeType="withEffect">
                                  <p:stCondLst>
                                    <p:cond delay="0"/>
                                  </p:stCondLst>
                                  <p:childTnLst>
                                    <p:set>
                                      <p:cBhvr>
                                        <p:cTn id="12" dur="1" fill="hold">
                                          <p:stCondLst>
                                            <p:cond delay="0"/>
                                          </p:stCondLst>
                                        </p:cTn>
                                        <p:tgtEl>
                                          <p:spTgt spid="100358"/>
                                        </p:tgtEl>
                                        <p:attrNameLst>
                                          <p:attrName>style.visibility</p:attrName>
                                        </p:attrNameLst>
                                      </p:cBhvr>
                                      <p:to>
                                        <p:strVal val="visible"/>
                                      </p:to>
                                    </p:set>
                                    <p:anim calcmode="lin" valueType="num">
                                      <p:cBhvr>
                                        <p:cTn id="13" dur="500" fill="hold"/>
                                        <p:tgtEl>
                                          <p:spTgt spid="100358"/>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100358"/>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100358"/>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100358"/>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9" presetClass="entr" presetSubtype="0" accel="100000" fill="hold" grpId="0" nodeType="clickEffect">
                                  <p:stCondLst>
                                    <p:cond delay="0"/>
                                  </p:stCondLst>
                                  <p:childTnLst>
                                    <p:set>
                                      <p:cBhvr>
                                        <p:cTn id="20" dur="1" fill="hold">
                                          <p:stCondLst>
                                            <p:cond delay="0"/>
                                          </p:stCondLst>
                                        </p:cTn>
                                        <p:tgtEl>
                                          <p:spTgt spid="100360"/>
                                        </p:tgtEl>
                                        <p:attrNameLst>
                                          <p:attrName>style.visibility</p:attrName>
                                        </p:attrNameLst>
                                      </p:cBhvr>
                                      <p:to>
                                        <p:strVal val="visible"/>
                                      </p:to>
                                    </p:set>
                                    <p:anim calcmode="lin" valueType="num">
                                      <p:cBhvr>
                                        <p:cTn id="21" dur="500" fill="hold"/>
                                        <p:tgtEl>
                                          <p:spTgt spid="100360"/>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100360"/>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100360"/>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100360"/>
                                        </p:tgtEl>
                                        <p:attrNameLst>
                                          <p:attrName>ppt_y</p:attrName>
                                        </p:attrNameLst>
                                      </p:cBhvr>
                                      <p:tavLst>
                                        <p:tav tm="0">
                                          <p:val>
                                            <p:strVal val="#ppt_y"/>
                                          </p:val>
                                        </p:tav>
                                        <p:tav tm="100000">
                                          <p:val>
                                            <p:strVal val="#ppt_y"/>
                                          </p:val>
                                        </p:tav>
                                      </p:tavLst>
                                    </p:anim>
                                  </p:childTnLst>
                                </p:cTn>
                              </p:par>
                              <p:par>
                                <p:cTn id="25" presetID="39" presetClass="entr" presetSubtype="0" accel="100000" fill="hold" grpId="0" nodeType="withEffect">
                                  <p:stCondLst>
                                    <p:cond delay="0"/>
                                  </p:stCondLst>
                                  <p:childTnLst>
                                    <p:set>
                                      <p:cBhvr>
                                        <p:cTn id="26" dur="1" fill="hold">
                                          <p:stCondLst>
                                            <p:cond delay="0"/>
                                          </p:stCondLst>
                                        </p:cTn>
                                        <p:tgtEl>
                                          <p:spTgt spid="100361"/>
                                        </p:tgtEl>
                                        <p:attrNameLst>
                                          <p:attrName>style.visibility</p:attrName>
                                        </p:attrNameLst>
                                      </p:cBhvr>
                                      <p:to>
                                        <p:strVal val="visible"/>
                                      </p:to>
                                    </p:set>
                                    <p:anim calcmode="lin" valueType="num">
                                      <p:cBhvr>
                                        <p:cTn id="27" dur="500" fill="hold"/>
                                        <p:tgtEl>
                                          <p:spTgt spid="100361"/>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100361"/>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100361"/>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10036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00363"/>
                                        </p:tgtEl>
                                        <p:attrNameLst>
                                          <p:attrName>style.visibility</p:attrName>
                                        </p:attrNameLst>
                                      </p:cBhvr>
                                      <p:to>
                                        <p:strVal val="visible"/>
                                      </p:to>
                                    </p:set>
                                    <p:anim calcmode="lin" valueType="num">
                                      <p:cBhvr additive="base">
                                        <p:cTn id="35" dur="500" fill="hold"/>
                                        <p:tgtEl>
                                          <p:spTgt spid="100363"/>
                                        </p:tgtEl>
                                        <p:attrNameLst>
                                          <p:attrName>ppt_x</p:attrName>
                                        </p:attrNameLst>
                                      </p:cBhvr>
                                      <p:tavLst>
                                        <p:tav tm="0">
                                          <p:val>
                                            <p:strVal val="#ppt_x"/>
                                          </p:val>
                                        </p:tav>
                                        <p:tav tm="100000">
                                          <p:val>
                                            <p:strVal val="#ppt_x"/>
                                          </p:val>
                                        </p:tav>
                                      </p:tavLst>
                                    </p:anim>
                                    <p:anim calcmode="lin" valueType="num">
                                      <p:cBhvr additive="base">
                                        <p:cTn id="36" dur="500" fill="hold"/>
                                        <p:tgtEl>
                                          <p:spTgt spid="100363"/>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100364"/>
                                        </p:tgtEl>
                                        <p:attrNameLst>
                                          <p:attrName>style.visibility</p:attrName>
                                        </p:attrNameLst>
                                      </p:cBhvr>
                                      <p:to>
                                        <p:strVal val="visible"/>
                                      </p:to>
                                    </p:set>
                                    <p:anim calcmode="lin" valueType="num">
                                      <p:cBhvr>
                                        <p:cTn id="41" dur="500" fill="hold"/>
                                        <p:tgtEl>
                                          <p:spTgt spid="100364"/>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100364"/>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100364"/>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10036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100368"/>
                                        </p:tgtEl>
                                        <p:attrNameLst>
                                          <p:attrName>style.visibility</p:attrName>
                                        </p:attrNameLst>
                                      </p:cBhvr>
                                      <p:to>
                                        <p:strVal val="visible"/>
                                      </p:to>
                                    </p:set>
                                    <p:anim calcmode="lin" valueType="num">
                                      <p:cBhvr>
                                        <p:cTn id="49" dur="500" fill="hold"/>
                                        <p:tgtEl>
                                          <p:spTgt spid="100368"/>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100368"/>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100368"/>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100368"/>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00369"/>
                                        </p:tgtEl>
                                        <p:attrNameLst>
                                          <p:attrName>style.visibility</p:attrName>
                                        </p:attrNameLst>
                                      </p:cBhvr>
                                      <p:to>
                                        <p:strVal val="visible"/>
                                      </p:to>
                                    </p:set>
                                    <p:anim calcmode="lin" valueType="num">
                                      <p:cBhvr additive="base">
                                        <p:cTn id="57" dur="500" fill="hold"/>
                                        <p:tgtEl>
                                          <p:spTgt spid="100369"/>
                                        </p:tgtEl>
                                        <p:attrNameLst>
                                          <p:attrName>ppt_x</p:attrName>
                                        </p:attrNameLst>
                                      </p:cBhvr>
                                      <p:tavLst>
                                        <p:tav tm="0">
                                          <p:val>
                                            <p:strVal val="#ppt_x"/>
                                          </p:val>
                                        </p:tav>
                                        <p:tav tm="100000">
                                          <p:val>
                                            <p:strVal val="#ppt_x"/>
                                          </p:val>
                                        </p:tav>
                                      </p:tavLst>
                                    </p:anim>
                                    <p:anim calcmode="lin" valueType="num">
                                      <p:cBhvr additive="base">
                                        <p:cTn id="58" dur="500" fill="hold"/>
                                        <p:tgtEl>
                                          <p:spTgt spid="1003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7" grpId="0" animBg="1"/>
      <p:bldP spid="100358" grpId="0" animBg="1"/>
      <p:bldP spid="100360" grpId="0" animBg="1"/>
      <p:bldP spid="100361" grpId="0" animBg="1"/>
      <p:bldP spid="100363" grpId="0"/>
      <p:bldP spid="100364" grpId="0" animBg="1"/>
      <p:bldP spid="100368" grpId="0"/>
      <p:bldP spid="1003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Text Box 4"/>
          <p:cNvSpPr txBox="1">
            <a:spLocks noChangeArrowheads="1"/>
          </p:cNvSpPr>
          <p:nvPr/>
        </p:nvSpPr>
        <p:spPr bwMode="auto">
          <a:xfrm>
            <a:off x="1427141" y="620713"/>
            <a:ext cx="6337300" cy="2841625"/>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アメリカからの支払いが日本円で行われる場合はどうだろうか。この場合も同じ結果となる。</a:t>
            </a:r>
          </a:p>
          <a:p>
            <a:pPr>
              <a:spcBef>
                <a:spcPct val="50000"/>
              </a:spcBef>
            </a:pPr>
            <a:r>
              <a:rPr lang="ja-JP" altLang="en-US" sz="1800">
                <a:ea typeface="ＭＳ Ｐゴシック" pitchFamily="50" charset="-128"/>
              </a:rPr>
              <a:t>アメリカの中にある日本円（もしくは円債券）が減少する。円も円債券も日本の債務であるから、日本がアメリカに負っている債務が減少することになる。</a:t>
            </a:r>
          </a:p>
          <a:p>
            <a:pPr>
              <a:spcBef>
                <a:spcPct val="50000"/>
              </a:spcBef>
            </a:pPr>
            <a:r>
              <a:rPr lang="ja-JP" altLang="en-US" sz="1800">
                <a:ea typeface="ＭＳ Ｐゴシック" pitchFamily="50" charset="-128"/>
              </a:rPr>
              <a:t>日本の対外純資産＝（アメリカへの貸し）－（アメリカからの借り）</a:t>
            </a:r>
          </a:p>
          <a:p>
            <a:pPr>
              <a:spcBef>
                <a:spcPct val="50000"/>
              </a:spcBef>
            </a:pPr>
            <a:r>
              <a:rPr lang="ja-JP" altLang="en-US" sz="1800">
                <a:ea typeface="ＭＳ Ｐゴシック" pitchFamily="50" charset="-128"/>
              </a:rPr>
              <a:t>　</a:t>
            </a:r>
          </a:p>
          <a:p>
            <a:pPr>
              <a:spcBef>
                <a:spcPct val="50000"/>
              </a:spcBef>
            </a:pPr>
            <a:endParaRPr lang="ja-JP" altLang="en-US" sz="1800">
              <a:ea typeface="ＭＳ Ｐゴシック" pitchFamily="50" charset="-128"/>
            </a:endParaRPr>
          </a:p>
        </p:txBody>
      </p:sp>
      <p:sp>
        <p:nvSpPr>
          <p:cNvPr id="101381" name="Line 5"/>
          <p:cNvSpPr>
            <a:spLocks noChangeShapeType="1"/>
          </p:cNvSpPr>
          <p:nvPr/>
        </p:nvSpPr>
        <p:spPr bwMode="auto">
          <a:xfrm>
            <a:off x="6611916" y="2636838"/>
            <a:ext cx="0" cy="287337"/>
          </a:xfrm>
          <a:prstGeom prst="line">
            <a:avLst/>
          </a:prstGeom>
          <a:noFill/>
          <a:ln w="9525">
            <a:solidFill>
              <a:schemeClr val="tx1"/>
            </a:solidFill>
            <a:round/>
            <a:headEnd/>
            <a:tailEnd type="triangle" w="med" len="med"/>
          </a:ln>
          <a:effectLst/>
        </p:spPr>
        <p:txBody>
          <a:bodyPr/>
          <a:lstStyle/>
          <a:p>
            <a:endParaRPr lang="ja-JP" altLang="en-US"/>
          </a:p>
        </p:txBody>
      </p:sp>
      <p:sp>
        <p:nvSpPr>
          <p:cNvPr id="101382" name="Text Box 6"/>
          <p:cNvSpPr txBox="1">
            <a:spLocks noChangeArrowheads="1"/>
          </p:cNvSpPr>
          <p:nvPr/>
        </p:nvSpPr>
        <p:spPr bwMode="auto">
          <a:xfrm>
            <a:off x="5964216" y="2924175"/>
            <a:ext cx="2520950"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これが減る！</a:t>
            </a:r>
          </a:p>
        </p:txBody>
      </p:sp>
      <p:sp>
        <p:nvSpPr>
          <p:cNvPr id="101383" name="Text Box 7"/>
          <p:cNvSpPr txBox="1">
            <a:spLocks noChangeArrowheads="1"/>
          </p:cNvSpPr>
          <p:nvPr/>
        </p:nvSpPr>
        <p:spPr bwMode="auto">
          <a:xfrm>
            <a:off x="1500166" y="3500438"/>
            <a:ext cx="5664122" cy="646331"/>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したがって、日本の貸し＝資本の流出が増えたのと</a:t>
            </a:r>
            <a:r>
              <a:rPr lang="ja-JP" altLang="en-US" sz="1800" dirty="0" smtClean="0">
                <a:ea typeface="ＭＳ Ｐゴシック" pitchFamily="50" charset="-128"/>
              </a:rPr>
              <a:t>同じに</a:t>
            </a:r>
            <a:r>
              <a:rPr lang="ja-JP" altLang="en-US" sz="1800" dirty="0">
                <a:ea typeface="ＭＳ Ｐゴシック" pitchFamily="50" charset="-128"/>
              </a:rPr>
              <a:t>なり、すなわち日本の純債権が増えることになる。</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積み重ねた本のデザイン テンプレート">
  <a:themeElements>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積み重ねた本のデザイン テンプレート">
      <a:majorFont>
        <a:latin typeface="Century Gothic"/>
        <a:ea typeface="ＭＳ Ｐゴシック"/>
        <a:cs typeface=""/>
      </a:majorFont>
      <a:minorFont>
        <a:latin typeface="Century Gothic"/>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積み重ねた本の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積み重ねた本の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積み重ねた本の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積み重ねた本の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積み重ねた本の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積み重ねた本の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積み重ねた本の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積み重ねた本の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積み重ねた本の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積み重ねた本の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積み重ねた本の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1933</TotalTime>
  <Words>3269</Words>
  <Application>Microsoft Office PowerPoint</Application>
  <PresentationFormat>画面に合わせる (4:3)</PresentationFormat>
  <Paragraphs>510</Paragraphs>
  <Slides>39</Slides>
  <Notes>2</Notes>
  <HiddenSlides>0</HiddenSlides>
  <MMClips>0</MMClips>
  <ScaleCrop>false</ScaleCrop>
  <HeadingPairs>
    <vt:vector size="8" baseType="variant">
      <vt:variant>
        <vt:lpstr>使用されているフォント</vt:lpstr>
      </vt:variant>
      <vt:variant>
        <vt:i4>9</vt:i4>
      </vt:variant>
      <vt:variant>
        <vt:lpstr>テーマ</vt:lpstr>
      </vt:variant>
      <vt:variant>
        <vt:i4>2</vt:i4>
      </vt:variant>
      <vt:variant>
        <vt:lpstr>埋め込まれた OLE サーバー</vt:lpstr>
      </vt:variant>
      <vt:variant>
        <vt:i4>1</vt:i4>
      </vt:variant>
      <vt:variant>
        <vt:lpstr>スライド タイトル</vt:lpstr>
      </vt:variant>
      <vt:variant>
        <vt:i4>39</vt:i4>
      </vt:variant>
    </vt:vector>
  </HeadingPairs>
  <TitlesOfParts>
    <vt:vector size="51" baseType="lpstr">
      <vt:lpstr>Gill Sans MT</vt:lpstr>
      <vt:lpstr>HGｺﾞｼｯｸE</vt:lpstr>
      <vt:lpstr>ＭＳ Ｐゴシック</vt:lpstr>
      <vt:lpstr>ＭＳ Ｐ明朝</vt:lpstr>
      <vt:lpstr>Arial</vt:lpstr>
      <vt:lpstr>Century Gothic</vt:lpstr>
      <vt:lpstr>Verdana</vt:lpstr>
      <vt:lpstr>Wingdings</vt:lpstr>
      <vt:lpstr>Wingdings 2</vt:lpstr>
      <vt:lpstr>積み重ねた本のデザイン テンプレート</vt:lpstr>
      <vt:lpstr>フレッシュ</vt:lpstr>
      <vt:lpstr>数式</vt:lpstr>
      <vt:lpstr> 8章　開放経済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第9章　開放マクロ経済学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9.3 名目為替レート(e)の決定</vt:lpstr>
      <vt:lpstr>PowerPoint プレゼンテーション</vt:lpstr>
      <vt:lpstr>PowerPoint プレゼンテーション</vt:lpstr>
      <vt:lpstr>PowerPoint プレゼンテーション</vt:lpstr>
      <vt:lpstr>PowerPoint プレゼンテーション</vt:lpstr>
      <vt:lpstr>輸出自主規制</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8章　開放経済</dc:title>
  <dc:creator>user</dc:creator>
  <cp:lastModifiedBy>second nippyo</cp:lastModifiedBy>
  <cp:revision>122</cp:revision>
  <dcterms:created xsi:type="dcterms:W3CDTF">2007-03-11T10:03:18Z</dcterms:created>
  <dcterms:modified xsi:type="dcterms:W3CDTF">2017-05-24T06:16:30Z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TC011594401041</vt:lpwstr>
  </property>
</Properties>
</file>