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703" r:id="rId3"/>
  </p:sldMasterIdLst>
  <p:notesMasterIdLst>
    <p:notesMasterId r:id="rId79"/>
  </p:notesMasterIdLst>
  <p:sldIdLst>
    <p:sldId id="284" r:id="rId4"/>
    <p:sldId id="290" r:id="rId5"/>
    <p:sldId id="291" r:id="rId6"/>
    <p:sldId id="292" r:id="rId7"/>
    <p:sldId id="293" r:id="rId8"/>
    <p:sldId id="294" r:id="rId9"/>
    <p:sldId id="295" r:id="rId10"/>
    <p:sldId id="296" r:id="rId11"/>
    <p:sldId id="298" r:id="rId12"/>
    <p:sldId id="300" r:id="rId13"/>
    <p:sldId id="301" r:id="rId14"/>
    <p:sldId id="302" r:id="rId15"/>
    <p:sldId id="303" r:id="rId16"/>
    <p:sldId id="305" r:id="rId17"/>
    <p:sldId id="306" r:id="rId18"/>
    <p:sldId id="307" r:id="rId19"/>
    <p:sldId id="308" r:id="rId20"/>
    <p:sldId id="309" r:id="rId21"/>
    <p:sldId id="360" r:id="rId22"/>
    <p:sldId id="361" r:id="rId23"/>
    <p:sldId id="362" r:id="rId24"/>
    <p:sldId id="310" r:id="rId25"/>
    <p:sldId id="311" r:id="rId26"/>
    <p:sldId id="312" r:id="rId27"/>
    <p:sldId id="363" r:id="rId28"/>
    <p:sldId id="364" r:id="rId29"/>
    <p:sldId id="365" r:id="rId30"/>
    <p:sldId id="366" r:id="rId31"/>
    <p:sldId id="367" r:id="rId32"/>
    <p:sldId id="314" r:id="rId33"/>
    <p:sldId id="315" r:id="rId34"/>
    <p:sldId id="316" r:id="rId35"/>
    <p:sldId id="317" r:id="rId36"/>
    <p:sldId id="318" r:id="rId37"/>
    <p:sldId id="359" r:id="rId38"/>
    <p:sldId id="320" r:id="rId39"/>
    <p:sldId id="321" r:id="rId40"/>
    <p:sldId id="373" r:id="rId41"/>
    <p:sldId id="374" r:id="rId42"/>
    <p:sldId id="375" r:id="rId43"/>
    <p:sldId id="376" r:id="rId44"/>
    <p:sldId id="377"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 id="342" r:id="rId61"/>
    <p:sldId id="343" r:id="rId62"/>
    <p:sldId id="344" r:id="rId63"/>
    <p:sldId id="345" r:id="rId64"/>
    <p:sldId id="346" r:id="rId65"/>
    <p:sldId id="347" r:id="rId66"/>
    <p:sldId id="348" r:id="rId67"/>
    <p:sldId id="350" r:id="rId68"/>
    <p:sldId id="351" r:id="rId69"/>
    <p:sldId id="352" r:id="rId70"/>
    <p:sldId id="353" r:id="rId71"/>
    <p:sldId id="354" r:id="rId72"/>
    <p:sldId id="378" r:id="rId73"/>
    <p:sldId id="355" r:id="rId74"/>
    <p:sldId id="349" r:id="rId75"/>
    <p:sldId id="356" r:id="rId76"/>
    <p:sldId id="357" r:id="rId77"/>
    <p:sldId id="358" r:id="rId78"/>
  </p:sldIdLst>
  <p:sldSz cx="9144000" cy="6858000" type="screen4x3"/>
  <p:notesSz cx="6805613" cy="9939338"/>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66CC"/>
    <a:srgbClr val="0099FF"/>
    <a:srgbClr val="FF0000"/>
    <a:srgbClr val="FF0066"/>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11" autoAdjust="0"/>
    <p:restoredTop sz="94658" autoAdjust="0"/>
  </p:normalViewPr>
  <p:slideViewPr>
    <p:cSldViewPr>
      <p:cViewPr varScale="1">
        <p:scale>
          <a:sx n="108" d="100"/>
          <a:sy n="108" d="100"/>
        </p:scale>
        <p:origin x="108" y="114"/>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836" y="-10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2F3EF-CCF5-475C-897F-2E75613B623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AEAFB1C-216F-4D48-9E5D-CD3CECC7BFF7}">
      <dgm:prSet/>
      <dgm:spPr>
        <a:solidFill>
          <a:schemeClr val="accent6">
            <a:lumMod val="75000"/>
          </a:schemeClr>
        </a:solidFill>
      </dgm:spPr>
      <dgm:t>
        <a:bodyPr/>
        <a:lstStyle/>
        <a:p>
          <a:pPr rtl="0"/>
          <a:r>
            <a:rPr kumimoji="1" lang="en-US" dirty="0" smtClean="0"/>
            <a:t>10.2</a:t>
          </a:r>
          <a:r>
            <a:rPr kumimoji="1" lang="ja-JP" dirty="0" smtClean="0"/>
            <a:t>　総供給</a:t>
          </a:r>
          <a:endParaRPr lang="ja-JP" dirty="0"/>
        </a:p>
      </dgm:t>
    </dgm:pt>
    <dgm:pt modelId="{97B0E367-F522-42BE-A460-429ADD26A8BB}" type="parTrans" cxnId="{3A443F7E-2E85-4F94-87EE-AC33DC89A80E}">
      <dgm:prSet/>
      <dgm:spPr/>
      <dgm:t>
        <a:bodyPr/>
        <a:lstStyle/>
        <a:p>
          <a:endParaRPr kumimoji="1" lang="ja-JP" altLang="en-US"/>
        </a:p>
      </dgm:t>
    </dgm:pt>
    <dgm:pt modelId="{8EA394FD-BA3D-4D94-91BA-836F5B983BE2}" type="sibTrans" cxnId="{3A443F7E-2E85-4F94-87EE-AC33DC89A80E}">
      <dgm:prSet/>
      <dgm:spPr/>
      <dgm:t>
        <a:bodyPr/>
        <a:lstStyle/>
        <a:p>
          <a:endParaRPr kumimoji="1" lang="ja-JP" altLang="en-US"/>
        </a:p>
      </dgm:t>
    </dgm:pt>
    <dgm:pt modelId="{2669D891-68AD-4FE6-94CC-5306AE93F37C}" type="pres">
      <dgm:prSet presAssocID="{0822F3EF-CCF5-475C-897F-2E75613B6234}" presName="linear" presStyleCnt="0">
        <dgm:presLayoutVars>
          <dgm:animLvl val="lvl"/>
          <dgm:resizeHandles val="exact"/>
        </dgm:presLayoutVars>
      </dgm:prSet>
      <dgm:spPr/>
      <dgm:t>
        <a:bodyPr/>
        <a:lstStyle/>
        <a:p>
          <a:endParaRPr kumimoji="1" lang="ja-JP" altLang="en-US"/>
        </a:p>
      </dgm:t>
    </dgm:pt>
    <dgm:pt modelId="{3589E6C5-6B02-498A-8325-6B98424CA85C}" type="pres">
      <dgm:prSet presAssocID="{6AEAFB1C-216F-4D48-9E5D-CD3CECC7BFF7}" presName="parentText" presStyleLbl="node1" presStyleIdx="0" presStyleCnt="1">
        <dgm:presLayoutVars>
          <dgm:chMax val="0"/>
          <dgm:bulletEnabled val="1"/>
        </dgm:presLayoutVars>
      </dgm:prSet>
      <dgm:spPr/>
      <dgm:t>
        <a:bodyPr/>
        <a:lstStyle/>
        <a:p>
          <a:endParaRPr kumimoji="1" lang="ja-JP" altLang="en-US"/>
        </a:p>
      </dgm:t>
    </dgm:pt>
  </dgm:ptLst>
  <dgm:cxnLst>
    <dgm:cxn modelId="{105A476D-A7A5-4ECC-9A06-5A4EB69425DB}" type="presOf" srcId="{6AEAFB1C-216F-4D48-9E5D-CD3CECC7BFF7}" destId="{3589E6C5-6B02-498A-8325-6B98424CA85C}" srcOrd="0" destOrd="0" presId="urn:microsoft.com/office/officeart/2005/8/layout/vList2"/>
    <dgm:cxn modelId="{A1170BE5-E610-4A6C-A08C-21F588C2FCDE}" type="presOf" srcId="{0822F3EF-CCF5-475C-897F-2E75613B6234}" destId="{2669D891-68AD-4FE6-94CC-5306AE93F37C}" srcOrd="0" destOrd="0" presId="urn:microsoft.com/office/officeart/2005/8/layout/vList2"/>
    <dgm:cxn modelId="{3A443F7E-2E85-4F94-87EE-AC33DC89A80E}" srcId="{0822F3EF-CCF5-475C-897F-2E75613B6234}" destId="{6AEAFB1C-216F-4D48-9E5D-CD3CECC7BFF7}" srcOrd="0" destOrd="0" parTransId="{97B0E367-F522-42BE-A460-429ADD26A8BB}" sibTransId="{8EA394FD-BA3D-4D94-91BA-836F5B983BE2}"/>
    <dgm:cxn modelId="{1C20FEAC-DCB8-46A7-8B55-62D9AFCC6514}" type="presParOf" srcId="{2669D891-68AD-4FE6-94CC-5306AE93F37C}" destId="{3589E6C5-6B02-498A-8325-6B98424CA85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2E6217-0A2B-4452-A5DF-B9445B191DE3}"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EB85219C-A4A2-4CB9-9A2C-8E8917E43EEE}">
      <dgm:prSet/>
      <dgm:spPr/>
      <dgm:t>
        <a:bodyPr/>
        <a:lstStyle/>
        <a:p>
          <a:pPr rtl="0"/>
          <a:r>
            <a:rPr kumimoji="1" lang="en-US" dirty="0" smtClean="0"/>
            <a:t>10.5</a:t>
          </a:r>
          <a:r>
            <a:rPr kumimoji="1" lang="ja-JP" dirty="0" smtClean="0"/>
            <a:t>　経済変動</a:t>
          </a:r>
          <a:r>
            <a:rPr kumimoji="1" lang="en-US" dirty="0" smtClean="0"/>
            <a:t>Ⅰ</a:t>
          </a:r>
          <a:r>
            <a:rPr kumimoji="1" lang="ja-JP" dirty="0" smtClean="0"/>
            <a:t>：総需要の変動</a:t>
          </a:r>
          <a:endParaRPr lang="ja-JP" dirty="0"/>
        </a:p>
      </dgm:t>
    </dgm:pt>
    <dgm:pt modelId="{70D97D88-9276-429E-93AB-A025B6BCA4BA}" type="parTrans" cxnId="{04FB6BB2-26FE-4C78-BFE9-6CD0AA419A8A}">
      <dgm:prSet/>
      <dgm:spPr/>
      <dgm:t>
        <a:bodyPr/>
        <a:lstStyle/>
        <a:p>
          <a:endParaRPr kumimoji="1" lang="ja-JP" altLang="en-US"/>
        </a:p>
      </dgm:t>
    </dgm:pt>
    <dgm:pt modelId="{B86124C2-6F59-4F33-ACE0-CEB27E9EF0AE}" type="sibTrans" cxnId="{04FB6BB2-26FE-4C78-BFE9-6CD0AA419A8A}">
      <dgm:prSet/>
      <dgm:spPr/>
      <dgm:t>
        <a:bodyPr/>
        <a:lstStyle/>
        <a:p>
          <a:endParaRPr kumimoji="1" lang="ja-JP" altLang="en-US"/>
        </a:p>
      </dgm:t>
    </dgm:pt>
    <dgm:pt modelId="{71E90E7E-7667-4F93-9972-2435D118A0C6}" type="pres">
      <dgm:prSet presAssocID="{B22E6217-0A2B-4452-A5DF-B9445B191DE3}" presName="linear" presStyleCnt="0">
        <dgm:presLayoutVars>
          <dgm:animLvl val="lvl"/>
          <dgm:resizeHandles val="exact"/>
        </dgm:presLayoutVars>
      </dgm:prSet>
      <dgm:spPr/>
      <dgm:t>
        <a:bodyPr/>
        <a:lstStyle/>
        <a:p>
          <a:endParaRPr kumimoji="1" lang="ja-JP" altLang="en-US"/>
        </a:p>
      </dgm:t>
    </dgm:pt>
    <dgm:pt modelId="{C98DAC3F-92CD-4CA4-92CE-9F3589350FD5}" type="pres">
      <dgm:prSet presAssocID="{EB85219C-A4A2-4CB9-9A2C-8E8917E43EEE}" presName="parentText" presStyleLbl="node1" presStyleIdx="0" presStyleCnt="1">
        <dgm:presLayoutVars>
          <dgm:chMax val="0"/>
          <dgm:bulletEnabled val="1"/>
        </dgm:presLayoutVars>
      </dgm:prSet>
      <dgm:spPr/>
      <dgm:t>
        <a:bodyPr/>
        <a:lstStyle/>
        <a:p>
          <a:endParaRPr kumimoji="1" lang="ja-JP" altLang="en-US"/>
        </a:p>
      </dgm:t>
    </dgm:pt>
  </dgm:ptLst>
  <dgm:cxnLst>
    <dgm:cxn modelId="{1E345C27-B2E2-43D5-A40D-ACD426C97A65}" type="presOf" srcId="{EB85219C-A4A2-4CB9-9A2C-8E8917E43EEE}" destId="{C98DAC3F-92CD-4CA4-92CE-9F3589350FD5}" srcOrd="0" destOrd="0" presId="urn:microsoft.com/office/officeart/2005/8/layout/vList2"/>
    <dgm:cxn modelId="{635EE92C-9B6B-41C0-A953-07A107A26A21}" type="presOf" srcId="{B22E6217-0A2B-4452-A5DF-B9445B191DE3}" destId="{71E90E7E-7667-4F93-9972-2435D118A0C6}" srcOrd="0" destOrd="0" presId="urn:microsoft.com/office/officeart/2005/8/layout/vList2"/>
    <dgm:cxn modelId="{04FB6BB2-26FE-4C78-BFE9-6CD0AA419A8A}" srcId="{B22E6217-0A2B-4452-A5DF-B9445B191DE3}" destId="{EB85219C-A4A2-4CB9-9A2C-8E8917E43EEE}" srcOrd="0" destOrd="0" parTransId="{70D97D88-9276-429E-93AB-A025B6BCA4BA}" sibTransId="{B86124C2-6F59-4F33-ACE0-CEB27E9EF0AE}"/>
    <dgm:cxn modelId="{BADE6D48-533E-45B5-A551-4390384E543F}" type="presParOf" srcId="{71E90E7E-7667-4F93-9972-2435D118A0C6}" destId="{C98DAC3F-92CD-4CA4-92CE-9F3589350FD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9B5CFC8-6E8A-4317-A84E-4141649B729C}"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3CA03117-303A-4BA8-ACF6-BE42EB1F5743}">
      <dgm:prSet/>
      <dgm:spPr/>
      <dgm:t>
        <a:bodyPr/>
        <a:lstStyle/>
        <a:p>
          <a:pPr rtl="0"/>
          <a:r>
            <a:rPr lang="en-US" dirty="0" smtClean="0"/>
            <a:t>10.5.1</a:t>
          </a:r>
          <a:r>
            <a:rPr lang="ja-JP" dirty="0" smtClean="0"/>
            <a:t>　財政政策</a:t>
          </a:r>
          <a:endParaRPr lang="ja-JP" dirty="0"/>
        </a:p>
      </dgm:t>
    </dgm:pt>
    <dgm:pt modelId="{7C16337F-9570-45F0-B932-C799E285563D}" type="parTrans" cxnId="{AE746557-485C-4310-8C52-6F31DD3BF686}">
      <dgm:prSet/>
      <dgm:spPr/>
      <dgm:t>
        <a:bodyPr/>
        <a:lstStyle/>
        <a:p>
          <a:endParaRPr kumimoji="1" lang="ja-JP" altLang="en-US"/>
        </a:p>
      </dgm:t>
    </dgm:pt>
    <dgm:pt modelId="{30EB12CA-67E4-4D26-866C-D9CA36B37147}" type="sibTrans" cxnId="{AE746557-485C-4310-8C52-6F31DD3BF686}">
      <dgm:prSet/>
      <dgm:spPr/>
      <dgm:t>
        <a:bodyPr/>
        <a:lstStyle/>
        <a:p>
          <a:endParaRPr kumimoji="1" lang="ja-JP" altLang="en-US"/>
        </a:p>
      </dgm:t>
    </dgm:pt>
    <dgm:pt modelId="{55657EF3-45B8-4275-B637-705303B1B031}" type="pres">
      <dgm:prSet presAssocID="{99B5CFC8-6E8A-4317-A84E-4141649B729C}" presName="linear" presStyleCnt="0">
        <dgm:presLayoutVars>
          <dgm:animLvl val="lvl"/>
          <dgm:resizeHandles val="exact"/>
        </dgm:presLayoutVars>
      </dgm:prSet>
      <dgm:spPr/>
      <dgm:t>
        <a:bodyPr/>
        <a:lstStyle/>
        <a:p>
          <a:endParaRPr kumimoji="1" lang="ja-JP" altLang="en-US"/>
        </a:p>
      </dgm:t>
    </dgm:pt>
    <dgm:pt modelId="{42E0A73A-031B-4EC9-8615-4A1AB2A2CBB4}" type="pres">
      <dgm:prSet presAssocID="{3CA03117-303A-4BA8-ACF6-BE42EB1F5743}" presName="parentText" presStyleLbl="node1" presStyleIdx="0" presStyleCnt="1">
        <dgm:presLayoutVars>
          <dgm:chMax val="0"/>
          <dgm:bulletEnabled val="1"/>
        </dgm:presLayoutVars>
      </dgm:prSet>
      <dgm:spPr/>
      <dgm:t>
        <a:bodyPr/>
        <a:lstStyle/>
        <a:p>
          <a:endParaRPr kumimoji="1" lang="ja-JP" altLang="en-US"/>
        </a:p>
      </dgm:t>
    </dgm:pt>
  </dgm:ptLst>
  <dgm:cxnLst>
    <dgm:cxn modelId="{AE746557-485C-4310-8C52-6F31DD3BF686}" srcId="{99B5CFC8-6E8A-4317-A84E-4141649B729C}" destId="{3CA03117-303A-4BA8-ACF6-BE42EB1F5743}" srcOrd="0" destOrd="0" parTransId="{7C16337F-9570-45F0-B932-C799E285563D}" sibTransId="{30EB12CA-67E4-4D26-866C-D9CA36B37147}"/>
    <dgm:cxn modelId="{25CCF322-ED15-4F49-A979-1D99556D1043}" type="presOf" srcId="{3CA03117-303A-4BA8-ACF6-BE42EB1F5743}" destId="{42E0A73A-031B-4EC9-8615-4A1AB2A2CBB4}" srcOrd="0" destOrd="0" presId="urn:microsoft.com/office/officeart/2005/8/layout/vList2"/>
    <dgm:cxn modelId="{ADD88179-A1DF-4251-BC90-2C90EF098F99}" type="presOf" srcId="{99B5CFC8-6E8A-4317-A84E-4141649B729C}" destId="{55657EF3-45B8-4275-B637-705303B1B031}" srcOrd="0" destOrd="0" presId="urn:microsoft.com/office/officeart/2005/8/layout/vList2"/>
    <dgm:cxn modelId="{B25AD0C4-893D-4116-AC7D-1E676FC05AE9}" type="presParOf" srcId="{55657EF3-45B8-4275-B637-705303B1B031}" destId="{42E0A73A-031B-4EC9-8615-4A1AB2A2CBB4}"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1C84DE7-C9DC-42D2-B341-78D81EC9A2C8}"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3B551A99-B846-4A7E-9DBA-2055B8395766}">
      <dgm:prSet/>
      <dgm:spPr/>
      <dgm:t>
        <a:bodyPr/>
        <a:lstStyle/>
        <a:p>
          <a:pPr rtl="0"/>
          <a:r>
            <a:rPr lang="en-US" dirty="0" smtClean="0"/>
            <a:t>10.5.2</a:t>
          </a:r>
          <a:r>
            <a:rPr lang="ja-JP" dirty="0" smtClean="0"/>
            <a:t>　家計の予想</a:t>
          </a:r>
          <a:endParaRPr lang="ja-JP" dirty="0"/>
        </a:p>
      </dgm:t>
    </dgm:pt>
    <dgm:pt modelId="{F9C56C3D-A07E-42DF-85B3-3223FEF65318}" type="parTrans" cxnId="{FAC93D3E-96B4-4C82-AE6B-EB22C4645E2C}">
      <dgm:prSet/>
      <dgm:spPr/>
      <dgm:t>
        <a:bodyPr/>
        <a:lstStyle/>
        <a:p>
          <a:endParaRPr kumimoji="1" lang="ja-JP" altLang="en-US"/>
        </a:p>
      </dgm:t>
    </dgm:pt>
    <dgm:pt modelId="{FC05CAFF-59E3-4662-A1B8-8214DD21A4B2}" type="sibTrans" cxnId="{FAC93D3E-96B4-4C82-AE6B-EB22C4645E2C}">
      <dgm:prSet/>
      <dgm:spPr/>
      <dgm:t>
        <a:bodyPr/>
        <a:lstStyle/>
        <a:p>
          <a:endParaRPr kumimoji="1" lang="ja-JP" altLang="en-US"/>
        </a:p>
      </dgm:t>
    </dgm:pt>
    <dgm:pt modelId="{1CA1461C-83AA-42D2-935A-4D3DFF638E37}" type="pres">
      <dgm:prSet presAssocID="{21C84DE7-C9DC-42D2-B341-78D81EC9A2C8}" presName="linear" presStyleCnt="0">
        <dgm:presLayoutVars>
          <dgm:animLvl val="lvl"/>
          <dgm:resizeHandles val="exact"/>
        </dgm:presLayoutVars>
      </dgm:prSet>
      <dgm:spPr/>
      <dgm:t>
        <a:bodyPr/>
        <a:lstStyle/>
        <a:p>
          <a:endParaRPr kumimoji="1" lang="ja-JP" altLang="en-US"/>
        </a:p>
      </dgm:t>
    </dgm:pt>
    <dgm:pt modelId="{32580BC8-737B-4017-9DC0-50E4C4188309}" type="pres">
      <dgm:prSet presAssocID="{3B551A99-B846-4A7E-9DBA-2055B8395766}" presName="parentText" presStyleLbl="node1" presStyleIdx="0" presStyleCnt="1" custLinFactNeighborX="-3390" custLinFactNeighborY="-1228">
        <dgm:presLayoutVars>
          <dgm:chMax val="0"/>
          <dgm:bulletEnabled val="1"/>
        </dgm:presLayoutVars>
      </dgm:prSet>
      <dgm:spPr/>
      <dgm:t>
        <a:bodyPr/>
        <a:lstStyle/>
        <a:p>
          <a:endParaRPr kumimoji="1" lang="ja-JP" altLang="en-US"/>
        </a:p>
      </dgm:t>
    </dgm:pt>
  </dgm:ptLst>
  <dgm:cxnLst>
    <dgm:cxn modelId="{E8BF5F18-4EFF-424E-8D6A-F8D9B5B24DCD}" type="presOf" srcId="{3B551A99-B846-4A7E-9DBA-2055B8395766}" destId="{32580BC8-737B-4017-9DC0-50E4C4188309}" srcOrd="0" destOrd="0" presId="urn:microsoft.com/office/officeart/2005/8/layout/vList2"/>
    <dgm:cxn modelId="{95B76E80-5A5E-4FF6-9656-316F7D81B60A}" type="presOf" srcId="{21C84DE7-C9DC-42D2-B341-78D81EC9A2C8}" destId="{1CA1461C-83AA-42D2-935A-4D3DFF638E37}" srcOrd="0" destOrd="0" presId="urn:microsoft.com/office/officeart/2005/8/layout/vList2"/>
    <dgm:cxn modelId="{FAC93D3E-96B4-4C82-AE6B-EB22C4645E2C}" srcId="{21C84DE7-C9DC-42D2-B341-78D81EC9A2C8}" destId="{3B551A99-B846-4A7E-9DBA-2055B8395766}" srcOrd="0" destOrd="0" parTransId="{F9C56C3D-A07E-42DF-85B3-3223FEF65318}" sibTransId="{FC05CAFF-59E3-4662-A1B8-8214DD21A4B2}"/>
    <dgm:cxn modelId="{312A8230-8D39-405E-B8E0-88B39756691C}" type="presParOf" srcId="{1CA1461C-83AA-42D2-935A-4D3DFF638E37}" destId="{32580BC8-737B-4017-9DC0-50E4C418830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E2607A0-0F86-446E-BD9B-DF26DBCE7A5A}"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BA03DBFE-1683-45A8-BA85-08CEB36ABC87}">
      <dgm:prSet/>
      <dgm:spPr/>
      <dgm:t>
        <a:bodyPr/>
        <a:lstStyle/>
        <a:p>
          <a:pPr rtl="0"/>
          <a:r>
            <a:rPr lang="en-US" dirty="0" smtClean="0"/>
            <a:t>10.5.3</a:t>
          </a:r>
          <a:r>
            <a:rPr lang="ja-JP" dirty="0" smtClean="0"/>
            <a:t>　金融政策</a:t>
          </a:r>
          <a:endParaRPr lang="ja-JP" dirty="0"/>
        </a:p>
      </dgm:t>
    </dgm:pt>
    <dgm:pt modelId="{35B50BFA-9A5F-46F9-AA35-69523F9B27AA}" type="parTrans" cxnId="{CD3DF277-419F-4891-B350-93A4DB648169}">
      <dgm:prSet/>
      <dgm:spPr/>
      <dgm:t>
        <a:bodyPr/>
        <a:lstStyle/>
        <a:p>
          <a:endParaRPr kumimoji="1" lang="ja-JP" altLang="en-US"/>
        </a:p>
      </dgm:t>
    </dgm:pt>
    <dgm:pt modelId="{957290FB-8360-4246-AEF8-B27ED22A6F2B}" type="sibTrans" cxnId="{CD3DF277-419F-4891-B350-93A4DB648169}">
      <dgm:prSet/>
      <dgm:spPr/>
      <dgm:t>
        <a:bodyPr/>
        <a:lstStyle/>
        <a:p>
          <a:endParaRPr kumimoji="1" lang="ja-JP" altLang="en-US"/>
        </a:p>
      </dgm:t>
    </dgm:pt>
    <dgm:pt modelId="{DE2F42F7-1F0C-4F66-949C-A5E0545D5DFA}" type="pres">
      <dgm:prSet presAssocID="{EE2607A0-0F86-446E-BD9B-DF26DBCE7A5A}" presName="linear" presStyleCnt="0">
        <dgm:presLayoutVars>
          <dgm:animLvl val="lvl"/>
          <dgm:resizeHandles val="exact"/>
        </dgm:presLayoutVars>
      </dgm:prSet>
      <dgm:spPr/>
      <dgm:t>
        <a:bodyPr/>
        <a:lstStyle/>
        <a:p>
          <a:endParaRPr kumimoji="1" lang="ja-JP" altLang="en-US"/>
        </a:p>
      </dgm:t>
    </dgm:pt>
    <dgm:pt modelId="{7D8F05EF-BB4A-428C-AFEF-D74D71F7C881}" type="pres">
      <dgm:prSet presAssocID="{BA03DBFE-1683-45A8-BA85-08CEB36ABC87}" presName="parentText" presStyleLbl="node1" presStyleIdx="0" presStyleCnt="1" custLinFactNeighborX="31725" custLinFactNeighborY="2880">
        <dgm:presLayoutVars>
          <dgm:chMax val="0"/>
          <dgm:bulletEnabled val="1"/>
        </dgm:presLayoutVars>
      </dgm:prSet>
      <dgm:spPr/>
      <dgm:t>
        <a:bodyPr/>
        <a:lstStyle/>
        <a:p>
          <a:endParaRPr kumimoji="1" lang="ja-JP" altLang="en-US"/>
        </a:p>
      </dgm:t>
    </dgm:pt>
  </dgm:ptLst>
  <dgm:cxnLst>
    <dgm:cxn modelId="{CD3DF277-419F-4891-B350-93A4DB648169}" srcId="{EE2607A0-0F86-446E-BD9B-DF26DBCE7A5A}" destId="{BA03DBFE-1683-45A8-BA85-08CEB36ABC87}" srcOrd="0" destOrd="0" parTransId="{35B50BFA-9A5F-46F9-AA35-69523F9B27AA}" sibTransId="{957290FB-8360-4246-AEF8-B27ED22A6F2B}"/>
    <dgm:cxn modelId="{DAB0C96F-992D-486D-AECE-7A45DC040337}" type="presOf" srcId="{EE2607A0-0F86-446E-BD9B-DF26DBCE7A5A}" destId="{DE2F42F7-1F0C-4F66-949C-A5E0545D5DFA}" srcOrd="0" destOrd="0" presId="urn:microsoft.com/office/officeart/2005/8/layout/vList2"/>
    <dgm:cxn modelId="{139E2158-F085-4318-8E06-228B27DFC5EB}" type="presOf" srcId="{BA03DBFE-1683-45A8-BA85-08CEB36ABC87}" destId="{7D8F05EF-BB4A-428C-AFEF-D74D71F7C881}" srcOrd="0" destOrd="0" presId="urn:microsoft.com/office/officeart/2005/8/layout/vList2"/>
    <dgm:cxn modelId="{77231C38-0B6B-4529-A7AB-5EE5936C2211}" type="presParOf" srcId="{DE2F42F7-1F0C-4F66-949C-A5E0545D5DFA}" destId="{7D8F05EF-BB4A-428C-AFEF-D74D71F7C88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3D0F007-1C69-4C31-8F09-5C72B71DE5ED}"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A20E93D2-937C-4425-8873-2D65BEA57F1B}">
      <dgm:prSet/>
      <dgm:spPr/>
      <dgm:t>
        <a:bodyPr/>
        <a:lstStyle/>
        <a:p>
          <a:pPr rtl="0"/>
          <a:r>
            <a:rPr lang="en-US" dirty="0" smtClean="0"/>
            <a:t>10.6</a:t>
          </a:r>
          <a:r>
            <a:rPr lang="ja-JP" dirty="0" smtClean="0"/>
            <a:t>　経済変動</a:t>
          </a:r>
          <a:r>
            <a:rPr lang="en-US" dirty="0" smtClean="0"/>
            <a:t>Ⅱ</a:t>
          </a:r>
          <a:r>
            <a:rPr lang="ja-JP" dirty="0" smtClean="0"/>
            <a:t>：総供給の変動</a:t>
          </a:r>
          <a:endParaRPr lang="ja-JP" dirty="0"/>
        </a:p>
      </dgm:t>
    </dgm:pt>
    <dgm:pt modelId="{A8DA5F32-E7EC-4057-BEFA-9C0622777FBF}" type="parTrans" cxnId="{E6CCCE2E-5E03-4E79-8AEF-58EE36A41F85}">
      <dgm:prSet/>
      <dgm:spPr/>
      <dgm:t>
        <a:bodyPr/>
        <a:lstStyle/>
        <a:p>
          <a:endParaRPr kumimoji="1" lang="ja-JP" altLang="en-US"/>
        </a:p>
      </dgm:t>
    </dgm:pt>
    <dgm:pt modelId="{0BBB7B08-74C3-405B-8734-733ADD630C73}" type="sibTrans" cxnId="{E6CCCE2E-5E03-4E79-8AEF-58EE36A41F85}">
      <dgm:prSet/>
      <dgm:spPr/>
      <dgm:t>
        <a:bodyPr/>
        <a:lstStyle/>
        <a:p>
          <a:endParaRPr kumimoji="1" lang="ja-JP" altLang="en-US"/>
        </a:p>
      </dgm:t>
    </dgm:pt>
    <dgm:pt modelId="{69D1183A-1D40-4E29-BA0E-7EEB61D5FE21}" type="pres">
      <dgm:prSet presAssocID="{73D0F007-1C69-4C31-8F09-5C72B71DE5ED}" presName="linear" presStyleCnt="0">
        <dgm:presLayoutVars>
          <dgm:animLvl val="lvl"/>
          <dgm:resizeHandles val="exact"/>
        </dgm:presLayoutVars>
      </dgm:prSet>
      <dgm:spPr/>
      <dgm:t>
        <a:bodyPr/>
        <a:lstStyle/>
        <a:p>
          <a:endParaRPr kumimoji="1" lang="ja-JP" altLang="en-US"/>
        </a:p>
      </dgm:t>
    </dgm:pt>
    <dgm:pt modelId="{8D047111-3AA0-44C9-A651-B04DFF287284}" type="pres">
      <dgm:prSet presAssocID="{A20E93D2-937C-4425-8873-2D65BEA57F1B}" presName="parentText" presStyleLbl="node1" presStyleIdx="0" presStyleCnt="1">
        <dgm:presLayoutVars>
          <dgm:chMax val="0"/>
          <dgm:bulletEnabled val="1"/>
        </dgm:presLayoutVars>
      </dgm:prSet>
      <dgm:spPr/>
      <dgm:t>
        <a:bodyPr/>
        <a:lstStyle/>
        <a:p>
          <a:endParaRPr kumimoji="1" lang="ja-JP" altLang="en-US"/>
        </a:p>
      </dgm:t>
    </dgm:pt>
  </dgm:ptLst>
  <dgm:cxnLst>
    <dgm:cxn modelId="{E6CCCE2E-5E03-4E79-8AEF-58EE36A41F85}" srcId="{73D0F007-1C69-4C31-8F09-5C72B71DE5ED}" destId="{A20E93D2-937C-4425-8873-2D65BEA57F1B}" srcOrd="0" destOrd="0" parTransId="{A8DA5F32-E7EC-4057-BEFA-9C0622777FBF}" sibTransId="{0BBB7B08-74C3-405B-8734-733ADD630C73}"/>
    <dgm:cxn modelId="{F971982B-9DB9-4B4E-9B39-56785E579928}" type="presOf" srcId="{73D0F007-1C69-4C31-8F09-5C72B71DE5ED}" destId="{69D1183A-1D40-4E29-BA0E-7EEB61D5FE21}" srcOrd="0" destOrd="0" presId="urn:microsoft.com/office/officeart/2005/8/layout/vList2"/>
    <dgm:cxn modelId="{1367FC2F-68DA-4DF8-BFFF-A7DA9F5BF348}" type="presOf" srcId="{A20E93D2-937C-4425-8873-2D65BEA57F1B}" destId="{8D047111-3AA0-44C9-A651-B04DFF287284}" srcOrd="0" destOrd="0" presId="urn:microsoft.com/office/officeart/2005/8/layout/vList2"/>
    <dgm:cxn modelId="{8C597B94-CADE-41DD-8534-F9F54D294E28}" type="presParOf" srcId="{69D1183A-1D40-4E29-BA0E-7EEB61D5FE21}" destId="{8D047111-3AA0-44C9-A651-B04DFF28728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60DCBBE-E7F5-42A5-9BDF-E80366ECF5B0}"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36B32E18-902C-4BE6-916D-EE133FC7CF63}">
      <dgm:prSet/>
      <dgm:spPr/>
      <dgm:t>
        <a:bodyPr/>
        <a:lstStyle/>
        <a:p>
          <a:pPr rtl="0"/>
          <a:r>
            <a:rPr kumimoji="1" lang="en-US" dirty="0" smtClean="0"/>
            <a:t>10.7</a:t>
          </a:r>
          <a:r>
            <a:rPr kumimoji="1" lang="ja-JP" dirty="0" smtClean="0"/>
            <a:t>　経済の安定化</a:t>
          </a:r>
          <a:endParaRPr lang="ja-JP" dirty="0"/>
        </a:p>
      </dgm:t>
    </dgm:pt>
    <dgm:pt modelId="{02ED2799-4884-431B-893F-A612C4A11338}" type="parTrans" cxnId="{FAFE53E9-3F24-48A0-ABF1-50FAE359F6C1}">
      <dgm:prSet/>
      <dgm:spPr/>
      <dgm:t>
        <a:bodyPr/>
        <a:lstStyle/>
        <a:p>
          <a:endParaRPr kumimoji="1" lang="ja-JP" altLang="en-US"/>
        </a:p>
      </dgm:t>
    </dgm:pt>
    <dgm:pt modelId="{B441DC09-D5A0-4158-969B-FFBB6773C896}" type="sibTrans" cxnId="{FAFE53E9-3F24-48A0-ABF1-50FAE359F6C1}">
      <dgm:prSet/>
      <dgm:spPr/>
      <dgm:t>
        <a:bodyPr/>
        <a:lstStyle/>
        <a:p>
          <a:endParaRPr kumimoji="1" lang="ja-JP" altLang="en-US"/>
        </a:p>
      </dgm:t>
    </dgm:pt>
    <dgm:pt modelId="{EA4EBA8A-5547-44CA-8366-E9516F72B352}" type="pres">
      <dgm:prSet presAssocID="{C60DCBBE-E7F5-42A5-9BDF-E80366ECF5B0}" presName="linear" presStyleCnt="0">
        <dgm:presLayoutVars>
          <dgm:animLvl val="lvl"/>
          <dgm:resizeHandles val="exact"/>
        </dgm:presLayoutVars>
      </dgm:prSet>
      <dgm:spPr/>
      <dgm:t>
        <a:bodyPr/>
        <a:lstStyle/>
        <a:p>
          <a:endParaRPr kumimoji="1" lang="ja-JP" altLang="en-US"/>
        </a:p>
      </dgm:t>
    </dgm:pt>
    <dgm:pt modelId="{4D28DC8B-F2D3-4038-9A47-1B9C3BC8FF76}" type="pres">
      <dgm:prSet presAssocID="{36B32E18-902C-4BE6-916D-EE133FC7CF63}" presName="parentText" presStyleLbl="node1" presStyleIdx="0" presStyleCnt="1">
        <dgm:presLayoutVars>
          <dgm:chMax val="0"/>
          <dgm:bulletEnabled val="1"/>
        </dgm:presLayoutVars>
      </dgm:prSet>
      <dgm:spPr/>
      <dgm:t>
        <a:bodyPr/>
        <a:lstStyle/>
        <a:p>
          <a:endParaRPr kumimoji="1" lang="ja-JP" altLang="en-US"/>
        </a:p>
      </dgm:t>
    </dgm:pt>
  </dgm:ptLst>
  <dgm:cxnLst>
    <dgm:cxn modelId="{FAFE53E9-3F24-48A0-ABF1-50FAE359F6C1}" srcId="{C60DCBBE-E7F5-42A5-9BDF-E80366ECF5B0}" destId="{36B32E18-902C-4BE6-916D-EE133FC7CF63}" srcOrd="0" destOrd="0" parTransId="{02ED2799-4884-431B-893F-A612C4A11338}" sibTransId="{B441DC09-D5A0-4158-969B-FFBB6773C896}"/>
    <dgm:cxn modelId="{65228908-B54D-4B02-A454-E82C3ABE5E34}" type="presOf" srcId="{36B32E18-902C-4BE6-916D-EE133FC7CF63}" destId="{4D28DC8B-F2D3-4038-9A47-1B9C3BC8FF76}" srcOrd="0" destOrd="0" presId="urn:microsoft.com/office/officeart/2005/8/layout/vList2"/>
    <dgm:cxn modelId="{CA77587A-643E-47FF-9B27-CACBE3A2886D}" type="presOf" srcId="{C60DCBBE-E7F5-42A5-9BDF-E80366ECF5B0}" destId="{EA4EBA8A-5547-44CA-8366-E9516F72B352}" srcOrd="0" destOrd="0" presId="urn:microsoft.com/office/officeart/2005/8/layout/vList2"/>
    <dgm:cxn modelId="{1799B63A-DAAC-4F59-BAC7-4B00C2E5B392}" type="presParOf" srcId="{EA4EBA8A-5547-44CA-8366-E9516F72B352}" destId="{4D28DC8B-F2D3-4038-9A47-1B9C3BC8FF7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E4B9D25-3F25-4506-A167-4D7E13B7A85F}"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kumimoji="1" lang="ja-JP" altLang="en-US"/>
        </a:p>
      </dgm:t>
    </dgm:pt>
    <dgm:pt modelId="{B5D2F0C6-A6A8-45EE-9E65-C9B04EC5C150}">
      <dgm:prSet custT="1"/>
      <dgm:spPr/>
      <dgm:t>
        <a:bodyPr/>
        <a:lstStyle/>
        <a:p>
          <a:pPr rtl="0"/>
          <a:r>
            <a:rPr kumimoji="1" lang="en-US" sz="3600" dirty="0" smtClean="0"/>
            <a:t>10.8</a:t>
          </a:r>
          <a:r>
            <a:rPr kumimoji="1" lang="ja-JP" sz="3600" dirty="0" smtClean="0"/>
            <a:t>　</a:t>
          </a:r>
          <a:r>
            <a:rPr kumimoji="1" lang="ja-JP" altLang="en-US" sz="3200" dirty="0" smtClean="0"/>
            <a:t>期待と経済政策</a:t>
          </a:r>
          <a:endParaRPr lang="ja-JP" sz="3200" dirty="0"/>
        </a:p>
      </dgm:t>
    </dgm:pt>
    <dgm:pt modelId="{21523CC9-3620-4D82-A9C1-3FC67D56122A}" type="parTrans" cxnId="{CCE39B25-D593-4DA1-8DAB-7F97A156BC59}">
      <dgm:prSet/>
      <dgm:spPr/>
      <dgm:t>
        <a:bodyPr/>
        <a:lstStyle/>
        <a:p>
          <a:endParaRPr kumimoji="1" lang="ja-JP" altLang="en-US"/>
        </a:p>
      </dgm:t>
    </dgm:pt>
    <dgm:pt modelId="{54D0236B-771B-4C96-9FDF-421E071B807C}" type="sibTrans" cxnId="{CCE39B25-D593-4DA1-8DAB-7F97A156BC59}">
      <dgm:prSet/>
      <dgm:spPr/>
      <dgm:t>
        <a:bodyPr/>
        <a:lstStyle/>
        <a:p>
          <a:endParaRPr kumimoji="1" lang="ja-JP" altLang="en-US"/>
        </a:p>
      </dgm:t>
    </dgm:pt>
    <dgm:pt modelId="{167BB2D2-2E2B-4455-A783-9014D544D283}" type="pres">
      <dgm:prSet presAssocID="{5E4B9D25-3F25-4506-A167-4D7E13B7A85F}" presName="linear" presStyleCnt="0">
        <dgm:presLayoutVars>
          <dgm:animLvl val="lvl"/>
          <dgm:resizeHandles val="exact"/>
        </dgm:presLayoutVars>
      </dgm:prSet>
      <dgm:spPr/>
      <dgm:t>
        <a:bodyPr/>
        <a:lstStyle/>
        <a:p>
          <a:endParaRPr kumimoji="1" lang="ja-JP" altLang="en-US"/>
        </a:p>
      </dgm:t>
    </dgm:pt>
    <dgm:pt modelId="{5DCC32AF-EAFC-4EA4-9B0E-409FB791D21B}" type="pres">
      <dgm:prSet presAssocID="{B5D2F0C6-A6A8-45EE-9E65-C9B04EC5C150}" presName="parentText" presStyleLbl="node1" presStyleIdx="0" presStyleCnt="1">
        <dgm:presLayoutVars>
          <dgm:chMax val="0"/>
          <dgm:bulletEnabled val="1"/>
        </dgm:presLayoutVars>
      </dgm:prSet>
      <dgm:spPr/>
      <dgm:t>
        <a:bodyPr/>
        <a:lstStyle/>
        <a:p>
          <a:endParaRPr kumimoji="1" lang="ja-JP" altLang="en-US"/>
        </a:p>
      </dgm:t>
    </dgm:pt>
  </dgm:ptLst>
  <dgm:cxnLst>
    <dgm:cxn modelId="{0D64C9BB-C71A-4B5F-A3CF-A8A642D51990}" type="presOf" srcId="{5E4B9D25-3F25-4506-A167-4D7E13B7A85F}" destId="{167BB2D2-2E2B-4455-A783-9014D544D283}" srcOrd="0" destOrd="0" presId="urn:microsoft.com/office/officeart/2005/8/layout/vList2"/>
    <dgm:cxn modelId="{CCE39B25-D593-4DA1-8DAB-7F97A156BC59}" srcId="{5E4B9D25-3F25-4506-A167-4D7E13B7A85F}" destId="{B5D2F0C6-A6A8-45EE-9E65-C9B04EC5C150}" srcOrd="0" destOrd="0" parTransId="{21523CC9-3620-4D82-A9C1-3FC67D56122A}" sibTransId="{54D0236B-771B-4C96-9FDF-421E071B807C}"/>
    <dgm:cxn modelId="{10BA5775-79FD-4640-ABBF-217B1EBC687E}" type="presOf" srcId="{B5D2F0C6-A6A8-45EE-9E65-C9B04EC5C150}" destId="{5DCC32AF-EAFC-4EA4-9B0E-409FB791D21B}" srcOrd="0" destOrd="0" presId="urn:microsoft.com/office/officeart/2005/8/layout/vList2"/>
    <dgm:cxn modelId="{D5C3D06D-DD57-4F4E-955D-1F8505758C28}" type="presParOf" srcId="{167BB2D2-2E2B-4455-A783-9014D544D283}" destId="{5DCC32AF-EAFC-4EA4-9B0E-409FB791D21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89DF1DA-0670-43F4-8682-9D0FEEDA2EE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0B8D7E84-338C-44CE-910A-C44AE68288E4}">
      <dgm:prSet/>
      <dgm:spPr/>
      <dgm:t>
        <a:bodyPr/>
        <a:lstStyle/>
        <a:p>
          <a:pPr rtl="0"/>
          <a:r>
            <a:rPr lang="en-US" dirty="0" smtClean="0"/>
            <a:t>10.8.1</a:t>
          </a:r>
          <a:r>
            <a:rPr lang="ja-JP" dirty="0" smtClean="0"/>
            <a:t>　</a:t>
          </a:r>
          <a:r>
            <a:rPr lang="ja-JP" altLang="en-US" dirty="0" smtClean="0"/>
            <a:t>流動性の罠</a:t>
          </a:r>
          <a:endParaRPr kumimoji="1" lang="ja-JP" dirty="0"/>
        </a:p>
      </dgm:t>
    </dgm:pt>
    <dgm:pt modelId="{D04256AB-50C3-4D9E-8FD7-2A04C8C99174}" type="parTrans" cxnId="{DD94499F-7B46-4C97-80D6-81FCD574393A}">
      <dgm:prSet/>
      <dgm:spPr/>
      <dgm:t>
        <a:bodyPr/>
        <a:lstStyle/>
        <a:p>
          <a:endParaRPr kumimoji="1" lang="ja-JP" altLang="en-US"/>
        </a:p>
      </dgm:t>
    </dgm:pt>
    <dgm:pt modelId="{7F61C512-ECF1-49E7-ABC8-FE271DA7EDB2}" type="sibTrans" cxnId="{DD94499F-7B46-4C97-80D6-81FCD574393A}">
      <dgm:prSet/>
      <dgm:spPr/>
      <dgm:t>
        <a:bodyPr/>
        <a:lstStyle/>
        <a:p>
          <a:endParaRPr kumimoji="1" lang="ja-JP" altLang="en-US"/>
        </a:p>
      </dgm:t>
    </dgm:pt>
    <dgm:pt modelId="{F230B75B-E17C-4FFE-9E81-C0B6C51E846F}" type="pres">
      <dgm:prSet presAssocID="{B89DF1DA-0670-43F4-8682-9D0FEEDA2EEA}" presName="linear" presStyleCnt="0">
        <dgm:presLayoutVars>
          <dgm:animLvl val="lvl"/>
          <dgm:resizeHandles val="exact"/>
        </dgm:presLayoutVars>
      </dgm:prSet>
      <dgm:spPr/>
      <dgm:t>
        <a:bodyPr/>
        <a:lstStyle/>
        <a:p>
          <a:endParaRPr kumimoji="1" lang="ja-JP" altLang="en-US"/>
        </a:p>
      </dgm:t>
    </dgm:pt>
    <dgm:pt modelId="{08F10F31-0CA3-457E-9DCE-198BE384C1E7}" type="pres">
      <dgm:prSet presAssocID="{0B8D7E84-338C-44CE-910A-C44AE68288E4}" presName="parentText" presStyleLbl="node1" presStyleIdx="0" presStyleCnt="1">
        <dgm:presLayoutVars>
          <dgm:chMax val="0"/>
          <dgm:bulletEnabled val="1"/>
        </dgm:presLayoutVars>
      </dgm:prSet>
      <dgm:spPr/>
      <dgm:t>
        <a:bodyPr/>
        <a:lstStyle/>
        <a:p>
          <a:endParaRPr kumimoji="1" lang="ja-JP" altLang="en-US"/>
        </a:p>
      </dgm:t>
    </dgm:pt>
  </dgm:ptLst>
  <dgm:cxnLst>
    <dgm:cxn modelId="{DD94499F-7B46-4C97-80D6-81FCD574393A}" srcId="{B89DF1DA-0670-43F4-8682-9D0FEEDA2EEA}" destId="{0B8D7E84-338C-44CE-910A-C44AE68288E4}" srcOrd="0" destOrd="0" parTransId="{D04256AB-50C3-4D9E-8FD7-2A04C8C99174}" sibTransId="{7F61C512-ECF1-49E7-ABC8-FE271DA7EDB2}"/>
    <dgm:cxn modelId="{9E198307-6181-4F6A-979A-1ACD06E5D266}" type="presOf" srcId="{B89DF1DA-0670-43F4-8682-9D0FEEDA2EEA}" destId="{F230B75B-E17C-4FFE-9E81-C0B6C51E846F}" srcOrd="0" destOrd="0" presId="urn:microsoft.com/office/officeart/2005/8/layout/vList2"/>
    <dgm:cxn modelId="{1C61A664-301B-4A3C-BEEE-9861B0ADEC65}" type="presOf" srcId="{0B8D7E84-338C-44CE-910A-C44AE68288E4}" destId="{08F10F31-0CA3-457E-9DCE-198BE384C1E7}" srcOrd="0" destOrd="0" presId="urn:microsoft.com/office/officeart/2005/8/layout/vList2"/>
    <dgm:cxn modelId="{E0AA60CC-98F5-471C-A57C-83611029501B}" type="presParOf" srcId="{F230B75B-E17C-4FFE-9E81-C0B6C51E846F}" destId="{08F10F31-0CA3-457E-9DCE-198BE384C1E7}"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89DF1DA-0670-43F4-8682-9D0FEEDA2EE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0B8D7E84-338C-44CE-910A-C44AE68288E4}">
      <dgm:prSet/>
      <dgm:spPr/>
      <dgm:t>
        <a:bodyPr/>
        <a:lstStyle/>
        <a:p>
          <a:pPr rtl="0"/>
          <a:r>
            <a:rPr lang="en-US" dirty="0" smtClean="0"/>
            <a:t>10.8.1</a:t>
          </a:r>
          <a:r>
            <a:rPr lang="ja-JP" dirty="0" smtClean="0"/>
            <a:t>　</a:t>
          </a:r>
          <a:r>
            <a:rPr lang="ja-JP" altLang="en-US" dirty="0" smtClean="0"/>
            <a:t>期待に働きかける政策</a:t>
          </a:r>
          <a:endParaRPr kumimoji="1" lang="ja-JP" dirty="0"/>
        </a:p>
      </dgm:t>
    </dgm:pt>
    <dgm:pt modelId="{D04256AB-50C3-4D9E-8FD7-2A04C8C99174}" type="parTrans" cxnId="{DD94499F-7B46-4C97-80D6-81FCD574393A}">
      <dgm:prSet/>
      <dgm:spPr/>
      <dgm:t>
        <a:bodyPr/>
        <a:lstStyle/>
        <a:p>
          <a:endParaRPr kumimoji="1" lang="ja-JP" altLang="en-US"/>
        </a:p>
      </dgm:t>
    </dgm:pt>
    <dgm:pt modelId="{7F61C512-ECF1-49E7-ABC8-FE271DA7EDB2}" type="sibTrans" cxnId="{DD94499F-7B46-4C97-80D6-81FCD574393A}">
      <dgm:prSet/>
      <dgm:spPr/>
      <dgm:t>
        <a:bodyPr/>
        <a:lstStyle/>
        <a:p>
          <a:endParaRPr kumimoji="1" lang="ja-JP" altLang="en-US"/>
        </a:p>
      </dgm:t>
    </dgm:pt>
    <dgm:pt modelId="{F230B75B-E17C-4FFE-9E81-C0B6C51E846F}" type="pres">
      <dgm:prSet presAssocID="{B89DF1DA-0670-43F4-8682-9D0FEEDA2EEA}" presName="linear" presStyleCnt="0">
        <dgm:presLayoutVars>
          <dgm:animLvl val="lvl"/>
          <dgm:resizeHandles val="exact"/>
        </dgm:presLayoutVars>
      </dgm:prSet>
      <dgm:spPr/>
      <dgm:t>
        <a:bodyPr/>
        <a:lstStyle/>
        <a:p>
          <a:endParaRPr kumimoji="1" lang="ja-JP" altLang="en-US"/>
        </a:p>
      </dgm:t>
    </dgm:pt>
    <dgm:pt modelId="{08F10F31-0CA3-457E-9DCE-198BE384C1E7}" type="pres">
      <dgm:prSet presAssocID="{0B8D7E84-338C-44CE-910A-C44AE68288E4}" presName="parentText" presStyleLbl="node1" presStyleIdx="0" presStyleCnt="1">
        <dgm:presLayoutVars>
          <dgm:chMax val="0"/>
          <dgm:bulletEnabled val="1"/>
        </dgm:presLayoutVars>
      </dgm:prSet>
      <dgm:spPr/>
      <dgm:t>
        <a:bodyPr/>
        <a:lstStyle/>
        <a:p>
          <a:endParaRPr kumimoji="1" lang="ja-JP" altLang="en-US"/>
        </a:p>
      </dgm:t>
    </dgm:pt>
  </dgm:ptLst>
  <dgm:cxnLst>
    <dgm:cxn modelId="{DD94499F-7B46-4C97-80D6-81FCD574393A}" srcId="{B89DF1DA-0670-43F4-8682-9D0FEEDA2EEA}" destId="{0B8D7E84-338C-44CE-910A-C44AE68288E4}" srcOrd="0" destOrd="0" parTransId="{D04256AB-50C3-4D9E-8FD7-2A04C8C99174}" sibTransId="{7F61C512-ECF1-49E7-ABC8-FE271DA7EDB2}"/>
    <dgm:cxn modelId="{1C7F88BF-B97A-4C4E-81BD-8F6B0273687A}" type="presOf" srcId="{B89DF1DA-0670-43F4-8682-9D0FEEDA2EEA}" destId="{F230B75B-E17C-4FFE-9E81-C0B6C51E846F}" srcOrd="0" destOrd="0" presId="urn:microsoft.com/office/officeart/2005/8/layout/vList2"/>
    <dgm:cxn modelId="{F41304F0-B1F1-445B-8160-65B0847114EC}" type="presOf" srcId="{0B8D7E84-338C-44CE-910A-C44AE68288E4}" destId="{08F10F31-0CA3-457E-9DCE-198BE384C1E7}" srcOrd="0" destOrd="0" presId="urn:microsoft.com/office/officeart/2005/8/layout/vList2"/>
    <dgm:cxn modelId="{CD5CE5EF-F7D2-4FD3-85B5-A21C4F2AC34A}" type="presParOf" srcId="{F230B75B-E17C-4FFE-9E81-C0B6C51E846F}" destId="{08F10F31-0CA3-457E-9DCE-198BE384C1E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418E5CC-F032-4756-8B02-D42444A2A62F}"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7F4DB31F-52F7-4F27-B3D0-8DEB356CE309}">
      <dgm:prSet/>
      <dgm:spPr/>
      <dgm:t>
        <a:bodyPr/>
        <a:lstStyle/>
        <a:p>
          <a:pPr rtl="0"/>
          <a:r>
            <a:rPr kumimoji="1" lang="en-US" dirty="0" smtClean="0"/>
            <a:t>11.1</a:t>
          </a:r>
          <a:r>
            <a:rPr kumimoji="1" lang="ja-JP" dirty="0" smtClean="0"/>
            <a:t>　失業の定義</a:t>
          </a:r>
          <a:endParaRPr lang="ja-JP" dirty="0"/>
        </a:p>
      </dgm:t>
    </dgm:pt>
    <dgm:pt modelId="{9FCE77C9-1BA3-467C-84C1-8D9BDC600274}" type="parTrans" cxnId="{F0899433-8463-44F3-8412-5CCD325F275A}">
      <dgm:prSet/>
      <dgm:spPr/>
      <dgm:t>
        <a:bodyPr/>
        <a:lstStyle/>
        <a:p>
          <a:endParaRPr kumimoji="1" lang="ja-JP" altLang="en-US"/>
        </a:p>
      </dgm:t>
    </dgm:pt>
    <dgm:pt modelId="{D4B04B48-7B67-44A7-87D3-17491039AC1C}" type="sibTrans" cxnId="{F0899433-8463-44F3-8412-5CCD325F275A}">
      <dgm:prSet/>
      <dgm:spPr/>
      <dgm:t>
        <a:bodyPr/>
        <a:lstStyle/>
        <a:p>
          <a:endParaRPr kumimoji="1" lang="ja-JP" altLang="en-US"/>
        </a:p>
      </dgm:t>
    </dgm:pt>
    <dgm:pt modelId="{1D496DD6-0C04-4DF2-82A1-DFB4943E95FF}" type="pres">
      <dgm:prSet presAssocID="{8418E5CC-F032-4756-8B02-D42444A2A62F}" presName="linear" presStyleCnt="0">
        <dgm:presLayoutVars>
          <dgm:animLvl val="lvl"/>
          <dgm:resizeHandles val="exact"/>
        </dgm:presLayoutVars>
      </dgm:prSet>
      <dgm:spPr/>
      <dgm:t>
        <a:bodyPr/>
        <a:lstStyle/>
        <a:p>
          <a:endParaRPr kumimoji="1" lang="ja-JP" altLang="en-US"/>
        </a:p>
      </dgm:t>
    </dgm:pt>
    <dgm:pt modelId="{3D3B77DA-6793-4D74-89F5-56AF363F50E1}" type="pres">
      <dgm:prSet presAssocID="{7F4DB31F-52F7-4F27-B3D0-8DEB356CE309}" presName="parentText" presStyleLbl="node1" presStyleIdx="0" presStyleCnt="1">
        <dgm:presLayoutVars>
          <dgm:chMax val="0"/>
          <dgm:bulletEnabled val="1"/>
        </dgm:presLayoutVars>
      </dgm:prSet>
      <dgm:spPr/>
      <dgm:t>
        <a:bodyPr/>
        <a:lstStyle/>
        <a:p>
          <a:endParaRPr kumimoji="1" lang="ja-JP" altLang="en-US"/>
        </a:p>
      </dgm:t>
    </dgm:pt>
  </dgm:ptLst>
  <dgm:cxnLst>
    <dgm:cxn modelId="{F0899433-8463-44F3-8412-5CCD325F275A}" srcId="{8418E5CC-F032-4756-8B02-D42444A2A62F}" destId="{7F4DB31F-52F7-4F27-B3D0-8DEB356CE309}" srcOrd="0" destOrd="0" parTransId="{9FCE77C9-1BA3-467C-84C1-8D9BDC600274}" sibTransId="{D4B04B48-7B67-44A7-87D3-17491039AC1C}"/>
    <dgm:cxn modelId="{872F3DE6-3525-462C-925A-F09BBD945130}" type="presOf" srcId="{7F4DB31F-52F7-4F27-B3D0-8DEB356CE309}" destId="{3D3B77DA-6793-4D74-89F5-56AF363F50E1}" srcOrd="0" destOrd="0" presId="urn:microsoft.com/office/officeart/2005/8/layout/vList2"/>
    <dgm:cxn modelId="{690A9116-ED1F-4292-8140-C485E125EABF}" type="presOf" srcId="{8418E5CC-F032-4756-8B02-D42444A2A62F}" destId="{1D496DD6-0C04-4DF2-82A1-DFB4943E95FF}" srcOrd="0" destOrd="0" presId="urn:microsoft.com/office/officeart/2005/8/layout/vList2"/>
    <dgm:cxn modelId="{D8542D58-22EF-495C-A51C-FD5DD6D1A66E}" type="presParOf" srcId="{1D496DD6-0C04-4DF2-82A1-DFB4943E95FF}" destId="{3D3B77DA-6793-4D74-89F5-56AF363F50E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51A290-1F09-4702-B1BD-5FAFF00EC88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ACE00A99-583E-4917-ADA6-E278938B4C8C}">
      <dgm:prSet/>
      <dgm:spPr/>
      <dgm:t>
        <a:bodyPr/>
        <a:lstStyle/>
        <a:p>
          <a:pPr rtl="0"/>
          <a:r>
            <a:rPr lang="en-US" dirty="0" smtClean="0"/>
            <a:t>10.2.1</a:t>
          </a:r>
          <a:r>
            <a:rPr lang="ja-JP" dirty="0" smtClean="0"/>
            <a:t>　価格支配力：マークアップ原理</a:t>
          </a:r>
          <a:endParaRPr lang="ja-JP" dirty="0"/>
        </a:p>
      </dgm:t>
    </dgm:pt>
    <dgm:pt modelId="{5914022E-84CA-49D9-9376-083A15DB30DE}" type="parTrans" cxnId="{482DF72F-D167-48E4-B4BC-3B4CC90A5369}">
      <dgm:prSet/>
      <dgm:spPr/>
      <dgm:t>
        <a:bodyPr/>
        <a:lstStyle/>
        <a:p>
          <a:endParaRPr kumimoji="1" lang="ja-JP" altLang="en-US"/>
        </a:p>
      </dgm:t>
    </dgm:pt>
    <dgm:pt modelId="{40403B01-EA63-4E73-873F-581112B7D32D}" type="sibTrans" cxnId="{482DF72F-D167-48E4-B4BC-3B4CC90A5369}">
      <dgm:prSet/>
      <dgm:spPr/>
      <dgm:t>
        <a:bodyPr/>
        <a:lstStyle/>
        <a:p>
          <a:endParaRPr kumimoji="1" lang="ja-JP" altLang="en-US"/>
        </a:p>
      </dgm:t>
    </dgm:pt>
    <dgm:pt modelId="{90C77767-68EC-4227-81E7-37994763CD63}" type="pres">
      <dgm:prSet presAssocID="{7451A290-1F09-4702-B1BD-5FAFF00EC88A}" presName="linear" presStyleCnt="0">
        <dgm:presLayoutVars>
          <dgm:animLvl val="lvl"/>
          <dgm:resizeHandles val="exact"/>
        </dgm:presLayoutVars>
      </dgm:prSet>
      <dgm:spPr/>
      <dgm:t>
        <a:bodyPr/>
        <a:lstStyle/>
        <a:p>
          <a:endParaRPr kumimoji="1" lang="ja-JP" altLang="en-US"/>
        </a:p>
      </dgm:t>
    </dgm:pt>
    <dgm:pt modelId="{419F2A36-57F7-474B-BF38-062D6BB0F351}" type="pres">
      <dgm:prSet presAssocID="{ACE00A99-583E-4917-ADA6-E278938B4C8C}" presName="parentText" presStyleLbl="node1" presStyleIdx="0" presStyleCnt="1">
        <dgm:presLayoutVars>
          <dgm:chMax val="0"/>
          <dgm:bulletEnabled val="1"/>
        </dgm:presLayoutVars>
      </dgm:prSet>
      <dgm:spPr/>
      <dgm:t>
        <a:bodyPr/>
        <a:lstStyle/>
        <a:p>
          <a:endParaRPr kumimoji="1" lang="ja-JP" altLang="en-US"/>
        </a:p>
      </dgm:t>
    </dgm:pt>
  </dgm:ptLst>
  <dgm:cxnLst>
    <dgm:cxn modelId="{482DF72F-D167-48E4-B4BC-3B4CC90A5369}" srcId="{7451A290-1F09-4702-B1BD-5FAFF00EC88A}" destId="{ACE00A99-583E-4917-ADA6-E278938B4C8C}" srcOrd="0" destOrd="0" parTransId="{5914022E-84CA-49D9-9376-083A15DB30DE}" sibTransId="{40403B01-EA63-4E73-873F-581112B7D32D}"/>
    <dgm:cxn modelId="{68A4FF9A-86E4-42F3-BEBD-24C8CE96FCFA}" type="presOf" srcId="{7451A290-1F09-4702-B1BD-5FAFF00EC88A}" destId="{90C77767-68EC-4227-81E7-37994763CD63}" srcOrd="0" destOrd="0" presId="urn:microsoft.com/office/officeart/2005/8/layout/vList2"/>
    <dgm:cxn modelId="{0347FCDF-A364-416F-8D15-C103EB189EFD}" type="presOf" srcId="{ACE00A99-583E-4917-ADA6-E278938B4C8C}" destId="{419F2A36-57F7-474B-BF38-062D6BB0F351}" srcOrd="0" destOrd="0" presId="urn:microsoft.com/office/officeart/2005/8/layout/vList2"/>
    <dgm:cxn modelId="{0923525B-5A57-48EB-B5DB-FFBEF44833D9}" type="presParOf" srcId="{90C77767-68EC-4227-81E7-37994763CD63}" destId="{419F2A36-57F7-474B-BF38-062D6BB0F35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89DF1DA-0670-43F4-8682-9D0FEEDA2EEA}"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0B8D7E84-338C-44CE-910A-C44AE68288E4}">
      <dgm:prSet/>
      <dgm:spPr/>
      <dgm:t>
        <a:bodyPr/>
        <a:lstStyle/>
        <a:p>
          <a:pPr rtl="0"/>
          <a:r>
            <a:rPr lang="en-US" dirty="0" smtClean="0"/>
            <a:t>11.1.1</a:t>
          </a:r>
          <a:r>
            <a:rPr lang="ja-JP" dirty="0" smtClean="0"/>
            <a:t>　失業率の定義</a:t>
          </a:r>
          <a:endParaRPr kumimoji="1" lang="ja-JP" dirty="0"/>
        </a:p>
      </dgm:t>
    </dgm:pt>
    <dgm:pt modelId="{D04256AB-50C3-4D9E-8FD7-2A04C8C99174}" type="parTrans" cxnId="{DD94499F-7B46-4C97-80D6-81FCD574393A}">
      <dgm:prSet/>
      <dgm:spPr/>
      <dgm:t>
        <a:bodyPr/>
        <a:lstStyle/>
        <a:p>
          <a:endParaRPr kumimoji="1" lang="ja-JP" altLang="en-US"/>
        </a:p>
      </dgm:t>
    </dgm:pt>
    <dgm:pt modelId="{7F61C512-ECF1-49E7-ABC8-FE271DA7EDB2}" type="sibTrans" cxnId="{DD94499F-7B46-4C97-80D6-81FCD574393A}">
      <dgm:prSet/>
      <dgm:spPr/>
      <dgm:t>
        <a:bodyPr/>
        <a:lstStyle/>
        <a:p>
          <a:endParaRPr kumimoji="1" lang="ja-JP" altLang="en-US"/>
        </a:p>
      </dgm:t>
    </dgm:pt>
    <dgm:pt modelId="{F230B75B-E17C-4FFE-9E81-C0B6C51E846F}" type="pres">
      <dgm:prSet presAssocID="{B89DF1DA-0670-43F4-8682-9D0FEEDA2EEA}" presName="linear" presStyleCnt="0">
        <dgm:presLayoutVars>
          <dgm:animLvl val="lvl"/>
          <dgm:resizeHandles val="exact"/>
        </dgm:presLayoutVars>
      </dgm:prSet>
      <dgm:spPr/>
      <dgm:t>
        <a:bodyPr/>
        <a:lstStyle/>
        <a:p>
          <a:endParaRPr kumimoji="1" lang="ja-JP" altLang="en-US"/>
        </a:p>
      </dgm:t>
    </dgm:pt>
    <dgm:pt modelId="{08F10F31-0CA3-457E-9DCE-198BE384C1E7}" type="pres">
      <dgm:prSet presAssocID="{0B8D7E84-338C-44CE-910A-C44AE68288E4}" presName="parentText" presStyleLbl="node1" presStyleIdx="0" presStyleCnt="1">
        <dgm:presLayoutVars>
          <dgm:chMax val="0"/>
          <dgm:bulletEnabled val="1"/>
        </dgm:presLayoutVars>
      </dgm:prSet>
      <dgm:spPr/>
      <dgm:t>
        <a:bodyPr/>
        <a:lstStyle/>
        <a:p>
          <a:endParaRPr kumimoji="1" lang="ja-JP" altLang="en-US"/>
        </a:p>
      </dgm:t>
    </dgm:pt>
  </dgm:ptLst>
  <dgm:cxnLst>
    <dgm:cxn modelId="{DD94499F-7B46-4C97-80D6-81FCD574393A}" srcId="{B89DF1DA-0670-43F4-8682-9D0FEEDA2EEA}" destId="{0B8D7E84-338C-44CE-910A-C44AE68288E4}" srcOrd="0" destOrd="0" parTransId="{D04256AB-50C3-4D9E-8FD7-2A04C8C99174}" sibTransId="{7F61C512-ECF1-49E7-ABC8-FE271DA7EDB2}"/>
    <dgm:cxn modelId="{090E3721-489C-462C-99D5-F5452D64D21C}" type="presOf" srcId="{B89DF1DA-0670-43F4-8682-9D0FEEDA2EEA}" destId="{F230B75B-E17C-4FFE-9E81-C0B6C51E846F}" srcOrd="0" destOrd="0" presId="urn:microsoft.com/office/officeart/2005/8/layout/vList2"/>
    <dgm:cxn modelId="{89338B46-1CC1-4E38-8F71-C0787699876B}" type="presOf" srcId="{0B8D7E84-338C-44CE-910A-C44AE68288E4}" destId="{08F10F31-0CA3-457E-9DCE-198BE384C1E7}" srcOrd="0" destOrd="0" presId="urn:microsoft.com/office/officeart/2005/8/layout/vList2"/>
    <dgm:cxn modelId="{C08C8903-06B5-4426-A0A0-679245A2C4CD}" type="presParOf" srcId="{F230B75B-E17C-4FFE-9E81-C0B6C51E846F}" destId="{08F10F31-0CA3-457E-9DCE-198BE384C1E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5817E80-B1AC-4874-8865-9A9897C5F2F9}"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613E285D-EBD4-4F2A-B352-A79E411378AB}">
      <dgm:prSet/>
      <dgm:spPr/>
      <dgm:t>
        <a:bodyPr/>
        <a:lstStyle/>
        <a:p>
          <a:pPr rtl="0"/>
          <a:r>
            <a:rPr kumimoji="1" lang="en-US" dirty="0" smtClean="0"/>
            <a:t>11.1.2</a:t>
          </a:r>
          <a:r>
            <a:rPr kumimoji="1" lang="ja-JP" dirty="0" smtClean="0"/>
            <a:t>　失業率のパラドックス</a:t>
          </a:r>
          <a:endParaRPr lang="ja-JP" dirty="0"/>
        </a:p>
      </dgm:t>
    </dgm:pt>
    <dgm:pt modelId="{9AAEACC1-1400-49D4-BCCB-BE6D18A387F6}" type="parTrans" cxnId="{51034CE7-EE4B-4107-92D0-3D46866B52ED}">
      <dgm:prSet/>
      <dgm:spPr/>
      <dgm:t>
        <a:bodyPr/>
        <a:lstStyle/>
        <a:p>
          <a:endParaRPr kumimoji="1" lang="ja-JP" altLang="en-US"/>
        </a:p>
      </dgm:t>
    </dgm:pt>
    <dgm:pt modelId="{877920C6-953B-4DEC-8F20-B506CE3D1ED2}" type="sibTrans" cxnId="{51034CE7-EE4B-4107-92D0-3D46866B52ED}">
      <dgm:prSet/>
      <dgm:spPr/>
      <dgm:t>
        <a:bodyPr/>
        <a:lstStyle/>
        <a:p>
          <a:endParaRPr kumimoji="1" lang="ja-JP" altLang="en-US"/>
        </a:p>
      </dgm:t>
    </dgm:pt>
    <dgm:pt modelId="{7316DE84-43FD-40F9-A962-51001377E0E4}" type="pres">
      <dgm:prSet presAssocID="{85817E80-B1AC-4874-8865-9A9897C5F2F9}" presName="linear" presStyleCnt="0">
        <dgm:presLayoutVars>
          <dgm:animLvl val="lvl"/>
          <dgm:resizeHandles val="exact"/>
        </dgm:presLayoutVars>
      </dgm:prSet>
      <dgm:spPr/>
      <dgm:t>
        <a:bodyPr/>
        <a:lstStyle/>
        <a:p>
          <a:endParaRPr kumimoji="1" lang="ja-JP" altLang="en-US"/>
        </a:p>
      </dgm:t>
    </dgm:pt>
    <dgm:pt modelId="{6415C92B-1B3D-4B75-8642-484F13A99BF9}" type="pres">
      <dgm:prSet presAssocID="{613E285D-EBD4-4F2A-B352-A79E411378AB}" presName="parentText" presStyleLbl="node1" presStyleIdx="0" presStyleCnt="1">
        <dgm:presLayoutVars>
          <dgm:chMax val="0"/>
          <dgm:bulletEnabled val="1"/>
        </dgm:presLayoutVars>
      </dgm:prSet>
      <dgm:spPr/>
      <dgm:t>
        <a:bodyPr/>
        <a:lstStyle/>
        <a:p>
          <a:endParaRPr kumimoji="1" lang="ja-JP" altLang="en-US"/>
        </a:p>
      </dgm:t>
    </dgm:pt>
  </dgm:ptLst>
  <dgm:cxnLst>
    <dgm:cxn modelId="{18C40A48-2EA4-45D1-AD30-72AFE9C6C39A}" type="presOf" srcId="{85817E80-B1AC-4874-8865-9A9897C5F2F9}" destId="{7316DE84-43FD-40F9-A962-51001377E0E4}" srcOrd="0" destOrd="0" presId="urn:microsoft.com/office/officeart/2005/8/layout/vList2"/>
    <dgm:cxn modelId="{FC007ED7-9C6E-45FC-A44D-200E7F62A19A}" type="presOf" srcId="{613E285D-EBD4-4F2A-B352-A79E411378AB}" destId="{6415C92B-1B3D-4B75-8642-484F13A99BF9}" srcOrd="0" destOrd="0" presId="urn:microsoft.com/office/officeart/2005/8/layout/vList2"/>
    <dgm:cxn modelId="{51034CE7-EE4B-4107-92D0-3D46866B52ED}" srcId="{85817E80-B1AC-4874-8865-9A9897C5F2F9}" destId="{613E285D-EBD4-4F2A-B352-A79E411378AB}" srcOrd="0" destOrd="0" parTransId="{9AAEACC1-1400-49D4-BCCB-BE6D18A387F6}" sibTransId="{877920C6-953B-4DEC-8F20-B506CE3D1ED2}"/>
    <dgm:cxn modelId="{B35E3EAE-6607-4A48-939B-9EFF36B29239}" type="presParOf" srcId="{7316DE84-43FD-40F9-A962-51001377E0E4}" destId="{6415C92B-1B3D-4B75-8642-484F13A99BF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58170AC-9F13-4BB4-8069-D62E50515BE6}"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362AB67D-4A8A-469E-B8CC-66A783289479}">
      <dgm:prSet/>
      <dgm:spPr/>
      <dgm:t>
        <a:bodyPr/>
        <a:lstStyle/>
        <a:p>
          <a:pPr rtl="0"/>
          <a:r>
            <a:rPr lang="en-US" dirty="0" smtClean="0"/>
            <a:t>11.2</a:t>
          </a:r>
          <a:r>
            <a:rPr lang="ja-JP" dirty="0" smtClean="0"/>
            <a:t>　失業の原因と調整が遅れる理由</a:t>
          </a:r>
          <a:endParaRPr lang="ja-JP" dirty="0"/>
        </a:p>
      </dgm:t>
    </dgm:pt>
    <dgm:pt modelId="{9981247B-D88C-4BF7-B9E7-D4068B8755E4}" type="parTrans" cxnId="{D05A5CF3-3F25-4196-A833-53848C9648A1}">
      <dgm:prSet/>
      <dgm:spPr/>
      <dgm:t>
        <a:bodyPr/>
        <a:lstStyle/>
        <a:p>
          <a:endParaRPr kumimoji="1" lang="ja-JP" altLang="en-US"/>
        </a:p>
      </dgm:t>
    </dgm:pt>
    <dgm:pt modelId="{6A6DEBCA-3845-4224-B649-C7CD7238CC33}" type="sibTrans" cxnId="{D05A5CF3-3F25-4196-A833-53848C9648A1}">
      <dgm:prSet/>
      <dgm:spPr/>
      <dgm:t>
        <a:bodyPr/>
        <a:lstStyle/>
        <a:p>
          <a:endParaRPr kumimoji="1" lang="ja-JP" altLang="en-US"/>
        </a:p>
      </dgm:t>
    </dgm:pt>
    <dgm:pt modelId="{60061E73-C9D6-4235-992C-B23DC3F0876C}" type="pres">
      <dgm:prSet presAssocID="{858170AC-9F13-4BB4-8069-D62E50515BE6}" presName="linear" presStyleCnt="0">
        <dgm:presLayoutVars>
          <dgm:animLvl val="lvl"/>
          <dgm:resizeHandles val="exact"/>
        </dgm:presLayoutVars>
      </dgm:prSet>
      <dgm:spPr/>
      <dgm:t>
        <a:bodyPr/>
        <a:lstStyle/>
        <a:p>
          <a:endParaRPr kumimoji="1" lang="ja-JP" altLang="en-US"/>
        </a:p>
      </dgm:t>
    </dgm:pt>
    <dgm:pt modelId="{F944895F-02E2-4E7E-938B-542BD9C89939}" type="pres">
      <dgm:prSet presAssocID="{362AB67D-4A8A-469E-B8CC-66A783289479}" presName="parentText" presStyleLbl="node1" presStyleIdx="0" presStyleCnt="1">
        <dgm:presLayoutVars>
          <dgm:chMax val="0"/>
          <dgm:bulletEnabled val="1"/>
        </dgm:presLayoutVars>
      </dgm:prSet>
      <dgm:spPr/>
      <dgm:t>
        <a:bodyPr/>
        <a:lstStyle/>
        <a:p>
          <a:endParaRPr kumimoji="1" lang="ja-JP" altLang="en-US"/>
        </a:p>
      </dgm:t>
    </dgm:pt>
  </dgm:ptLst>
  <dgm:cxnLst>
    <dgm:cxn modelId="{1A9381A0-C4A5-4AAC-90DF-C728024B9819}" type="presOf" srcId="{858170AC-9F13-4BB4-8069-D62E50515BE6}" destId="{60061E73-C9D6-4235-992C-B23DC3F0876C}" srcOrd="0" destOrd="0" presId="urn:microsoft.com/office/officeart/2005/8/layout/vList2"/>
    <dgm:cxn modelId="{BC79E1F8-89CE-4272-A6E1-700AE5DDC3C3}" type="presOf" srcId="{362AB67D-4A8A-469E-B8CC-66A783289479}" destId="{F944895F-02E2-4E7E-938B-542BD9C89939}" srcOrd="0" destOrd="0" presId="urn:microsoft.com/office/officeart/2005/8/layout/vList2"/>
    <dgm:cxn modelId="{D05A5CF3-3F25-4196-A833-53848C9648A1}" srcId="{858170AC-9F13-4BB4-8069-D62E50515BE6}" destId="{362AB67D-4A8A-469E-B8CC-66A783289479}" srcOrd="0" destOrd="0" parTransId="{9981247B-D88C-4BF7-B9E7-D4068B8755E4}" sibTransId="{6A6DEBCA-3845-4224-B649-C7CD7238CC33}"/>
    <dgm:cxn modelId="{92AF5A4D-D210-4B53-8A10-E901AC1E71BB}" type="presParOf" srcId="{60061E73-C9D6-4235-992C-B23DC3F0876C}" destId="{F944895F-02E2-4E7E-938B-542BD9C8993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D34A1A0-A2ED-4159-AC37-C8FCCFDAFDBC}" type="doc">
      <dgm:prSet loTypeId="urn:microsoft.com/office/officeart/2005/8/layout/vList2" loCatId="list" qsTypeId="urn:microsoft.com/office/officeart/2005/8/quickstyle/simple1" qsCatId="simple" csTypeId="urn:microsoft.com/office/officeart/2005/8/colors/accent3_3" csCatId="accent3"/>
      <dgm:spPr/>
      <dgm:t>
        <a:bodyPr/>
        <a:lstStyle/>
        <a:p>
          <a:endParaRPr kumimoji="1" lang="ja-JP" altLang="en-US"/>
        </a:p>
      </dgm:t>
    </dgm:pt>
    <dgm:pt modelId="{BF9451A5-C81A-4A0D-A3EF-4ADC6B76E038}">
      <dgm:prSet/>
      <dgm:spPr/>
      <dgm:t>
        <a:bodyPr/>
        <a:lstStyle/>
        <a:p>
          <a:pPr rtl="0"/>
          <a:r>
            <a:rPr lang="en-US" dirty="0" smtClean="0"/>
            <a:t>11.2.1</a:t>
          </a:r>
          <a:r>
            <a:rPr lang="ja-JP" dirty="0" smtClean="0"/>
            <a:t>　総需要の不足と総供給ショック</a:t>
          </a:r>
          <a:endParaRPr lang="ja-JP" dirty="0"/>
        </a:p>
      </dgm:t>
    </dgm:pt>
    <dgm:pt modelId="{73BCBF48-8BFB-4BFB-8A11-F3334FE1AFBA}" type="parTrans" cxnId="{88DFAE8C-6FE1-4255-AD7C-E29F1790508A}">
      <dgm:prSet/>
      <dgm:spPr/>
      <dgm:t>
        <a:bodyPr/>
        <a:lstStyle/>
        <a:p>
          <a:endParaRPr kumimoji="1" lang="ja-JP" altLang="en-US"/>
        </a:p>
      </dgm:t>
    </dgm:pt>
    <dgm:pt modelId="{4DEFE8FD-96EA-4992-AA47-64F00E576114}" type="sibTrans" cxnId="{88DFAE8C-6FE1-4255-AD7C-E29F1790508A}">
      <dgm:prSet/>
      <dgm:spPr/>
      <dgm:t>
        <a:bodyPr/>
        <a:lstStyle/>
        <a:p>
          <a:endParaRPr kumimoji="1" lang="ja-JP" altLang="en-US"/>
        </a:p>
      </dgm:t>
    </dgm:pt>
    <dgm:pt modelId="{29E23062-3EC4-4A8A-99DC-5DE9566EC796}" type="pres">
      <dgm:prSet presAssocID="{1D34A1A0-A2ED-4159-AC37-C8FCCFDAFDBC}" presName="linear" presStyleCnt="0">
        <dgm:presLayoutVars>
          <dgm:animLvl val="lvl"/>
          <dgm:resizeHandles val="exact"/>
        </dgm:presLayoutVars>
      </dgm:prSet>
      <dgm:spPr/>
      <dgm:t>
        <a:bodyPr/>
        <a:lstStyle/>
        <a:p>
          <a:endParaRPr kumimoji="1" lang="ja-JP" altLang="en-US"/>
        </a:p>
      </dgm:t>
    </dgm:pt>
    <dgm:pt modelId="{851CA4A2-12B9-4BEC-B19E-2092EEEC1DB4}" type="pres">
      <dgm:prSet presAssocID="{BF9451A5-C81A-4A0D-A3EF-4ADC6B76E038}" presName="parentText" presStyleLbl="node1" presStyleIdx="0" presStyleCnt="1" custLinFactNeighborX="12425" custLinFactNeighborY="-8089">
        <dgm:presLayoutVars>
          <dgm:chMax val="0"/>
          <dgm:bulletEnabled val="1"/>
        </dgm:presLayoutVars>
      </dgm:prSet>
      <dgm:spPr/>
      <dgm:t>
        <a:bodyPr/>
        <a:lstStyle/>
        <a:p>
          <a:endParaRPr kumimoji="1" lang="ja-JP" altLang="en-US"/>
        </a:p>
      </dgm:t>
    </dgm:pt>
  </dgm:ptLst>
  <dgm:cxnLst>
    <dgm:cxn modelId="{5B550275-34B7-48B1-BF3D-E5CF2DD154D8}" type="presOf" srcId="{BF9451A5-C81A-4A0D-A3EF-4ADC6B76E038}" destId="{851CA4A2-12B9-4BEC-B19E-2092EEEC1DB4}" srcOrd="0" destOrd="0" presId="urn:microsoft.com/office/officeart/2005/8/layout/vList2"/>
    <dgm:cxn modelId="{88DFAE8C-6FE1-4255-AD7C-E29F1790508A}" srcId="{1D34A1A0-A2ED-4159-AC37-C8FCCFDAFDBC}" destId="{BF9451A5-C81A-4A0D-A3EF-4ADC6B76E038}" srcOrd="0" destOrd="0" parTransId="{73BCBF48-8BFB-4BFB-8A11-F3334FE1AFBA}" sibTransId="{4DEFE8FD-96EA-4992-AA47-64F00E576114}"/>
    <dgm:cxn modelId="{1B9EBB77-A481-4C22-81E3-1E24A3ED2288}" type="presOf" srcId="{1D34A1A0-A2ED-4159-AC37-C8FCCFDAFDBC}" destId="{29E23062-3EC4-4A8A-99DC-5DE9566EC796}" srcOrd="0" destOrd="0" presId="urn:microsoft.com/office/officeart/2005/8/layout/vList2"/>
    <dgm:cxn modelId="{E39D8021-8970-4A9B-8927-A65A85539693}" type="presParOf" srcId="{29E23062-3EC4-4A8A-99DC-5DE9566EC796}" destId="{851CA4A2-12B9-4BEC-B19E-2092EEEC1DB4}"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A3E5802-F6B8-480A-AA09-EFBA40DF2EF4}"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B0CC26A6-7045-4E62-AC5B-ACADF0B10EB1}">
      <dgm:prSet/>
      <dgm:spPr/>
      <dgm:t>
        <a:bodyPr/>
        <a:lstStyle/>
        <a:p>
          <a:pPr rtl="0"/>
          <a:r>
            <a:rPr lang="en-US" dirty="0" smtClean="0"/>
            <a:t>11.2.2</a:t>
          </a:r>
          <a:r>
            <a:rPr lang="ja-JP" dirty="0" smtClean="0"/>
            <a:t>　最低賃金法</a:t>
          </a:r>
          <a:endParaRPr lang="ja-JP" dirty="0"/>
        </a:p>
      </dgm:t>
    </dgm:pt>
    <dgm:pt modelId="{00621F91-49F1-4B27-A4A6-CEE1140ADB5E}" type="parTrans" cxnId="{3B36A4F8-576D-43AE-B025-719507A50868}">
      <dgm:prSet/>
      <dgm:spPr/>
      <dgm:t>
        <a:bodyPr/>
        <a:lstStyle/>
        <a:p>
          <a:endParaRPr kumimoji="1" lang="ja-JP" altLang="en-US"/>
        </a:p>
      </dgm:t>
    </dgm:pt>
    <dgm:pt modelId="{C2D2D55E-AC64-401B-9B79-C8CEBBA83C21}" type="sibTrans" cxnId="{3B36A4F8-576D-43AE-B025-719507A50868}">
      <dgm:prSet/>
      <dgm:spPr/>
      <dgm:t>
        <a:bodyPr/>
        <a:lstStyle/>
        <a:p>
          <a:endParaRPr kumimoji="1" lang="ja-JP" altLang="en-US"/>
        </a:p>
      </dgm:t>
    </dgm:pt>
    <dgm:pt modelId="{3AD582A8-7532-40EC-85DB-D71E91E97BF4}" type="pres">
      <dgm:prSet presAssocID="{1A3E5802-F6B8-480A-AA09-EFBA40DF2EF4}" presName="linear" presStyleCnt="0">
        <dgm:presLayoutVars>
          <dgm:animLvl val="lvl"/>
          <dgm:resizeHandles val="exact"/>
        </dgm:presLayoutVars>
      </dgm:prSet>
      <dgm:spPr/>
      <dgm:t>
        <a:bodyPr/>
        <a:lstStyle/>
        <a:p>
          <a:endParaRPr kumimoji="1" lang="ja-JP" altLang="en-US"/>
        </a:p>
      </dgm:t>
    </dgm:pt>
    <dgm:pt modelId="{2A7B22A4-2D4D-4AD4-9345-A24F9A87913B}" type="pres">
      <dgm:prSet presAssocID="{B0CC26A6-7045-4E62-AC5B-ACADF0B10EB1}" presName="parentText" presStyleLbl="node1" presStyleIdx="0" presStyleCnt="1" custLinFactNeighborX="1786" custLinFactNeighborY="-11021">
        <dgm:presLayoutVars>
          <dgm:chMax val="0"/>
          <dgm:bulletEnabled val="1"/>
        </dgm:presLayoutVars>
      </dgm:prSet>
      <dgm:spPr/>
      <dgm:t>
        <a:bodyPr/>
        <a:lstStyle/>
        <a:p>
          <a:endParaRPr kumimoji="1" lang="ja-JP" altLang="en-US"/>
        </a:p>
      </dgm:t>
    </dgm:pt>
  </dgm:ptLst>
  <dgm:cxnLst>
    <dgm:cxn modelId="{3B36A4F8-576D-43AE-B025-719507A50868}" srcId="{1A3E5802-F6B8-480A-AA09-EFBA40DF2EF4}" destId="{B0CC26A6-7045-4E62-AC5B-ACADF0B10EB1}" srcOrd="0" destOrd="0" parTransId="{00621F91-49F1-4B27-A4A6-CEE1140ADB5E}" sibTransId="{C2D2D55E-AC64-401B-9B79-C8CEBBA83C21}"/>
    <dgm:cxn modelId="{2173AE1D-2DCF-48BA-AB75-5F14BDC9BEA7}" type="presOf" srcId="{B0CC26A6-7045-4E62-AC5B-ACADF0B10EB1}" destId="{2A7B22A4-2D4D-4AD4-9345-A24F9A87913B}" srcOrd="0" destOrd="0" presId="urn:microsoft.com/office/officeart/2005/8/layout/vList2"/>
    <dgm:cxn modelId="{4D3E5EBC-7346-4257-8CB8-D66C40CF658C}" type="presOf" srcId="{1A3E5802-F6B8-480A-AA09-EFBA40DF2EF4}" destId="{3AD582A8-7532-40EC-85DB-D71E91E97BF4}" srcOrd="0" destOrd="0" presId="urn:microsoft.com/office/officeart/2005/8/layout/vList2"/>
    <dgm:cxn modelId="{C86D916F-D8AB-4E84-9D80-265291799892}" type="presParOf" srcId="{3AD582A8-7532-40EC-85DB-D71E91E97BF4}" destId="{2A7B22A4-2D4D-4AD4-9345-A24F9A87913B}"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62DF8A1-F369-435F-BA27-1F84E5E0AAB0}"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0C2AF4BB-D2FD-46C2-9AE3-B6CE64474C8A}">
      <dgm:prSet/>
      <dgm:spPr/>
      <dgm:t>
        <a:bodyPr/>
        <a:lstStyle/>
        <a:p>
          <a:pPr rtl="0"/>
          <a:r>
            <a:rPr kumimoji="1" lang="en-US" dirty="0" smtClean="0"/>
            <a:t>11.2.3</a:t>
          </a:r>
          <a:r>
            <a:rPr kumimoji="1" lang="ja-JP" dirty="0" smtClean="0"/>
            <a:t>　労働組合</a:t>
          </a:r>
          <a:endParaRPr lang="ja-JP" dirty="0"/>
        </a:p>
      </dgm:t>
    </dgm:pt>
    <dgm:pt modelId="{691BF087-702A-4204-8612-D1CEDCF3BD08}" type="parTrans" cxnId="{D6D0E6F8-4489-4138-BF4C-C3ED093A89D6}">
      <dgm:prSet/>
      <dgm:spPr/>
      <dgm:t>
        <a:bodyPr/>
        <a:lstStyle/>
        <a:p>
          <a:endParaRPr kumimoji="1" lang="ja-JP" altLang="en-US"/>
        </a:p>
      </dgm:t>
    </dgm:pt>
    <dgm:pt modelId="{4414F4B6-F655-4A67-98C9-337EA2B0542A}" type="sibTrans" cxnId="{D6D0E6F8-4489-4138-BF4C-C3ED093A89D6}">
      <dgm:prSet/>
      <dgm:spPr/>
      <dgm:t>
        <a:bodyPr/>
        <a:lstStyle/>
        <a:p>
          <a:endParaRPr kumimoji="1" lang="ja-JP" altLang="en-US"/>
        </a:p>
      </dgm:t>
    </dgm:pt>
    <dgm:pt modelId="{A145A060-14B4-4A85-A2E4-4CD463FD3923}" type="pres">
      <dgm:prSet presAssocID="{162DF8A1-F369-435F-BA27-1F84E5E0AAB0}" presName="linear" presStyleCnt="0">
        <dgm:presLayoutVars>
          <dgm:animLvl val="lvl"/>
          <dgm:resizeHandles val="exact"/>
        </dgm:presLayoutVars>
      </dgm:prSet>
      <dgm:spPr/>
      <dgm:t>
        <a:bodyPr/>
        <a:lstStyle/>
        <a:p>
          <a:endParaRPr kumimoji="1" lang="ja-JP" altLang="en-US"/>
        </a:p>
      </dgm:t>
    </dgm:pt>
    <dgm:pt modelId="{33FECADD-FDE6-41E1-A279-1A6BF50BD4A8}" type="pres">
      <dgm:prSet presAssocID="{0C2AF4BB-D2FD-46C2-9AE3-B6CE64474C8A}" presName="parentText" presStyleLbl="node1" presStyleIdx="0" presStyleCnt="1">
        <dgm:presLayoutVars>
          <dgm:chMax val="0"/>
          <dgm:bulletEnabled val="1"/>
        </dgm:presLayoutVars>
      </dgm:prSet>
      <dgm:spPr/>
      <dgm:t>
        <a:bodyPr/>
        <a:lstStyle/>
        <a:p>
          <a:endParaRPr kumimoji="1" lang="ja-JP" altLang="en-US"/>
        </a:p>
      </dgm:t>
    </dgm:pt>
  </dgm:ptLst>
  <dgm:cxnLst>
    <dgm:cxn modelId="{C7204BED-6343-4440-8199-6C0DD019EBFB}" type="presOf" srcId="{162DF8A1-F369-435F-BA27-1F84E5E0AAB0}" destId="{A145A060-14B4-4A85-A2E4-4CD463FD3923}" srcOrd="0" destOrd="0" presId="urn:microsoft.com/office/officeart/2005/8/layout/vList2"/>
    <dgm:cxn modelId="{FB667F86-AE94-436B-9C69-36B4EC79741D}" type="presOf" srcId="{0C2AF4BB-D2FD-46C2-9AE3-B6CE64474C8A}" destId="{33FECADD-FDE6-41E1-A279-1A6BF50BD4A8}" srcOrd="0" destOrd="0" presId="urn:microsoft.com/office/officeart/2005/8/layout/vList2"/>
    <dgm:cxn modelId="{D6D0E6F8-4489-4138-BF4C-C3ED093A89D6}" srcId="{162DF8A1-F369-435F-BA27-1F84E5E0AAB0}" destId="{0C2AF4BB-D2FD-46C2-9AE3-B6CE64474C8A}" srcOrd="0" destOrd="0" parTransId="{691BF087-702A-4204-8612-D1CEDCF3BD08}" sibTransId="{4414F4B6-F655-4A67-98C9-337EA2B0542A}"/>
    <dgm:cxn modelId="{66E30309-E4DE-4E9C-920B-D5DEA3024ED2}" type="presParOf" srcId="{A145A060-14B4-4A85-A2E4-4CD463FD3923}" destId="{33FECADD-FDE6-41E1-A279-1A6BF50BD4A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CDFD077-758D-471A-B8D7-0D8CD5624414}"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kumimoji="1" lang="ja-JP" altLang="en-US"/>
        </a:p>
      </dgm:t>
    </dgm:pt>
    <dgm:pt modelId="{4B5D0F88-A37C-4632-B56A-6DB8075976EC}">
      <dgm:prSet/>
      <dgm:spPr/>
      <dgm:t>
        <a:bodyPr/>
        <a:lstStyle/>
        <a:p>
          <a:pPr rtl="0"/>
          <a:r>
            <a:rPr lang="ja-JP" dirty="0" smtClean="0"/>
            <a:t>労働組合に属する労働者は団体交渉により高い賃金を獲得することが可能。</a:t>
          </a:r>
          <a:endParaRPr lang="ja-JP" dirty="0"/>
        </a:p>
      </dgm:t>
    </dgm:pt>
    <dgm:pt modelId="{6C8D9F43-FC89-479F-8730-E2B6282248D0}" type="parTrans" cxnId="{4648B844-A6E5-4CA7-8BC2-18EF14040D8E}">
      <dgm:prSet/>
      <dgm:spPr/>
      <dgm:t>
        <a:bodyPr/>
        <a:lstStyle/>
        <a:p>
          <a:endParaRPr kumimoji="1" lang="ja-JP" altLang="en-US"/>
        </a:p>
      </dgm:t>
    </dgm:pt>
    <dgm:pt modelId="{4795D311-32EE-4BB1-9648-038A83F8FA53}" type="sibTrans" cxnId="{4648B844-A6E5-4CA7-8BC2-18EF14040D8E}">
      <dgm:prSet/>
      <dgm:spPr/>
      <dgm:t>
        <a:bodyPr/>
        <a:lstStyle/>
        <a:p>
          <a:endParaRPr kumimoji="1" lang="ja-JP" altLang="en-US"/>
        </a:p>
      </dgm:t>
    </dgm:pt>
    <dgm:pt modelId="{854D0B57-1358-4C76-827C-5EF820E240F0}" type="pres">
      <dgm:prSet presAssocID="{5CDFD077-758D-471A-B8D7-0D8CD5624414}" presName="linear" presStyleCnt="0">
        <dgm:presLayoutVars>
          <dgm:animLvl val="lvl"/>
          <dgm:resizeHandles val="exact"/>
        </dgm:presLayoutVars>
      </dgm:prSet>
      <dgm:spPr/>
      <dgm:t>
        <a:bodyPr/>
        <a:lstStyle/>
        <a:p>
          <a:endParaRPr kumimoji="1" lang="ja-JP" altLang="en-US"/>
        </a:p>
      </dgm:t>
    </dgm:pt>
    <dgm:pt modelId="{A34A2E37-B740-4247-B10C-28AF23F763BE}" type="pres">
      <dgm:prSet presAssocID="{4B5D0F88-A37C-4632-B56A-6DB8075976EC}" presName="parentText" presStyleLbl="node1" presStyleIdx="0" presStyleCnt="1">
        <dgm:presLayoutVars>
          <dgm:chMax val="0"/>
          <dgm:bulletEnabled val="1"/>
        </dgm:presLayoutVars>
      </dgm:prSet>
      <dgm:spPr/>
      <dgm:t>
        <a:bodyPr/>
        <a:lstStyle/>
        <a:p>
          <a:endParaRPr kumimoji="1" lang="ja-JP" altLang="en-US"/>
        </a:p>
      </dgm:t>
    </dgm:pt>
  </dgm:ptLst>
  <dgm:cxnLst>
    <dgm:cxn modelId="{AAE23690-8179-422E-87BB-0D47255D1BEF}" type="presOf" srcId="{4B5D0F88-A37C-4632-B56A-6DB8075976EC}" destId="{A34A2E37-B740-4247-B10C-28AF23F763BE}" srcOrd="0" destOrd="0" presId="urn:microsoft.com/office/officeart/2005/8/layout/vList2"/>
    <dgm:cxn modelId="{4648B844-A6E5-4CA7-8BC2-18EF14040D8E}" srcId="{5CDFD077-758D-471A-B8D7-0D8CD5624414}" destId="{4B5D0F88-A37C-4632-B56A-6DB8075976EC}" srcOrd="0" destOrd="0" parTransId="{6C8D9F43-FC89-479F-8730-E2B6282248D0}" sibTransId="{4795D311-32EE-4BB1-9648-038A83F8FA53}"/>
    <dgm:cxn modelId="{F7A2A061-0040-47CA-B65C-31939A0A27F0}" type="presOf" srcId="{5CDFD077-758D-471A-B8D7-0D8CD5624414}" destId="{854D0B57-1358-4C76-827C-5EF820E240F0}" srcOrd="0" destOrd="0" presId="urn:microsoft.com/office/officeart/2005/8/layout/vList2"/>
    <dgm:cxn modelId="{308520F9-53BB-40F9-8A81-E52C1C246965}" type="presParOf" srcId="{854D0B57-1358-4C76-827C-5EF820E240F0}" destId="{A34A2E37-B740-4247-B10C-28AF23F763BE}"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C7BBD8C-1C7C-48E3-B0D9-B0A7E7C8B4F5}"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kumimoji="1" lang="ja-JP" altLang="en-US"/>
        </a:p>
      </dgm:t>
    </dgm:pt>
    <dgm:pt modelId="{EB49B6FD-E8C2-4C8B-978F-A083BD13E700}">
      <dgm:prSet/>
      <dgm:spPr/>
      <dgm:t>
        <a:bodyPr/>
        <a:lstStyle/>
        <a:p>
          <a:pPr rtl="0"/>
          <a:r>
            <a:rPr lang="ja-JP" dirty="0" smtClean="0"/>
            <a:t>均衡賃金率よりも高い賃金率で給料が支払われることになる。</a:t>
          </a:r>
          <a:endParaRPr lang="ja-JP" dirty="0"/>
        </a:p>
      </dgm:t>
    </dgm:pt>
    <dgm:pt modelId="{84FB5C03-C1FE-446C-BE63-B49FAB90ECEF}" type="parTrans" cxnId="{DC81D356-208C-4E05-9736-9D2BADC20A6A}">
      <dgm:prSet/>
      <dgm:spPr/>
      <dgm:t>
        <a:bodyPr/>
        <a:lstStyle/>
        <a:p>
          <a:endParaRPr kumimoji="1" lang="ja-JP" altLang="en-US"/>
        </a:p>
      </dgm:t>
    </dgm:pt>
    <dgm:pt modelId="{85C55BE1-842E-47C8-B884-5F5FF10511F4}" type="sibTrans" cxnId="{DC81D356-208C-4E05-9736-9D2BADC20A6A}">
      <dgm:prSet/>
      <dgm:spPr/>
      <dgm:t>
        <a:bodyPr/>
        <a:lstStyle/>
        <a:p>
          <a:endParaRPr kumimoji="1" lang="ja-JP" altLang="en-US"/>
        </a:p>
      </dgm:t>
    </dgm:pt>
    <dgm:pt modelId="{E168D64B-C4F0-4759-899B-DDEC09704769}" type="pres">
      <dgm:prSet presAssocID="{DC7BBD8C-1C7C-48E3-B0D9-B0A7E7C8B4F5}" presName="linear" presStyleCnt="0">
        <dgm:presLayoutVars>
          <dgm:animLvl val="lvl"/>
          <dgm:resizeHandles val="exact"/>
        </dgm:presLayoutVars>
      </dgm:prSet>
      <dgm:spPr/>
      <dgm:t>
        <a:bodyPr/>
        <a:lstStyle/>
        <a:p>
          <a:endParaRPr kumimoji="1" lang="ja-JP" altLang="en-US"/>
        </a:p>
      </dgm:t>
    </dgm:pt>
    <dgm:pt modelId="{73D0AF60-2BC7-4266-9544-09A4FE8D9AAE}" type="pres">
      <dgm:prSet presAssocID="{EB49B6FD-E8C2-4C8B-978F-A083BD13E700}" presName="parentText" presStyleLbl="node1" presStyleIdx="0" presStyleCnt="1">
        <dgm:presLayoutVars>
          <dgm:chMax val="0"/>
          <dgm:bulletEnabled val="1"/>
        </dgm:presLayoutVars>
      </dgm:prSet>
      <dgm:spPr/>
      <dgm:t>
        <a:bodyPr/>
        <a:lstStyle/>
        <a:p>
          <a:endParaRPr kumimoji="1" lang="ja-JP" altLang="en-US"/>
        </a:p>
      </dgm:t>
    </dgm:pt>
  </dgm:ptLst>
  <dgm:cxnLst>
    <dgm:cxn modelId="{DC81D356-208C-4E05-9736-9D2BADC20A6A}" srcId="{DC7BBD8C-1C7C-48E3-B0D9-B0A7E7C8B4F5}" destId="{EB49B6FD-E8C2-4C8B-978F-A083BD13E700}" srcOrd="0" destOrd="0" parTransId="{84FB5C03-C1FE-446C-BE63-B49FAB90ECEF}" sibTransId="{85C55BE1-842E-47C8-B884-5F5FF10511F4}"/>
    <dgm:cxn modelId="{1DC3F365-FA1A-4A5B-9BA0-A46189415B5A}" type="presOf" srcId="{DC7BBD8C-1C7C-48E3-B0D9-B0A7E7C8B4F5}" destId="{E168D64B-C4F0-4759-899B-DDEC09704769}" srcOrd="0" destOrd="0" presId="urn:microsoft.com/office/officeart/2005/8/layout/vList2"/>
    <dgm:cxn modelId="{09ED685A-F323-4D8D-9D3E-20DB792DDCF7}" type="presOf" srcId="{EB49B6FD-E8C2-4C8B-978F-A083BD13E700}" destId="{73D0AF60-2BC7-4266-9544-09A4FE8D9AAE}" srcOrd="0" destOrd="0" presId="urn:microsoft.com/office/officeart/2005/8/layout/vList2"/>
    <dgm:cxn modelId="{91779FA3-FA30-44C1-B207-7183271D0E2D}" type="presParOf" srcId="{E168D64B-C4F0-4759-899B-DDEC09704769}" destId="{73D0AF60-2BC7-4266-9544-09A4FE8D9AAE}"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7DEF5A9-BED1-49F4-BA5B-5B7F0981C2AF}"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kumimoji="1" lang="ja-JP" altLang="en-US"/>
        </a:p>
      </dgm:t>
    </dgm:pt>
    <dgm:pt modelId="{78BF5863-1493-4E50-AE7F-A04B4789AAED}">
      <dgm:prSet/>
      <dgm:spPr/>
      <dgm:t>
        <a:bodyPr/>
        <a:lstStyle/>
        <a:p>
          <a:pPr rtl="0"/>
          <a:r>
            <a:rPr lang="ja-JP" dirty="0" smtClean="0"/>
            <a:t>労働供給が上昇する一方で労働需要が減少して失業が発生する可能性がある。</a:t>
          </a:r>
          <a:endParaRPr lang="ja-JP" dirty="0"/>
        </a:p>
      </dgm:t>
    </dgm:pt>
    <dgm:pt modelId="{2366B317-112D-4519-9729-5E25D0C99CF5}" type="parTrans" cxnId="{993D7630-4D23-4886-B0B1-037BE9A8B21F}">
      <dgm:prSet/>
      <dgm:spPr/>
      <dgm:t>
        <a:bodyPr/>
        <a:lstStyle/>
        <a:p>
          <a:endParaRPr kumimoji="1" lang="ja-JP" altLang="en-US"/>
        </a:p>
      </dgm:t>
    </dgm:pt>
    <dgm:pt modelId="{DA7DF880-3662-4F32-BA21-4AEF64D343FC}" type="sibTrans" cxnId="{993D7630-4D23-4886-B0B1-037BE9A8B21F}">
      <dgm:prSet/>
      <dgm:spPr/>
      <dgm:t>
        <a:bodyPr/>
        <a:lstStyle/>
        <a:p>
          <a:endParaRPr kumimoji="1" lang="ja-JP" altLang="en-US"/>
        </a:p>
      </dgm:t>
    </dgm:pt>
    <dgm:pt modelId="{9B7A3260-418E-461D-8070-880E6CC6194D}" type="pres">
      <dgm:prSet presAssocID="{97DEF5A9-BED1-49F4-BA5B-5B7F0981C2AF}" presName="linear" presStyleCnt="0">
        <dgm:presLayoutVars>
          <dgm:animLvl val="lvl"/>
          <dgm:resizeHandles val="exact"/>
        </dgm:presLayoutVars>
      </dgm:prSet>
      <dgm:spPr/>
      <dgm:t>
        <a:bodyPr/>
        <a:lstStyle/>
        <a:p>
          <a:endParaRPr kumimoji="1" lang="ja-JP" altLang="en-US"/>
        </a:p>
      </dgm:t>
    </dgm:pt>
    <dgm:pt modelId="{88F9D05B-9CC3-4DFD-B556-C149A362B756}" type="pres">
      <dgm:prSet presAssocID="{78BF5863-1493-4E50-AE7F-A04B4789AAED}" presName="parentText" presStyleLbl="node1" presStyleIdx="0" presStyleCnt="1" custLinFactNeighborY="44473">
        <dgm:presLayoutVars>
          <dgm:chMax val="0"/>
          <dgm:bulletEnabled val="1"/>
        </dgm:presLayoutVars>
      </dgm:prSet>
      <dgm:spPr/>
      <dgm:t>
        <a:bodyPr/>
        <a:lstStyle/>
        <a:p>
          <a:endParaRPr kumimoji="1" lang="ja-JP" altLang="en-US"/>
        </a:p>
      </dgm:t>
    </dgm:pt>
  </dgm:ptLst>
  <dgm:cxnLst>
    <dgm:cxn modelId="{EC3D6984-20CB-4265-AAC8-B954A6E15572}" type="presOf" srcId="{78BF5863-1493-4E50-AE7F-A04B4789AAED}" destId="{88F9D05B-9CC3-4DFD-B556-C149A362B756}" srcOrd="0" destOrd="0" presId="urn:microsoft.com/office/officeart/2005/8/layout/vList2"/>
    <dgm:cxn modelId="{993D7630-4D23-4886-B0B1-037BE9A8B21F}" srcId="{97DEF5A9-BED1-49F4-BA5B-5B7F0981C2AF}" destId="{78BF5863-1493-4E50-AE7F-A04B4789AAED}" srcOrd="0" destOrd="0" parTransId="{2366B317-112D-4519-9729-5E25D0C99CF5}" sibTransId="{DA7DF880-3662-4F32-BA21-4AEF64D343FC}"/>
    <dgm:cxn modelId="{5C654CFF-0B18-40E8-98BD-8A35AA1A9EF3}" type="presOf" srcId="{97DEF5A9-BED1-49F4-BA5B-5B7F0981C2AF}" destId="{9B7A3260-418E-461D-8070-880E6CC6194D}" srcOrd="0" destOrd="0" presId="urn:microsoft.com/office/officeart/2005/8/layout/vList2"/>
    <dgm:cxn modelId="{9FE009D9-6012-413A-B931-5619E77A65D5}" type="presParOf" srcId="{9B7A3260-418E-461D-8070-880E6CC6194D}" destId="{88F9D05B-9CC3-4DFD-B556-C149A362B756}" srcOrd="0"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FA6E7BE6-8B31-4505-B873-2A74667A516C}"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C7018006-9D46-4DB0-B0D5-FABFE4B60C18}">
      <dgm:prSet/>
      <dgm:spPr/>
      <dgm:t>
        <a:bodyPr/>
        <a:lstStyle/>
        <a:p>
          <a:pPr rtl="0"/>
          <a:r>
            <a:rPr kumimoji="1" lang="en-US" dirty="0" smtClean="0"/>
            <a:t>11.2.4</a:t>
          </a:r>
          <a:r>
            <a:rPr kumimoji="1" lang="ja-JP" dirty="0" smtClean="0"/>
            <a:t>　効率賃金理論</a:t>
          </a:r>
          <a:endParaRPr lang="ja-JP" dirty="0"/>
        </a:p>
      </dgm:t>
    </dgm:pt>
    <dgm:pt modelId="{A56FBAE3-5266-4042-A428-4859B361873C}" type="parTrans" cxnId="{B5DD512A-6DB7-40A6-B25F-063994CAD659}">
      <dgm:prSet/>
      <dgm:spPr/>
      <dgm:t>
        <a:bodyPr/>
        <a:lstStyle/>
        <a:p>
          <a:endParaRPr kumimoji="1" lang="ja-JP" altLang="en-US"/>
        </a:p>
      </dgm:t>
    </dgm:pt>
    <dgm:pt modelId="{0536CDA8-8080-4338-B688-AADCBBE9A29E}" type="sibTrans" cxnId="{B5DD512A-6DB7-40A6-B25F-063994CAD659}">
      <dgm:prSet/>
      <dgm:spPr/>
      <dgm:t>
        <a:bodyPr/>
        <a:lstStyle/>
        <a:p>
          <a:endParaRPr kumimoji="1" lang="ja-JP" altLang="en-US"/>
        </a:p>
      </dgm:t>
    </dgm:pt>
    <dgm:pt modelId="{C3131D24-FB03-4844-A45D-8C922CC8181D}" type="pres">
      <dgm:prSet presAssocID="{FA6E7BE6-8B31-4505-B873-2A74667A516C}" presName="linear" presStyleCnt="0">
        <dgm:presLayoutVars>
          <dgm:animLvl val="lvl"/>
          <dgm:resizeHandles val="exact"/>
        </dgm:presLayoutVars>
      </dgm:prSet>
      <dgm:spPr/>
      <dgm:t>
        <a:bodyPr/>
        <a:lstStyle/>
        <a:p>
          <a:endParaRPr kumimoji="1" lang="ja-JP" altLang="en-US"/>
        </a:p>
      </dgm:t>
    </dgm:pt>
    <dgm:pt modelId="{EE3B5A18-2AEC-4EC8-98D2-B6846B09047D}" type="pres">
      <dgm:prSet presAssocID="{C7018006-9D46-4DB0-B0D5-FABFE4B60C18}" presName="parentText" presStyleLbl="node1" presStyleIdx="0" presStyleCnt="1">
        <dgm:presLayoutVars>
          <dgm:chMax val="0"/>
          <dgm:bulletEnabled val="1"/>
        </dgm:presLayoutVars>
      </dgm:prSet>
      <dgm:spPr/>
      <dgm:t>
        <a:bodyPr/>
        <a:lstStyle/>
        <a:p>
          <a:endParaRPr kumimoji="1" lang="ja-JP" altLang="en-US"/>
        </a:p>
      </dgm:t>
    </dgm:pt>
  </dgm:ptLst>
  <dgm:cxnLst>
    <dgm:cxn modelId="{81843DA9-753E-491C-B240-EC0C27D2309C}" type="presOf" srcId="{FA6E7BE6-8B31-4505-B873-2A74667A516C}" destId="{C3131D24-FB03-4844-A45D-8C922CC8181D}" srcOrd="0" destOrd="0" presId="urn:microsoft.com/office/officeart/2005/8/layout/vList2"/>
    <dgm:cxn modelId="{B5DD512A-6DB7-40A6-B25F-063994CAD659}" srcId="{FA6E7BE6-8B31-4505-B873-2A74667A516C}" destId="{C7018006-9D46-4DB0-B0D5-FABFE4B60C18}" srcOrd="0" destOrd="0" parTransId="{A56FBAE3-5266-4042-A428-4859B361873C}" sibTransId="{0536CDA8-8080-4338-B688-AADCBBE9A29E}"/>
    <dgm:cxn modelId="{CD0F3E0A-8580-4312-9419-0C80E79BE368}" type="presOf" srcId="{C7018006-9D46-4DB0-B0D5-FABFE4B60C18}" destId="{EE3B5A18-2AEC-4EC8-98D2-B6846B09047D}" srcOrd="0" destOrd="0" presId="urn:microsoft.com/office/officeart/2005/8/layout/vList2"/>
    <dgm:cxn modelId="{DA2C74BB-E54C-4210-8AEB-29182AC51AB9}" type="presParOf" srcId="{C3131D24-FB03-4844-A45D-8C922CC8181D}" destId="{EE3B5A18-2AEC-4EC8-98D2-B6846B09047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F4CCEE-3418-4715-8ED6-503178C7C4BB}"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kumimoji="1" lang="ja-JP" altLang="en-US"/>
        </a:p>
      </dgm:t>
    </dgm:pt>
    <dgm:pt modelId="{06033F92-545C-480E-9042-D6655949BCAB}">
      <dgm:prSet/>
      <dgm:spPr/>
      <dgm:t>
        <a:bodyPr/>
        <a:lstStyle/>
        <a:p>
          <a:pPr algn="ctr" rtl="0"/>
          <a:r>
            <a:rPr lang="en-US" dirty="0" smtClean="0"/>
            <a:t>10.2.2</a:t>
          </a:r>
          <a:r>
            <a:rPr lang="ja-JP" dirty="0" smtClean="0"/>
            <a:t>　錯覚</a:t>
          </a:r>
          <a:endParaRPr lang="ja-JP" dirty="0"/>
        </a:p>
      </dgm:t>
    </dgm:pt>
    <dgm:pt modelId="{F42ED805-CFD6-4E44-9797-EC3FC2CFE6BE}" type="parTrans" cxnId="{FF83B622-5165-4A97-8756-EB6624F74195}">
      <dgm:prSet/>
      <dgm:spPr/>
      <dgm:t>
        <a:bodyPr/>
        <a:lstStyle/>
        <a:p>
          <a:endParaRPr kumimoji="1" lang="ja-JP" altLang="en-US"/>
        </a:p>
      </dgm:t>
    </dgm:pt>
    <dgm:pt modelId="{ADA73AAE-79BB-4840-A581-D014EBF7DA6E}" type="sibTrans" cxnId="{FF83B622-5165-4A97-8756-EB6624F74195}">
      <dgm:prSet/>
      <dgm:spPr/>
      <dgm:t>
        <a:bodyPr/>
        <a:lstStyle/>
        <a:p>
          <a:endParaRPr kumimoji="1" lang="ja-JP" altLang="en-US"/>
        </a:p>
      </dgm:t>
    </dgm:pt>
    <dgm:pt modelId="{022D24B9-E642-4AD8-ADAC-0066E99A5F1E}" type="pres">
      <dgm:prSet presAssocID="{35F4CCEE-3418-4715-8ED6-503178C7C4BB}" presName="linear" presStyleCnt="0">
        <dgm:presLayoutVars>
          <dgm:animLvl val="lvl"/>
          <dgm:resizeHandles val="exact"/>
        </dgm:presLayoutVars>
      </dgm:prSet>
      <dgm:spPr/>
      <dgm:t>
        <a:bodyPr/>
        <a:lstStyle/>
        <a:p>
          <a:endParaRPr kumimoji="1" lang="ja-JP" altLang="en-US"/>
        </a:p>
      </dgm:t>
    </dgm:pt>
    <dgm:pt modelId="{F7DC295F-8F8D-47CB-AAE2-23A4C2F50D10}" type="pres">
      <dgm:prSet presAssocID="{06033F92-545C-480E-9042-D6655949BCAB}" presName="parentText" presStyleLbl="node1" presStyleIdx="0" presStyleCnt="1" custLinFactNeighborX="1961" custLinFactNeighborY="-1118">
        <dgm:presLayoutVars>
          <dgm:chMax val="0"/>
          <dgm:bulletEnabled val="1"/>
        </dgm:presLayoutVars>
      </dgm:prSet>
      <dgm:spPr/>
      <dgm:t>
        <a:bodyPr/>
        <a:lstStyle/>
        <a:p>
          <a:endParaRPr kumimoji="1" lang="ja-JP" altLang="en-US"/>
        </a:p>
      </dgm:t>
    </dgm:pt>
  </dgm:ptLst>
  <dgm:cxnLst>
    <dgm:cxn modelId="{FF83B622-5165-4A97-8756-EB6624F74195}" srcId="{35F4CCEE-3418-4715-8ED6-503178C7C4BB}" destId="{06033F92-545C-480E-9042-D6655949BCAB}" srcOrd="0" destOrd="0" parTransId="{F42ED805-CFD6-4E44-9797-EC3FC2CFE6BE}" sibTransId="{ADA73AAE-79BB-4840-A581-D014EBF7DA6E}"/>
    <dgm:cxn modelId="{6BA38BF2-C8EA-4092-9945-4D459BB2863D}" type="presOf" srcId="{35F4CCEE-3418-4715-8ED6-503178C7C4BB}" destId="{022D24B9-E642-4AD8-ADAC-0066E99A5F1E}" srcOrd="0" destOrd="0" presId="urn:microsoft.com/office/officeart/2005/8/layout/vList2"/>
    <dgm:cxn modelId="{B2BAC162-C889-4068-885C-273F7DD6086C}" type="presOf" srcId="{06033F92-545C-480E-9042-D6655949BCAB}" destId="{F7DC295F-8F8D-47CB-AAE2-23A4C2F50D10}" srcOrd="0" destOrd="0" presId="urn:microsoft.com/office/officeart/2005/8/layout/vList2"/>
    <dgm:cxn modelId="{041AC75F-EB3D-479E-9991-BDAE90FA7FA4}" type="presParOf" srcId="{022D24B9-E642-4AD8-ADAC-0066E99A5F1E}" destId="{F7DC295F-8F8D-47CB-AAE2-23A4C2F50D10}"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3482E534-7A38-42C6-A74B-0D1353FB74B2}"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C0BF5334-2B8A-4775-9B29-0ECD386B42D7}">
      <dgm:prSet/>
      <dgm:spPr/>
      <dgm:t>
        <a:bodyPr/>
        <a:lstStyle/>
        <a:p>
          <a:pPr rtl="0"/>
          <a:r>
            <a:rPr kumimoji="1" lang="en-US" dirty="0" smtClean="0"/>
            <a:t>12.1</a:t>
          </a:r>
          <a:r>
            <a:rPr kumimoji="1" lang="ja-JP" dirty="0" smtClean="0"/>
            <a:t>　日本の財政赤字</a:t>
          </a:r>
          <a:endParaRPr lang="ja-JP" dirty="0"/>
        </a:p>
      </dgm:t>
    </dgm:pt>
    <dgm:pt modelId="{1EF2C59E-7A0F-4BAD-9FB9-CC491ED5DD42}" type="parTrans" cxnId="{B8DF2B56-110B-46B7-9FBF-E9626352A9F9}">
      <dgm:prSet/>
      <dgm:spPr/>
      <dgm:t>
        <a:bodyPr/>
        <a:lstStyle/>
        <a:p>
          <a:endParaRPr kumimoji="1" lang="ja-JP" altLang="en-US"/>
        </a:p>
      </dgm:t>
    </dgm:pt>
    <dgm:pt modelId="{9AFAEF0F-FB71-400F-8FF3-B1B2CBDF33A1}" type="sibTrans" cxnId="{B8DF2B56-110B-46B7-9FBF-E9626352A9F9}">
      <dgm:prSet/>
      <dgm:spPr/>
      <dgm:t>
        <a:bodyPr/>
        <a:lstStyle/>
        <a:p>
          <a:endParaRPr kumimoji="1" lang="ja-JP" altLang="en-US"/>
        </a:p>
      </dgm:t>
    </dgm:pt>
    <dgm:pt modelId="{A1DC371E-19FA-4DD9-A545-67DE4FB9B9B3}" type="pres">
      <dgm:prSet presAssocID="{3482E534-7A38-42C6-A74B-0D1353FB74B2}" presName="linear" presStyleCnt="0">
        <dgm:presLayoutVars>
          <dgm:animLvl val="lvl"/>
          <dgm:resizeHandles val="exact"/>
        </dgm:presLayoutVars>
      </dgm:prSet>
      <dgm:spPr/>
      <dgm:t>
        <a:bodyPr/>
        <a:lstStyle/>
        <a:p>
          <a:endParaRPr kumimoji="1" lang="ja-JP" altLang="en-US"/>
        </a:p>
      </dgm:t>
    </dgm:pt>
    <dgm:pt modelId="{100D63E0-8989-46EB-A14D-1C13D1827CA9}" type="pres">
      <dgm:prSet presAssocID="{C0BF5334-2B8A-4775-9B29-0ECD386B42D7}" presName="parentText" presStyleLbl="node1" presStyleIdx="0" presStyleCnt="1">
        <dgm:presLayoutVars>
          <dgm:chMax val="0"/>
          <dgm:bulletEnabled val="1"/>
        </dgm:presLayoutVars>
      </dgm:prSet>
      <dgm:spPr/>
      <dgm:t>
        <a:bodyPr/>
        <a:lstStyle/>
        <a:p>
          <a:endParaRPr kumimoji="1" lang="ja-JP" altLang="en-US"/>
        </a:p>
      </dgm:t>
    </dgm:pt>
  </dgm:ptLst>
  <dgm:cxnLst>
    <dgm:cxn modelId="{3F333926-B66F-47EA-BE52-9FFF2B0D7E00}" type="presOf" srcId="{3482E534-7A38-42C6-A74B-0D1353FB74B2}" destId="{A1DC371E-19FA-4DD9-A545-67DE4FB9B9B3}" srcOrd="0" destOrd="0" presId="urn:microsoft.com/office/officeart/2005/8/layout/vList2"/>
    <dgm:cxn modelId="{A968D1F1-B037-4F93-B0C2-C80D5DC4AEEA}" type="presOf" srcId="{C0BF5334-2B8A-4775-9B29-0ECD386B42D7}" destId="{100D63E0-8989-46EB-A14D-1C13D1827CA9}" srcOrd="0" destOrd="0" presId="urn:microsoft.com/office/officeart/2005/8/layout/vList2"/>
    <dgm:cxn modelId="{B8DF2B56-110B-46B7-9FBF-E9626352A9F9}" srcId="{3482E534-7A38-42C6-A74B-0D1353FB74B2}" destId="{C0BF5334-2B8A-4775-9B29-0ECD386B42D7}" srcOrd="0" destOrd="0" parTransId="{1EF2C59E-7A0F-4BAD-9FB9-CC491ED5DD42}" sibTransId="{9AFAEF0F-FB71-400F-8FF3-B1B2CBDF33A1}"/>
    <dgm:cxn modelId="{7E0724FE-3056-4322-8A1C-4807520F0942}" type="presParOf" srcId="{A1DC371E-19FA-4DD9-A545-67DE4FB9B9B3}" destId="{100D63E0-8989-46EB-A14D-1C13D1827CA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968CCE60-7408-4471-AD88-ABF537D2B360}"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5093A816-AB52-4443-86D0-EC58FD1692F7}">
      <dgm:prSet/>
      <dgm:spPr/>
      <dgm:t>
        <a:bodyPr/>
        <a:lstStyle/>
        <a:p>
          <a:pPr rtl="0"/>
          <a:r>
            <a:rPr kumimoji="1" lang="en-US" dirty="0" smtClean="0"/>
            <a:t>12.2</a:t>
          </a:r>
          <a:r>
            <a:rPr kumimoji="1" lang="ja-JP" dirty="0" smtClean="0"/>
            <a:t>　政府の予算制約</a:t>
          </a:r>
          <a:endParaRPr lang="ja-JP" dirty="0"/>
        </a:p>
      </dgm:t>
    </dgm:pt>
    <dgm:pt modelId="{0EB961B9-C0AE-4311-B8D8-46E1EF110D74}" type="parTrans" cxnId="{28FE00F2-18F7-4A82-BD1E-5BC0A2E4C708}">
      <dgm:prSet/>
      <dgm:spPr/>
      <dgm:t>
        <a:bodyPr/>
        <a:lstStyle/>
        <a:p>
          <a:endParaRPr kumimoji="1" lang="ja-JP" altLang="en-US"/>
        </a:p>
      </dgm:t>
    </dgm:pt>
    <dgm:pt modelId="{07E2A3A2-4622-4C4B-9299-CB5E3098593A}" type="sibTrans" cxnId="{28FE00F2-18F7-4A82-BD1E-5BC0A2E4C708}">
      <dgm:prSet/>
      <dgm:spPr/>
      <dgm:t>
        <a:bodyPr/>
        <a:lstStyle/>
        <a:p>
          <a:endParaRPr kumimoji="1" lang="ja-JP" altLang="en-US"/>
        </a:p>
      </dgm:t>
    </dgm:pt>
    <dgm:pt modelId="{D915AC82-8ED9-49D6-9066-FC1A81EE9082}" type="pres">
      <dgm:prSet presAssocID="{968CCE60-7408-4471-AD88-ABF537D2B360}" presName="linear" presStyleCnt="0">
        <dgm:presLayoutVars>
          <dgm:animLvl val="lvl"/>
          <dgm:resizeHandles val="exact"/>
        </dgm:presLayoutVars>
      </dgm:prSet>
      <dgm:spPr/>
      <dgm:t>
        <a:bodyPr/>
        <a:lstStyle/>
        <a:p>
          <a:endParaRPr kumimoji="1" lang="ja-JP" altLang="en-US"/>
        </a:p>
      </dgm:t>
    </dgm:pt>
    <dgm:pt modelId="{03D81A73-65C1-420F-AC2C-6AC7EA95917E}" type="pres">
      <dgm:prSet presAssocID="{5093A816-AB52-4443-86D0-EC58FD1692F7}" presName="parentText" presStyleLbl="node1" presStyleIdx="0" presStyleCnt="1">
        <dgm:presLayoutVars>
          <dgm:chMax val="0"/>
          <dgm:bulletEnabled val="1"/>
        </dgm:presLayoutVars>
      </dgm:prSet>
      <dgm:spPr/>
      <dgm:t>
        <a:bodyPr/>
        <a:lstStyle/>
        <a:p>
          <a:endParaRPr kumimoji="1" lang="ja-JP" altLang="en-US"/>
        </a:p>
      </dgm:t>
    </dgm:pt>
  </dgm:ptLst>
  <dgm:cxnLst>
    <dgm:cxn modelId="{1615122E-176D-4446-A982-350BF11A23F5}" type="presOf" srcId="{5093A816-AB52-4443-86D0-EC58FD1692F7}" destId="{03D81A73-65C1-420F-AC2C-6AC7EA95917E}" srcOrd="0" destOrd="0" presId="urn:microsoft.com/office/officeart/2005/8/layout/vList2"/>
    <dgm:cxn modelId="{22AB4486-218F-4187-9F51-96F587D37114}" type="presOf" srcId="{968CCE60-7408-4471-AD88-ABF537D2B360}" destId="{D915AC82-8ED9-49D6-9066-FC1A81EE9082}" srcOrd="0" destOrd="0" presId="urn:microsoft.com/office/officeart/2005/8/layout/vList2"/>
    <dgm:cxn modelId="{28FE00F2-18F7-4A82-BD1E-5BC0A2E4C708}" srcId="{968CCE60-7408-4471-AD88-ABF537D2B360}" destId="{5093A816-AB52-4443-86D0-EC58FD1692F7}" srcOrd="0" destOrd="0" parTransId="{0EB961B9-C0AE-4311-B8D8-46E1EF110D74}" sibTransId="{07E2A3A2-4622-4C4B-9299-CB5E3098593A}"/>
    <dgm:cxn modelId="{36FE6DD8-DC12-49D3-91E7-6AC22B6FB14A}" type="presParOf" srcId="{D915AC82-8ED9-49D6-9066-FC1A81EE9082}" destId="{03D81A73-65C1-420F-AC2C-6AC7EA95917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6F338ECA-C517-4DCA-9D18-43B81DCA4AA5}" type="doc">
      <dgm:prSet loTypeId="urn:microsoft.com/office/officeart/2005/8/layout/vList2" loCatId="list" qsTypeId="urn:microsoft.com/office/officeart/2005/8/quickstyle/simple1" qsCatId="simple" csTypeId="urn:microsoft.com/office/officeart/2005/8/colors/accent5_3" csCatId="accent5"/>
      <dgm:spPr/>
      <dgm:t>
        <a:bodyPr/>
        <a:lstStyle/>
        <a:p>
          <a:endParaRPr kumimoji="1" lang="ja-JP" altLang="en-US"/>
        </a:p>
      </dgm:t>
    </dgm:pt>
    <dgm:pt modelId="{3BFC7051-7193-4CBE-B4D3-ED5B1F3A6861}">
      <dgm:prSet/>
      <dgm:spPr/>
      <dgm:t>
        <a:bodyPr/>
        <a:lstStyle/>
        <a:p>
          <a:pPr rtl="0"/>
          <a:r>
            <a:rPr kumimoji="1" lang="ja-JP" dirty="0" smtClean="0"/>
            <a:t>補論　財政赤字のある場合の公債残高の変化</a:t>
          </a:r>
          <a:endParaRPr lang="ja-JP" dirty="0"/>
        </a:p>
      </dgm:t>
    </dgm:pt>
    <dgm:pt modelId="{52DC06F8-9297-4190-B2D9-B04DDC614945}" type="parTrans" cxnId="{B5BE40AB-CEFC-4CEF-A0C9-480B17C0F9BB}">
      <dgm:prSet/>
      <dgm:spPr/>
      <dgm:t>
        <a:bodyPr/>
        <a:lstStyle/>
        <a:p>
          <a:endParaRPr kumimoji="1" lang="ja-JP" altLang="en-US"/>
        </a:p>
      </dgm:t>
    </dgm:pt>
    <dgm:pt modelId="{15F6F9B2-F378-4CB2-9DBD-859337A68706}" type="sibTrans" cxnId="{B5BE40AB-CEFC-4CEF-A0C9-480B17C0F9BB}">
      <dgm:prSet/>
      <dgm:spPr/>
      <dgm:t>
        <a:bodyPr/>
        <a:lstStyle/>
        <a:p>
          <a:endParaRPr kumimoji="1" lang="ja-JP" altLang="en-US"/>
        </a:p>
      </dgm:t>
    </dgm:pt>
    <dgm:pt modelId="{48A4FE07-5E52-429E-82B8-C29EBA299C71}" type="pres">
      <dgm:prSet presAssocID="{6F338ECA-C517-4DCA-9D18-43B81DCA4AA5}" presName="linear" presStyleCnt="0">
        <dgm:presLayoutVars>
          <dgm:animLvl val="lvl"/>
          <dgm:resizeHandles val="exact"/>
        </dgm:presLayoutVars>
      </dgm:prSet>
      <dgm:spPr/>
      <dgm:t>
        <a:bodyPr/>
        <a:lstStyle/>
        <a:p>
          <a:endParaRPr kumimoji="1" lang="ja-JP" altLang="en-US"/>
        </a:p>
      </dgm:t>
    </dgm:pt>
    <dgm:pt modelId="{CACF198F-ADD8-4A13-B063-3CFBC962B5F1}" type="pres">
      <dgm:prSet presAssocID="{3BFC7051-7193-4CBE-B4D3-ED5B1F3A6861}" presName="parentText" presStyleLbl="node1" presStyleIdx="0" presStyleCnt="1">
        <dgm:presLayoutVars>
          <dgm:chMax val="0"/>
          <dgm:bulletEnabled val="1"/>
        </dgm:presLayoutVars>
      </dgm:prSet>
      <dgm:spPr/>
      <dgm:t>
        <a:bodyPr/>
        <a:lstStyle/>
        <a:p>
          <a:endParaRPr kumimoji="1" lang="ja-JP" altLang="en-US"/>
        </a:p>
      </dgm:t>
    </dgm:pt>
  </dgm:ptLst>
  <dgm:cxnLst>
    <dgm:cxn modelId="{B5BE40AB-CEFC-4CEF-A0C9-480B17C0F9BB}" srcId="{6F338ECA-C517-4DCA-9D18-43B81DCA4AA5}" destId="{3BFC7051-7193-4CBE-B4D3-ED5B1F3A6861}" srcOrd="0" destOrd="0" parTransId="{52DC06F8-9297-4190-B2D9-B04DDC614945}" sibTransId="{15F6F9B2-F378-4CB2-9DBD-859337A68706}"/>
    <dgm:cxn modelId="{4068EA27-A0C4-412B-B1E0-5F11B7D0B258}" type="presOf" srcId="{3BFC7051-7193-4CBE-B4D3-ED5B1F3A6861}" destId="{CACF198F-ADD8-4A13-B063-3CFBC962B5F1}" srcOrd="0" destOrd="0" presId="urn:microsoft.com/office/officeart/2005/8/layout/vList2"/>
    <dgm:cxn modelId="{64FFDB16-60F8-49C2-803D-7049F5FFD1B3}" type="presOf" srcId="{6F338ECA-C517-4DCA-9D18-43B81DCA4AA5}" destId="{48A4FE07-5E52-429E-82B8-C29EBA299C71}" srcOrd="0" destOrd="0" presId="urn:microsoft.com/office/officeart/2005/8/layout/vList2"/>
    <dgm:cxn modelId="{AE0110AD-185B-43EB-9E77-A856A6CF99B3}" type="presParOf" srcId="{48A4FE07-5E52-429E-82B8-C29EBA299C71}" destId="{CACF198F-ADD8-4A13-B063-3CFBC962B5F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5F9D44-B14C-4981-8614-0864494EDD58}" type="doc">
      <dgm:prSet loTypeId="urn:microsoft.com/office/officeart/2005/8/layout/vList2" loCatId="list" qsTypeId="urn:microsoft.com/office/officeart/2005/8/quickstyle/simple1" qsCatId="simple" csTypeId="urn:microsoft.com/office/officeart/2005/8/colors/accent3_3" csCatId="accent3" phldr="1"/>
      <dgm:spPr/>
      <dgm:t>
        <a:bodyPr/>
        <a:lstStyle/>
        <a:p>
          <a:endParaRPr kumimoji="1" lang="ja-JP" altLang="en-US"/>
        </a:p>
      </dgm:t>
    </dgm:pt>
    <dgm:pt modelId="{0AB892B4-C129-47BF-83FB-11432D354CAC}">
      <dgm:prSet/>
      <dgm:spPr/>
      <dgm:t>
        <a:bodyPr/>
        <a:lstStyle/>
        <a:p>
          <a:pPr rtl="0"/>
          <a:r>
            <a:rPr kumimoji="1" lang="en-US" dirty="0" smtClean="0"/>
            <a:t>10.2.3</a:t>
          </a:r>
          <a:r>
            <a:rPr kumimoji="1" lang="ja-JP" dirty="0" smtClean="0"/>
            <a:t>　名目賃金の下方硬直性</a:t>
          </a:r>
          <a:endParaRPr lang="ja-JP" dirty="0"/>
        </a:p>
      </dgm:t>
    </dgm:pt>
    <dgm:pt modelId="{6384A113-764E-4918-8079-62B38E7A24CB}" type="parTrans" cxnId="{9DBD2FA8-96B8-4543-9DBB-9949B746ED2E}">
      <dgm:prSet/>
      <dgm:spPr/>
      <dgm:t>
        <a:bodyPr/>
        <a:lstStyle/>
        <a:p>
          <a:endParaRPr kumimoji="1" lang="ja-JP" altLang="en-US"/>
        </a:p>
      </dgm:t>
    </dgm:pt>
    <dgm:pt modelId="{6962EF84-A7A6-42CA-93BC-0404D9F6344C}" type="sibTrans" cxnId="{9DBD2FA8-96B8-4543-9DBB-9949B746ED2E}">
      <dgm:prSet/>
      <dgm:spPr/>
      <dgm:t>
        <a:bodyPr/>
        <a:lstStyle/>
        <a:p>
          <a:endParaRPr kumimoji="1" lang="ja-JP" altLang="en-US"/>
        </a:p>
      </dgm:t>
    </dgm:pt>
    <dgm:pt modelId="{91FD3420-9B3A-4F23-B92B-0F7809C88693}" type="pres">
      <dgm:prSet presAssocID="{655F9D44-B14C-4981-8614-0864494EDD58}" presName="linear" presStyleCnt="0">
        <dgm:presLayoutVars>
          <dgm:animLvl val="lvl"/>
          <dgm:resizeHandles val="exact"/>
        </dgm:presLayoutVars>
      </dgm:prSet>
      <dgm:spPr/>
      <dgm:t>
        <a:bodyPr/>
        <a:lstStyle/>
        <a:p>
          <a:endParaRPr kumimoji="1" lang="ja-JP" altLang="en-US"/>
        </a:p>
      </dgm:t>
    </dgm:pt>
    <dgm:pt modelId="{FE73CBFB-C43A-477D-A4A3-5757A8B5CA3D}" type="pres">
      <dgm:prSet presAssocID="{0AB892B4-C129-47BF-83FB-11432D354CAC}" presName="parentText" presStyleLbl="node1" presStyleIdx="0" presStyleCnt="1">
        <dgm:presLayoutVars>
          <dgm:chMax val="0"/>
          <dgm:bulletEnabled val="1"/>
        </dgm:presLayoutVars>
      </dgm:prSet>
      <dgm:spPr/>
      <dgm:t>
        <a:bodyPr/>
        <a:lstStyle/>
        <a:p>
          <a:endParaRPr kumimoji="1" lang="ja-JP" altLang="en-US"/>
        </a:p>
      </dgm:t>
    </dgm:pt>
  </dgm:ptLst>
  <dgm:cxnLst>
    <dgm:cxn modelId="{349FABE4-5F02-4328-AA9A-3D64AF0F5EA3}" type="presOf" srcId="{0AB892B4-C129-47BF-83FB-11432D354CAC}" destId="{FE73CBFB-C43A-477D-A4A3-5757A8B5CA3D}" srcOrd="0" destOrd="0" presId="urn:microsoft.com/office/officeart/2005/8/layout/vList2"/>
    <dgm:cxn modelId="{9DBD2FA8-96B8-4543-9DBB-9949B746ED2E}" srcId="{655F9D44-B14C-4981-8614-0864494EDD58}" destId="{0AB892B4-C129-47BF-83FB-11432D354CAC}" srcOrd="0" destOrd="0" parTransId="{6384A113-764E-4918-8079-62B38E7A24CB}" sibTransId="{6962EF84-A7A6-42CA-93BC-0404D9F6344C}"/>
    <dgm:cxn modelId="{88E67A18-C358-4B04-9932-A9DD01318BC4}" type="presOf" srcId="{655F9D44-B14C-4981-8614-0864494EDD58}" destId="{91FD3420-9B3A-4F23-B92B-0F7809C88693}" srcOrd="0" destOrd="0" presId="urn:microsoft.com/office/officeart/2005/8/layout/vList2"/>
    <dgm:cxn modelId="{FB9A8D36-65B0-41DB-B2CA-CE898AA362ED}" type="presParOf" srcId="{91FD3420-9B3A-4F23-B92B-0F7809C88693}" destId="{FE73CBFB-C43A-477D-A4A3-5757A8B5CA3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D0AD64-6570-4CB9-BDBA-E20CBE08D820}"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3AAA3C24-662C-4AEC-82A8-FBAC3C57C243}">
      <dgm:prSet/>
      <dgm:spPr/>
      <dgm:t>
        <a:bodyPr/>
        <a:lstStyle/>
        <a:p>
          <a:pPr rtl="0"/>
          <a:r>
            <a:rPr lang="en-US" dirty="0" smtClean="0"/>
            <a:t>10.3</a:t>
          </a:r>
          <a:r>
            <a:rPr lang="ja-JP" dirty="0" smtClean="0"/>
            <a:t>　短期の経済活動水準の決定</a:t>
          </a:r>
          <a:endParaRPr lang="ja-JP" dirty="0"/>
        </a:p>
      </dgm:t>
    </dgm:pt>
    <dgm:pt modelId="{FC6DA40D-559E-4917-8961-6FC75FCA298F}" type="parTrans" cxnId="{66A86118-4FC4-4C79-8B11-04114DD72488}">
      <dgm:prSet/>
      <dgm:spPr/>
      <dgm:t>
        <a:bodyPr/>
        <a:lstStyle/>
        <a:p>
          <a:endParaRPr kumimoji="1" lang="ja-JP" altLang="en-US"/>
        </a:p>
      </dgm:t>
    </dgm:pt>
    <dgm:pt modelId="{346E31B6-5309-4647-8ADC-60E2156CA7E8}" type="sibTrans" cxnId="{66A86118-4FC4-4C79-8B11-04114DD72488}">
      <dgm:prSet/>
      <dgm:spPr/>
      <dgm:t>
        <a:bodyPr/>
        <a:lstStyle/>
        <a:p>
          <a:endParaRPr kumimoji="1" lang="ja-JP" altLang="en-US"/>
        </a:p>
      </dgm:t>
    </dgm:pt>
    <dgm:pt modelId="{743A03D3-7BB0-4C88-BA83-AA98BF50F9F7}" type="pres">
      <dgm:prSet presAssocID="{E2D0AD64-6570-4CB9-BDBA-E20CBE08D820}" presName="linear" presStyleCnt="0">
        <dgm:presLayoutVars>
          <dgm:animLvl val="lvl"/>
          <dgm:resizeHandles val="exact"/>
        </dgm:presLayoutVars>
      </dgm:prSet>
      <dgm:spPr/>
      <dgm:t>
        <a:bodyPr/>
        <a:lstStyle/>
        <a:p>
          <a:endParaRPr kumimoji="1" lang="ja-JP" altLang="en-US"/>
        </a:p>
      </dgm:t>
    </dgm:pt>
    <dgm:pt modelId="{6DB224C5-45C3-495F-98BD-60E3058C8027}" type="pres">
      <dgm:prSet presAssocID="{3AAA3C24-662C-4AEC-82A8-FBAC3C57C243}" presName="parentText" presStyleLbl="node1" presStyleIdx="0" presStyleCnt="1" custLinFactNeighborX="416" custLinFactNeighborY="-711">
        <dgm:presLayoutVars>
          <dgm:chMax val="0"/>
          <dgm:bulletEnabled val="1"/>
        </dgm:presLayoutVars>
      </dgm:prSet>
      <dgm:spPr/>
      <dgm:t>
        <a:bodyPr/>
        <a:lstStyle/>
        <a:p>
          <a:endParaRPr kumimoji="1" lang="ja-JP" altLang="en-US"/>
        </a:p>
      </dgm:t>
    </dgm:pt>
  </dgm:ptLst>
  <dgm:cxnLst>
    <dgm:cxn modelId="{4BF161C5-F67F-44FD-A5FD-9E88791C4992}" type="presOf" srcId="{E2D0AD64-6570-4CB9-BDBA-E20CBE08D820}" destId="{743A03D3-7BB0-4C88-BA83-AA98BF50F9F7}" srcOrd="0" destOrd="0" presId="urn:microsoft.com/office/officeart/2005/8/layout/vList2"/>
    <dgm:cxn modelId="{8135208E-8A9A-43B3-A842-91D8AD2D07F9}" type="presOf" srcId="{3AAA3C24-662C-4AEC-82A8-FBAC3C57C243}" destId="{6DB224C5-45C3-495F-98BD-60E3058C8027}" srcOrd="0" destOrd="0" presId="urn:microsoft.com/office/officeart/2005/8/layout/vList2"/>
    <dgm:cxn modelId="{66A86118-4FC4-4C79-8B11-04114DD72488}" srcId="{E2D0AD64-6570-4CB9-BDBA-E20CBE08D820}" destId="{3AAA3C24-662C-4AEC-82A8-FBAC3C57C243}" srcOrd="0" destOrd="0" parTransId="{FC6DA40D-559E-4917-8961-6FC75FCA298F}" sibTransId="{346E31B6-5309-4647-8ADC-60E2156CA7E8}"/>
    <dgm:cxn modelId="{33F4FC8D-3C49-4740-966C-CBF69EB14056}" type="presParOf" srcId="{743A03D3-7BB0-4C88-BA83-AA98BF50F9F7}" destId="{6DB224C5-45C3-495F-98BD-60E3058C8027}"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99FE87F-8B52-46F9-AD37-E4F26A982804}"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0D80A4A2-4FE1-4B39-9F6A-A5B931EDD87E}">
      <dgm:prSet/>
      <dgm:spPr/>
      <dgm:t>
        <a:bodyPr/>
        <a:lstStyle/>
        <a:p>
          <a:pPr rtl="0"/>
          <a:r>
            <a:rPr kumimoji="1" lang="en-US" dirty="0" smtClean="0"/>
            <a:t>10.4</a:t>
          </a:r>
          <a:r>
            <a:rPr kumimoji="1" lang="ja-JP" dirty="0" smtClean="0"/>
            <a:t>　経済の市場調整：短期から長期へ</a:t>
          </a:r>
          <a:endParaRPr lang="ja-JP" dirty="0"/>
        </a:p>
      </dgm:t>
    </dgm:pt>
    <dgm:pt modelId="{63C17A45-9A2F-44B9-944D-85F78F9EBC0C}" type="parTrans" cxnId="{05B475E4-41DA-44B4-B548-F77879CD88A1}">
      <dgm:prSet/>
      <dgm:spPr/>
      <dgm:t>
        <a:bodyPr/>
        <a:lstStyle/>
        <a:p>
          <a:endParaRPr kumimoji="1" lang="ja-JP" altLang="en-US"/>
        </a:p>
      </dgm:t>
    </dgm:pt>
    <dgm:pt modelId="{2449B641-78AE-4478-B2CF-68F3ED1D9470}" type="sibTrans" cxnId="{05B475E4-41DA-44B4-B548-F77879CD88A1}">
      <dgm:prSet/>
      <dgm:spPr/>
      <dgm:t>
        <a:bodyPr/>
        <a:lstStyle/>
        <a:p>
          <a:endParaRPr kumimoji="1" lang="ja-JP" altLang="en-US"/>
        </a:p>
      </dgm:t>
    </dgm:pt>
    <dgm:pt modelId="{51861C8E-4334-4984-B0CC-87D5F35135DC}" type="pres">
      <dgm:prSet presAssocID="{499FE87F-8B52-46F9-AD37-E4F26A982804}" presName="linear" presStyleCnt="0">
        <dgm:presLayoutVars>
          <dgm:animLvl val="lvl"/>
          <dgm:resizeHandles val="exact"/>
        </dgm:presLayoutVars>
      </dgm:prSet>
      <dgm:spPr/>
      <dgm:t>
        <a:bodyPr/>
        <a:lstStyle/>
        <a:p>
          <a:endParaRPr kumimoji="1" lang="ja-JP" altLang="en-US"/>
        </a:p>
      </dgm:t>
    </dgm:pt>
    <dgm:pt modelId="{CEA40ED5-64E2-469E-859F-9BA876F72C60}" type="pres">
      <dgm:prSet presAssocID="{0D80A4A2-4FE1-4B39-9F6A-A5B931EDD87E}" presName="parentText" presStyleLbl="node1" presStyleIdx="0" presStyleCnt="1">
        <dgm:presLayoutVars>
          <dgm:chMax val="0"/>
          <dgm:bulletEnabled val="1"/>
        </dgm:presLayoutVars>
      </dgm:prSet>
      <dgm:spPr/>
      <dgm:t>
        <a:bodyPr/>
        <a:lstStyle/>
        <a:p>
          <a:endParaRPr kumimoji="1" lang="ja-JP" altLang="en-US"/>
        </a:p>
      </dgm:t>
    </dgm:pt>
  </dgm:ptLst>
  <dgm:cxnLst>
    <dgm:cxn modelId="{05415700-FA89-4C07-B0A9-CAA78AA4715E}" type="presOf" srcId="{499FE87F-8B52-46F9-AD37-E4F26A982804}" destId="{51861C8E-4334-4984-B0CC-87D5F35135DC}" srcOrd="0" destOrd="0" presId="urn:microsoft.com/office/officeart/2005/8/layout/vList2"/>
    <dgm:cxn modelId="{05B475E4-41DA-44B4-B548-F77879CD88A1}" srcId="{499FE87F-8B52-46F9-AD37-E4F26A982804}" destId="{0D80A4A2-4FE1-4B39-9F6A-A5B931EDD87E}" srcOrd="0" destOrd="0" parTransId="{63C17A45-9A2F-44B9-944D-85F78F9EBC0C}" sibTransId="{2449B641-78AE-4478-B2CF-68F3ED1D9470}"/>
    <dgm:cxn modelId="{EBFB6ACB-511A-4996-BFB2-6A4C851C4803}" type="presOf" srcId="{0D80A4A2-4FE1-4B39-9F6A-A5B931EDD87E}" destId="{CEA40ED5-64E2-469E-859F-9BA876F72C60}" srcOrd="0" destOrd="0" presId="urn:microsoft.com/office/officeart/2005/8/layout/vList2"/>
    <dgm:cxn modelId="{F2EB506B-D568-4A4A-ADCA-9B0C3694F5E3}" type="presParOf" srcId="{51861C8E-4334-4984-B0CC-87D5F35135DC}" destId="{CEA40ED5-64E2-469E-859F-9BA876F72C6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124AC0F-E207-47A1-B7BD-6A39027EF580}" type="doc">
      <dgm:prSet loTypeId="urn:microsoft.com/office/officeart/2005/8/layout/vList2" loCatId="list" qsTypeId="urn:microsoft.com/office/officeart/2005/8/quickstyle/simple1" qsCatId="simple" csTypeId="urn:microsoft.com/office/officeart/2005/8/colors/accent3_2" csCatId="accent3"/>
      <dgm:spPr/>
      <dgm:t>
        <a:bodyPr/>
        <a:lstStyle/>
        <a:p>
          <a:endParaRPr kumimoji="1" lang="ja-JP" altLang="en-US"/>
        </a:p>
      </dgm:t>
    </dgm:pt>
    <dgm:pt modelId="{41F55305-972F-4BAA-B26E-5E9208A8449A}">
      <dgm:prSet/>
      <dgm:spPr/>
      <dgm:t>
        <a:bodyPr/>
        <a:lstStyle/>
        <a:p>
          <a:pPr rtl="0"/>
          <a:r>
            <a:rPr lang="en-US" dirty="0" smtClean="0"/>
            <a:t>10.4.1</a:t>
          </a:r>
          <a:r>
            <a:rPr lang="ja-JP" dirty="0" smtClean="0"/>
            <a:t>　不況からの脱出</a:t>
          </a:r>
          <a:endParaRPr lang="ja-JP" dirty="0"/>
        </a:p>
      </dgm:t>
    </dgm:pt>
    <dgm:pt modelId="{0A2D860B-6B4F-4F28-93ED-A6B94DDF27E2}" type="parTrans" cxnId="{74F83E13-B4DD-4DAF-A299-9D08E6ACF464}">
      <dgm:prSet/>
      <dgm:spPr/>
      <dgm:t>
        <a:bodyPr/>
        <a:lstStyle/>
        <a:p>
          <a:endParaRPr kumimoji="1" lang="ja-JP" altLang="en-US"/>
        </a:p>
      </dgm:t>
    </dgm:pt>
    <dgm:pt modelId="{56E863D7-A82A-4537-9AF5-5247FDCD0AAD}" type="sibTrans" cxnId="{74F83E13-B4DD-4DAF-A299-9D08E6ACF464}">
      <dgm:prSet/>
      <dgm:spPr/>
      <dgm:t>
        <a:bodyPr/>
        <a:lstStyle/>
        <a:p>
          <a:endParaRPr kumimoji="1" lang="ja-JP" altLang="en-US"/>
        </a:p>
      </dgm:t>
    </dgm:pt>
    <dgm:pt modelId="{3D71BE9F-FB8B-485A-8121-B810B50328E5}" type="pres">
      <dgm:prSet presAssocID="{0124AC0F-E207-47A1-B7BD-6A39027EF580}" presName="linear" presStyleCnt="0">
        <dgm:presLayoutVars>
          <dgm:animLvl val="lvl"/>
          <dgm:resizeHandles val="exact"/>
        </dgm:presLayoutVars>
      </dgm:prSet>
      <dgm:spPr/>
      <dgm:t>
        <a:bodyPr/>
        <a:lstStyle/>
        <a:p>
          <a:endParaRPr kumimoji="1" lang="ja-JP" altLang="en-US"/>
        </a:p>
      </dgm:t>
    </dgm:pt>
    <dgm:pt modelId="{6C730D3F-617F-46FB-8763-9D1723437A67}" type="pres">
      <dgm:prSet presAssocID="{41F55305-972F-4BAA-B26E-5E9208A8449A}" presName="parentText" presStyleLbl="node1" presStyleIdx="0" presStyleCnt="1">
        <dgm:presLayoutVars>
          <dgm:chMax val="0"/>
          <dgm:bulletEnabled val="1"/>
        </dgm:presLayoutVars>
      </dgm:prSet>
      <dgm:spPr/>
      <dgm:t>
        <a:bodyPr/>
        <a:lstStyle/>
        <a:p>
          <a:endParaRPr kumimoji="1" lang="ja-JP" altLang="en-US"/>
        </a:p>
      </dgm:t>
    </dgm:pt>
  </dgm:ptLst>
  <dgm:cxnLst>
    <dgm:cxn modelId="{B08625F1-C0CC-48FE-8748-669ED34A5476}" type="presOf" srcId="{41F55305-972F-4BAA-B26E-5E9208A8449A}" destId="{6C730D3F-617F-46FB-8763-9D1723437A67}" srcOrd="0" destOrd="0" presId="urn:microsoft.com/office/officeart/2005/8/layout/vList2"/>
    <dgm:cxn modelId="{FE774667-DB91-4C1E-A9E4-2D7D11AA1B0F}" type="presOf" srcId="{0124AC0F-E207-47A1-B7BD-6A39027EF580}" destId="{3D71BE9F-FB8B-485A-8121-B810B50328E5}" srcOrd="0" destOrd="0" presId="urn:microsoft.com/office/officeart/2005/8/layout/vList2"/>
    <dgm:cxn modelId="{74F83E13-B4DD-4DAF-A299-9D08E6ACF464}" srcId="{0124AC0F-E207-47A1-B7BD-6A39027EF580}" destId="{41F55305-972F-4BAA-B26E-5E9208A8449A}" srcOrd="0" destOrd="0" parTransId="{0A2D860B-6B4F-4F28-93ED-A6B94DDF27E2}" sibTransId="{56E863D7-A82A-4537-9AF5-5247FDCD0AAD}"/>
    <dgm:cxn modelId="{850E5799-6539-4F85-96C6-F518697A00CD}" type="presParOf" srcId="{3D71BE9F-FB8B-485A-8121-B810B50328E5}" destId="{6C730D3F-617F-46FB-8763-9D1723437A6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C10147-C54E-4BD0-A825-18B7798514C8}"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1C9BEDD7-1503-48CA-8056-234165D70A21}">
      <dgm:prSet/>
      <dgm:spPr/>
      <dgm:t>
        <a:bodyPr/>
        <a:lstStyle/>
        <a:p>
          <a:pPr rtl="0"/>
          <a:r>
            <a:rPr kumimoji="1" lang="en-US" dirty="0" smtClean="0"/>
            <a:t>10.4.2</a:t>
          </a:r>
          <a:r>
            <a:rPr kumimoji="1" lang="ja-JP" dirty="0" smtClean="0"/>
            <a:t>　デフレ・スパイラル</a:t>
          </a:r>
          <a:endParaRPr lang="ja-JP" dirty="0"/>
        </a:p>
      </dgm:t>
    </dgm:pt>
    <dgm:pt modelId="{B643E239-2C5F-45E3-9F17-97AE6B5B1B73}" type="parTrans" cxnId="{0FDC38E8-DF44-4FB3-9416-6F5ABA531A5B}">
      <dgm:prSet/>
      <dgm:spPr/>
      <dgm:t>
        <a:bodyPr/>
        <a:lstStyle/>
        <a:p>
          <a:endParaRPr kumimoji="1" lang="ja-JP" altLang="en-US"/>
        </a:p>
      </dgm:t>
    </dgm:pt>
    <dgm:pt modelId="{120C675B-4A23-422F-AABC-8D4F1B2DB42D}" type="sibTrans" cxnId="{0FDC38E8-DF44-4FB3-9416-6F5ABA531A5B}">
      <dgm:prSet/>
      <dgm:spPr/>
      <dgm:t>
        <a:bodyPr/>
        <a:lstStyle/>
        <a:p>
          <a:endParaRPr kumimoji="1" lang="ja-JP" altLang="en-US"/>
        </a:p>
      </dgm:t>
    </dgm:pt>
    <dgm:pt modelId="{7B10362F-CDC3-4F37-B7DB-F5BE738D3C28}" type="pres">
      <dgm:prSet presAssocID="{1DC10147-C54E-4BD0-A825-18B7798514C8}" presName="linear" presStyleCnt="0">
        <dgm:presLayoutVars>
          <dgm:animLvl val="lvl"/>
          <dgm:resizeHandles val="exact"/>
        </dgm:presLayoutVars>
      </dgm:prSet>
      <dgm:spPr/>
      <dgm:t>
        <a:bodyPr/>
        <a:lstStyle/>
        <a:p>
          <a:endParaRPr kumimoji="1" lang="ja-JP" altLang="en-US"/>
        </a:p>
      </dgm:t>
    </dgm:pt>
    <dgm:pt modelId="{9C31CF5B-8915-489F-A3FE-5A300512C078}" type="pres">
      <dgm:prSet presAssocID="{1C9BEDD7-1503-48CA-8056-234165D70A21}" presName="parentText" presStyleLbl="node1" presStyleIdx="0" presStyleCnt="1">
        <dgm:presLayoutVars>
          <dgm:chMax val="0"/>
          <dgm:bulletEnabled val="1"/>
        </dgm:presLayoutVars>
      </dgm:prSet>
      <dgm:spPr/>
      <dgm:t>
        <a:bodyPr/>
        <a:lstStyle/>
        <a:p>
          <a:endParaRPr kumimoji="1" lang="ja-JP" altLang="en-US"/>
        </a:p>
      </dgm:t>
    </dgm:pt>
  </dgm:ptLst>
  <dgm:cxnLst>
    <dgm:cxn modelId="{0FDC38E8-DF44-4FB3-9416-6F5ABA531A5B}" srcId="{1DC10147-C54E-4BD0-A825-18B7798514C8}" destId="{1C9BEDD7-1503-48CA-8056-234165D70A21}" srcOrd="0" destOrd="0" parTransId="{B643E239-2C5F-45E3-9F17-97AE6B5B1B73}" sibTransId="{120C675B-4A23-422F-AABC-8D4F1B2DB42D}"/>
    <dgm:cxn modelId="{96339841-7509-4A3F-8353-9F770BCABDA5}" type="presOf" srcId="{1DC10147-C54E-4BD0-A825-18B7798514C8}" destId="{7B10362F-CDC3-4F37-B7DB-F5BE738D3C28}" srcOrd="0" destOrd="0" presId="urn:microsoft.com/office/officeart/2005/8/layout/vList2"/>
    <dgm:cxn modelId="{A713400B-933D-439D-BAD7-5EF7C85C1B5D}" type="presOf" srcId="{1C9BEDD7-1503-48CA-8056-234165D70A21}" destId="{9C31CF5B-8915-489F-A3FE-5A300512C078}" srcOrd="0" destOrd="0" presId="urn:microsoft.com/office/officeart/2005/8/layout/vList2"/>
    <dgm:cxn modelId="{98549C97-68D6-4BF9-9DF0-5786536DA477}" type="presParOf" srcId="{7B10362F-CDC3-4F37-B7DB-F5BE738D3C28}" destId="{9C31CF5B-8915-489F-A3FE-5A300512C07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6A1027E-4E7F-4C01-B1FF-11069F25FE71}"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28963945-EB42-42CF-8F5E-04512F651D59}">
      <dgm:prSet/>
      <dgm:spPr/>
      <dgm:t>
        <a:bodyPr/>
        <a:lstStyle/>
        <a:p>
          <a:pPr rtl="0"/>
          <a:r>
            <a:rPr kumimoji="1" lang="en-US" dirty="0" smtClean="0"/>
            <a:t>10.4.3</a:t>
          </a:r>
          <a:r>
            <a:rPr kumimoji="1" lang="ja-JP" dirty="0" smtClean="0"/>
            <a:t>　景気の過熱</a:t>
          </a:r>
          <a:endParaRPr lang="ja-JP" dirty="0"/>
        </a:p>
      </dgm:t>
    </dgm:pt>
    <dgm:pt modelId="{E46FADD6-4308-407D-A94B-3E027240F8C8}" type="parTrans" cxnId="{0B6BC2E2-1106-424A-B5BB-2BF645294E95}">
      <dgm:prSet/>
      <dgm:spPr/>
      <dgm:t>
        <a:bodyPr/>
        <a:lstStyle/>
        <a:p>
          <a:endParaRPr kumimoji="1" lang="ja-JP" altLang="en-US"/>
        </a:p>
      </dgm:t>
    </dgm:pt>
    <dgm:pt modelId="{BA98969F-9723-4528-81E9-440F0E6832E6}" type="sibTrans" cxnId="{0B6BC2E2-1106-424A-B5BB-2BF645294E95}">
      <dgm:prSet/>
      <dgm:spPr/>
      <dgm:t>
        <a:bodyPr/>
        <a:lstStyle/>
        <a:p>
          <a:endParaRPr kumimoji="1" lang="ja-JP" altLang="en-US"/>
        </a:p>
      </dgm:t>
    </dgm:pt>
    <dgm:pt modelId="{D2027C54-4892-4E55-96B2-A152709F0A48}" type="pres">
      <dgm:prSet presAssocID="{46A1027E-4E7F-4C01-B1FF-11069F25FE71}" presName="linear" presStyleCnt="0">
        <dgm:presLayoutVars>
          <dgm:animLvl val="lvl"/>
          <dgm:resizeHandles val="exact"/>
        </dgm:presLayoutVars>
      </dgm:prSet>
      <dgm:spPr/>
      <dgm:t>
        <a:bodyPr/>
        <a:lstStyle/>
        <a:p>
          <a:endParaRPr kumimoji="1" lang="ja-JP" altLang="en-US"/>
        </a:p>
      </dgm:t>
    </dgm:pt>
    <dgm:pt modelId="{054D5FCE-373E-40A6-944E-D8A4D60DBEF4}" type="pres">
      <dgm:prSet presAssocID="{28963945-EB42-42CF-8F5E-04512F651D59}" presName="parentText" presStyleLbl="node1" presStyleIdx="0" presStyleCnt="1">
        <dgm:presLayoutVars>
          <dgm:chMax val="0"/>
          <dgm:bulletEnabled val="1"/>
        </dgm:presLayoutVars>
      </dgm:prSet>
      <dgm:spPr/>
      <dgm:t>
        <a:bodyPr/>
        <a:lstStyle/>
        <a:p>
          <a:endParaRPr kumimoji="1" lang="ja-JP" altLang="en-US"/>
        </a:p>
      </dgm:t>
    </dgm:pt>
  </dgm:ptLst>
  <dgm:cxnLst>
    <dgm:cxn modelId="{0B6BC2E2-1106-424A-B5BB-2BF645294E95}" srcId="{46A1027E-4E7F-4C01-B1FF-11069F25FE71}" destId="{28963945-EB42-42CF-8F5E-04512F651D59}" srcOrd="0" destOrd="0" parTransId="{E46FADD6-4308-407D-A94B-3E027240F8C8}" sibTransId="{BA98969F-9723-4528-81E9-440F0E6832E6}"/>
    <dgm:cxn modelId="{B9359B90-5F34-4CCE-B90E-29CABBD21C70}" type="presOf" srcId="{28963945-EB42-42CF-8F5E-04512F651D59}" destId="{054D5FCE-373E-40A6-944E-D8A4D60DBEF4}" srcOrd="0" destOrd="0" presId="urn:microsoft.com/office/officeart/2005/8/layout/vList2"/>
    <dgm:cxn modelId="{485B39D8-F04E-4281-86EA-6A2B3D1B896A}" type="presOf" srcId="{46A1027E-4E7F-4C01-B1FF-11069F25FE71}" destId="{D2027C54-4892-4E55-96B2-A152709F0A48}" srcOrd="0" destOrd="0" presId="urn:microsoft.com/office/officeart/2005/8/layout/vList2"/>
    <dgm:cxn modelId="{6261188F-E595-4E55-A73B-4561F88BDCD9}" type="presParOf" srcId="{D2027C54-4892-4E55-96B2-A152709F0A48}" destId="{054D5FCE-373E-40A6-944E-D8A4D60DBEF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9E6C5-6B02-498A-8325-6B98424CA85C}">
      <dsp:nvSpPr>
        <dsp:cNvPr id="0" name=""/>
        <dsp:cNvSpPr/>
      </dsp:nvSpPr>
      <dsp:spPr>
        <a:xfrm>
          <a:off x="0" y="4524"/>
          <a:ext cx="7498080" cy="930735"/>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10.2</a:t>
          </a:r>
          <a:r>
            <a:rPr kumimoji="1" lang="ja-JP" sz="3700" kern="1200" dirty="0" smtClean="0"/>
            <a:t>　総供給</a:t>
          </a:r>
          <a:endParaRPr lang="ja-JP" sz="3700" kern="1200" dirty="0"/>
        </a:p>
      </dsp:txBody>
      <dsp:txXfrm>
        <a:off x="45435" y="49959"/>
        <a:ext cx="7407210" cy="83986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8DAC3F-92CD-4CA4-92CE-9F3589350FD5}">
      <dsp:nvSpPr>
        <dsp:cNvPr id="0" name=""/>
        <dsp:cNvSpPr/>
      </dsp:nvSpPr>
      <dsp:spPr>
        <a:xfrm>
          <a:off x="0" y="106132"/>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10.5</a:t>
          </a:r>
          <a:r>
            <a:rPr kumimoji="1" lang="ja-JP" sz="3700" kern="1200" dirty="0" smtClean="0"/>
            <a:t>　経済変動</a:t>
          </a:r>
          <a:r>
            <a:rPr kumimoji="1" lang="en-US" sz="3700" kern="1200" dirty="0" smtClean="0"/>
            <a:t>Ⅰ</a:t>
          </a:r>
          <a:r>
            <a:rPr kumimoji="1" lang="ja-JP" sz="3700" kern="1200" dirty="0" smtClean="0"/>
            <a:t>：総需要の変動</a:t>
          </a:r>
          <a:endParaRPr lang="ja-JP" sz="3700" kern="1200" dirty="0"/>
        </a:p>
      </dsp:txBody>
      <dsp:txXfrm>
        <a:off x="45435" y="151567"/>
        <a:ext cx="7407210" cy="8398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0A73A-031B-4EC9-8615-4A1AB2A2CBB4}">
      <dsp:nvSpPr>
        <dsp:cNvPr id="0" name=""/>
        <dsp:cNvSpPr/>
      </dsp:nvSpPr>
      <dsp:spPr>
        <a:xfrm>
          <a:off x="0" y="440"/>
          <a:ext cx="4643470" cy="83011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dirty="0" smtClean="0"/>
            <a:t>10.5.1</a:t>
          </a:r>
          <a:r>
            <a:rPr lang="ja-JP" sz="3300" kern="1200" dirty="0" smtClean="0"/>
            <a:t>　財政政策</a:t>
          </a:r>
          <a:endParaRPr lang="ja-JP" sz="3300" kern="1200" dirty="0"/>
        </a:p>
      </dsp:txBody>
      <dsp:txXfrm>
        <a:off x="40523" y="40963"/>
        <a:ext cx="4562424" cy="74906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80BC8-737B-4017-9DC0-50E4C4188309}">
      <dsp:nvSpPr>
        <dsp:cNvPr id="0" name=""/>
        <dsp:cNvSpPr/>
      </dsp:nvSpPr>
      <dsp:spPr>
        <a:xfrm>
          <a:off x="0" y="2"/>
          <a:ext cx="4214842"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10.5.2</a:t>
          </a:r>
          <a:r>
            <a:rPr lang="ja-JP" sz="2900" kern="1200" dirty="0" smtClean="0"/>
            <a:t>　家計の予想</a:t>
          </a:r>
          <a:endParaRPr lang="ja-JP" sz="2900" kern="1200" dirty="0"/>
        </a:p>
      </dsp:txBody>
      <dsp:txXfrm>
        <a:off x="35611" y="35613"/>
        <a:ext cx="4143620" cy="65827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8F05EF-BB4A-428C-AFEF-D74D71F7C881}">
      <dsp:nvSpPr>
        <dsp:cNvPr id="0" name=""/>
        <dsp:cNvSpPr/>
      </dsp:nvSpPr>
      <dsp:spPr>
        <a:xfrm>
          <a:off x="0" y="4909"/>
          <a:ext cx="4214842" cy="75464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n-US" sz="3000" kern="1200" dirty="0" smtClean="0"/>
            <a:t>10.5.3</a:t>
          </a:r>
          <a:r>
            <a:rPr lang="ja-JP" sz="3000" kern="1200" dirty="0" smtClean="0"/>
            <a:t>　金融政策</a:t>
          </a:r>
          <a:endParaRPr lang="ja-JP" sz="3000" kern="1200" dirty="0"/>
        </a:p>
      </dsp:txBody>
      <dsp:txXfrm>
        <a:off x="36839" y="41748"/>
        <a:ext cx="4141164" cy="68097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047111-3AA0-44C9-A651-B04DFF287284}">
      <dsp:nvSpPr>
        <dsp:cNvPr id="0" name=""/>
        <dsp:cNvSpPr/>
      </dsp:nvSpPr>
      <dsp:spPr>
        <a:xfrm>
          <a:off x="0" y="55041"/>
          <a:ext cx="7215238" cy="90558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10.6</a:t>
          </a:r>
          <a:r>
            <a:rPr lang="ja-JP" sz="3600" kern="1200" dirty="0" smtClean="0"/>
            <a:t>　経済変動</a:t>
          </a:r>
          <a:r>
            <a:rPr lang="en-US" sz="3600" kern="1200" dirty="0" smtClean="0"/>
            <a:t>Ⅱ</a:t>
          </a:r>
          <a:r>
            <a:rPr lang="ja-JP" sz="3600" kern="1200" dirty="0" smtClean="0"/>
            <a:t>：総供給の変動</a:t>
          </a:r>
          <a:endParaRPr lang="ja-JP" sz="3600" kern="1200" dirty="0"/>
        </a:p>
      </dsp:txBody>
      <dsp:txXfrm>
        <a:off x="44207" y="99248"/>
        <a:ext cx="7126824" cy="81716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28DC8B-F2D3-4038-9A47-1B9C3BC8FF76}">
      <dsp:nvSpPr>
        <dsp:cNvPr id="0" name=""/>
        <dsp:cNvSpPr/>
      </dsp:nvSpPr>
      <dsp:spPr>
        <a:xfrm>
          <a:off x="0" y="2510"/>
          <a:ext cx="7498080"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10.7</a:t>
          </a:r>
          <a:r>
            <a:rPr kumimoji="1" lang="ja-JP" sz="4000" kern="1200" dirty="0" smtClean="0"/>
            <a:t>　経済の安定化</a:t>
          </a:r>
          <a:endParaRPr lang="ja-JP" sz="4000" kern="1200" dirty="0"/>
        </a:p>
      </dsp:txBody>
      <dsp:txXfrm>
        <a:off x="49119" y="51629"/>
        <a:ext cx="7399842" cy="90796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CC32AF-EAFC-4EA4-9B0E-409FB791D21B}">
      <dsp:nvSpPr>
        <dsp:cNvPr id="0" name=""/>
        <dsp:cNvSpPr/>
      </dsp:nvSpPr>
      <dsp:spPr>
        <a:xfrm>
          <a:off x="0" y="157"/>
          <a:ext cx="7086600" cy="91728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kumimoji="1" lang="en-US" sz="3600" kern="1200" dirty="0" smtClean="0"/>
            <a:t>10.8</a:t>
          </a:r>
          <a:r>
            <a:rPr kumimoji="1" lang="ja-JP" sz="3600" kern="1200" dirty="0" smtClean="0"/>
            <a:t>　</a:t>
          </a:r>
          <a:r>
            <a:rPr kumimoji="1" lang="ja-JP" altLang="en-US" sz="3200" kern="1200" dirty="0" smtClean="0"/>
            <a:t>期待と経済政策</a:t>
          </a:r>
          <a:endParaRPr lang="ja-JP" sz="3200" kern="1200" dirty="0"/>
        </a:p>
      </dsp:txBody>
      <dsp:txXfrm>
        <a:off x="44778" y="44935"/>
        <a:ext cx="6997044" cy="82772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10F31-0CA3-457E-9DCE-198BE384C1E7}">
      <dsp:nvSpPr>
        <dsp:cNvPr id="0" name=""/>
        <dsp:cNvSpPr/>
      </dsp:nvSpPr>
      <dsp:spPr>
        <a:xfrm>
          <a:off x="0" y="5020"/>
          <a:ext cx="4429156" cy="7043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10.8.1</a:t>
          </a:r>
          <a:r>
            <a:rPr lang="ja-JP" sz="2800" kern="1200" dirty="0" smtClean="0"/>
            <a:t>　</a:t>
          </a:r>
          <a:r>
            <a:rPr lang="ja-JP" altLang="en-US" sz="2800" kern="1200" dirty="0" smtClean="0"/>
            <a:t>流動性の罠</a:t>
          </a:r>
          <a:endParaRPr kumimoji="1" lang="ja-JP" sz="2800" kern="1200" dirty="0"/>
        </a:p>
      </dsp:txBody>
      <dsp:txXfrm>
        <a:off x="34383" y="39403"/>
        <a:ext cx="4360390" cy="63557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10F31-0CA3-457E-9DCE-198BE384C1E7}">
      <dsp:nvSpPr>
        <dsp:cNvPr id="0" name=""/>
        <dsp:cNvSpPr/>
      </dsp:nvSpPr>
      <dsp:spPr>
        <a:xfrm>
          <a:off x="0" y="55330"/>
          <a:ext cx="4429156" cy="6037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10.8.1</a:t>
          </a:r>
          <a:r>
            <a:rPr lang="ja-JP" sz="2400" kern="1200" dirty="0" smtClean="0"/>
            <a:t>　</a:t>
          </a:r>
          <a:r>
            <a:rPr lang="ja-JP" altLang="en-US" sz="2400" kern="1200" dirty="0" smtClean="0"/>
            <a:t>期待に働きかける政策</a:t>
          </a:r>
          <a:endParaRPr kumimoji="1" lang="ja-JP" sz="2400" kern="1200" dirty="0"/>
        </a:p>
      </dsp:txBody>
      <dsp:txXfrm>
        <a:off x="29471" y="84801"/>
        <a:ext cx="4370214" cy="54477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3B77DA-6793-4D74-89F5-56AF363F50E1}">
      <dsp:nvSpPr>
        <dsp:cNvPr id="0" name=""/>
        <dsp:cNvSpPr/>
      </dsp:nvSpPr>
      <dsp:spPr>
        <a:xfrm>
          <a:off x="0" y="2510"/>
          <a:ext cx="7498080"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11.1</a:t>
          </a:r>
          <a:r>
            <a:rPr kumimoji="1" lang="ja-JP" sz="4000" kern="1200" dirty="0" smtClean="0"/>
            <a:t>　失業の定義</a:t>
          </a:r>
          <a:endParaRPr lang="ja-JP" sz="4000" kern="1200" dirty="0"/>
        </a:p>
      </dsp:txBody>
      <dsp:txXfrm>
        <a:off x="49119" y="51629"/>
        <a:ext cx="7399842" cy="9079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F2A36-57F7-474B-BF38-062D6BB0F351}">
      <dsp:nvSpPr>
        <dsp:cNvPr id="0" name=""/>
        <dsp:cNvSpPr/>
      </dsp:nvSpPr>
      <dsp:spPr>
        <a:xfrm>
          <a:off x="0" y="113638"/>
          <a:ext cx="5657318" cy="6037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10.2.1</a:t>
          </a:r>
          <a:r>
            <a:rPr lang="ja-JP" sz="2400" kern="1200" dirty="0" smtClean="0"/>
            <a:t>　価格支配力：マークアップ原理</a:t>
          </a:r>
          <a:endParaRPr lang="ja-JP" sz="2400" kern="1200" dirty="0"/>
        </a:p>
      </dsp:txBody>
      <dsp:txXfrm>
        <a:off x="29471" y="143109"/>
        <a:ext cx="5598376" cy="54477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10F31-0CA3-457E-9DCE-198BE384C1E7}">
      <dsp:nvSpPr>
        <dsp:cNvPr id="0" name=""/>
        <dsp:cNvSpPr/>
      </dsp:nvSpPr>
      <dsp:spPr>
        <a:xfrm>
          <a:off x="0" y="5020"/>
          <a:ext cx="4429156" cy="7043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11.1.1</a:t>
          </a:r>
          <a:r>
            <a:rPr lang="ja-JP" sz="2800" kern="1200" dirty="0" smtClean="0"/>
            <a:t>　失業率の定義</a:t>
          </a:r>
          <a:endParaRPr kumimoji="1" lang="ja-JP" sz="2800" kern="1200" dirty="0"/>
        </a:p>
      </dsp:txBody>
      <dsp:txXfrm>
        <a:off x="34383" y="39403"/>
        <a:ext cx="4360390" cy="63557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5C92B-1B3D-4B75-8642-484F13A99BF9}">
      <dsp:nvSpPr>
        <dsp:cNvPr id="0" name=""/>
        <dsp:cNvSpPr/>
      </dsp:nvSpPr>
      <dsp:spPr>
        <a:xfrm>
          <a:off x="0" y="6538"/>
          <a:ext cx="7498080" cy="855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11.1.2</a:t>
          </a:r>
          <a:r>
            <a:rPr kumimoji="1" lang="ja-JP" sz="3400" kern="1200" dirty="0" smtClean="0"/>
            <a:t>　失業率のパラドックス</a:t>
          </a:r>
          <a:endParaRPr lang="ja-JP" sz="3400" kern="1200" dirty="0"/>
        </a:p>
      </dsp:txBody>
      <dsp:txXfrm>
        <a:off x="41751" y="48289"/>
        <a:ext cx="7414578" cy="77176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4895F-02E2-4E7E-938B-542BD9C89939}">
      <dsp:nvSpPr>
        <dsp:cNvPr id="0" name=""/>
        <dsp:cNvSpPr/>
      </dsp:nvSpPr>
      <dsp:spPr>
        <a:xfrm>
          <a:off x="0" y="171037"/>
          <a:ext cx="6500858" cy="72949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11.2</a:t>
          </a:r>
          <a:r>
            <a:rPr lang="ja-JP" sz="2900" kern="1200" dirty="0" smtClean="0"/>
            <a:t>　失業の原因と調整が遅れる理由</a:t>
          </a:r>
          <a:endParaRPr lang="ja-JP" sz="2900" kern="1200" dirty="0"/>
        </a:p>
      </dsp:txBody>
      <dsp:txXfrm>
        <a:off x="35611" y="206648"/>
        <a:ext cx="6429636" cy="65827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CA4A2-12B9-4BEC-B19E-2092EEEC1DB4}">
      <dsp:nvSpPr>
        <dsp:cNvPr id="0" name=""/>
        <dsp:cNvSpPr/>
      </dsp:nvSpPr>
      <dsp:spPr>
        <a:xfrm>
          <a:off x="0" y="0"/>
          <a:ext cx="5174429" cy="553410"/>
        </a:xfrm>
        <a:prstGeom prst="roundRect">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n-US" sz="2200" kern="1200" dirty="0" smtClean="0"/>
            <a:t>11.2.1</a:t>
          </a:r>
          <a:r>
            <a:rPr lang="ja-JP" sz="2200" kern="1200" dirty="0" smtClean="0"/>
            <a:t>　総需要の不足と総供給ショック</a:t>
          </a:r>
          <a:endParaRPr lang="ja-JP" sz="2200" kern="1200" dirty="0"/>
        </a:p>
      </dsp:txBody>
      <dsp:txXfrm>
        <a:off x="27015" y="27015"/>
        <a:ext cx="5120399" cy="49938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7B22A4-2D4D-4AD4-9345-A24F9A87913B}">
      <dsp:nvSpPr>
        <dsp:cNvPr id="0" name=""/>
        <dsp:cNvSpPr/>
      </dsp:nvSpPr>
      <dsp:spPr>
        <a:xfrm>
          <a:off x="0" y="0"/>
          <a:ext cx="4000528" cy="7294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11.2.2</a:t>
          </a:r>
          <a:r>
            <a:rPr lang="ja-JP" sz="2900" kern="1200" dirty="0" smtClean="0"/>
            <a:t>　最低賃金法</a:t>
          </a:r>
          <a:endParaRPr lang="ja-JP" sz="2900" kern="1200" dirty="0"/>
        </a:p>
      </dsp:txBody>
      <dsp:txXfrm>
        <a:off x="35611" y="35611"/>
        <a:ext cx="3929306" cy="65827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FECADD-FDE6-41E1-A279-1A6BF50BD4A8}">
      <dsp:nvSpPr>
        <dsp:cNvPr id="0" name=""/>
        <dsp:cNvSpPr/>
      </dsp:nvSpPr>
      <dsp:spPr>
        <a:xfrm>
          <a:off x="0" y="6860"/>
          <a:ext cx="7086600" cy="75464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kumimoji="1" lang="en-US" sz="3000" kern="1200" dirty="0" smtClean="0"/>
            <a:t>11.2.3</a:t>
          </a:r>
          <a:r>
            <a:rPr kumimoji="1" lang="ja-JP" sz="3000" kern="1200" dirty="0" smtClean="0"/>
            <a:t>　労働組合</a:t>
          </a:r>
          <a:endParaRPr lang="ja-JP" sz="3000" kern="1200" dirty="0"/>
        </a:p>
      </dsp:txBody>
      <dsp:txXfrm>
        <a:off x="36839" y="43699"/>
        <a:ext cx="7012922" cy="68097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A2E37-B740-4247-B10C-28AF23F763BE}">
      <dsp:nvSpPr>
        <dsp:cNvPr id="0" name=""/>
        <dsp:cNvSpPr/>
      </dsp:nvSpPr>
      <dsp:spPr>
        <a:xfrm>
          <a:off x="0" y="4774"/>
          <a:ext cx="5040312" cy="631800"/>
        </a:xfrm>
        <a:prstGeom prst="roundRect">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ja-JP" sz="1500" kern="1200" dirty="0" smtClean="0"/>
            <a:t>労働組合に属する労働者は団体交渉により高い賃金を獲得することが可能。</a:t>
          </a:r>
          <a:endParaRPr lang="ja-JP" sz="1500" kern="1200" dirty="0"/>
        </a:p>
      </dsp:txBody>
      <dsp:txXfrm>
        <a:off x="30842" y="35616"/>
        <a:ext cx="4978628" cy="57011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D0AF60-2BC7-4266-9544-09A4FE8D9AAE}">
      <dsp:nvSpPr>
        <dsp:cNvPr id="0" name=""/>
        <dsp:cNvSpPr/>
      </dsp:nvSpPr>
      <dsp:spPr>
        <a:xfrm>
          <a:off x="0" y="4774"/>
          <a:ext cx="4537075" cy="631800"/>
        </a:xfrm>
        <a:prstGeom prst="roundRect">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ja-JP" sz="1500" kern="1200" dirty="0" smtClean="0"/>
            <a:t>均衡賃金率よりも高い賃金率で給料が支払われることになる。</a:t>
          </a:r>
          <a:endParaRPr lang="ja-JP" sz="1500" kern="1200" dirty="0"/>
        </a:p>
      </dsp:txBody>
      <dsp:txXfrm>
        <a:off x="30842" y="35616"/>
        <a:ext cx="4475391" cy="57011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9D05B-9CC3-4DFD-B556-C149A362B756}">
      <dsp:nvSpPr>
        <dsp:cNvPr id="0" name=""/>
        <dsp:cNvSpPr/>
      </dsp:nvSpPr>
      <dsp:spPr>
        <a:xfrm>
          <a:off x="0" y="9549"/>
          <a:ext cx="4752975" cy="631800"/>
        </a:xfrm>
        <a:prstGeom prst="roundRect">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ja-JP" sz="1500" kern="1200" dirty="0" smtClean="0"/>
            <a:t>労働供給が上昇する一方で労働需要が減少して失業が発生する可能性がある。</a:t>
          </a:r>
          <a:endParaRPr lang="ja-JP" sz="1500" kern="1200" dirty="0"/>
        </a:p>
      </dsp:txBody>
      <dsp:txXfrm>
        <a:off x="30842" y="40391"/>
        <a:ext cx="4691291" cy="570116"/>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B5A18-2AEC-4EC8-98D2-B6846B09047D}">
      <dsp:nvSpPr>
        <dsp:cNvPr id="0" name=""/>
        <dsp:cNvSpPr/>
      </dsp:nvSpPr>
      <dsp:spPr>
        <a:xfrm>
          <a:off x="0" y="4524"/>
          <a:ext cx="7498080" cy="93073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11.2.4</a:t>
          </a:r>
          <a:r>
            <a:rPr kumimoji="1" lang="ja-JP" sz="3700" kern="1200" dirty="0" smtClean="0"/>
            <a:t>　効率賃金理論</a:t>
          </a:r>
          <a:endParaRPr lang="ja-JP" sz="3700" kern="1200" dirty="0"/>
        </a:p>
      </dsp:txBody>
      <dsp:txXfrm>
        <a:off x="45435" y="49959"/>
        <a:ext cx="7407210" cy="8398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DC295F-8F8D-47CB-AAE2-23A4C2F50D10}">
      <dsp:nvSpPr>
        <dsp:cNvPr id="0" name=""/>
        <dsp:cNvSpPr/>
      </dsp:nvSpPr>
      <dsp:spPr>
        <a:xfrm>
          <a:off x="0" y="2"/>
          <a:ext cx="7286676" cy="62887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dirty="0" smtClean="0"/>
            <a:t>10.2.2</a:t>
          </a:r>
          <a:r>
            <a:rPr lang="ja-JP" sz="2500" kern="1200" dirty="0" smtClean="0"/>
            <a:t>　錯覚</a:t>
          </a:r>
          <a:endParaRPr lang="ja-JP" sz="2500" kern="1200" dirty="0"/>
        </a:p>
      </dsp:txBody>
      <dsp:txXfrm>
        <a:off x="30699" y="30701"/>
        <a:ext cx="7225278" cy="567477"/>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D63E0-8989-46EB-A14D-1C13D1827CA9}">
      <dsp:nvSpPr>
        <dsp:cNvPr id="0" name=""/>
        <dsp:cNvSpPr/>
      </dsp:nvSpPr>
      <dsp:spPr>
        <a:xfrm>
          <a:off x="0" y="4524"/>
          <a:ext cx="7498080" cy="93073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12.1</a:t>
          </a:r>
          <a:r>
            <a:rPr kumimoji="1" lang="ja-JP" sz="3700" kern="1200" dirty="0" smtClean="0"/>
            <a:t>　日本の財政赤字</a:t>
          </a:r>
          <a:endParaRPr lang="ja-JP" sz="3700" kern="1200" dirty="0"/>
        </a:p>
      </dsp:txBody>
      <dsp:txXfrm>
        <a:off x="45435" y="49959"/>
        <a:ext cx="7407210" cy="839865"/>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81A73-65C1-420F-AC2C-6AC7EA95917E}">
      <dsp:nvSpPr>
        <dsp:cNvPr id="0" name=""/>
        <dsp:cNvSpPr/>
      </dsp:nvSpPr>
      <dsp:spPr>
        <a:xfrm>
          <a:off x="0" y="2510"/>
          <a:ext cx="7498080" cy="1006200"/>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kumimoji="1" lang="en-US" sz="4000" kern="1200" dirty="0" smtClean="0"/>
            <a:t>12.2</a:t>
          </a:r>
          <a:r>
            <a:rPr kumimoji="1" lang="ja-JP" sz="4000" kern="1200" dirty="0" smtClean="0"/>
            <a:t>　政府の予算制約</a:t>
          </a:r>
          <a:endParaRPr lang="ja-JP" sz="4000" kern="1200" dirty="0"/>
        </a:p>
      </dsp:txBody>
      <dsp:txXfrm>
        <a:off x="49119" y="51629"/>
        <a:ext cx="7399842" cy="907962"/>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CF198F-ADD8-4A13-B063-3CFBC962B5F1}">
      <dsp:nvSpPr>
        <dsp:cNvPr id="0" name=""/>
        <dsp:cNvSpPr/>
      </dsp:nvSpPr>
      <dsp:spPr>
        <a:xfrm>
          <a:off x="0" y="26326"/>
          <a:ext cx="7396163" cy="679184"/>
        </a:xfrm>
        <a:prstGeom prst="roundRect">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ja-JP" sz="2700" kern="1200" dirty="0" smtClean="0"/>
            <a:t>補論　財政赤字のある場合の公債残高の変化</a:t>
          </a:r>
          <a:endParaRPr lang="ja-JP" sz="2700" kern="1200" dirty="0"/>
        </a:p>
      </dsp:txBody>
      <dsp:txXfrm>
        <a:off x="33155" y="59481"/>
        <a:ext cx="7329853" cy="6128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73CBFB-C43A-477D-A4A3-5757A8B5CA3D}">
      <dsp:nvSpPr>
        <dsp:cNvPr id="0" name=""/>
        <dsp:cNvSpPr/>
      </dsp:nvSpPr>
      <dsp:spPr>
        <a:xfrm>
          <a:off x="0" y="5020"/>
          <a:ext cx="7086600" cy="704339"/>
        </a:xfrm>
        <a:prstGeom prst="roundRect">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kumimoji="1" lang="en-US" sz="2800" kern="1200" dirty="0" smtClean="0"/>
            <a:t>10.2.3</a:t>
          </a:r>
          <a:r>
            <a:rPr kumimoji="1" lang="ja-JP" sz="2800" kern="1200" dirty="0" smtClean="0"/>
            <a:t>　名目賃金の下方硬直性</a:t>
          </a:r>
          <a:endParaRPr lang="ja-JP" sz="2800" kern="1200" dirty="0"/>
        </a:p>
      </dsp:txBody>
      <dsp:txXfrm>
        <a:off x="34383" y="39403"/>
        <a:ext cx="7017834" cy="6355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B224C5-45C3-495F-98BD-60E3058C8027}">
      <dsp:nvSpPr>
        <dsp:cNvPr id="0" name=""/>
        <dsp:cNvSpPr/>
      </dsp:nvSpPr>
      <dsp:spPr>
        <a:xfrm>
          <a:off x="0" y="0"/>
          <a:ext cx="6480174" cy="704339"/>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10.3</a:t>
          </a:r>
          <a:r>
            <a:rPr lang="ja-JP" sz="2800" kern="1200" dirty="0" smtClean="0"/>
            <a:t>　短期の経済活動水準の決定</a:t>
          </a:r>
          <a:endParaRPr lang="ja-JP" sz="2800" kern="1200" dirty="0"/>
        </a:p>
      </dsp:txBody>
      <dsp:txXfrm>
        <a:off x="34383" y="34383"/>
        <a:ext cx="6411408" cy="6355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40ED5-64E2-469E-859F-9BA876F72C60}">
      <dsp:nvSpPr>
        <dsp:cNvPr id="0" name=""/>
        <dsp:cNvSpPr/>
      </dsp:nvSpPr>
      <dsp:spPr>
        <a:xfrm>
          <a:off x="0" y="181597"/>
          <a:ext cx="7498080" cy="77980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10.4</a:t>
          </a:r>
          <a:r>
            <a:rPr kumimoji="1" lang="ja-JP" sz="3100" kern="1200" dirty="0" smtClean="0"/>
            <a:t>　経済の市場調整：短期から長期へ</a:t>
          </a:r>
          <a:endParaRPr lang="ja-JP" sz="3100" kern="1200" dirty="0"/>
        </a:p>
      </dsp:txBody>
      <dsp:txXfrm>
        <a:off x="38067" y="219664"/>
        <a:ext cx="7421946" cy="7036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730D3F-617F-46FB-8763-9D1723437A67}">
      <dsp:nvSpPr>
        <dsp:cNvPr id="0" name=""/>
        <dsp:cNvSpPr/>
      </dsp:nvSpPr>
      <dsp:spPr>
        <a:xfrm>
          <a:off x="0" y="5020"/>
          <a:ext cx="4286280" cy="7043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10.4.1</a:t>
          </a:r>
          <a:r>
            <a:rPr lang="ja-JP" sz="2800" kern="1200" dirty="0" smtClean="0"/>
            <a:t>　不況からの脱出</a:t>
          </a:r>
          <a:endParaRPr lang="ja-JP" sz="2800" kern="1200" dirty="0"/>
        </a:p>
      </dsp:txBody>
      <dsp:txXfrm>
        <a:off x="34383" y="39403"/>
        <a:ext cx="4217514" cy="63557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1CF5B-8915-489F-A3FE-5A300512C078}">
      <dsp:nvSpPr>
        <dsp:cNvPr id="0" name=""/>
        <dsp:cNvSpPr/>
      </dsp:nvSpPr>
      <dsp:spPr>
        <a:xfrm>
          <a:off x="0" y="8551"/>
          <a:ext cx="7498080" cy="7798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kumimoji="1" lang="en-US" sz="3100" kern="1200" dirty="0" smtClean="0"/>
            <a:t>10.4.2</a:t>
          </a:r>
          <a:r>
            <a:rPr kumimoji="1" lang="ja-JP" sz="3100" kern="1200" dirty="0" smtClean="0"/>
            <a:t>　デフレ・スパイラル</a:t>
          </a:r>
          <a:endParaRPr lang="ja-JP" sz="3100" kern="1200" dirty="0"/>
        </a:p>
      </dsp:txBody>
      <dsp:txXfrm>
        <a:off x="38067" y="46618"/>
        <a:ext cx="7421946" cy="70367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4D5FCE-373E-40A6-944E-D8A4D60DBEF4}">
      <dsp:nvSpPr>
        <dsp:cNvPr id="0" name=""/>
        <dsp:cNvSpPr/>
      </dsp:nvSpPr>
      <dsp:spPr>
        <a:xfrm>
          <a:off x="0" y="4524"/>
          <a:ext cx="7498080" cy="93073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10.4.3</a:t>
          </a:r>
          <a:r>
            <a:rPr kumimoji="1" lang="ja-JP" sz="3700" kern="1200" dirty="0" smtClean="0"/>
            <a:t>　景気の過熱</a:t>
          </a:r>
          <a:endParaRPr lang="ja-JP" sz="3700" kern="1200" dirty="0"/>
        </a:p>
      </dsp:txBody>
      <dsp:txXfrm>
        <a:off x="45435" y="49959"/>
        <a:ext cx="7407210" cy="83986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2.wmf"/><Relationship Id="rId1" Type="http://schemas.openxmlformats.org/officeDocument/2006/relationships/image" Target="../media/image11.wmf"/><Relationship Id="rId5" Type="http://schemas.openxmlformats.org/officeDocument/2006/relationships/image" Target="../media/image21.wmf"/><Relationship Id="rId4" Type="http://schemas.openxmlformats.org/officeDocument/2006/relationships/image" Target="../media/image2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2.wmf"/><Relationship Id="rId1" Type="http://schemas.openxmlformats.org/officeDocument/2006/relationships/image" Target="../media/image11.wmf"/><Relationship Id="rId5" Type="http://schemas.openxmlformats.org/officeDocument/2006/relationships/image" Target="../media/image21.wmf"/><Relationship Id="rId4" Type="http://schemas.openxmlformats.org/officeDocument/2006/relationships/image" Target="../media/image2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8.wmf"/><Relationship Id="rId1" Type="http://schemas.openxmlformats.org/officeDocument/2006/relationships/image" Target="../media/image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8.wmf"/><Relationship Id="rId1" Type="http://schemas.openxmlformats.org/officeDocument/2006/relationships/image" Target="../media/image7.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5.wmf"/><Relationship Id="rId4"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0.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10" Type="http://schemas.openxmlformats.org/officeDocument/2006/relationships/image" Target="../media/image20.wmf"/><Relationship Id="rId4" Type="http://schemas.openxmlformats.org/officeDocument/2006/relationships/image" Target="../media/image14.wmf"/><Relationship Id="rId9"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4.wmf"/><Relationship Id="rId1" Type="http://schemas.openxmlformats.org/officeDocument/2006/relationships/image" Target="../media/image11.wmf"/><Relationship Id="rId5" Type="http://schemas.openxmlformats.org/officeDocument/2006/relationships/image" Target="../media/image21.wmf"/><Relationship Id="rId4"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8.wmf"/><Relationship Id="rId5" Type="http://schemas.openxmlformats.org/officeDocument/2006/relationships/image" Target="../media/image20.wmf"/><Relationship Id="rId4"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6147" name="Rectangle 3"/>
          <p:cNvSpPr>
            <a:spLocks noGrp="1" noChangeArrowheads="1"/>
          </p:cNvSpPr>
          <p:nvPr>
            <p:ph type="dt" idx="1"/>
          </p:nvPr>
        </p:nvSpPr>
        <p:spPr bwMode="auto">
          <a:xfrm>
            <a:off x="3854939" y="0"/>
            <a:ext cx="2949099" cy="4969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6148"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0562" y="4721186"/>
            <a:ext cx="5444490" cy="44727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6150" name="Rectangle 6"/>
          <p:cNvSpPr>
            <a:spLocks noGrp="1" noChangeArrowheads="1"/>
          </p:cNvSpPr>
          <p:nvPr>
            <p:ph type="ftr" sz="quarter" idx="4"/>
          </p:nvPr>
        </p:nvSpPr>
        <p:spPr bwMode="auto">
          <a:xfrm>
            <a:off x="0"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6151" name="Rectangle 7"/>
          <p:cNvSpPr>
            <a:spLocks noGrp="1" noChangeArrowheads="1"/>
          </p:cNvSpPr>
          <p:nvPr>
            <p:ph type="sldNum" sz="quarter" idx="5"/>
          </p:nvPr>
        </p:nvSpPr>
        <p:spPr bwMode="auto">
          <a:xfrm>
            <a:off x="3854939" y="9440646"/>
            <a:ext cx="2949099" cy="49696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6C85053-4DC4-4B2E-8D8E-5472AD4EF5DD}" type="slidenum">
              <a:rPr lang="ja-JP" altLang="en-US"/>
              <a:pPr/>
              <a:t>‹#›</a:t>
            </a:fld>
            <a:endParaRPr lang="en-US" altLang="ja-JP"/>
          </a:p>
        </p:txBody>
      </p:sp>
    </p:spTree>
    <p:extLst>
      <p:ext uri="{BB962C8B-B14F-4D97-AF65-F5344CB8AC3E}">
        <p14:creationId xmlns:p14="http://schemas.microsoft.com/office/powerpoint/2010/main" val="9468678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ja-JP" altLang="en-US"/>
              <a:t>マスタ サブタイトルの書式設定</a:t>
            </a:r>
          </a:p>
        </p:txBody>
      </p:sp>
      <p:sp>
        <p:nvSpPr>
          <p:cNvPr id="3076" name="Rectangle 4"/>
          <p:cNvSpPr>
            <a:spLocks noGrp="1" noChangeArrowheads="1"/>
          </p:cNvSpPr>
          <p:nvPr>
            <p:ph type="dt" sz="half" idx="2"/>
          </p:nvPr>
        </p:nvSpPr>
        <p:spPr/>
        <p:txBody>
          <a:bodyPr/>
          <a:lstStyle>
            <a:lvl1pPr>
              <a:defRPr/>
            </a:lvl1pPr>
          </a:lstStyle>
          <a:p>
            <a:endParaRPr lang="en-US" altLang="ja-JP"/>
          </a:p>
        </p:txBody>
      </p:sp>
      <p:sp>
        <p:nvSpPr>
          <p:cNvPr id="3077" name="Rectangle 5"/>
          <p:cNvSpPr>
            <a:spLocks noGrp="1" noChangeArrowheads="1"/>
          </p:cNvSpPr>
          <p:nvPr>
            <p:ph type="ftr" sz="quarter" idx="3"/>
          </p:nvPr>
        </p:nvSpPr>
        <p:spPr/>
        <p:txBody>
          <a:bodyPr/>
          <a:lstStyle>
            <a:lvl1pPr>
              <a:defRPr/>
            </a:lvl1pPr>
          </a:lstStyle>
          <a:p>
            <a:endParaRPr lang="en-US" altLang="ja-JP"/>
          </a:p>
        </p:txBody>
      </p:sp>
      <p:sp>
        <p:nvSpPr>
          <p:cNvPr id="3078" name="Rectangle 6"/>
          <p:cNvSpPr>
            <a:spLocks noGrp="1" noChangeArrowheads="1"/>
          </p:cNvSpPr>
          <p:nvPr>
            <p:ph type="sldNum" sz="quarter" idx="4"/>
          </p:nvPr>
        </p:nvSpPr>
        <p:spPr/>
        <p:txBody>
          <a:bodyPr/>
          <a:lstStyle>
            <a:lvl1pPr>
              <a:defRPr/>
            </a:lvl1pPr>
          </a:lstStyle>
          <a:p>
            <a:fld id="{C24E5743-0ED5-4A07-BAB3-2004CC3DBD09}" type="slidenum">
              <a:rPr lang="ja-JP" altLang="en-US"/>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F0173511-7CF0-4A3B-872F-EAE00257B79B}" type="slidenum">
              <a:rPr lang="ja-JP" altLang="en-US"/>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94475" y="685800"/>
            <a:ext cx="1771650" cy="54403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279525" y="685800"/>
            <a:ext cx="5162550" cy="54403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FC177715-9D21-4CFB-B1B7-4C6A86DC35DB}" type="slidenum">
              <a:rPr lang="ja-JP" altLang="en-US"/>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6" name="フッター プレースホルダ 5"/>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a:xfrm>
            <a:off x="6553200" y="6429375"/>
            <a:ext cx="2133600" cy="323850"/>
          </a:xfrm>
        </p:spPr>
        <p:txBody>
          <a:bodyPr/>
          <a:lstStyle>
            <a:lvl1pPr>
              <a:defRPr/>
            </a:lvl1pPr>
          </a:lstStyle>
          <a:p>
            <a:fld id="{18624F04-2340-435F-82CA-5C99BB0BC3FC}" type="slidenum">
              <a:rPr lang="ja-JP" altLang="en-US"/>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F67A68DA-ADC1-45D5-9AD6-858C110B64C6}" type="slidenum">
              <a:rPr lang="ja-JP" altLang="en-US"/>
              <a:pPr/>
              <a: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153C1580-1321-4472-B60C-547E2CFB0EB1}" type="slidenum">
              <a:rPr lang="ja-JP" altLang="en-US"/>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31074" name="Rectangle 2"/>
          <p:cNvSpPr>
            <a:spLocks noGrp="1" noChangeArrowheads="1"/>
          </p:cNvSpPr>
          <p:nvPr>
            <p:ph type="ctrTitle"/>
          </p:nvPr>
        </p:nvSpPr>
        <p:spPr>
          <a:xfrm>
            <a:off x="914400" y="1524000"/>
            <a:ext cx="7623175" cy="1752600"/>
          </a:xfrm>
        </p:spPr>
        <p:txBody>
          <a:bodyPr/>
          <a:lstStyle>
            <a:lvl1pPr>
              <a:defRPr sz="5000"/>
            </a:lvl1pPr>
          </a:lstStyle>
          <a:p>
            <a:r>
              <a:rPr lang="en-US" altLang="ja-JP"/>
              <a:t>マスタ タイトルの書式設定</a:t>
            </a:r>
          </a:p>
        </p:txBody>
      </p:sp>
      <p:sp>
        <p:nvSpPr>
          <p:cNvPr id="13107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ja-JP"/>
              <a:t>マスタ サブタイトルの書式設定</a:t>
            </a:r>
          </a:p>
        </p:txBody>
      </p:sp>
      <p:sp>
        <p:nvSpPr>
          <p:cNvPr id="131076" name="Rectangle 4"/>
          <p:cNvSpPr>
            <a:spLocks noGrp="1" noChangeArrowheads="1"/>
          </p:cNvSpPr>
          <p:nvPr>
            <p:ph type="dt" sz="half" idx="2"/>
          </p:nvPr>
        </p:nvSpPr>
        <p:spPr/>
        <p:txBody>
          <a:bodyPr/>
          <a:lstStyle>
            <a:lvl1pPr>
              <a:defRPr/>
            </a:lvl1pPr>
          </a:lstStyle>
          <a:p>
            <a:endParaRPr lang="en-US" altLang="ja-JP"/>
          </a:p>
        </p:txBody>
      </p:sp>
      <p:sp>
        <p:nvSpPr>
          <p:cNvPr id="131077" name="Rectangle 5"/>
          <p:cNvSpPr>
            <a:spLocks noGrp="1" noChangeArrowheads="1"/>
          </p:cNvSpPr>
          <p:nvPr>
            <p:ph type="ftr" sz="quarter" idx="3"/>
          </p:nvPr>
        </p:nvSpPr>
        <p:spPr>
          <a:xfrm>
            <a:off x="3124200" y="6243638"/>
            <a:ext cx="2895600" cy="457200"/>
          </a:xfrm>
        </p:spPr>
        <p:txBody>
          <a:bodyPr/>
          <a:lstStyle>
            <a:lvl1pPr>
              <a:defRPr/>
            </a:lvl1pPr>
          </a:lstStyle>
          <a:p>
            <a:endParaRPr lang="en-US" altLang="ja-JP"/>
          </a:p>
        </p:txBody>
      </p:sp>
      <p:sp>
        <p:nvSpPr>
          <p:cNvPr id="131078" name="Rectangle 6"/>
          <p:cNvSpPr>
            <a:spLocks noGrp="1" noChangeArrowheads="1"/>
          </p:cNvSpPr>
          <p:nvPr>
            <p:ph type="sldNum" sz="quarter" idx="4"/>
          </p:nvPr>
        </p:nvSpPr>
        <p:spPr/>
        <p:txBody>
          <a:bodyPr/>
          <a:lstStyle>
            <a:lvl1pPr>
              <a:defRPr/>
            </a:lvl1pPr>
          </a:lstStyle>
          <a:p>
            <a:fld id="{B89A1BEB-17FC-404B-8D50-94E457E58E53}" type="slidenum">
              <a:rPr lang="en-US" altLang="ja-JP"/>
              <a:pPr/>
              <a:t>‹#›</a:t>
            </a:fld>
            <a:endParaRPr lang="en-US" altLang="ja-JP"/>
          </a:p>
        </p:txBody>
      </p:sp>
      <p:sp>
        <p:nvSpPr>
          <p:cNvPr id="131079"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ja-JP" altLang="en-US"/>
          </a:p>
        </p:txBody>
      </p:sp>
      <p:sp>
        <p:nvSpPr>
          <p:cNvPr id="131080"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ja-JP" alt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627B9C71-0E12-43A9-8599-63EC4B6016C8}" type="slidenum">
              <a:rPr lang="en-US" altLang="ja-JP"/>
              <a:pPr/>
              <a:t>‹#›</a:t>
            </a:fld>
            <a:endParaRPr lang="en-US" altLang="ja-JP"/>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B2A1FE30-9929-4C2D-B119-E6EAC9201D4F}" type="slidenum">
              <a:rPr lang="en-US" altLang="ja-JP"/>
              <a:pPr/>
              <a:t>‹#›</a:t>
            </a:fld>
            <a:endParaRPr lang="en-US" altLang="ja-JP"/>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FD54918E-FC0C-4079-BC55-B459D170AF8E}" type="slidenum">
              <a:rPr lang="en-US" altLang="ja-JP"/>
              <a:pPr/>
              <a:t>‹#›</a:t>
            </a:fld>
            <a:endParaRPr lang="en-US" altLang="ja-JP"/>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9E667D21-76C9-49AF-A48E-D489A3C9C1A5}" type="slidenum">
              <a:rPr lang="en-US" altLang="ja-JP"/>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81CB840A-7F5C-4530-B0C9-92E659DFA9B4}" type="slidenum">
              <a:rPr lang="ja-JP" altLang="en-US"/>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8B57AB51-FB13-4D87-8197-B4AC266B5415}" type="slidenum">
              <a:rPr lang="en-US" altLang="ja-JP"/>
              <a:pPr/>
              <a:t>‹#›</a:t>
            </a:fld>
            <a:endParaRPr lang="en-US" altLang="ja-JP"/>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68271930-D93E-482B-B2FC-9681A30A82EF}" type="slidenum">
              <a:rPr lang="en-US" altLang="ja-JP"/>
              <a:pPr/>
              <a:t>‹#›</a:t>
            </a:fld>
            <a:endParaRPr lang="en-US" altLang="ja-JP"/>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6E9933D6-2066-4547-9511-A5C353A618FB}" type="slidenum">
              <a:rPr lang="en-US" altLang="ja-JP"/>
              <a:pPr/>
              <a:t>‹#›</a:t>
            </a:fld>
            <a:endParaRPr lang="en-US" altLang="ja-JP"/>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4CD224FC-C3BA-47A6-A0AC-36D649CAE272}" type="slidenum">
              <a:rPr lang="en-US" altLang="ja-JP"/>
              <a:pPr/>
              <a: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162402A1-8230-444A-857F-92B7C85E6D75}" type="slidenum">
              <a:rPr lang="en-US" altLang="ja-JP"/>
              <a:pPr/>
              <a:t>‹#›</a:t>
            </a:fld>
            <a:endParaRPr lang="en-US" altLang="ja-JP"/>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7813"/>
            <a:ext cx="2057400" cy="585311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7813"/>
            <a:ext cx="6019800" cy="585311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8399D7EF-9524-4771-83E2-115CECD543D9}" type="slidenum">
              <a:rPr lang="en-US" altLang="ja-JP"/>
              <a:pPr/>
              <a:t>‹#›</a:t>
            </a:fld>
            <a:endParaRPr lang="en-US" altLang="ja-JP"/>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kumimoji="0" lang="ja-JP" altLang="en-US" smtClean="0"/>
              <a:t>マスタ タイトルの書式設定</a:t>
            </a:r>
            <a:endParaRPr kumimoji="0"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20" name="フッター プレースホルダ 19"/>
          <p:cNvSpPr>
            <a:spLocks noGrp="1"/>
          </p:cNvSpPr>
          <p:nvPr>
            <p:ph type="ftr" sz="quarter" idx="11"/>
          </p:nvPr>
        </p:nvSpPr>
        <p:spPr/>
        <p:txBody>
          <a:bodyPr/>
          <a:lstStyle>
            <a:extLst/>
          </a:lstStyle>
          <a:p>
            <a:endParaRPr lang="en-US" altLang="ja-JP"/>
          </a:p>
        </p:txBody>
      </p:sp>
      <p:sp>
        <p:nvSpPr>
          <p:cNvPr id="10" name="スライド番号プレースホルダ 9"/>
          <p:cNvSpPr>
            <a:spLocks noGrp="1"/>
          </p:cNvSpPr>
          <p:nvPr>
            <p:ph type="sldNum" sz="quarter" idx="12"/>
          </p:nvPr>
        </p:nvSpPr>
        <p:spPr/>
        <p:txBody>
          <a:bodyPr/>
          <a:lstStyle>
            <a:extLst/>
          </a:lstStyle>
          <a:p>
            <a:fld id="{C24E5743-0ED5-4A07-BAB3-2004CC3DBD09}" type="slidenum">
              <a:rPr lang="ja-JP" altLang="en-US" smtClean="0"/>
              <a:pPr/>
              <a:t>‹#›</a:t>
            </a:fld>
            <a:endParaRPr lang="en-US" altLang="ja-JP"/>
          </a:p>
        </p:txBody>
      </p:sp>
      <p:sp>
        <p:nvSpPr>
          <p:cNvPr id="8"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81CB840A-7F5C-4530-B0C9-92E659DFA9B4}" type="slidenum">
              <a:rPr lang="ja-JP" altLang="en-US" smtClean="0"/>
              <a:pPr/>
              <a: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正方形/長方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C6C8DCC2-D712-4E73-82B1-F994DC79D496}" type="slidenum">
              <a:rPr lang="ja-JP" altLang="en-US" smtClean="0"/>
              <a:pPr/>
              <a:t>‹#›</a:t>
            </a:fld>
            <a:endParaRPr lang="en-US" altLang="ja-JP"/>
          </a:p>
        </p:txBody>
      </p:sp>
      <p:sp>
        <p:nvSpPr>
          <p:cNvPr id="10" name="正方形/長方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5E6A8DDF-6E9D-4168-87CF-83EA08755916}" type="slidenum">
              <a:rPr lang="ja-JP" altLang="en-US" smtClean="0"/>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C6C8DCC2-D712-4E73-82B1-F994DC79D496}" type="slidenum">
              <a:rPr lang="ja-JP" altLang="en-US"/>
              <a:pPr/>
              <a: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endParaRPr lang="en-US" altLang="ja-JP"/>
          </a:p>
        </p:txBody>
      </p:sp>
      <p:sp>
        <p:nvSpPr>
          <p:cNvPr id="8" name="フッター プレースホルダ 7"/>
          <p:cNvSpPr>
            <a:spLocks noGrp="1"/>
          </p:cNvSpPr>
          <p:nvPr>
            <p:ph type="ftr" sz="quarter" idx="11"/>
          </p:nvPr>
        </p:nvSpPr>
        <p:spPr/>
        <p:txBody>
          <a:bodyPr/>
          <a:lstStyle>
            <a:extLst/>
          </a:lstStyle>
          <a:p>
            <a:endParaRPr lang="en-US" altLang="ja-JP"/>
          </a:p>
        </p:txBody>
      </p:sp>
      <p:sp>
        <p:nvSpPr>
          <p:cNvPr id="9" name="スライド番号プレースホルダ 8"/>
          <p:cNvSpPr>
            <a:spLocks noGrp="1"/>
          </p:cNvSpPr>
          <p:nvPr>
            <p:ph type="sldNum" sz="quarter" idx="12"/>
          </p:nvPr>
        </p:nvSpPr>
        <p:spPr/>
        <p:txBody>
          <a:bodyPr/>
          <a:lstStyle>
            <a:extLst/>
          </a:lstStyle>
          <a:p>
            <a:fld id="{8533779B-1800-47EF-B555-C0D3520CCC4B}" type="slidenum">
              <a:rPr lang="ja-JP" altLang="en-US" smtClean="0"/>
              <a:pPr/>
              <a: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nchor="ct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endParaRPr lang="en-US" altLang="ja-JP"/>
          </a:p>
        </p:txBody>
      </p:sp>
      <p:sp>
        <p:nvSpPr>
          <p:cNvPr id="4" name="フッター プレースホルダ 3"/>
          <p:cNvSpPr>
            <a:spLocks noGrp="1"/>
          </p:cNvSpPr>
          <p:nvPr>
            <p:ph type="ftr" sz="quarter" idx="11"/>
          </p:nvPr>
        </p:nvSpPr>
        <p:spPr/>
        <p:txBody>
          <a:bodyPr/>
          <a:lstStyle>
            <a:extLst/>
          </a:lstStyle>
          <a:p>
            <a:endParaRPr lang="en-US" altLang="ja-JP"/>
          </a:p>
        </p:txBody>
      </p:sp>
      <p:sp>
        <p:nvSpPr>
          <p:cNvPr id="5" name="スライド番号プレースホルダ 4"/>
          <p:cNvSpPr>
            <a:spLocks noGrp="1"/>
          </p:cNvSpPr>
          <p:nvPr>
            <p:ph type="sldNum" sz="quarter" idx="12"/>
          </p:nvPr>
        </p:nvSpPr>
        <p:spPr/>
        <p:txBody>
          <a:bodyPr/>
          <a:lstStyle>
            <a:extLst/>
          </a:lstStyle>
          <a:p>
            <a:fld id="{DFBB8911-CE29-40E4-A037-9558DF1428DE}" type="slidenum">
              <a:rPr lang="ja-JP" altLang="en-US" smtClean="0"/>
              <a:pPr/>
              <a:t>‹#›</a:t>
            </a:fld>
            <a:endParaRPr lang="en-US" altLang="ja-JP"/>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正方形/長方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付プレースホルダ 1"/>
          <p:cNvSpPr>
            <a:spLocks noGrp="1"/>
          </p:cNvSpPr>
          <p:nvPr>
            <p:ph type="dt" sz="half" idx="10"/>
          </p:nvPr>
        </p:nvSpPr>
        <p:spPr/>
        <p:txBody>
          <a:bodyPr/>
          <a:lstStyle>
            <a:extLst/>
          </a:lstStyle>
          <a:p>
            <a:endParaRPr lang="en-US" altLang="ja-JP"/>
          </a:p>
        </p:txBody>
      </p:sp>
      <p:sp>
        <p:nvSpPr>
          <p:cNvPr id="3" name="フッター プレースホルダ 2"/>
          <p:cNvSpPr>
            <a:spLocks noGrp="1"/>
          </p:cNvSpPr>
          <p:nvPr>
            <p:ph type="ftr" sz="quarter" idx="11"/>
          </p:nvPr>
        </p:nvSpPr>
        <p:spPr/>
        <p:txBody>
          <a:bodyPr/>
          <a:lstStyle>
            <a:extLst/>
          </a:lstStyle>
          <a:p>
            <a:endParaRPr lang="en-US" altLang="ja-JP"/>
          </a:p>
        </p:txBody>
      </p:sp>
      <p:sp>
        <p:nvSpPr>
          <p:cNvPr id="4" name="スライド番号プレースホルダ 3"/>
          <p:cNvSpPr>
            <a:spLocks noGrp="1"/>
          </p:cNvSpPr>
          <p:nvPr>
            <p:ph type="sldNum" sz="quarter" idx="12"/>
          </p:nvPr>
        </p:nvSpPr>
        <p:spPr/>
        <p:txBody>
          <a:bodyPr/>
          <a:lstStyle>
            <a:extLst/>
          </a:lstStyle>
          <a:p>
            <a:fld id="{3AD246FF-911B-4862-A9D0-8FAB540BF174}" type="slidenum">
              <a:rPr lang="ja-JP" altLang="en-US" smtClean="0"/>
              <a:pPr/>
              <a:t>‹#›</a:t>
            </a:fld>
            <a:endParaRPr lang="en-US" altLang="ja-JP"/>
          </a:p>
        </p:txBody>
      </p:sp>
      <p:sp>
        <p:nvSpPr>
          <p:cNvPr id="6" name="正方形/長方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54B181BC-5C29-498B-8525-8B8662368155}" type="slidenum">
              <a:rPr lang="ja-JP" altLang="en-US" smtClean="0"/>
              <a:pPr/>
              <a:t>‹#›</a:t>
            </a:fld>
            <a:endParaRPr lang="en-US" altLang="ja-JP"/>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extLst/>
          </a:lstStyle>
          <a:p>
            <a:endParaRPr lang="en-US" altLang="ja-JP"/>
          </a:p>
        </p:txBody>
      </p:sp>
      <p:sp>
        <p:nvSpPr>
          <p:cNvPr id="6" name="フッター プレースホルダ 5"/>
          <p:cNvSpPr>
            <a:spLocks noGrp="1"/>
          </p:cNvSpPr>
          <p:nvPr>
            <p:ph type="ftr" sz="quarter" idx="11"/>
          </p:nvPr>
        </p:nvSpPr>
        <p:spPr/>
        <p:txBody>
          <a:bodyPr/>
          <a:lstStyle>
            <a:extLst/>
          </a:lstStyle>
          <a:p>
            <a:endParaRPr lang="en-US" altLang="ja-JP"/>
          </a:p>
        </p:txBody>
      </p:sp>
      <p:sp>
        <p:nvSpPr>
          <p:cNvPr id="7" name="スライド番号プレースホルダ 6"/>
          <p:cNvSpPr>
            <a:spLocks noGrp="1"/>
          </p:cNvSpPr>
          <p:nvPr>
            <p:ph type="sldNum" sz="quarter" idx="12"/>
          </p:nvPr>
        </p:nvSpPr>
        <p:spPr/>
        <p:txBody>
          <a:bodyPr/>
          <a:lstStyle>
            <a:extLst/>
          </a:lstStyle>
          <a:p>
            <a:fld id="{71CC48E1-F9FE-40B5-A5E4-CCB4CEED7BBB}" type="slidenum">
              <a:rPr lang="ja-JP" altLang="en-US" smtClean="0"/>
              <a:pPr/>
              <a:t>‹#›</a:t>
            </a:fld>
            <a:endParaRPr lang="en-US" altLang="ja-JP"/>
          </a:p>
        </p:txBody>
      </p:sp>
      <p:sp>
        <p:nvSpPr>
          <p:cNvPr id="8"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ja-JP" altLang="en-US" smtClean="0"/>
              <a:t>アイコンをクリックして図を追加</a:t>
            </a:r>
            <a:endParaRPr kumimoji="0" lang="en-US" dirty="0"/>
          </a:p>
        </p:txBody>
      </p:sp>
      <p:sp>
        <p:nvSpPr>
          <p:cNvPr id="9" name="フローチャート: 処理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フローチャート: 処理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F0173511-7CF0-4A3B-872F-EAE00257B79B}" type="slidenum">
              <a:rPr lang="ja-JP" altLang="en-US" smtClean="0"/>
              <a:pPr/>
              <a:t>‹#›</a:t>
            </a:fld>
            <a:endParaRPr lang="en-US" altLang="ja-JP"/>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endParaRPr lang="en-US" altLang="ja-JP"/>
          </a:p>
        </p:txBody>
      </p:sp>
      <p:sp>
        <p:nvSpPr>
          <p:cNvPr id="5" name="フッター プレースホルダ 4"/>
          <p:cNvSpPr>
            <a:spLocks noGrp="1"/>
          </p:cNvSpPr>
          <p:nvPr>
            <p:ph type="ftr" sz="quarter" idx="11"/>
          </p:nvPr>
        </p:nvSpPr>
        <p:spPr/>
        <p:txBody>
          <a:bodyPr/>
          <a:lstStyle>
            <a:extLst/>
          </a:lstStyle>
          <a:p>
            <a:endParaRPr lang="en-US" altLang="ja-JP"/>
          </a:p>
        </p:txBody>
      </p:sp>
      <p:sp>
        <p:nvSpPr>
          <p:cNvPr id="6" name="スライド番号プレースホルダ 5"/>
          <p:cNvSpPr>
            <a:spLocks noGrp="1"/>
          </p:cNvSpPr>
          <p:nvPr>
            <p:ph type="sldNum" sz="quarter" idx="12"/>
          </p:nvPr>
        </p:nvSpPr>
        <p:spPr/>
        <p:txBody>
          <a:bodyPr/>
          <a:lstStyle>
            <a:extLst/>
          </a:lstStyle>
          <a:p>
            <a:fld id="{FC177715-9D21-4CFB-B1B7-4C6A86DC35DB}" type="slidenum">
              <a:rPr lang="ja-JP" altLang="en-US" smtClean="0"/>
              <a:pPr/>
              <a: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F67A68DA-ADC1-45D5-9AD6-858C110B64C6}" type="slidenum">
              <a:rPr lang="ja-JP" altLang="en-US"/>
              <a:pPr/>
              <a: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79525" y="685800"/>
            <a:ext cx="7086600" cy="731838"/>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3984625" y="1600200"/>
            <a:ext cx="25527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3984625" y="3938588"/>
            <a:ext cx="25527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429375"/>
            <a:ext cx="2133600" cy="323850"/>
          </a:xfrm>
        </p:spPr>
        <p:txBody>
          <a:bodyPr/>
          <a:lstStyle>
            <a:lvl1pPr>
              <a:defRPr/>
            </a:lvl1pPr>
          </a:lstStyle>
          <a:p>
            <a:endParaRPr lang="en-US" altLang="ja-JP"/>
          </a:p>
        </p:txBody>
      </p:sp>
      <p:sp>
        <p:nvSpPr>
          <p:cNvPr id="7" name="フッター プレースホルダ 6"/>
          <p:cNvSpPr>
            <a:spLocks noGrp="1"/>
          </p:cNvSpPr>
          <p:nvPr>
            <p:ph type="ftr" sz="quarter" idx="11"/>
          </p:nvPr>
        </p:nvSpPr>
        <p:spPr>
          <a:xfrm>
            <a:off x="3124200" y="6429375"/>
            <a:ext cx="2895600" cy="323850"/>
          </a:xfrm>
        </p:spPr>
        <p:txBody>
          <a:bodyPr/>
          <a:lstStyle>
            <a:lvl1pPr>
              <a:defRPr/>
            </a:lvl1pPr>
          </a:lstStyle>
          <a:p>
            <a:endParaRPr lang="en-US" altLang="ja-JP"/>
          </a:p>
        </p:txBody>
      </p:sp>
      <p:sp>
        <p:nvSpPr>
          <p:cNvPr id="8" name="スライド番号プレースホルダ 7"/>
          <p:cNvSpPr>
            <a:spLocks noGrp="1"/>
          </p:cNvSpPr>
          <p:nvPr>
            <p:ph type="sldNum" sz="quarter" idx="12"/>
          </p:nvPr>
        </p:nvSpPr>
        <p:spPr>
          <a:xfrm>
            <a:off x="6553200" y="6429375"/>
            <a:ext cx="2133600" cy="323850"/>
          </a:xfrm>
        </p:spPr>
        <p:txBody>
          <a:bodyPr/>
          <a:lstStyle>
            <a:lvl1pPr>
              <a:defRPr/>
            </a:lvl1pPr>
          </a:lstStyle>
          <a:p>
            <a:fld id="{153C1580-1321-4472-B60C-547E2CFB0EB1}" type="slidenum">
              <a:rPr lang="ja-JP" altLang="en-US"/>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5E6A8DDF-6E9D-4168-87CF-83EA08755916}" type="slidenum">
              <a:rPr lang="ja-JP" altLang="en-US"/>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8533779B-1800-47EF-B555-C0D3520CCC4B}" type="slidenum">
              <a:rPr lang="ja-JP" altLang="en-US"/>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DFBB8911-CE29-40E4-A037-9558DF1428DE}" type="slidenum">
              <a:rPr lang="ja-JP" altLang="en-US"/>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3AD246FF-911B-4862-A9D0-8FAB540BF174}" type="slidenum">
              <a:rPr lang="ja-JP" altLang="en-US"/>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54B181BC-5C29-498B-8525-8B8662368155}" type="slidenum">
              <a:rPr lang="ja-JP" altLang="en-US"/>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71CC48E1-F9FE-40B5-A5E4-CCB4CEED7BBB}" type="slidenum">
              <a:rPr lang="ja-JP" altLang="en-US"/>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ea typeface="+mn-ea"/>
              </a:defRPr>
            </a:lvl1pPr>
          </a:lstStyle>
          <a:p>
            <a:endParaRPr lang="en-US" altLang="ja-JP"/>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ea typeface="+mn-ea"/>
              </a:defRPr>
            </a:lvl1pPr>
          </a:lstStyle>
          <a:p>
            <a:endParaRPr lang="en-US" altLang="ja-JP"/>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ea typeface="+mn-ea"/>
              </a:defRPr>
            </a:lvl1pPr>
          </a:lstStyle>
          <a:p>
            <a:fld id="{060EBFF4-4C47-4C2D-AD05-D97470128F78}"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2" r:id="rId12"/>
    <p:sldLayoutId id="2147483673" r:id="rId13"/>
    <p:sldLayoutId id="2147483674" r:id="rId14"/>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Century Gothic" pitchFamily="34" charset="0"/>
          <a:ea typeface="ＭＳ Ｐゴシック" charset="-128"/>
        </a:defRPr>
      </a:lvl2pPr>
      <a:lvl3pPr algn="l" rtl="0" fontAlgn="base">
        <a:spcBef>
          <a:spcPct val="0"/>
        </a:spcBef>
        <a:spcAft>
          <a:spcPct val="0"/>
        </a:spcAft>
        <a:defRPr sz="3600">
          <a:solidFill>
            <a:schemeClr val="tx2"/>
          </a:solidFill>
          <a:latin typeface="Century Gothic" pitchFamily="34" charset="0"/>
          <a:ea typeface="ＭＳ Ｐゴシック" charset="-128"/>
        </a:defRPr>
      </a:lvl3pPr>
      <a:lvl4pPr algn="l" rtl="0" fontAlgn="base">
        <a:spcBef>
          <a:spcPct val="0"/>
        </a:spcBef>
        <a:spcAft>
          <a:spcPct val="0"/>
        </a:spcAft>
        <a:defRPr sz="3600">
          <a:solidFill>
            <a:schemeClr val="tx2"/>
          </a:solidFill>
          <a:latin typeface="Century Gothic" pitchFamily="34" charset="0"/>
          <a:ea typeface="ＭＳ Ｐゴシック" charset="-128"/>
        </a:defRPr>
      </a:lvl4pPr>
      <a:lvl5pPr algn="l" rtl="0" fontAlgn="base">
        <a:spcBef>
          <a:spcPct val="0"/>
        </a:spcBef>
        <a:spcAft>
          <a:spcPct val="0"/>
        </a:spcAft>
        <a:defRPr sz="3600">
          <a:solidFill>
            <a:schemeClr val="tx2"/>
          </a:solidFill>
          <a:latin typeface="Century Gothic" pitchFamily="34" charset="0"/>
          <a:ea typeface="ＭＳ Ｐゴシック" charset="-128"/>
        </a:defRPr>
      </a:lvl5pPr>
      <a:lvl6pPr marL="457200" algn="l" rtl="0" fontAlgn="base">
        <a:spcBef>
          <a:spcPct val="0"/>
        </a:spcBef>
        <a:spcAft>
          <a:spcPct val="0"/>
        </a:spcAft>
        <a:defRPr sz="3600">
          <a:solidFill>
            <a:schemeClr val="tx2"/>
          </a:solidFill>
          <a:latin typeface="Century Gothic" pitchFamily="34" charset="0"/>
          <a:ea typeface="ＭＳ Ｐゴシック" charset="-128"/>
        </a:defRPr>
      </a:lvl6pPr>
      <a:lvl7pPr marL="914400" algn="l" rtl="0" fontAlgn="base">
        <a:spcBef>
          <a:spcPct val="0"/>
        </a:spcBef>
        <a:spcAft>
          <a:spcPct val="0"/>
        </a:spcAft>
        <a:defRPr sz="3600">
          <a:solidFill>
            <a:schemeClr val="tx2"/>
          </a:solidFill>
          <a:latin typeface="Century Gothic" pitchFamily="34" charset="0"/>
          <a:ea typeface="ＭＳ Ｐゴシック" charset="-128"/>
        </a:defRPr>
      </a:lvl7pPr>
      <a:lvl8pPr marL="1371600" algn="l" rtl="0" fontAlgn="base">
        <a:spcBef>
          <a:spcPct val="0"/>
        </a:spcBef>
        <a:spcAft>
          <a:spcPct val="0"/>
        </a:spcAft>
        <a:defRPr sz="3600">
          <a:solidFill>
            <a:schemeClr val="tx2"/>
          </a:solidFill>
          <a:latin typeface="Century Gothic" pitchFamily="34" charset="0"/>
          <a:ea typeface="ＭＳ Ｐゴシック" charset="-128"/>
        </a:defRPr>
      </a:lvl8pPr>
      <a:lvl9pPr marL="1828800" algn="l" rtl="0" fontAlgn="base">
        <a:spcBef>
          <a:spcPct val="0"/>
        </a:spcBef>
        <a:spcAft>
          <a:spcPct val="0"/>
        </a:spcAft>
        <a:defRPr sz="3600">
          <a:solidFill>
            <a:schemeClr val="tx2"/>
          </a:solidFill>
          <a:latin typeface="Century Gothic" pitchFamily="34" charset="0"/>
          <a:ea typeface="ＭＳ Ｐゴシック" charset="-128"/>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ea typeface="+mn-ea"/>
        </a:defRPr>
      </a:lvl2pPr>
      <a:lvl3pPr marL="1143000" indent="-228600" algn="l" rtl="0" fontAlgn="base">
        <a:spcBef>
          <a:spcPct val="20000"/>
        </a:spcBef>
        <a:spcAft>
          <a:spcPct val="0"/>
        </a:spcAft>
        <a:buChar char="•"/>
        <a:defRPr sz="2000">
          <a:solidFill>
            <a:schemeClr val="tx1"/>
          </a:solidFill>
          <a:latin typeface="+mn-lt"/>
          <a:ea typeface="+mn-ea"/>
        </a:defRPr>
      </a:lvl3pPr>
      <a:lvl4pPr marL="1600200" indent="-228600" algn="l" rtl="0" fontAlgn="base">
        <a:spcBef>
          <a:spcPct val="20000"/>
        </a:spcBef>
        <a:spcAft>
          <a:spcPct val="0"/>
        </a:spcAft>
        <a:buChar char="–"/>
        <a:defRPr>
          <a:solidFill>
            <a:schemeClr val="tx1"/>
          </a:solidFill>
          <a:latin typeface="+mn-lt"/>
          <a:ea typeface="+mn-ea"/>
        </a:defRPr>
      </a:lvl4pPr>
      <a:lvl5pPr marL="2057400" indent="-228600" algn="l" rtl="0" fontAlgn="base">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smtClean="0"/>
              <a:t>マスタ タイトルの書式設定</a:t>
            </a:r>
          </a:p>
        </p:txBody>
      </p:sp>
      <p:sp>
        <p:nvSpPr>
          <p:cNvPr id="130051"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smtClean="0"/>
              <a:t>マスタ テキストの書式設定</a:t>
            </a:r>
          </a:p>
          <a:p>
            <a:pPr lvl="1"/>
            <a:r>
              <a:rPr lang="en-US" altLang="ja-JP" smtClean="0"/>
              <a:t>第 2 レベル</a:t>
            </a:r>
          </a:p>
          <a:p>
            <a:pPr lvl="2"/>
            <a:r>
              <a:rPr lang="en-US" altLang="ja-JP" smtClean="0"/>
              <a:t>第 3 レベル</a:t>
            </a:r>
          </a:p>
          <a:p>
            <a:pPr lvl="3"/>
            <a:r>
              <a:rPr lang="en-US" altLang="ja-JP" smtClean="0"/>
              <a:t>第 4 レベル</a:t>
            </a:r>
          </a:p>
          <a:p>
            <a:pPr lvl="4"/>
            <a:r>
              <a:rPr lang="en-US" altLang="ja-JP" smtClean="0"/>
              <a:t>第 5 レベル</a:t>
            </a:r>
          </a:p>
        </p:txBody>
      </p:sp>
      <p:sp>
        <p:nvSpPr>
          <p:cNvPr id="13005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ea typeface="+mn-ea"/>
              </a:defRPr>
            </a:lvl1pPr>
          </a:lstStyle>
          <a:p>
            <a:endParaRPr lang="en-US" altLang="ja-JP"/>
          </a:p>
        </p:txBody>
      </p:sp>
      <p:sp>
        <p:nvSpPr>
          <p:cNvPr id="13005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ea typeface="+mn-ea"/>
              </a:defRPr>
            </a:lvl1pPr>
          </a:lstStyle>
          <a:p>
            <a:endParaRPr lang="en-US" altLang="ja-JP"/>
          </a:p>
        </p:txBody>
      </p:sp>
      <p:sp>
        <p:nvSpPr>
          <p:cNvPr id="13005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ea typeface="+mn-ea"/>
              </a:defRPr>
            </a:lvl1pPr>
          </a:lstStyle>
          <a:p>
            <a:fld id="{1A020943-4D0F-4B5C-8D09-217E7D470441}" type="slidenum">
              <a:rPr lang="en-US" altLang="ja-JP"/>
              <a:pPr/>
              <a:t>‹#›</a:t>
            </a:fld>
            <a:endParaRPr lang="en-US" altLang="ja-JP"/>
          </a:p>
        </p:txBody>
      </p:sp>
      <p:sp>
        <p:nvSpPr>
          <p:cNvPr id="13005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ja-JP" altLang="en-US"/>
          </a:p>
        </p:txBody>
      </p:sp>
      <p:sp>
        <p:nvSpPr>
          <p:cNvPr id="13005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ja-JP" altLang="en-US"/>
          </a:p>
        </p:txBody>
      </p:sp>
    </p:spTree>
  </p:cSld>
  <p:clrMap bg1="lt1" tx1="dk1" bg2="lt2" tx2="dk2" accent1="accent1" accent2="accent2" accent3="accent3" accent4="accent4" accent5="accent5" accent6="accent6" hlink="hlink" folHlink="folHlink"/>
  <p:sldLayoutIdLst>
    <p:sldLayoutId id="214748365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fontAlgn="base">
        <a:spcBef>
          <a:spcPct val="0"/>
        </a:spcBef>
        <a:spcAft>
          <a:spcPct val="0"/>
        </a:spcAft>
        <a:defRPr kumimoji="1" sz="4200">
          <a:solidFill>
            <a:schemeClr val="tx2"/>
          </a:solidFill>
          <a:latin typeface="+mj-lt"/>
          <a:ea typeface="+mj-ea"/>
          <a:cs typeface="+mj-cs"/>
        </a:defRPr>
      </a:lvl1pPr>
      <a:lvl2pPr algn="l" rtl="0" fontAlgn="base">
        <a:spcBef>
          <a:spcPct val="0"/>
        </a:spcBef>
        <a:spcAft>
          <a:spcPct val="0"/>
        </a:spcAft>
        <a:defRPr kumimoji="1" sz="4200">
          <a:solidFill>
            <a:schemeClr val="tx2"/>
          </a:solidFill>
          <a:latin typeface="Garamond" pitchFamily="18" charset="0"/>
          <a:ea typeface="ＭＳ Ｐゴシック" charset="-128"/>
        </a:defRPr>
      </a:lvl2pPr>
      <a:lvl3pPr algn="l" rtl="0" fontAlgn="base">
        <a:spcBef>
          <a:spcPct val="0"/>
        </a:spcBef>
        <a:spcAft>
          <a:spcPct val="0"/>
        </a:spcAft>
        <a:defRPr kumimoji="1" sz="4200">
          <a:solidFill>
            <a:schemeClr val="tx2"/>
          </a:solidFill>
          <a:latin typeface="Garamond" pitchFamily="18" charset="0"/>
          <a:ea typeface="ＭＳ Ｐゴシック" charset="-128"/>
        </a:defRPr>
      </a:lvl3pPr>
      <a:lvl4pPr algn="l" rtl="0" fontAlgn="base">
        <a:spcBef>
          <a:spcPct val="0"/>
        </a:spcBef>
        <a:spcAft>
          <a:spcPct val="0"/>
        </a:spcAft>
        <a:defRPr kumimoji="1" sz="4200">
          <a:solidFill>
            <a:schemeClr val="tx2"/>
          </a:solidFill>
          <a:latin typeface="Garamond" pitchFamily="18" charset="0"/>
          <a:ea typeface="ＭＳ Ｐゴシック" charset="-128"/>
        </a:defRPr>
      </a:lvl4pPr>
      <a:lvl5pPr algn="l" rtl="0" fontAlgn="base">
        <a:spcBef>
          <a:spcPct val="0"/>
        </a:spcBef>
        <a:spcAft>
          <a:spcPct val="0"/>
        </a:spcAft>
        <a:defRPr kumimoji="1" sz="4200">
          <a:solidFill>
            <a:schemeClr val="tx2"/>
          </a:solidFill>
          <a:latin typeface="Garamond" pitchFamily="18" charset="0"/>
          <a:ea typeface="ＭＳ Ｐゴシック" charset="-128"/>
        </a:defRPr>
      </a:lvl5pPr>
      <a:lvl6pPr marL="457200" algn="l" rtl="0" fontAlgn="base">
        <a:spcBef>
          <a:spcPct val="0"/>
        </a:spcBef>
        <a:spcAft>
          <a:spcPct val="0"/>
        </a:spcAft>
        <a:defRPr kumimoji="1" sz="4200">
          <a:solidFill>
            <a:schemeClr val="tx2"/>
          </a:solidFill>
          <a:latin typeface="Garamond" pitchFamily="18" charset="0"/>
          <a:ea typeface="ＭＳ Ｐゴシック" charset="-128"/>
        </a:defRPr>
      </a:lvl6pPr>
      <a:lvl7pPr marL="914400" algn="l" rtl="0" fontAlgn="base">
        <a:spcBef>
          <a:spcPct val="0"/>
        </a:spcBef>
        <a:spcAft>
          <a:spcPct val="0"/>
        </a:spcAft>
        <a:defRPr kumimoji="1" sz="4200">
          <a:solidFill>
            <a:schemeClr val="tx2"/>
          </a:solidFill>
          <a:latin typeface="Garamond" pitchFamily="18" charset="0"/>
          <a:ea typeface="ＭＳ Ｐゴシック" charset="-128"/>
        </a:defRPr>
      </a:lvl7pPr>
      <a:lvl8pPr marL="1371600" algn="l" rtl="0" fontAlgn="base">
        <a:spcBef>
          <a:spcPct val="0"/>
        </a:spcBef>
        <a:spcAft>
          <a:spcPct val="0"/>
        </a:spcAft>
        <a:defRPr kumimoji="1" sz="4200">
          <a:solidFill>
            <a:schemeClr val="tx2"/>
          </a:solidFill>
          <a:latin typeface="Garamond" pitchFamily="18" charset="0"/>
          <a:ea typeface="ＭＳ Ｐゴシック" charset="-128"/>
        </a:defRPr>
      </a:lvl8pPr>
      <a:lvl9pPr marL="1828800" algn="l" rtl="0" fontAlgn="base">
        <a:spcBef>
          <a:spcPct val="0"/>
        </a:spcBef>
        <a:spcAft>
          <a:spcPct val="0"/>
        </a:spcAft>
        <a:defRPr kumimoji="1" sz="4200">
          <a:solidFill>
            <a:schemeClr val="tx2"/>
          </a:solidFill>
          <a:latin typeface="Garamond" pitchFamily="18" charset="0"/>
          <a:ea typeface="ＭＳ Ｐゴシック" charset="-128"/>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kumimoji="1"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kumimoji="1" sz="2600">
          <a:solidFill>
            <a:schemeClr val="tx1"/>
          </a:solidFill>
          <a:latin typeface="+mn-lt"/>
          <a:ea typeface="+mn-ea"/>
        </a:defRPr>
      </a:lvl2pPr>
      <a:lvl3pPr marL="1022350" indent="-350838" algn="l" rtl="0" fontAlgn="base">
        <a:spcBef>
          <a:spcPct val="20000"/>
        </a:spcBef>
        <a:spcAft>
          <a:spcPct val="0"/>
        </a:spcAft>
        <a:buClr>
          <a:schemeClr val="accent1"/>
        </a:buClr>
        <a:buSzPct val="65000"/>
        <a:buFont typeface="Wingdings" pitchFamily="2" charset="2"/>
        <a:buChar char="n"/>
        <a:defRPr kumimoji="1" sz="2200">
          <a:solidFill>
            <a:schemeClr val="tx1"/>
          </a:solidFill>
          <a:latin typeface="+mn-lt"/>
          <a:ea typeface="+mn-ea"/>
        </a:defRPr>
      </a:lvl3pPr>
      <a:lvl4pPr marL="1339850" indent="-315913" algn="l" rtl="0" fontAlgn="base">
        <a:spcBef>
          <a:spcPct val="20000"/>
        </a:spcBef>
        <a:spcAft>
          <a:spcPct val="0"/>
        </a:spcAft>
        <a:buClr>
          <a:schemeClr val="accent2"/>
        </a:buClr>
        <a:buSzPct val="70000"/>
        <a:buFont typeface="Wingdings" pitchFamily="2" charset="2"/>
        <a:buChar char="q"/>
        <a:defRPr kumimoji="1" sz="2000">
          <a:solidFill>
            <a:schemeClr val="tx1"/>
          </a:solidFill>
          <a:latin typeface="+mn-lt"/>
          <a:ea typeface="+mn-ea"/>
        </a:defRPr>
      </a:lvl4pPr>
      <a:lvl5pPr marL="16811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5pPr>
      <a:lvl6pPr marL="21383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正方形/長方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タイトル プレースホルダ 4"/>
          <p:cNvSpPr>
            <a:spLocks noGrp="1"/>
          </p:cNvSpPr>
          <p:nvPr>
            <p:ph type="title"/>
          </p:nvPr>
        </p:nvSpPr>
        <p:spPr>
          <a:xfrm>
            <a:off x="1435608" y="274638"/>
            <a:ext cx="7498080" cy="1143000"/>
          </a:xfrm>
          <a:prstGeom prst="rect">
            <a:avLst/>
          </a:prstGeom>
        </p:spPr>
        <p:txBody>
          <a:bodyPr anchor="ctr">
            <a:normAutofit/>
          </a:bodyPr>
          <a:lstStyle>
            <a:extLst/>
          </a:lstStyle>
          <a:p>
            <a:r>
              <a:rPr kumimoji="0" lang="ja-JP" altLang="en-US" smtClean="0"/>
              <a:t>マスタ タイトルの書式設定</a:t>
            </a:r>
            <a:endParaRPr kumimoji="0" lang="en-US"/>
          </a:p>
        </p:txBody>
      </p:sp>
      <p:sp>
        <p:nvSpPr>
          <p:cNvPr id="9" name="テキスト プレースホル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ltLang="ja-JP"/>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ltLang="ja-JP"/>
          </a:p>
        </p:txBody>
      </p:sp>
      <p:sp>
        <p:nvSpPr>
          <p:cNvPr id="22" name="スライド番号プレースホル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60EBFF4-4C47-4C2D-AD05-D97470128F78}" type="slidenum">
              <a:rPr lang="ja-JP" altLang="en-US" smtClean="0"/>
              <a:pPr/>
              <a:t>‹#›</a:t>
            </a:fld>
            <a:endParaRPr lang="en-US" altLang="ja-JP"/>
          </a:p>
        </p:txBody>
      </p:sp>
      <p:sp>
        <p:nvSpPr>
          <p:cNvPr id="15" name="正方形/長方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xStyles>
    <p:title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8" Type="http://schemas.openxmlformats.org/officeDocument/2006/relationships/image" Target="../media/image8.wmf"/><Relationship Id="rId13" Type="http://schemas.microsoft.com/office/2007/relationships/diagramDrawing" Target="../diagrams/drawing5.xml"/><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diagramColors" Target="../diagrams/colors5.xml"/><Relationship Id="rId2" Type="http://schemas.openxmlformats.org/officeDocument/2006/relationships/slideLayout" Target="../slideLayouts/slideLayout32.xml"/><Relationship Id="rId16" Type="http://schemas.openxmlformats.org/officeDocument/2006/relationships/image" Target="../media/image9.wmf"/><Relationship Id="rId1" Type="http://schemas.openxmlformats.org/officeDocument/2006/relationships/vmlDrawing" Target="../drawings/vmlDrawing2.vml"/><Relationship Id="rId6" Type="http://schemas.openxmlformats.org/officeDocument/2006/relationships/image" Target="../media/image7.wmf"/><Relationship Id="rId11" Type="http://schemas.openxmlformats.org/officeDocument/2006/relationships/diagramQuickStyle" Target="../diagrams/quickStyle5.xml"/><Relationship Id="rId5" Type="http://schemas.openxmlformats.org/officeDocument/2006/relationships/oleObject" Target="../embeddings/oleObject5.bin"/><Relationship Id="rId15" Type="http://schemas.openxmlformats.org/officeDocument/2006/relationships/oleObject" Target="../embeddings/oleObject8.bin"/><Relationship Id="rId10" Type="http://schemas.openxmlformats.org/officeDocument/2006/relationships/diagramLayout" Target="../diagrams/layout5.xml"/><Relationship Id="rId4" Type="http://schemas.openxmlformats.org/officeDocument/2006/relationships/image" Target="../media/image5.wmf"/><Relationship Id="rId9" Type="http://schemas.openxmlformats.org/officeDocument/2006/relationships/diagramData" Target="../diagrams/data5.xml"/><Relationship Id="rId1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7.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32.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10.bin"/><Relationship Id="rId4" Type="http://schemas.openxmlformats.org/officeDocument/2006/relationships/image" Target="../media/image5.wmf"/></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32.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13.bin"/><Relationship Id="rId4" Type="http://schemas.openxmlformats.org/officeDocument/2006/relationships/image" Target="../media/image5.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32.xml"/><Relationship Id="rId1" Type="http://schemas.openxmlformats.org/officeDocument/2006/relationships/vmlDrawing" Target="../drawings/vmlDrawing5.vml"/><Relationship Id="rId6" Type="http://schemas.openxmlformats.org/officeDocument/2006/relationships/image" Target="../media/image7.wmf"/><Relationship Id="rId5" Type="http://schemas.openxmlformats.org/officeDocument/2006/relationships/oleObject" Target="../embeddings/oleObject16.bin"/><Relationship Id="rId4" Type="http://schemas.openxmlformats.org/officeDocument/2006/relationships/image" Target="../media/image5.wmf"/></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7.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15.wmf"/><Relationship Id="rId18" Type="http://schemas.openxmlformats.org/officeDocument/2006/relationships/oleObject" Target="../embeddings/oleObject26.bin"/><Relationship Id="rId26" Type="http://schemas.openxmlformats.org/officeDocument/2006/relationships/image" Target="../media/image19.wmf"/><Relationship Id="rId3" Type="http://schemas.openxmlformats.org/officeDocument/2006/relationships/oleObject" Target="../embeddings/oleObject18.bin"/><Relationship Id="rId21" Type="http://schemas.openxmlformats.org/officeDocument/2006/relationships/oleObject" Target="../embeddings/oleObject29.bin"/><Relationship Id="rId7" Type="http://schemas.openxmlformats.org/officeDocument/2006/relationships/oleObject" Target="../embeddings/oleObject20.bin"/><Relationship Id="rId12" Type="http://schemas.openxmlformats.org/officeDocument/2006/relationships/oleObject" Target="../embeddings/oleObject23.bin"/><Relationship Id="rId17" Type="http://schemas.openxmlformats.org/officeDocument/2006/relationships/image" Target="../media/image17.wmf"/><Relationship Id="rId25" Type="http://schemas.openxmlformats.org/officeDocument/2006/relationships/oleObject" Target="../embeddings/oleObject32.bin"/><Relationship Id="rId2" Type="http://schemas.openxmlformats.org/officeDocument/2006/relationships/slideLayout" Target="../slideLayouts/slideLayout27.xml"/><Relationship Id="rId16" Type="http://schemas.openxmlformats.org/officeDocument/2006/relationships/oleObject" Target="../embeddings/oleObject25.bin"/><Relationship Id="rId20" Type="http://schemas.openxmlformats.org/officeDocument/2006/relationships/oleObject" Target="../embeddings/oleObject28.bin"/><Relationship Id="rId1" Type="http://schemas.openxmlformats.org/officeDocument/2006/relationships/vmlDrawing" Target="../drawings/vmlDrawing6.vml"/><Relationship Id="rId6" Type="http://schemas.openxmlformats.org/officeDocument/2006/relationships/image" Target="../media/image12.wmf"/><Relationship Id="rId11" Type="http://schemas.openxmlformats.org/officeDocument/2006/relationships/image" Target="../media/image14.wmf"/><Relationship Id="rId24" Type="http://schemas.openxmlformats.org/officeDocument/2006/relationships/oleObject" Target="../embeddings/oleObject31.bin"/><Relationship Id="rId5" Type="http://schemas.openxmlformats.org/officeDocument/2006/relationships/oleObject" Target="../embeddings/oleObject19.bin"/><Relationship Id="rId15" Type="http://schemas.openxmlformats.org/officeDocument/2006/relationships/image" Target="../media/image16.wmf"/><Relationship Id="rId23" Type="http://schemas.openxmlformats.org/officeDocument/2006/relationships/oleObject" Target="../embeddings/oleObject30.bin"/><Relationship Id="rId28" Type="http://schemas.openxmlformats.org/officeDocument/2006/relationships/image" Target="../media/image20.wmf"/><Relationship Id="rId10" Type="http://schemas.openxmlformats.org/officeDocument/2006/relationships/oleObject" Target="../embeddings/oleObject22.bin"/><Relationship Id="rId19" Type="http://schemas.openxmlformats.org/officeDocument/2006/relationships/oleObject" Target="../embeddings/oleObject27.bin"/><Relationship Id="rId4" Type="http://schemas.openxmlformats.org/officeDocument/2006/relationships/image" Target="../media/image11.wmf"/><Relationship Id="rId9" Type="http://schemas.openxmlformats.org/officeDocument/2006/relationships/image" Target="../media/image13.wmf"/><Relationship Id="rId14" Type="http://schemas.openxmlformats.org/officeDocument/2006/relationships/oleObject" Target="../embeddings/oleObject24.bin"/><Relationship Id="rId22" Type="http://schemas.openxmlformats.org/officeDocument/2006/relationships/image" Target="../media/image18.wmf"/><Relationship Id="rId27" Type="http://schemas.openxmlformats.org/officeDocument/2006/relationships/oleObject" Target="../embeddings/oleObject33.bin"/></Relationships>
</file>

<file path=ppt/slides/_rels/slide21.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image" Target="../media/image21.wmf"/><Relationship Id="rId18" Type="http://schemas.openxmlformats.org/officeDocument/2006/relationships/oleObject" Target="../embeddings/oleObject44.bin"/><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oleObject" Target="../embeddings/oleObject39.bin"/><Relationship Id="rId17" Type="http://schemas.openxmlformats.org/officeDocument/2006/relationships/oleObject" Target="../embeddings/oleObject43.bin"/><Relationship Id="rId2" Type="http://schemas.openxmlformats.org/officeDocument/2006/relationships/slideLayout" Target="../slideLayouts/slideLayout27.xml"/><Relationship Id="rId16" Type="http://schemas.openxmlformats.org/officeDocument/2006/relationships/oleObject" Target="../embeddings/oleObject42.bin"/><Relationship Id="rId1" Type="http://schemas.openxmlformats.org/officeDocument/2006/relationships/vmlDrawing" Target="../drawings/vmlDrawing7.vml"/><Relationship Id="rId6" Type="http://schemas.openxmlformats.org/officeDocument/2006/relationships/image" Target="../media/image14.wmf"/><Relationship Id="rId11" Type="http://schemas.openxmlformats.org/officeDocument/2006/relationships/oleObject" Target="../embeddings/oleObject38.bin"/><Relationship Id="rId5" Type="http://schemas.openxmlformats.org/officeDocument/2006/relationships/oleObject" Target="../embeddings/oleObject35.bin"/><Relationship Id="rId15" Type="http://schemas.openxmlformats.org/officeDocument/2006/relationships/oleObject" Target="../embeddings/oleObject41.bin"/><Relationship Id="rId10" Type="http://schemas.openxmlformats.org/officeDocument/2006/relationships/image" Target="../media/image20.wmf"/><Relationship Id="rId4" Type="http://schemas.openxmlformats.org/officeDocument/2006/relationships/image" Target="../media/image11.wmf"/><Relationship Id="rId9" Type="http://schemas.openxmlformats.org/officeDocument/2006/relationships/oleObject" Target="../embeddings/oleObject37.bin"/><Relationship Id="rId14" Type="http://schemas.openxmlformats.org/officeDocument/2006/relationships/oleObject" Target="../embeddings/oleObject40.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32.xml"/><Relationship Id="rId1" Type="http://schemas.openxmlformats.org/officeDocument/2006/relationships/vmlDrawing" Target="../drawings/vmlDrawing8.vml"/><Relationship Id="rId6" Type="http://schemas.openxmlformats.org/officeDocument/2006/relationships/image" Target="../media/image8.wmf"/><Relationship Id="rId5" Type="http://schemas.openxmlformats.org/officeDocument/2006/relationships/oleObject" Target="../embeddings/oleObject46.bin"/><Relationship Id="rId4" Type="http://schemas.openxmlformats.org/officeDocument/2006/relationships/image" Target="../media/image7.wmf"/></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3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53.bin"/><Relationship Id="rId18" Type="http://schemas.openxmlformats.org/officeDocument/2006/relationships/oleObject" Target="../embeddings/oleObject57.bin"/><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oleObject" Target="../embeddings/oleObject52.bin"/><Relationship Id="rId17" Type="http://schemas.openxmlformats.org/officeDocument/2006/relationships/oleObject" Target="../embeddings/oleObject56.bin"/><Relationship Id="rId2" Type="http://schemas.openxmlformats.org/officeDocument/2006/relationships/slideLayout" Target="../slideLayouts/slideLayout27.xml"/><Relationship Id="rId16" Type="http://schemas.openxmlformats.org/officeDocument/2006/relationships/oleObject" Target="../embeddings/oleObject55.bin"/><Relationship Id="rId20" Type="http://schemas.openxmlformats.org/officeDocument/2006/relationships/image" Target="../media/image18.wmf"/><Relationship Id="rId1" Type="http://schemas.openxmlformats.org/officeDocument/2006/relationships/vmlDrawing" Target="../drawings/vmlDrawing9.vml"/><Relationship Id="rId6" Type="http://schemas.openxmlformats.org/officeDocument/2006/relationships/image" Target="../media/image15.wmf"/><Relationship Id="rId11" Type="http://schemas.openxmlformats.org/officeDocument/2006/relationships/oleObject" Target="../embeddings/oleObject51.bin"/><Relationship Id="rId5" Type="http://schemas.openxmlformats.org/officeDocument/2006/relationships/oleObject" Target="../embeddings/oleObject48.bin"/><Relationship Id="rId15" Type="http://schemas.openxmlformats.org/officeDocument/2006/relationships/image" Target="../media/image20.wmf"/><Relationship Id="rId10" Type="http://schemas.openxmlformats.org/officeDocument/2006/relationships/image" Target="../media/image12.wmf"/><Relationship Id="rId19" Type="http://schemas.openxmlformats.org/officeDocument/2006/relationships/oleObject" Target="../embeddings/oleObject58.bin"/><Relationship Id="rId4" Type="http://schemas.openxmlformats.org/officeDocument/2006/relationships/image" Target="../media/image14.wmf"/><Relationship Id="rId9" Type="http://schemas.openxmlformats.org/officeDocument/2006/relationships/oleObject" Target="../embeddings/oleObject50.bin"/><Relationship Id="rId14" Type="http://schemas.openxmlformats.org/officeDocument/2006/relationships/oleObject" Target="../embeddings/oleObject54.bin"/></Relationships>
</file>

<file path=ppt/slides/_rels/slide27.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64.bin"/><Relationship Id="rId18" Type="http://schemas.openxmlformats.org/officeDocument/2006/relationships/oleObject" Target="../embeddings/oleObject69.bin"/><Relationship Id="rId3" Type="http://schemas.openxmlformats.org/officeDocument/2006/relationships/oleObject" Target="../embeddings/oleObject59.bin"/><Relationship Id="rId7" Type="http://schemas.openxmlformats.org/officeDocument/2006/relationships/oleObject" Target="../embeddings/oleObject61.bin"/><Relationship Id="rId12" Type="http://schemas.openxmlformats.org/officeDocument/2006/relationships/image" Target="../media/image21.wmf"/><Relationship Id="rId17" Type="http://schemas.openxmlformats.org/officeDocument/2006/relationships/oleObject" Target="../embeddings/oleObject68.bin"/><Relationship Id="rId2" Type="http://schemas.openxmlformats.org/officeDocument/2006/relationships/slideLayout" Target="../slideLayouts/slideLayout27.xml"/><Relationship Id="rId16" Type="http://schemas.openxmlformats.org/officeDocument/2006/relationships/oleObject" Target="../embeddings/oleObject67.bin"/><Relationship Id="rId1" Type="http://schemas.openxmlformats.org/officeDocument/2006/relationships/vmlDrawing" Target="../drawings/vmlDrawing10.vml"/><Relationship Id="rId6" Type="http://schemas.openxmlformats.org/officeDocument/2006/relationships/image" Target="../media/image12.wmf"/><Relationship Id="rId11" Type="http://schemas.openxmlformats.org/officeDocument/2006/relationships/oleObject" Target="../embeddings/oleObject63.bin"/><Relationship Id="rId5" Type="http://schemas.openxmlformats.org/officeDocument/2006/relationships/oleObject" Target="../embeddings/oleObject60.bin"/><Relationship Id="rId15" Type="http://schemas.openxmlformats.org/officeDocument/2006/relationships/oleObject" Target="../embeddings/oleObject66.bin"/><Relationship Id="rId10" Type="http://schemas.openxmlformats.org/officeDocument/2006/relationships/image" Target="../media/image20.wmf"/><Relationship Id="rId4" Type="http://schemas.openxmlformats.org/officeDocument/2006/relationships/image" Target="../media/image11.wmf"/><Relationship Id="rId9" Type="http://schemas.openxmlformats.org/officeDocument/2006/relationships/oleObject" Target="../embeddings/oleObject62.bin"/><Relationship Id="rId14" Type="http://schemas.openxmlformats.org/officeDocument/2006/relationships/oleObject" Target="../embeddings/oleObject65.bin"/></Relationships>
</file>

<file path=ppt/slides/_rels/slide28.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75.bin"/><Relationship Id="rId3" Type="http://schemas.openxmlformats.org/officeDocument/2006/relationships/oleObject" Target="../embeddings/oleObject70.bin"/><Relationship Id="rId7" Type="http://schemas.openxmlformats.org/officeDocument/2006/relationships/oleObject" Target="../embeddings/oleObject72.bin"/><Relationship Id="rId12" Type="http://schemas.openxmlformats.org/officeDocument/2006/relationships/image" Target="../media/image21.wmf"/><Relationship Id="rId2" Type="http://schemas.openxmlformats.org/officeDocument/2006/relationships/slideLayout" Target="../slideLayouts/slideLayout31.xml"/><Relationship Id="rId1" Type="http://schemas.openxmlformats.org/officeDocument/2006/relationships/vmlDrawing" Target="../drawings/vmlDrawing11.vml"/><Relationship Id="rId6" Type="http://schemas.openxmlformats.org/officeDocument/2006/relationships/image" Target="../media/image12.wmf"/><Relationship Id="rId11" Type="http://schemas.openxmlformats.org/officeDocument/2006/relationships/oleObject" Target="../embeddings/oleObject74.bin"/><Relationship Id="rId5" Type="http://schemas.openxmlformats.org/officeDocument/2006/relationships/oleObject" Target="../embeddings/oleObject71.bin"/><Relationship Id="rId10" Type="http://schemas.openxmlformats.org/officeDocument/2006/relationships/image" Target="../media/image20.wmf"/><Relationship Id="rId4" Type="http://schemas.openxmlformats.org/officeDocument/2006/relationships/image" Target="../media/image11.wmf"/><Relationship Id="rId9" Type="http://schemas.openxmlformats.org/officeDocument/2006/relationships/oleObject" Target="../embeddings/oleObject73.bin"/><Relationship Id="rId14" Type="http://schemas.openxmlformats.org/officeDocument/2006/relationships/oleObject" Target="../embeddings/oleObject76.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77.bin"/><Relationship Id="rId7" Type="http://schemas.openxmlformats.org/officeDocument/2006/relationships/oleObject" Target="../embeddings/oleObject79.bin"/><Relationship Id="rId2" Type="http://schemas.openxmlformats.org/officeDocument/2006/relationships/slideLayout" Target="../slideLayouts/slideLayout32.xml"/><Relationship Id="rId1" Type="http://schemas.openxmlformats.org/officeDocument/2006/relationships/vmlDrawing" Target="../drawings/vmlDrawing12.vml"/><Relationship Id="rId6" Type="http://schemas.openxmlformats.org/officeDocument/2006/relationships/image" Target="../media/image8.wmf"/><Relationship Id="rId5" Type="http://schemas.openxmlformats.org/officeDocument/2006/relationships/oleObject" Target="../embeddings/oleObject78.bin"/><Relationship Id="rId4" Type="http://schemas.openxmlformats.org/officeDocument/2006/relationships/image" Target="../media/image7.wmf"/></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80.bin"/><Relationship Id="rId7" Type="http://schemas.openxmlformats.org/officeDocument/2006/relationships/oleObject" Target="../embeddings/oleObject82.bin"/><Relationship Id="rId2" Type="http://schemas.openxmlformats.org/officeDocument/2006/relationships/slideLayout" Target="../slideLayouts/slideLayout32.xml"/><Relationship Id="rId1" Type="http://schemas.openxmlformats.org/officeDocument/2006/relationships/vmlDrawing" Target="../drawings/vmlDrawing13.vml"/><Relationship Id="rId6" Type="http://schemas.openxmlformats.org/officeDocument/2006/relationships/image" Target="../media/image8.wmf"/><Relationship Id="rId5" Type="http://schemas.openxmlformats.org/officeDocument/2006/relationships/oleObject" Target="../embeddings/oleObject81.bin"/><Relationship Id="rId4" Type="http://schemas.openxmlformats.org/officeDocument/2006/relationships/image" Target="../media/image7.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17.xml"/><Relationship Id="rId3" Type="http://schemas.openxmlformats.org/officeDocument/2006/relationships/diagramLayout" Target="../diagrams/layout16.xml"/><Relationship Id="rId7" Type="http://schemas.openxmlformats.org/officeDocument/2006/relationships/image" Target="../media/image22.png"/><Relationship Id="rId12" Type="http://schemas.microsoft.com/office/2007/relationships/diagramDrawing" Target="../diagrams/drawing17.xml"/><Relationship Id="rId2" Type="http://schemas.openxmlformats.org/officeDocument/2006/relationships/diagramData" Target="../diagrams/data16.xml"/><Relationship Id="rId1" Type="http://schemas.openxmlformats.org/officeDocument/2006/relationships/slideLayout" Target="../slideLayouts/slideLayout37.xml"/><Relationship Id="rId6" Type="http://schemas.microsoft.com/office/2007/relationships/diagramDrawing" Target="../diagrams/drawing16.xml"/><Relationship Id="rId11" Type="http://schemas.openxmlformats.org/officeDocument/2006/relationships/diagramColors" Target="../diagrams/colors17.xml"/><Relationship Id="rId5" Type="http://schemas.openxmlformats.org/officeDocument/2006/relationships/diagramColors" Target="../diagrams/colors16.xml"/><Relationship Id="rId10" Type="http://schemas.openxmlformats.org/officeDocument/2006/relationships/diagramQuickStyle" Target="../diagrams/quickStyle17.xml"/><Relationship Id="rId4" Type="http://schemas.openxmlformats.org/officeDocument/2006/relationships/diagramQuickStyle" Target="../diagrams/quickStyle16.xml"/><Relationship Id="rId9" Type="http://schemas.openxmlformats.org/officeDocument/2006/relationships/diagramLayout" Target="../diagrams/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3.png"/><Relationship Id="rId2" Type="http://schemas.openxmlformats.org/officeDocument/2006/relationships/diagramData" Target="../diagrams/data18.xml"/><Relationship Id="rId1" Type="http://schemas.openxmlformats.org/officeDocument/2006/relationships/slideLayout" Target="../slideLayouts/slideLayout3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image" Target="../media/image3.png"/><Relationship Id="rId1" Type="http://schemas.openxmlformats.org/officeDocument/2006/relationships/slideLayout" Target="../slideLayouts/slideLayout3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19.xml"/><Relationship Id="rId7" Type="http://schemas.openxmlformats.org/officeDocument/2006/relationships/diagramData" Target="../diagrams/data20.xml"/><Relationship Id="rId2" Type="http://schemas.openxmlformats.org/officeDocument/2006/relationships/diagramData" Target="../diagrams/data19.xml"/><Relationship Id="rId1" Type="http://schemas.openxmlformats.org/officeDocument/2006/relationships/slideLayout" Target="../slideLayouts/slideLayout27.xml"/><Relationship Id="rId6" Type="http://schemas.microsoft.com/office/2007/relationships/diagramDrawing" Target="../diagrams/drawing19.xml"/><Relationship Id="rId11" Type="http://schemas.microsoft.com/office/2007/relationships/diagramDrawing" Target="../diagrams/drawing20.xml"/><Relationship Id="rId5" Type="http://schemas.openxmlformats.org/officeDocument/2006/relationships/diagramColors" Target="../diagrams/colors19.xml"/><Relationship Id="rId10" Type="http://schemas.openxmlformats.org/officeDocument/2006/relationships/diagramColors" Target="../diagrams/colors20.xml"/><Relationship Id="rId4" Type="http://schemas.openxmlformats.org/officeDocument/2006/relationships/diagramQuickStyle" Target="../diagrams/quickStyle19.xml"/><Relationship Id="rId9" Type="http://schemas.openxmlformats.org/officeDocument/2006/relationships/diagramQuickStyle" Target="../diagrams/quickStyle20.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32.xml"/><Relationship Id="rId1" Type="http://schemas.openxmlformats.org/officeDocument/2006/relationships/vmlDrawing" Target="../drawings/vmlDrawing14.vml"/><Relationship Id="rId4" Type="http://schemas.openxmlformats.org/officeDocument/2006/relationships/image" Target="../media/image23.wmf"/></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7.xml.rels><?xml version="1.0" encoding="UTF-8" standalone="yes"?>
<Relationships xmlns="http://schemas.openxmlformats.org/package/2006/relationships"><Relationship Id="rId8" Type="http://schemas.openxmlformats.org/officeDocument/2006/relationships/diagramLayout" Target="../diagrams/layout23.xml"/><Relationship Id="rId3" Type="http://schemas.openxmlformats.org/officeDocument/2006/relationships/diagramLayout" Target="../diagrams/layout22.xml"/><Relationship Id="rId7" Type="http://schemas.openxmlformats.org/officeDocument/2006/relationships/diagramData" Target="../diagrams/data23.xml"/><Relationship Id="rId2" Type="http://schemas.openxmlformats.org/officeDocument/2006/relationships/diagramData" Target="../diagrams/data22.xml"/><Relationship Id="rId1" Type="http://schemas.openxmlformats.org/officeDocument/2006/relationships/slideLayout" Target="../slideLayouts/slideLayout32.xml"/><Relationship Id="rId6" Type="http://schemas.microsoft.com/office/2007/relationships/diagramDrawing" Target="../diagrams/drawing22.xml"/><Relationship Id="rId11" Type="http://schemas.microsoft.com/office/2007/relationships/diagramDrawing" Target="../diagrams/drawing23.xml"/><Relationship Id="rId5" Type="http://schemas.openxmlformats.org/officeDocument/2006/relationships/diagramColors" Target="../diagrams/colors22.xml"/><Relationship Id="rId10" Type="http://schemas.openxmlformats.org/officeDocument/2006/relationships/diagramColors" Target="../diagrams/colors23.xml"/><Relationship Id="rId4" Type="http://schemas.openxmlformats.org/officeDocument/2006/relationships/diagramQuickStyle" Target="../diagrams/quickStyle22.xml"/><Relationship Id="rId9" Type="http://schemas.openxmlformats.org/officeDocument/2006/relationships/diagramQuickStyle" Target="../diagrams/quickStyle23.xml"/></Relationships>
</file>

<file path=ppt/slides/_rels/slide48.xml.rels><?xml version="1.0" encoding="UTF-8" standalone="yes"?>
<Relationships xmlns="http://schemas.openxmlformats.org/package/2006/relationships"><Relationship Id="rId8" Type="http://schemas.openxmlformats.org/officeDocument/2006/relationships/image" Target="../media/image26.wmf"/><Relationship Id="rId13" Type="http://schemas.microsoft.com/office/2007/relationships/diagramDrawing" Target="../diagrams/drawing24.xml"/><Relationship Id="rId3" Type="http://schemas.openxmlformats.org/officeDocument/2006/relationships/oleObject" Target="../embeddings/oleObject84.bin"/><Relationship Id="rId7" Type="http://schemas.openxmlformats.org/officeDocument/2006/relationships/oleObject" Target="../embeddings/oleObject86.bin"/><Relationship Id="rId12" Type="http://schemas.openxmlformats.org/officeDocument/2006/relationships/diagramColors" Target="../diagrams/colors24.xml"/><Relationship Id="rId2" Type="http://schemas.openxmlformats.org/officeDocument/2006/relationships/slideLayout" Target="../slideLayouts/slideLayout32.xml"/><Relationship Id="rId1" Type="http://schemas.openxmlformats.org/officeDocument/2006/relationships/vmlDrawing" Target="../drawings/vmlDrawing15.vml"/><Relationship Id="rId6" Type="http://schemas.openxmlformats.org/officeDocument/2006/relationships/image" Target="../media/image25.wmf"/><Relationship Id="rId11" Type="http://schemas.openxmlformats.org/officeDocument/2006/relationships/diagramQuickStyle" Target="../diagrams/quickStyle24.xml"/><Relationship Id="rId5" Type="http://schemas.openxmlformats.org/officeDocument/2006/relationships/oleObject" Target="../embeddings/oleObject85.bin"/><Relationship Id="rId10" Type="http://schemas.openxmlformats.org/officeDocument/2006/relationships/diagramLayout" Target="../diagrams/layout24.xml"/><Relationship Id="rId4" Type="http://schemas.openxmlformats.org/officeDocument/2006/relationships/image" Target="../media/image24.wmf"/><Relationship Id="rId9" Type="http://schemas.openxmlformats.org/officeDocument/2006/relationships/diagramData" Target="../diagrams/data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0.xml.rels><?xml version="1.0" encoding="UTF-8" standalone="yes"?>
<Relationships xmlns="http://schemas.openxmlformats.org/package/2006/relationships"><Relationship Id="rId8" Type="http://schemas.openxmlformats.org/officeDocument/2006/relationships/diagramLayout" Target="../diagrams/layout26.xml"/><Relationship Id="rId13" Type="http://schemas.openxmlformats.org/officeDocument/2006/relationships/diagramLayout" Target="../diagrams/layout27.xml"/><Relationship Id="rId18" Type="http://schemas.openxmlformats.org/officeDocument/2006/relationships/diagramLayout" Target="../diagrams/layout28.xml"/><Relationship Id="rId3" Type="http://schemas.openxmlformats.org/officeDocument/2006/relationships/diagramLayout" Target="../diagrams/layout25.xml"/><Relationship Id="rId21" Type="http://schemas.microsoft.com/office/2007/relationships/diagramDrawing" Target="../diagrams/drawing28.xml"/><Relationship Id="rId7" Type="http://schemas.openxmlformats.org/officeDocument/2006/relationships/diagramData" Target="../diagrams/data26.xml"/><Relationship Id="rId12" Type="http://schemas.openxmlformats.org/officeDocument/2006/relationships/diagramData" Target="../diagrams/data27.xml"/><Relationship Id="rId17" Type="http://schemas.openxmlformats.org/officeDocument/2006/relationships/diagramData" Target="../diagrams/data28.xml"/><Relationship Id="rId2" Type="http://schemas.openxmlformats.org/officeDocument/2006/relationships/diagramData" Target="../diagrams/data25.xml"/><Relationship Id="rId16" Type="http://schemas.microsoft.com/office/2007/relationships/diagramDrawing" Target="../diagrams/drawing27.xml"/><Relationship Id="rId20" Type="http://schemas.openxmlformats.org/officeDocument/2006/relationships/diagramColors" Target="../diagrams/colors28.xml"/><Relationship Id="rId1" Type="http://schemas.openxmlformats.org/officeDocument/2006/relationships/slideLayout" Target="../slideLayouts/slideLayout27.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5" Type="http://schemas.openxmlformats.org/officeDocument/2006/relationships/diagramColors" Target="../diagrams/colors27.xml"/><Relationship Id="rId10" Type="http://schemas.openxmlformats.org/officeDocument/2006/relationships/diagramColors" Target="../diagrams/colors26.xml"/><Relationship Id="rId19" Type="http://schemas.openxmlformats.org/officeDocument/2006/relationships/diagramQuickStyle" Target="../diagrams/quickStyle28.xml"/><Relationship Id="rId4" Type="http://schemas.openxmlformats.org/officeDocument/2006/relationships/diagramQuickStyle" Target="../diagrams/quickStyle25.xml"/><Relationship Id="rId9" Type="http://schemas.openxmlformats.org/officeDocument/2006/relationships/diagramQuickStyle" Target="../diagrams/quickStyle26.xml"/><Relationship Id="rId14" Type="http://schemas.openxmlformats.org/officeDocument/2006/relationships/diagramQuickStyle" Target="../diagrams/quickStyle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7.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7.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59.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7.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5.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3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32.xml"/><Relationship Id="rId1" Type="http://schemas.openxmlformats.org/officeDocument/2006/relationships/vmlDrawing" Target="../drawings/vmlDrawing16.vml"/><Relationship Id="rId4" Type="http://schemas.openxmlformats.org/officeDocument/2006/relationships/image" Target="../media/image29.w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2.xml.rels><?xml version="1.0" encoding="UTF-8" standalone="yes"?>
<Relationships xmlns="http://schemas.openxmlformats.org/package/2006/relationships"><Relationship Id="rId8" Type="http://schemas.openxmlformats.org/officeDocument/2006/relationships/oleObject" Target="../embeddings/oleObject88.bin"/><Relationship Id="rId13" Type="http://schemas.openxmlformats.org/officeDocument/2006/relationships/image" Target="../media/image32.wmf"/><Relationship Id="rId3" Type="http://schemas.openxmlformats.org/officeDocument/2006/relationships/diagramData" Target="../diagrams/data32.xml"/><Relationship Id="rId7" Type="http://schemas.microsoft.com/office/2007/relationships/diagramDrawing" Target="../diagrams/drawing32.xml"/><Relationship Id="rId12" Type="http://schemas.openxmlformats.org/officeDocument/2006/relationships/oleObject" Target="../embeddings/oleObject90.bin"/><Relationship Id="rId2" Type="http://schemas.openxmlformats.org/officeDocument/2006/relationships/slideLayout" Target="../slideLayouts/slideLayout38.xml"/><Relationship Id="rId1" Type="http://schemas.openxmlformats.org/officeDocument/2006/relationships/vmlDrawing" Target="../drawings/vmlDrawing17.vml"/><Relationship Id="rId6" Type="http://schemas.openxmlformats.org/officeDocument/2006/relationships/diagramColors" Target="../diagrams/colors32.xml"/><Relationship Id="rId11" Type="http://schemas.openxmlformats.org/officeDocument/2006/relationships/image" Target="../media/image31.wmf"/><Relationship Id="rId5" Type="http://schemas.openxmlformats.org/officeDocument/2006/relationships/diagramQuickStyle" Target="../diagrams/quickStyle32.xml"/><Relationship Id="rId10" Type="http://schemas.openxmlformats.org/officeDocument/2006/relationships/oleObject" Target="../embeddings/oleObject89.bin"/><Relationship Id="rId4" Type="http://schemas.openxmlformats.org/officeDocument/2006/relationships/diagramLayout" Target="../diagrams/layout32.xml"/><Relationship Id="rId9" Type="http://schemas.openxmlformats.org/officeDocument/2006/relationships/image" Target="../media/image30.wmf"/></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Layout" Target="../slideLayouts/slideLayout32.xml"/><Relationship Id="rId1" Type="http://schemas.openxmlformats.org/officeDocument/2006/relationships/vmlDrawing" Target="../drawings/vmlDrawing18.vml"/><Relationship Id="rId6" Type="http://schemas.openxmlformats.org/officeDocument/2006/relationships/image" Target="../media/image34.wmf"/><Relationship Id="rId5" Type="http://schemas.openxmlformats.org/officeDocument/2006/relationships/oleObject" Target="../embeddings/oleObject92.bin"/><Relationship Id="rId4" Type="http://schemas.openxmlformats.org/officeDocument/2006/relationships/image" Target="../media/image33.wmf"/></Relationships>
</file>

<file path=ppt/slides/_rels/slide7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oleObject" Target="../embeddings/oleObject93.bin"/><Relationship Id="rId7" Type="http://schemas.openxmlformats.org/officeDocument/2006/relationships/image" Target="../media/image38.png"/><Relationship Id="rId2" Type="http://schemas.openxmlformats.org/officeDocument/2006/relationships/slideLayout" Target="../slideLayouts/slideLayout21.xml"/><Relationship Id="rId1" Type="http://schemas.openxmlformats.org/officeDocument/2006/relationships/vmlDrawing" Target="../drawings/vmlDrawing19.v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wm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3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ctrTitle"/>
          </p:nvPr>
        </p:nvSpPr>
        <p:spPr/>
        <p:txBody>
          <a:bodyPr/>
          <a:lstStyle/>
          <a:p>
            <a:r>
              <a:rPr lang="ja-JP" altLang="en-US" dirty="0"/>
              <a:t>１０章　短期の経済</a:t>
            </a:r>
            <a:r>
              <a:rPr lang="ja-JP" altLang="en-US" dirty="0" smtClean="0"/>
              <a:t>分析</a:t>
            </a:r>
            <a:r>
              <a:rPr lang="en-US" altLang="ja-JP" dirty="0" smtClean="0"/>
              <a:t>(</a:t>
            </a:r>
            <a:r>
              <a:rPr lang="ja-JP" altLang="en-US" smtClean="0"/>
              <a:t>２</a:t>
            </a:r>
            <a:r>
              <a:rPr lang="en-US" altLang="ja-JP" smtClean="0"/>
              <a:t>)</a:t>
            </a:r>
            <a:endParaRPr lang="ja-JP" altLang="en-US" dirty="0"/>
          </a:p>
        </p:txBody>
      </p:sp>
      <p:sp>
        <p:nvSpPr>
          <p:cNvPr id="38917" name="Rectangle 5"/>
          <p:cNvSpPr>
            <a:spLocks noGrp="1" noChangeArrowheads="1"/>
          </p:cNvSpPr>
          <p:nvPr>
            <p:ph type="subTitle" idx="1"/>
          </p:nvPr>
        </p:nvSpPr>
        <p:spPr/>
        <p:txBody>
          <a:bodyPr/>
          <a:lstStyle/>
          <a:p>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a:xfrm>
            <a:off x="1214414" y="857232"/>
            <a:ext cx="7429552" cy="364333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56322" name="Line 2"/>
          <p:cNvSpPr>
            <a:spLocks noChangeShapeType="1"/>
          </p:cNvSpPr>
          <p:nvPr/>
        </p:nvSpPr>
        <p:spPr bwMode="auto">
          <a:xfrm flipV="1">
            <a:off x="2554289" y="906465"/>
            <a:ext cx="0" cy="2808287"/>
          </a:xfrm>
          <a:prstGeom prst="line">
            <a:avLst/>
          </a:prstGeom>
          <a:noFill/>
          <a:ln w="9525">
            <a:solidFill>
              <a:schemeClr val="tx1"/>
            </a:solidFill>
            <a:round/>
            <a:headEnd/>
            <a:tailEnd type="triangle" w="med" len="med"/>
          </a:ln>
          <a:effectLst/>
        </p:spPr>
        <p:txBody>
          <a:bodyPr/>
          <a:lstStyle/>
          <a:p>
            <a:endParaRPr lang="ja-JP" altLang="en-US"/>
          </a:p>
        </p:txBody>
      </p:sp>
      <p:sp>
        <p:nvSpPr>
          <p:cNvPr id="56323" name="Line 3"/>
          <p:cNvSpPr>
            <a:spLocks noChangeShapeType="1"/>
          </p:cNvSpPr>
          <p:nvPr/>
        </p:nvSpPr>
        <p:spPr bwMode="auto">
          <a:xfrm>
            <a:off x="2554289" y="3714752"/>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56324" name="Freeform 4"/>
          <p:cNvSpPr>
            <a:spLocks/>
          </p:cNvSpPr>
          <p:nvPr/>
        </p:nvSpPr>
        <p:spPr bwMode="auto">
          <a:xfrm>
            <a:off x="2914651" y="1050927"/>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56325" name="Text Box 5"/>
          <p:cNvSpPr txBox="1">
            <a:spLocks noChangeArrowheads="1"/>
          </p:cNvSpPr>
          <p:nvPr/>
        </p:nvSpPr>
        <p:spPr bwMode="auto">
          <a:xfrm>
            <a:off x="5794376" y="2994027"/>
            <a:ext cx="792163"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a:t>
            </a:r>
          </a:p>
        </p:txBody>
      </p:sp>
      <p:sp>
        <p:nvSpPr>
          <p:cNvPr id="56326" name="Text Box 6"/>
          <p:cNvSpPr txBox="1">
            <a:spLocks noChangeArrowheads="1"/>
          </p:cNvSpPr>
          <p:nvPr/>
        </p:nvSpPr>
        <p:spPr bwMode="auto">
          <a:xfrm>
            <a:off x="5291139" y="3786190"/>
            <a:ext cx="14398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実質</a:t>
            </a:r>
            <a:r>
              <a:rPr lang="en-US" altLang="ja-JP" sz="1600">
                <a:ea typeface="ＭＳ Ｐゴシック" charset="-128"/>
              </a:rPr>
              <a:t>GDP(Y)</a:t>
            </a:r>
          </a:p>
        </p:txBody>
      </p:sp>
      <p:sp>
        <p:nvSpPr>
          <p:cNvPr id="56327" name="Text Box 7"/>
          <p:cNvSpPr txBox="1">
            <a:spLocks noChangeArrowheads="1"/>
          </p:cNvSpPr>
          <p:nvPr/>
        </p:nvSpPr>
        <p:spPr bwMode="auto">
          <a:xfrm>
            <a:off x="2411414" y="3786190"/>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56328" name="Text Box 8"/>
          <p:cNvSpPr txBox="1">
            <a:spLocks noChangeArrowheads="1"/>
          </p:cNvSpPr>
          <p:nvPr/>
        </p:nvSpPr>
        <p:spPr bwMode="auto">
          <a:xfrm>
            <a:off x="1114426" y="977902"/>
            <a:ext cx="13684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物価水準</a:t>
            </a:r>
            <a:r>
              <a:rPr lang="en-US" altLang="ja-JP" sz="1600">
                <a:ea typeface="ＭＳ Ｐゴシック" charset="-128"/>
              </a:rPr>
              <a:t>(P)</a:t>
            </a:r>
          </a:p>
        </p:txBody>
      </p:sp>
      <p:sp>
        <p:nvSpPr>
          <p:cNvPr id="56329" name="Text Box 9"/>
          <p:cNvSpPr txBox="1">
            <a:spLocks noChangeArrowheads="1"/>
          </p:cNvSpPr>
          <p:nvPr/>
        </p:nvSpPr>
        <p:spPr bwMode="auto">
          <a:xfrm>
            <a:off x="3214678" y="4143380"/>
            <a:ext cx="2305050"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図</a:t>
            </a:r>
            <a:r>
              <a:rPr lang="en-US" altLang="ja-JP" sz="1600" dirty="0">
                <a:ea typeface="ＭＳ Ｐゴシック" charset="-128"/>
              </a:rPr>
              <a:t>10</a:t>
            </a:r>
            <a:r>
              <a:rPr lang="ja-JP" altLang="en-US" sz="1600" dirty="0">
                <a:ea typeface="ＭＳ Ｐゴシック" charset="-128"/>
              </a:rPr>
              <a:t>－</a:t>
            </a:r>
            <a:r>
              <a:rPr lang="en-US" altLang="ja-JP" sz="1600" dirty="0">
                <a:ea typeface="ＭＳ Ｐゴシック" charset="-128"/>
              </a:rPr>
              <a:t>3</a:t>
            </a:r>
            <a:r>
              <a:rPr lang="ja-JP" altLang="en-US" sz="1600" dirty="0">
                <a:ea typeface="ＭＳ Ｐゴシック" charset="-128"/>
              </a:rPr>
              <a:t>　短期の均衡</a:t>
            </a:r>
          </a:p>
        </p:txBody>
      </p:sp>
      <p:sp>
        <p:nvSpPr>
          <p:cNvPr id="56334" name="Line 14"/>
          <p:cNvSpPr>
            <a:spLocks noChangeShapeType="1"/>
          </p:cNvSpPr>
          <p:nvPr/>
        </p:nvSpPr>
        <p:spPr bwMode="auto">
          <a:xfrm flipV="1">
            <a:off x="2914651" y="1770065"/>
            <a:ext cx="2087563" cy="1728787"/>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56335" name="Line 15"/>
          <p:cNvSpPr>
            <a:spLocks noChangeShapeType="1"/>
          </p:cNvSpPr>
          <p:nvPr/>
        </p:nvSpPr>
        <p:spPr bwMode="auto">
          <a:xfrm flipV="1">
            <a:off x="5002214" y="906465"/>
            <a:ext cx="433387" cy="863600"/>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56336" name="Line 16"/>
          <p:cNvSpPr>
            <a:spLocks noChangeShapeType="1"/>
          </p:cNvSpPr>
          <p:nvPr/>
        </p:nvSpPr>
        <p:spPr bwMode="auto">
          <a:xfrm>
            <a:off x="5002214" y="977902"/>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56337" name="Line 17"/>
          <p:cNvSpPr>
            <a:spLocks noChangeShapeType="1"/>
          </p:cNvSpPr>
          <p:nvPr/>
        </p:nvSpPr>
        <p:spPr bwMode="auto">
          <a:xfrm>
            <a:off x="4067176" y="2562227"/>
            <a:ext cx="0" cy="1152525"/>
          </a:xfrm>
          <a:prstGeom prst="line">
            <a:avLst/>
          </a:prstGeom>
          <a:noFill/>
          <a:ln w="9525">
            <a:solidFill>
              <a:schemeClr val="tx1"/>
            </a:solidFill>
            <a:prstDash val="dash"/>
            <a:round/>
            <a:headEnd/>
            <a:tailEnd/>
          </a:ln>
          <a:effectLst/>
        </p:spPr>
        <p:txBody>
          <a:bodyPr/>
          <a:lstStyle/>
          <a:p>
            <a:endParaRPr lang="ja-JP" altLang="en-US"/>
          </a:p>
        </p:txBody>
      </p:sp>
      <p:sp>
        <p:nvSpPr>
          <p:cNvPr id="56338" name="Line 18"/>
          <p:cNvSpPr>
            <a:spLocks noChangeShapeType="1"/>
          </p:cNvSpPr>
          <p:nvPr/>
        </p:nvSpPr>
        <p:spPr bwMode="auto">
          <a:xfrm flipH="1">
            <a:off x="2554289" y="2562227"/>
            <a:ext cx="1439862" cy="0"/>
          </a:xfrm>
          <a:prstGeom prst="line">
            <a:avLst/>
          </a:prstGeom>
          <a:noFill/>
          <a:ln w="9525">
            <a:solidFill>
              <a:schemeClr val="tx1"/>
            </a:solidFill>
            <a:prstDash val="dash"/>
            <a:round/>
            <a:headEnd/>
            <a:tailEnd/>
          </a:ln>
          <a:effectLst/>
        </p:spPr>
        <p:txBody>
          <a:bodyPr/>
          <a:lstStyle/>
          <a:p>
            <a:endParaRPr lang="ja-JP" altLang="en-US"/>
          </a:p>
        </p:txBody>
      </p:sp>
      <p:sp>
        <p:nvSpPr>
          <p:cNvPr id="56339" name="Text Box 19"/>
          <p:cNvSpPr txBox="1">
            <a:spLocks noChangeArrowheads="1"/>
          </p:cNvSpPr>
          <p:nvPr/>
        </p:nvSpPr>
        <p:spPr bwMode="auto">
          <a:xfrm>
            <a:off x="5362576" y="906465"/>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p>
        </p:txBody>
      </p:sp>
      <p:graphicFrame>
        <p:nvGraphicFramePr>
          <p:cNvPr id="56340" name="Object 20"/>
          <p:cNvGraphicFramePr>
            <a:graphicFrameLocks noChangeAspect="1"/>
          </p:cNvGraphicFramePr>
          <p:nvPr/>
        </p:nvGraphicFramePr>
        <p:xfrm>
          <a:off x="4859338" y="3786190"/>
          <a:ext cx="284165" cy="322054"/>
        </p:xfrm>
        <a:graphic>
          <a:graphicData uri="http://schemas.openxmlformats.org/presentationml/2006/ole">
            <mc:AlternateContent xmlns:mc="http://schemas.openxmlformats.org/markup-compatibility/2006">
              <mc:Choice xmlns:v="urn:schemas-microsoft-com:vml" Requires="v">
                <p:oleObj spid="_x0000_s56503" name="数式" r:id="rId3" imgW="190440" imgH="215640" progId="Equation.3">
                  <p:embed/>
                </p:oleObj>
              </mc:Choice>
              <mc:Fallback>
                <p:oleObj name="数式" r:id="rId3" imgW="190440" imgH="215640" progId="Equation.3">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3786190"/>
                        <a:ext cx="284165" cy="32205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41" name="Object 21"/>
          <p:cNvGraphicFramePr>
            <a:graphicFrameLocks noChangeAspect="1"/>
          </p:cNvGraphicFramePr>
          <p:nvPr/>
        </p:nvGraphicFramePr>
        <p:xfrm>
          <a:off x="3994150" y="3786190"/>
          <a:ext cx="292097" cy="285752"/>
        </p:xfrm>
        <a:graphic>
          <a:graphicData uri="http://schemas.openxmlformats.org/presentationml/2006/ole">
            <mc:AlternateContent xmlns:mc="http://schemas.openxmlformats.org/markup-compatibility/2006">
              <mc:Choice xmlns:v="urn:schemas-microsoft-com:vml" Requires="v">
                <p:oleObj spid="_x0000_s56504" name="数式" r:id="rId5" imgW="190440" imgH="190440" progId="Equation.3">
                  <p:embed/>
                </p:oleObj>
              </mc:Choice>
              <mc:Fallback>
                <p:oleObj name="数式" r:id="rId5" imgW="190440" imgH="190440"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94150" y="3786190"/>
                        <a:ext cx="292097" cy="28575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42" name="Object 22"/>
          <p:cNvGraphicFramePr>
            <a:graphicFrameLocks noChangeAspect="1"/>
          </p:cNvGraphicFramePr>
          <p:nvPr/>
        </p:nvGraphicFramePr>
        <p:xfrm>
          <a:off x="2143108" y="2357430"/>
          <a:ext cx="311135" cy="291689"/>
        </p:xfrm>
        <a:graphic>
          <a:graphicData uri="http://schemas.openxmlformats.org/presentationml/2006/ole">
            <mc:AlternateContent xmlns:mc="http://schemas.openxmlformats.org/markup-compatibility/2006">
              <mc:Choice xmlns:v="urn:schemas-microsoft-com:vml" Requires="v">
                <p:oleObj spid="_x0000_s56505" name="数式" r:id="rId7" imgW="203040" imgH="190440" progId="Equation.3">
                  <p:embed/>
                </p:oleObj>
              </mc:Choice>
              <mc:Fallback>
                <p:oleObj name="数式" r:id="rId7" imgW="203040" imgH="190440" progId="Equation.3">
                  <p:embed/>
                  <p:pic>
                    <p:nvPicPr>
                      <p:cNvPr id="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43108" y="2357430"/>
                        <a:ext cx="311135" cy="29168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343" name="Text Box 23"/>
          <p:cNvSpPr txBox="1">
            <a:spLocks noChangeArrowheads="1"/>
          </p:cNvSpPr>
          <p:nvPr/>
        </p:nvSpPr>
        <p:spPr bwMode="auto">
          <a:xfrm>
            <a:off x="3851276" y="2201865"/>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E</a:t>
            </a:r>
          </a:p>
        </p:txBody>
      </p:sp>
      <p:graphicFrame>
        <p:nvGraphicFramePr>
          <p:cNvPr id="28" name="図表 27"/>
          <p:cNvGraphicFramePr/>
          <p:nvPr/>
        </p:nvGraphicFramePr>
        <p:xfrm>
          <a:off x="1214414" y="0"/>
          <a:ext cx="6480175" cy="71435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6345" name="Text Box 25"/>
          <p:cNvSpPr txBox="1">
            <a:spLocks noChangeArrowheads="1"/>
          </p:cNvSpPr>
          <p:nvPr/>
        </p:nvSpPr>
        <p:spPr bwMode="auto">
          <a:xfrm>
            <a:off x="1285852" y="4643446"/>
            <a:ext cx="7456515" cy="2446824"/>
          </a:xfrm>
          <a:prstGeom prst="rect">
            <a:avLst/>
          </a:prstGeom>
          <a:noFill/>
          <a:ln w="9525">
            <a:noFill/>
            <a:miter lim="800000"/>
            <a:headEnd/>
            <a:tailEnd/>
          </a:ln>
          <a:effectLst/>
        </p:spPr>
        <p:txBody>
          <a:bodyPr wrap="square">
            <a:spAutoFit/>
          </a:bodyPr>
          <a:lstStyle/>
          <a:p>
            <a:pPr>
              <a:spcBef>
                <a:spcPct val="50000"/>
              </a:spcBef>
            </a:pPr>
            <a:r>
              <a:rPr lang="ja-JP" altLang="en-US" sz="1800" dirty="0">
                <a:solidFill>
                  <a:srgbClr val="FF0000"/>
                </a:solidFill>
                <a:ea typeface="ＭＳ Ｐゴシック" charset="-128"/>
              </a:rPr>
              <a:t>注意！！</a:t>
            </a:r>
            <a:r>
              <a:rPr lang="ja-JP" altLang="en-US" sz="1800" dirty="0">
                <a:ea typeface="ＭＳ Ｐゴシック" charset="-128"/>
              </a:rPr>
              <a:t>総需要と総供給が一致しているときに、生産要素がうまく使われているとは限らない。</a:t>
            </a:r>
          </a:p>
          <a:p>
            <a:pPr>
              <a:spcBef>
                <a:spcPct val="50000"/>
              </a:spcBef>
            </a:pPr>
            <a:r>
              <a:rPr lang="ja-JP" altLang="en-US" sz="1800" dirty="0">
                <a:ea typeface="ＭＳ Ｐゴシック" charset="-128"/>
              </a:rPr>
              <a:t>　　</a:t>
            </a:r>
            <a:r>
              <a:rPr lang="ja-JP" altLang="en-US" sz="1800" dirty="0" err="1">
                <a:ea typeface="ＭＳ Ｐゴシック" charset="-128"/>
              </a:rPr>
              <a:t>が失</a:t>
            </a:r>
            <a:r>
              <a:rPr lang="ja-JP" altLang="en-US" sz="1800" dirty="0">
                <a:ea typeface="ＭＳ Ｐゴシック" charset="-128"/>
              </a:rPr>
              <a:t>業者や遊休資本が存在しないときの実質</a:t>
            </a:r>
            <a:r>
              <a:rPr lang="en-US" altLang="ja-JP" sz="1800" dirty="0">
                <a:ea typeface="ＭＳ Ｐゴシック" charset="-128"/>
              </a:rPr>
              <a:t>GDP</a:t>
            </a:r>
            <a:r>
              <a:rPr lang="ja-JP" altLang="en-US" sz="1800" dirty="0">
                <a:ea typeface="ＭＳ Ｐゴシック" charset="-128"/>
              </a:rPr>
              <a:t>で、点</a:t>
            </a:r>
            <a:r>
              <a:rPr lang="en-US" altLang="ja-JP" sz="1800" dirty="0">
                <a:ea typeface="ＭＳ Ｐゴシック" charset="-128"/>
              </a:rPr>
              <a:t>E</a:t>
            </a:r>
            <a:r>
              <a:rPr lang="ja-JP" altLang="en-US" sz="1800" dirty="0">
                <a:ea typeface="ＭＳ Ｐゴシック" charset="-128"/>
              </a:rPr>
              <a:t>に対応する短期の経済活動水準　　はこの完全雇用</a:t>
            </a:r>
            <a:r>
              <a:rPr lang="en-US" altLang="ja-JP" sz="1800" dirty="0">
                <a:ea typeface="ＭＳ Ｐゴシック" charset="-128"/>
              </a:rPr>
              <a:t>GDP</a:t>
            </a:r>
            <a:r>
              <a:rPr lang="ja-JP" altLang="en-US" sz="1800" dirty="0">
                <a:ea typeface="ＭＳ Ｐゴシック" charset="-128"/>
              </a:rPr>
              <a:t>を下回っているため、失業者や遊休資本が存在する。</a:t>
            </a:r>
          </a:p>
          <a:p>
            <a:pPr>
              <a:spcBef>
                <a:spcPct val="50000"/>
              </a:spcBef>
            </a:pPr>
            <a:r>
              <a:rPr lang="ja-JP" altLang="en-US" sz="1800" dirty="0">
                <a:ea typeface="ＭＳ Ｐゴシック" charset="-128"/>
              </a:rPr>
              <a:t>このような経済状況を不況という。</a:t>
            </a:r>
          </a:p>
          <a:p>
            <a:pPr>
              <a:spcBef>
                <a:spcPct val="50000"/>
              </a:spcBef>
            </a:pPr>
            <a:endParaRPr lang="ja-JP" altLang="en-US" sz="1800" dirty="0">
              <a:ea typeface="ＭＳ Ｐゴシック" charset="-128"/>
            </a:endParaRPr>
          </a:p>
        </p:txBody>
      </p:sp>
      <p:graphicFrame>
        <p:nvGraphicFramePr>
          <p:cNvPr id="56346" name="Object 26"/>
          <p:cNvGraphicFramePr>
            <a:graphicFrameLocks noChangeAspect="1"/>
          </p:cNvGraphicFramePr>
          <p:nvPr/>
        </p:nvGraphicFramePr>
        <p:xfrm>
          <a:off x="1357290" y="5304344"/>
          <a:ext cx="305934" cy="346087"/>
        </p:xfrm>
        <a:graphic>
          <a:graphicData uri="http://schemas.openxmlformats.org/presentationml/2006/ole">
            <mc:AlternateContent xmlns:mc="http://schemas.openxmlformats.org/markup-compatibility/2006">
              <mc:Choice xmlns:v="urn:schemas-microsoft-com:vml" Requires="v">
                <p:oleObj spid="_x0000_s56506" name="数式" r:id="rId14" imgW="190440" imgH="215640" progId="Equation.3">
                  <p:embed/>
                </p:oleObj>
              </mc:Choice>
              <mc:Fallback>
                <p:oleObj name="数式" r:id="rId14" imgW="190440" imgH="215640" progId="Equation.3">
                  <p:embed/>
                  <p:pic>
                    <p:nvPicPr>
                      <p:cNvPr id="0"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7290" y="5304344"/>
                        <a:ext cx="305934" cy="346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47" name="Object 27"/>
          <p:cNvGraphicFramePr>
            <a:graphicFrameLocks noChangeAspect="1"/>
          </p:cNvGraphicFramePr>
          <p:nvPr/>
        </p:nvGraphicFramePr>
        <p:xfrm>
          <a:off x="3214678" y="5590096"/>
          <a:ext cx="288925" cy="373053"/>
        </p:xfrm>
        <a:graphic>
          <a:graphicData uri="http://schemas.openxmlformats.org/presentationml/2006/ole">
            <mc:AlternateContent xmlns:mc="http://schemas.openxmlformats.org/markup-compatibility/2006">
              <mc:Choice xmlns:v="urn:schemas-microsoft-com:vml" Requires="v">
                <p:oleObj spid="_x0000_s56507" name="数式" r:id="rId15" imgW="190440" imgH="190440" progId="Equation.3">
                  <p:embed/>
                </p:oleObj>
              </mc:Choice>
              <mc:Fallback>
                <p:oleObj name="数式" r:id="rId15" imgW="190440" imgH="190440" progId="Equation.3">
                  <p:embed/>
                  <p:pic>
                    <p:nvPicPr>
                      <p:cNvPr id="0" name="Picture 2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14678" y="5590096"/>
                        <a:ext cx="288925" cy="3730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348" name="Line 28"/>
          <p:cNvSpPr>
            <a:spLocks noChangeShapeType="1"/>
          </p:cNvSpPr>
          <p:nvPr/>
        </p:nvSpPr>
        <p:spPr bwMode="auto">
          <a:xfrm flipH="1">
            <a:off x="4210051" y="2419352"/>
            <a:ext cx="1655763" cy="71438"/>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56349" name="Text Box 29"/>
          <p:cNvSpPr txBox="1">
            <a:spLocks noChangeArrowheads="1"/>
          </p:cNvSpPr>
          <p:nvPr/>
        </p:nvSpPr>
        <p:spPr bwMode="auto">
          <a:xfrm>
            <a:off x="5867401" y="1843090"/>
            <a:ext cx="1727200" cy="1190625"/>
          </a:xfrm>
          <a:prstGeom prst="rect">
            <a:avLst/>
          </a:prstGeom>
          <a:noFill/>
          <a:ln w="9525">
            <a:noFill/>
            <a:miter lim="800000"/>
            <a:headEnd/>
            <a:tailEnd/>
          </a:ln>
          <a:effectLst/>
        </p:spPr>
        <p:txBody>
          <a:bodyPr>
            <a:spAutoFit/>
          </a:bodyPr>
          <a:lstStyle/>
          <a:p>
            <a:pPr>
              <a:spcBef>
                <a:spcPct val="50000"/>
              </a:spcBef>
            </a:pPr>
            <a:r>
              <a:rPr lang="ja-JP" altLang="en-US" sz="1800" dirty="0">
                <a:solidFill>
                  <a:srgbClr val="FF0000"/>
                </a:solidFill>
                <a:ea typeface="ＭＳ Ｐゴシック" charset="-128"/>
              </a:rPr>
              <a:t>短期での経済の生産活動の水準が決まる。ただし・・・</a:t>
            </a:r>
          </a:p>
        </p:txBody>
      </p:sp>
      <p:sp>
        <p:nvSpPr>
          <p:cNvPr id="56350" name="Line 30"/>
          <p:cNvSpPr>
            <a:spLocks noChangeShapeType="1"/>
          </p:cNvSpPr>
          <p:nvPr/>
        </p:nvSpPr>
        <p:spPr bwMode="auto">
          <a:xfrm flipH="1">
            <a:off x="6299201" y="3138490"/>
            <a:ext cx="503238" cy="1512887"/>
          </a:xfrm>
          <a:prstGeom prst="line">
            <a:avLst/>
          </a:prstGeom>
          <a:noFill/>
          <a:ln w="9525">
            <a:solidFill>
              <a:srgbClr val="FF0000"/>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6337"/>
                                        </p:tgtEl>
                                        <p:attrNameLst>
                                          <p:attrName>style.visibility</p:attrName>
                                        </p:attrNameLst>
                                      </p:cBhvr>
                                      <p:to>
                                        <p:strVal val="visible"/>
                                      </p:to>
                                    </p:set>
                                    <p:anim calcmode="lin" valueType="num">
                                      <p:cBhvr>
                                        <p:cTn id="7" dur="500" fill="hold"/>
                                        <p:tgtEl>
                                          <p:spTgt spid="5633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633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633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6337"/>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childTnLst>
                                    <p:set>
                                      <p:cBhvr>
                                        <p:cTn id="12" dur="1" fill="hold">
                                          <p:stCondLst>
                                            <p:cond delay="0"/>
                                          </p:stCondLst>
                                        </p:cTn>
                                        <p:tgtEl>
                                          <p:spTgt spid="56338"/>
                                        </p:tgtEl>
                                        <p:attrNameLst>
                                          <p:attrName>style.visibility</p:attrName>
                                        </p:attrNameLst>
                                      </p:cBhvr>
                                      <p:to>
                                        <p:strVal val="visible"/>
                                      </p:to>
                                    </p:set>
                                    <p:anim calcmode="lin" valueType="num">
                                      <p:cBhvr>
                                        <p:cTn id="13" dur="500" fill="hold"/>
                                        <p:tgtEl>
                                          <p:spTgt spid="56338"/>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56338"/>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56338"/>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56338"/>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56341"/>
                                        </p:tgtEl>
                                        <p:attrNameLst>
                                          <p:attrName>style.visibility</p:attrName>
                                        </p:attrNameLst>
                                      </p:cBhvr>
                                      <p:to>
                                        <p:strVal val="visible"/>
                                      </p:to>
                                    </p:set>
                                    <p:anim calcmode="lin" valueType="num">
                                      <p:cBhvr>
                                        <p:cTn id="19" dur="500" fill="hold"/>
                                        <p:tgtEl>
                                          <p:spTgt spid="56341"/>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56341"/>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56341"/>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56341"/>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56342"/>
                                        </p:tgtEl>
                                        <p:attrNameLst>
                                          <p:attrName>style.visibility</p:attrName>
                                        </p:attrNameLst>
                                      </p:cBhvr>
                                      <p:to>
                                        <p:strVal val="visible"/>
                                      </p:to>
                                    </p:set>
                                    <p:anim calcmode="lin" valueType="num">
                                      <p:cBhvr>
                                        <p:cTn id="25" dur="500" fill="hold"/>
                                        <p:tgtEl>
                                          <p:spTgt spid="56342"/>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56342"/>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56342"/>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56342"/>
                                        </p:tgtEl>
                                        <p:attrNameLst>
                                          <p:attrName>ppt_y</p:attrName>
                                        </p:attrNameLst>
                                      </p:cBhvr>
                                      <p:tavLst>
                                        <p:tav tm="0">
                                          <p:val>
                                            <p:strVal val="#ppt_y"/>
                                          </p:val>
                                        </p:tav>
                                        <p:tav tm="100000">
                                          <p:val>
                                            <p:strVal val="#ppt_y"/>
                                          </p:val>
                                        </p:tav>
                                      </p:tavLst>
                                    </p:anim>
                                  </p:childTnLst>
                                </p:cTn>
                              </p:par>
                              <p:par>
                                <p:cTn id="29" presetID="39" presetClass="entr" presetSubtype="0" accel="100000" fill="hold" grpId="0" nodeType="withEffect">
                                  <p:stCondLst>
                                    <p:cond delay="0"/>
                                  </p:stCondLst>
                                  <p:childTnLst>
                                    <p:set>
                                      <p:cBhvr>
                                        <p:cTn id="30" dur="1" fill="hold">
                                          <p:stCondLst>
                                            <p:cond delay="0"/>
                                          </p:stCondLst>
                                        </p:cTn>
                                        <p:tgtEl>
                                          <p:spTgt spid="56343"/>
                                        </p:tgtEl>
                                        <p:attrNameLst>
                                          <p:attrName>style.visibility</p:attrName>
                                        </p:attrNameLst>
                                      </p:cBhvr>
                                      <p:to>
                                        <p:strVal val="visible"/>
                                      </p:to>
                                    </p:set>
                                    <p:anim calcmode="lin" valueType="num">
                                      <p:cBhvr>
                                        <p:cTn id="31" dur="500" fill="hold"/>
                                        <p:tgtEl>
                                          <p:spTgt spid="56343"/>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56343"/>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56343"/>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5634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0" presetClass="entr" presetSubtype="0" fill="hold" grpId="0" nodeType="clickEffect">
                                  <p:stCondLst>
                                    <p:cond delay="0"/>
                                  </p:stCondLst>
                                  <p:childTnLst>
                                    <p:set>
                                      <p:cBhvr>
                                        <p:cTn id="38" dur="1" fill="hold">
                                          <p:stCondLst>
                                            <p:cond delay="0"/>
                                          </p:stCondLst>
                                        </p:cTn>
                                        <p:tgtEl>
                                          <p:spTgt spid="56348"/>
                                        </p:tgtEl>
                                        <p:attrNameLst>
                                          <p:attrName>style.visibility</p:attrName>
                                        </p:attrNameLst>
                                      </p:cBhvr>
                                      <p:to>
                                        <p:strVal val="visible"/>
                                      </p:to>
                                    </p:set>
                                    <p:animEffect transition="in" filter="fade">
                                      <p:cBhvr>
                                        <p:cTn id="39" dur="800" decel="100000"/>
                                        <p:tgtEl>
                                          <p:spTgt spid="56348"/>
                                        </p:tgtEl>
                                      </p:cBhvr>
                                    </p:animEffect>
                                    <p:anim calcmode="lin" valueType="num">
                                      <p:cBhvr>
                                        <p:cTn id="40" dur="800" decel="100000" fill="hold"/>
                                        <p:tgtEl>
                                          <p:spTgt spid="56348"/>
                                        </p:tgtEl>
                                        <p:attrNameLst>
                                          <p:attrName>style.rotation</p:attrName>
                                        </p:attrNameLst>
                                      </p:cBhvr>
                                      <p:tavLst>
                                        <p:tav tm="0">
                                          <p:val>
                                            <p:fltVal val="-90"/>
                                          </p:val>
                                        </p:tav>
                                        <p:tav tm="100000">
                                          <p:val>
                                            <p:fltVal val="0"/>
                                          </p:val>
                                        </p:tav>
                                      </p:tavLst>
                                    </p:anim>
                                    <p:anim calcmode="lin" valueType="num">
                                      <p:cBhvr>
                                        <p:cTn id="41" dur="800" decel="100000" fill="hold"/>
                                        <p:tgtEl>
                                          <p:spTgt spid="56348"/>
                                        </p:tgtEl>
                                        <p:attrNameLst>
                                          <p:attrName>ppt_x</p:attrName>
                                        </p:attrNameLst>
                                      </p:cBhvr>
                                      <p:tavLst>
                                        <p:tav tm="0">
                                          <p:val>
                                            <p:strVal val="#ppt_x+0.4"/>
                                          </p:val>
                                        </p:tav>
                                        <p:tav tm="100000">
                                          <p:val>
                                            <p:strVal val="#ppt_x-0.05"/>
                                          </p:val>
                                        </p:tav>
                                      </p:tavLst>
                                    </p:anim>
                                    <p:anim calcmode="lin" valueType="num">
                                      <p:cBhvr>
                                        <p:cTn id="42" dur="800" decel="100000" fill="hold"/>
                                        <p:tgtEl>
                                          <p:spTgt spid="5634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5634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56348"/>
                                        </p:tgtEl>
                                        <p:attrNameLst>
                                          <p:attrName>ppt_y</p:attrName>
                                        </p:attrNameLst>
                                      </p:cBhvr>
                                      <p:tavLst>
                                        <p:tav tm="0">
                                          <p:val>
                                            <p:strVal val="#ppt_y+0.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6349"/>
                                        </p:tgtEl>
                                        <p:attrNameLst>
                                          <p:attrName>style.visibility</p:attrName>
                                        </p:attrNameLst>
                                      </p:cBhvr>
                                      <p:to>
                                        <p:strVal val="visible"/>
                                      </p:to>
                                    </p:set>
                                    <p:anim calcmode="lin" valueType="num">
                                      <p:cBhvr additive="base">
                                        <p:cTn id="49" dur="500" fill="hold"/>
                                        <p:tgtEl>
                                          <p:spTgt spid="56349"/>
                                        </p:tgtEl>
                                        <p:attrNameLst>
                                          <p:attrName>ppt_x</p:attrName>
                                        </p:attrNameLst>
                                      </p:cBhvr>
                                      <p:tavLst>
                                        <p:tav tm="0">
                                          <p:val>
                                            <p:strVal val="#ppt_x"/>
                                          </p:val>
                                        </p:tav>
                                        <p:tav tm="100000">
                                          <p:val>
                                            <p:strVal val="#ppt_x"/>
                                          </p:val>
                                        </p:tav>
                                      </p:tavLst>
                                    </p:anim>
                                    <p:anim calcmode="lin" valueType="num">
                                      <p:cBhvr additive="base">
                                        <p:cTn id="50" dur="500" fill="hold"/>
                                        <p:tgtEl>
                                          <p:spTgt spid="5634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0" presetClass="entr" presetSubtype="0" fill="hold" grpId="0" nodeType="clickEffect">
                                  <p:stCondLst>
                                    <p:cond delay="0"/>
                                  </p:stCondLst>
                                  <p:childTnLst>
                                    <p:set>
                                      <p:cBhvr>
                                        <p:cTn id="54" dur="1" fill="hold">
                                          <p:stCondLst>
                                            <p:cond delay="0"/>
                                          </p:stCondLst>
                                        </p:cTn>
                                        <p:tgtEl>
                                          <p:spTgt spid="56350"/>
                                        </p:tgtEl>
                                        <p:attrNameLst>
                                          <p:attrName>style.visibility</p:attrName>
                                        </p:attrNameLst>
                                      </p:cBhvr>
                                      <p:to>
                                        <p:strVal val="visible"/>
                                      </p:to>
                                    </p:set>
                                    <p:animEffect transition="in" filter="fade">
                                      <p:cBhvr>
                                        <p:cTn id="55" dur="800" decel="100000"/>
                                        <p:tgtEl>
                                          <p:spTgt spid="56350"/>
                                        </p:tgtEl>
                                      </p:cBhvr>
                                    </p:animEffect>
                                    <p:anim calcmode="lin" valueType="num">
                                      <p:cBhvr>
                                        <p:cTn id="56" dur="800" decel="100000" fill="hold"/>
                                        <p:tgtEl>
                                          <p:spTgt spid="56350"/>
                                        </p:tgtEl>
                                        <p:attrNameLst>
                                          <p:attrName>style.rotation</p:attrName>
                                        </p:attrNameLst>
                                      </p:cBhvr>
                                      <p:tavLst>
                                        <p:tav tm="0">
                                          <p:val>
                                            <p:fltVal val="-90"/>
                                          </p:val>
                                        </p:tav>
                                        <p:tav tm="100000">
                                          <p:val>
                                            <p:fltVal val="0"/>
                                          </p:val>
                                        </p:tav>
                                      </p:tavLst>
                                    </p:anim>
                                    <p:anim calcmode="lin" valueType="num">
                                      <p:cBhvr>
                                        <p:cTn id="57" dur="800" decel="100000" fill="hold"/>
                                        <p:tgtEl>
                                          <p:spTgt spid="56350"/>
                                        </p:tgtEl>
                                        <p:attrNameLst>
                                          <p:attrName>ppt_x</p:attrName>
                                        </p:attrNameLst>
                                      </p:cBhvr>
                                      <p:tavLst>
                                        <p:tav tm="0">
                                          <p:val>
                                            <p:strVal val="#ppt_x+0.4"/>
                                          </p:val>
                                        </p:tav>
                                        <p:tav tm="100000">
                                          <p:val>
                                            <p:strVal val="#ppt_x-0.05"/>
                                          </p:val>
                                        </p:tav>
                                      </p:tavLst>
                                    </p:anim>
                                    <p:anim calcmode="lin" valueType="num">
                                      <p:cBhvr>
                                        <p:cTn id="58" dur="800" decel="100000" fill="hold"/>
                                        <p:tgtEl>
                                          <p:spTgt spid="56350"/>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56350"/>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56350"/>
                                        </p:tgtEl>
                                        <p:attrNameLst>
                                          <p:attrName>ppt_y</p:attrName>
                                        </p:attrNameLst>
                                      </p:cBhvr>
                                      <p:tavLst>
                                        <p:tav tm="0">
                                          <p:val>
                                            <p:strVal val="#ppt_y+0.1"/>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6345"/>
                                        </p:tgtEl>
                                        <p:attrNameLst>
                                          <p:attrName>style.visibility</p:attrName>
                                        </p:attrNameLst>
                                      </p:cBhvr>
                                      <p:to>
                                        <p:strVal val="visible"/>
                                      </p:to>
                                    </p:set>
                                    <p:anim calcmode="lin" valueType="num">
                                      <p:cBhvr additive="base">
                                        <p:cTn id="63" dur="500" fill="hold"/>
                                        <p:tgtEl>
                                          <p:spTgt spid="56345"/>
                                        </p:tgtEl>
                                        <p:attrNameLst>
                                          <p:attrName>ppt_x</p:attrName>
                                        </p:attrNameLst>
                                      </p:cBhvr>
                                      <p:tavLst>
                                        <p:tav tm="0">
                                          <p:val>
                                            <p:strVal val="#ppt_x"/>
                                          </p:val>
                                        </p:tav>
                                        <p:tav tm="100000">
                                          <p:val>
                                            <p:strVal val="#ppt_x"/>
                                          </p:val>
                                        </p:tav>
                                      </p:tavLst>
                                    </p:anim>
                                    <p:anim calcmode="lin" valueType="num">
                                      <p:cBhvr additive="base">
                                        <p:cTn id="64" dur="500" fill="hold"/>
                                        <p:tgtEl>
                                          <p:spTgt spid="56345"/>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56346"/>
                                        </p:tgtEl>
                                        <p:attrNameLst>
                                          <p:attrName>style.visibility</p:attrName>
                                        </p:attrNameLst>
                                      </p:cBhvr>
                                      <p:to>
                                        <p:strVal val="visible"/>
                                      </p:to>
                                    </p:set>
                                    <p:anim calcmode="lin" valueType="num">
                                      <p:cBhvr additive="base">
                                        <p:cTn id="67" dur="500" fill="hold"/>
                                        <p:tgtEl>
                                          <p:spTgt spid="56346"/>
                                        </p:tgtEl>
                                        <p:attrNameLst>
                                          <p:attrName>ppt_x</p:attrName>
                                        </p:attrNameLst>
                                      </p:cBhvr>
                                      <p:tavLst>
                                        <p:tav tm="0">
                                          <p:val>
                                            <p:strVal val="#ppt_x"/>
                                          </p:val>
                                        </p:tav>
                                        <p:tav tm="100000">
                                          <p:val>
                                            <p:strVal val="#ppt_x"/>
                                          </p:val>
                                        </p:tav>
                                      </p:tavLst>
                                    </p:anim>
                                    <p:anim calcmode="lin" valueType="num">
                                      <p:cBhvr additive="base">
                                        <p:cTn id="68" dur="500" fill="hold"/>
                                        <p:tgtEl>
                                          <p:spTgt spid="5634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56347"/>
                                        </p:tgtEl>
                                        <p:attrNameLst>
                                          <p:attrName>style.visibility</p:attrName>
                                        </p:attrNameLst>
                                      </p:cBhvr>
                                      <p:to>
                                        <p:strVal val="visible"/>
                                      </p:to>
                                    </p:set>
                                    <p:anim calcmode="lin" valueType="num">
                                      <p:cBhvr additive="base">
                                        <p:cTn id="71" dur="500" fill="hold"/>
                                        <p:tgtEl>
                                          <p:spTgt spid="56347"/>
                                        </p:tgtEl>
                                        <p:attrNameLst>
                                          <p:attrName>ppt_x</p:attrName>
                                        </p:attrNameLst>
                                      </p:cBhvr>
                                      <p:tavLst>
                                        <p:tav tm="0">
                                          <p:val>
                                            <p:strVal val="#ppt_x"/>
                                          </p:val>
                                        </p:tav>
                                        <p:tav tm="100000">
                                          <p:val>
                                            <p:strVal val="#ppt_x"/>
                                          </p:val>
                                        </p:tav>
                                      </p:tavLst>
                                    </p:anim>
                                    <p:anim calcmode="lin" valueType="num">
                                      <p:cBhvr additive="base">
                                        <p:cTn id="72" dur="500" fill="hold"/>
                                        <p:tgtEl>
                                          <p:spTgt spid="563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7" grpId="0" animBg="1"/>
      <p:bldP spid="56338" grpId="0" animBg="1"/>
      <p:bldP spid="56343" grpId="0"/>
      <p:bldP spid="56345" grpId="0"/>
      <p:bldP spid="56348" grpId="0" animBg="1"/>
      <p:bldP spid="56349" grpId="0"/>
      <p:bldP spid="563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357290" y="0"/>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347" name="Rectangle 3"/>
          <p:cNvSpPr>
            <a:spLocks noGrp="1" noChangeArrowheads="1"/>
          </p:cNvSpPr>
          <p:nvPr>
            <p:ph idx="1"/>
          </p:nvPr>
        </p:nvSpPr>
        <p:spPr>
          <a:xfrm>
            <a:off x="1285852" y="1714488"/>
            <a:ext cx="7007251" cy="4911741"/>
          </a:xfrm>
        </p:spPr>
        <p:txBody>
          <a:bodyPr>
            <a:normAutofit fontScale="92500" lnSpcReduction="10000"/>
          </a:bodyPr>
          <a:lstStyle/>
          <a:p>
            <a:pPr>
              <a:buFontTx/>
              <a:buNone/>
            </a:pPr>
            <a:r>
              <a:rPr lang="ja-JP" altLang="en-US" sz="1800" dirty="0" smtClean="0"/>
              <a:t>短期的</a:t>
            </a:r>
            <a:r>
              <a:rPr lang="ja-JP" altLang="en-US" sz="1800" dirty="0"/>
              <a:t>には不況が発生することもある→時間と共に状</a:t>
            </a:r>
          </a:p>
          <a:p>
            <a:pPr>
              <a:buFontTx/>
              <a:buNone/>
            </a:pPr>
            <a:r>
              <a:rPr lang="ja-JP" altLang="en-US" sz="1800" dirty="0"/>
              <a:t>況は変化する。</a:t>
            </a:r>
          </a:p>
          <a:p>
            <a:pPr>
              <a:buFontTx/>
              <a:buNone/>
            </a:pPr>
            <a:r>
              <a:rPr lang="ja-JP" altLang="en-US" sz="1800" dirty="0" smtClean="0"/>
              <a:t>　　　　　　　　　失業</a:t>
            </a:r>
            <a:r>
              <a:rPr lang="ja-JP" altLang="en-US" sz="1800" dirty="0"/>
              <a:t>の</a:t>
            </a:r>
            <a:r>
              <a:rPr lang="ja-JP" altLang="en-US" sz="1800" dirty="0" smtClean="0"/>
              <a:t>存在</a:t>
            </a:r>
            <a:endParaRPr lang="en-US" altLang="ja-JP" sz="1800" dirty="0" smtClean="0"/>
          </a:p>
          <a:p>
            <a:pPr>
              <a:buFontTx/>
              <a:buNone/>
            </a:pPr>
            <a:endParaRPr lang="en-US" altLang="ja-JP" sz="1800" dirty="0" smtClean="0"/>
          </a:p>
          <a:p>
            <a:pPr>
              <a:buFontTx/>
              <a:buNone/>
            </a:pPr>
            <a:r>
              <a:rPr lang="ja-JP" altLang="en-US" sz="1800" dirty="0" smtClean="0"/>
              <a:t>企業</a:t>
            </a:r>
            <a:r>
              <a:rPr lang="ja-JP" altLang="en-US" sz="1800" dirty="0"/>
              <a:t>はパートタイマーやフリーターの</a:t>
            </a:r>
            <a:r>
              <a:rPr lang="ja-JP" altLang="en-US" sz="1800" dirty="0" smtClean="0"/>
              <a:t>雇用に</a:t>
            </a:r>
            <a:r>
              <a:rPr lang="ja-JP" altLang="en-US" sz="1800" dirty="0"/>
              <a:t>よって安い労働者</a:t>
            </a:r>
            <a:r>
              <a:rPr lang="ja-JP" altLang="en-US" sz="1800" dirty="0" smtClean="0"/>
              <a:t>を</a:t>
            </a:r>
            <a:endParaRPr lang="en-US" altLang="ja-JP" sz="1800" dirty="0" smtClean="0"/>
          </a:p>
          <a:p>
            <a:pPr>
              <a:buFontTx/>
              <a:buNone/>
            </a:pPr>
            <a:r>
              <a:rPr lang="ja-JP" altLang="en-US" sz="1800" dirty="0" smtClean="0"/>
              <a:t>手</a:t>
            </a:r>
            <a:r>
              <a:rPr lang="ja-JP" altLang="en-US" sz="1800" dirty="0"/>
              <a:t>に入れることができる</a:t>
            </a:r>
            <a:r>
              <a:rPr lang="ja-JP" altLang="en-US" sz="1800" dirty="0" smtClean="0"/>
              <a:t>。</a:t>
            </a:r>
            <a:endParaRPr lang="en-US" altLang="ja-JP" sz="1800" dirty="0" smtClean="0"/>
          </a:p>
          <a:p>
            <a:pPr>
              <a:buFontTx/>
              <a:buNone/>
            </a:pPr>
            <a:endParaRPr lang="en-US" altLang="ja-JP" sz="1800" dirty="0" smtClean="0"/>
          </a:p>
          <a:p>
            <a:pPr>
              <a:buFontTx/>
              <a:buNone/>
            </a:pPr>
            <a:r>
              <a:rPr lang="ja-JP" altLang="en-US" sz="1800" dirty="0" smtClean="0"/>
              <a:t>労働者</a:t>
            </a:r>
            <a:r>
              <a:rPr lang="ja-JP" altLang="en-US" sz="1800" dirty="0"/>
              <a:t>たちは名目賃金の引き下げに反対し続けることは</a:t>
            </a:r>
            <a:r>
              <a:rPr lang="ja-JP" altLang="en-US" sz="1800" dirty="0" smtClean="0"/>
              <a:t>できない。</a:t>
            </a:r>
            <a:endParaRPr lang="en-US" altLang="ja-JP" sz="1800" dirty="0" smtClean="0"/>
          </a:p>
          <a:p>
            <a:pPr>
              <a:buFontTx/>
              <a:buNone/>
            </a:pPr>
            <a:endParaRPr lang="en-US" altLang="ja-JP" sz="1800" dirty="0" smtClean="0"/>
          </a:p>
          <a:p>
            <a:pPr>
              <a:buFontTx/>
              <a:buNone/>
            </a:pPr>
            <a:r>
              <a:rPr lang="ja-JP" altLang="en-US" sz="1800" dirty="0" smtClean="0"/>
              <a:t>名目</a:t>
            </a:r>
            <a:r>
              <a:rPr lang="ja-JP" altLang="en-US" sz="1800" dirty="0"/>
              <a:t>賃金の引き下げが行われる。</a:t>
            </a:r>
          </a:p>
          <a:p>
            <a:pPr>
              <a:buFontTx/>
              <a:buNone/>
            </a:pPr>
            <a:r>
              <a:rPr lang="ja-JP" altLang="en-US" sz="1800" dirty="0"/>
              <a:t>また、長期においては賃金契約も見直されることになり、</a:t>
            </a:r>
          </a:p>
          <a:p>
            <a:pPr>
              <a:buFontTx/>
              <a:buNone/>
            </a:pPr>
            <a:r>
              <a:rPr lang="ja-JP" altLang="en-US" sz="1800" dirty="0"/>
              <a:t>不況下では企業の業績が良くない限り名目賃金の</a:t>
            </a:r>
            <a:r>
              <a:rPr lang="ja-JP" altLang="en-US" sz="1800" dirty="0" smtClean="0"/>
              <a:t>引き下げ</a:t>
            </a:r>
            <a:r>
              <a:rPr lang="ja-JP" altLang="en-US" sz="1800" dirty="0"/>
              <a:t>が行われる</a:t>
            </a:r>
            <a:r>
              <a:rPr lang="ja-JP" altLang="en-US" sz="1800" dirty="0" smtClean="0"/>
              <a:t>。</a:t>
            </a:r>
            <a:endParaRPr lang="en-US" altLang="ja-JP" sz="1800" dirty="0" smtClean="0"/>
          </a:p>
          <a:p>
            <a:pPr>
              <a:buFontTx/>
              <a:buNone/>
            </a:pPr>
            <a:r>
              <a:rPr lang="ja-JP" altLang="en-US" sz="1800" dirty="0" smtClean="0"/>
              <a:t>この</a:t>
            </a:r>
            <a:r>
              <a:rPr lang="ja-JP" altLang="en-US" sz="1800" dirty="0"/>
              <a:t>ような名目賃金の引き下げが実行されて</a:t>
            </a:r>
            <a:r>
              <a:rPr lang="ja-JP" altLang="en-US" sz="1800" dirty="0" smtClean="0"/>
              <a:t>ゆく。</a:t>
            </a:r>
            <a:endParaRPr lang="en-US" altLang="ja-JP" sz="1800" dirty="0" smtClean="0"/>
          </a:p>
          <a:p>
            <a:pPr>
              <a:buFontTx/>
              <a:buNone/>
            </a:pPr>
            <a:endParaRPr lang="en-US" altLang="ja-JP" sz="1800" dirty="0" smtClean="0"/>
          </a:p>
          <a:p>
            <a:pPr>
              <a:buFontTx/>
              <a:buNone/>
            </a:pPr>
            <a:r>
              <a:rPr lang="ja-JP" altLang="en-US" sz="1800" dirty="0" smtClean="0"/>
              <a:t>企業の</a:t>
            </a:r>
            <a:r>
              <a:rPr lang="ja-JP" altLang="en-US" sz="1800" dirty="0"/>
              <a:t>業績は改善→企業は生産量を増やそうとする。</a:t>
            </a:r>
          </a:p>
        </p:txBody>
      </p:sp>
      <p:sp>
        <p:nvSpPr>
          <p:cNvPr id="4" name="下矢印 3"/>
          <p:cNvSpPr/>
          <p:nvPr/>
        </p:nvSpPr>
        <p:spPr>
          <a:xfrm>
            <a:off x="3857620" y="2714620"/>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5" name="下矢印 4"/>
          <p:cNvSpPr/>
          <p:nvPr/>
        </p:nvSpPr>
        <p:spPr>
          <a:xfrm>
            <a:off x="3863948" y="3575296"/>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6" name="下矢印 5"/>
          <p:cNvSpPr/>
          <p:nvPr/>
        </p:nvSpPr>
        <p:spPr>
          <a:xfrm>
            <a:off x="3863948" y="4223368"/>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7" name="下矢印 6"/>
          <p:cNvSpPr/>
          <p:nvPr/>
        </p:nvSpPr>
        <p:spPr>
          <a:xfrm>
            <a:off x="3863948" y="5715016"/>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graphicFrame>
        <p:nvGraphicFramePr>
          <p:cNvPr id="10" name="図表 9"/>
          <p:cNvGraphicFramePr/>
          <p:nvPr/>
        </p:nvGraphicFramePr>
        <p:xfrm>
          <a:off x="1357290" y="1000109"/>
          <a:ext cx="4286280" cy="7143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正方形/長方形 31"/>
          <p:cNvSpPr/>
          <p:nvPr/>
        </p:nvSpPr>
        <p:spPr>
          <a:xfrm>
            <a:off x="1142976" y="428604"/>
            <a:ext cx="7715304" cy="40005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0418" name="Line 2"/>
          <p:cNvSpPr>
            <a:spLocks noChangeShapeType="1"/>
          </p:cNvSpPr>
          <p:nvPr/>
        </p:nvSpPr>
        <p:spPr bwMode="auto">
          <a:xfrm flipV="1">
            <a:off x="2554289" y="620713"/>
            <a:ext cx="0" cy="2808287"/>
          </a:xfrm>
          <a:prstGeom prst="line">
            <a:avLst/>
          </a:prstGeom>
          <a:noFill/>
          <a:ln w="9525">
            <a:solidFill>
              <a:schemeClr val="tx1"/>
            </a:solidFill>
            <a:round/>
            <a:headEnd/>
            <a:tailEnd type="triangle" w="med" len="med"/>
          </a:ln>
          <a:effectLst/>
        </p:spPr>
        <p:txBody>
          <a:bodyPr/>
          <a:lstStyle/>
          <a:p>
            <a:endParaRPr lang="ja-JP" altLang="en-US"/>
          </a:p>
        </p:txBody>
      </p:sp>
      <p:sp>
        <p:nvSpPr>
          <p:cNvPr id="60419" name="Line 3"/>
          <p:cNvSpPr>
            <a:spLocks noChangeShapeType="1"/>
          </p:cNvSpPr>
          <p:nvPr/>
        </p:nvSpPr>
        <p:spPr bwMode="auto">
          <a:xfrm>
            <a:off x="2554289" y="3429000"/>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60420" name="Freeform 4"/>
          <p:cNvSpPr>
            <a:spLocks/>
          </p:cNvSpPr>
          <p:nvPr/>
        </p:nvSpPr>
        <p:spPr bwMode="auto">
          <a:xfrm>
            <a:off x="2914651"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0421" name="Text Box 5"/>
          <p:cNvSpPr txBox="1">
            <a:spLocks noChangeArrowheads="1"/>
          </p:cNvSpPr>
          <p:nvPr/>
        </p:nvSpPr>
        <p:spPr bwMode="auto">
          <a:xfrm>
            <a:off x="5794376" y="2708275"/>
            <a:ext cx="792163"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a:t>
            </a:r>
          </a:p>
        </p:txBody>
      </p:sp>
      <p:sp>
        <p:nvSpPr>
          <p:cNvPr id="60422" name="Text Box 6"/>
          <p:cNvSpPr txBox="1">
            <a:spLocks noChangeArrowheads="1"/>
          </p:cNvSpPr>
          <p:nvPr/>
        </p:nvSpPr>
        <p:spPr bwMode="auto">
          <a:xfrm>
            <a:off x="5291139" y="3500438"/>
            <a:ext cx="14398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実質</a:t>
            </a:r>
            <a:r>
              <a:rPr lang="en-US" altLang="ja-JP" sz="1600">
                <a:ea typeface="ＭＳ Ｐゴシック" charset="-128"/>
              </a:rPr>
              <a:t>GDP(Y)</a:t>
            </a:r>
          </a:p>
        </p:txBody>
      </p:sp>
      <p:sp>
        <p:nvSpPr>
          <p:cNvPr id="60423" name="Text Box 7"/>
          <p:cNvSpPr txBox="1">
            <a:spLocks noChangeArrowheads="1"/>
          </p:cNvSpPr>
          <p:nvPr/>
        </p:nvSpPr>
        <p:spPr bwMode="auto">
          <a:xfrm>
            <a:off x="2411414" y="3500438"/>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60424" name="Text Box 8"/>
          <p:cNvSpPr txBox="1">
            <a:spLocks noChangeArrowheads="1"/>
          </p:cNvSpPr>
          <p:nvPr/>
        </p:nvSpPr>
        <p:spPr bwMode="auto">
          <a:xfrm>
            <a:off x="1114426" y="692150"/>
            <a:ext cx="13684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物価水準</a:t>
            </a:r>
            <a:r>
              <a:rPr lang="en-US" altLang="ja-JP" sz="1600">
                <a:ea typeface="ＭＳ Ｐゴシック" charset="-128"/>
              </a:rPr>
              <a:t>(P)</a:t>
            </a:r>
          </a:p>
        </p:txBody>
      </p:sp>
      <p:sp>
        <p:nvSpPr>
          <p:cNvPr id="60425" name="Text Box 9"/>
          <p:cNvSpPr txBox="1">
            <a:spLocks noChangeArrowheads="1"/>
          </p:cNvSpPr>
          <p:nvPr/>
        </p:nvSpPr>
        <p:spPr bwMode="auto">
          <a:xfrm>
            <a:off x="2643174" y="3929066"/>
            <a:ext cx="3457575"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図</a:t>
            </a:r>
            <a:r>
              <a:rPr lang="en-US" altLang="ja-JP" sz="1600" dirty="0">
                <a:ea typeface="ＭＳ Ｐゴシック" charset="-128"/>
              </a:rPr>
              <a:t>10</a:t>
            </a:r>
            <a:r>
              <a:rPr lang="ja-JP" altLang="en-US" sz="1600" dirty="0">
                <a:ea typeface="ＭＳ Ｐゴシック" charset="-128"/>
              </a:rPr>
              <a:t>－</a:t>
            </a:r>
            <a:r>
              <a:rPr lang="en-US" altLang="ja-JP" sz="1600" dirty="0">
                <a:ea typeface="ＭＳ Ｐゴシック" charset="-128"/>
              </a:rPr>
              <a:t>4</a:t>
            </a:r>
            <a:r>
              <a:rPr lang="ja-JP" altLang="en-US" sz="1600" dirty="0">
                <a:ea typeface="ＭＳ Ｐゴシック" charset="-128"/>
              </a:rPr>
              <a:t>　完全雇用の回復プロセス</a:t>
            </a:r>
          </a:p>
        </p:txBody>
      </p:sp>
      <p:sp>
        <p:nvSpPr>
          <p:cNvPr id="60426" name="Line 10"/>
          <p:cNvSpPr>
            <a:spLocks noChangeShapeType="1"/>
          </p:cNvSpPr>
          <p:nvPr/>
        </p:nvSpPr>
        <p:spPr bwMode="auto">
          <a:xfrm flipV="1">
            <a:off x="3571869" y="2071677"/>
            <a:ext cx="1428760" cy="1228721"/>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0427" name="Line 11"/>
          <p:cNvSpPr>
            <a:spLocks noChangeShapeType="1"/>
          </p:cNvSpPr>
          <p:nvPr/>
        </p:nvSpPr>
        <p:spPr bwMode="auto">
          <a:xfrm flipV="1">
            <a:off x="5000628" y="1285860"/>
            <a:ext cx="500066" cy="792162"/>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0428" name="Line 12"/>
          <p:cNvSpPr>
            <a:spLocks noChangeShapeType="1"/>
          </p:cNvSpPr>
          <p:nvPr/>
        </p:nvSpPr>
        <p:spPr bwMode="auto">
          <a:xfrm>
            <a:off x="5002214" y="692150"/>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60429" name="Line 13"/>
          <p:cNvSpPr>
            <a:spLocks noChangeShapeType="1"/>
          </p:cNvSpPr>
          <p:nvPr/>
        </p:nvSpPr>
        <p:spPr bwMode="auto">
          <a:xfrm>
            <a:off x="4067176" y="2276475"/>
            <a:ext cx="0" cy="1152525"/>
          </a:xfrm>
          <a:prstGeom prst="line">
            <a:avLst/>
          </a:prstGeom>
          <a:noFill/>
          <a:ln w="9525">
            <a:solidFill>
              <a:schemeClr val="tx1"/>
            </a:solidFill>
            <a:prstDash val="dash"/>
            <a:round/>
            <a:headEnd/>
            <a:tailEnd/>
          </a:ln>
          <a:effectLst/>
        </p:spPr>
        <p:txBody>
          <a:bodyPr/>
          <a:lstStyle/>
          <a:p>
            <a:endParaRPr lang="ja-JP" altLang="en-US"/>
          </a:p>
        </p:txBody>
      </p:sp>
      <p:sp>
        <p:nvSpPr>
          <p:cNvPr id="60430" name="Line 14"/>
          <p:cNvSpPr>
            <a:spLocks noChangeShapeType="1"/>
          </p:cNvSpPr>
          <p:nvPr/>
        </p:nvSpPr>
        <p:spPr bwMode="auto">
          <a:xfrm flipH="1">
            <a:off x="2554289" y="2276475"/>
            <a:ext cx="1439862" cy="0"/>
          </a:xfrm>
          <a:prstGeom prst="line">
            <a:avLst/>
          </a:prstGeom>
          <a:noFill/>
          <a:ln w="9525">
            <a:solidFill>
              <a:schemeClr val="tx1"/>
            </a:solidFill>
            <a:prstDash val="dash"/>
            <a:round/>
            <a:headEnd/>
            <a:tailEnd/>
          </a:ln>
          <a:effectLst/>
        </p:spPr>
        <p:txBody>
          <a:bodyPr/>
          <a:lstStyle/>
          <a:p>
            <a:endParaRPr lang="ja-JP" altLang="en-US"/>
          </a:p>
        </p:txBody>
      </p:sp>
      <p:sp>
        <p:nvSpPr>
          <p:cNvPr id="60431" name="Text Box 15"/>
          <p:cNvSpPr txBox="1">
            <a:spLocks noChangeArrowheads="1"/>
          </p:cNvSpPr>
          <p:nvPr/>
        </p:nvSpPr>
        <p:spPr bwMode="auto">
          <a:xfrm>
            <a:off x="5500694" y="928670"/>
            <a:ext cx="792162"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ＡＳ</a:t>
            </a:r>
            <a:r>
              <a:rPr lang="en-US" altLang="ja-JP" sz="1600" dirty="0">
                <a:ea typeface="ＭＳ Ｐゴシック" charset="-128"/>
              </a:rPr>
              <a:t>2</a:t>
            </a:r>
          </a:p>
        </p:txBody>
      </p:sp>
      <p:graphicFrame>
        <p:nvGraphicFramePr>
          <p:cNvPr id="60432" name="Object 16"/>
          <p:cNvGraphicFramePr>
            <a:graphicFrameLocks noChangeAspect="1"/>
          </p:cNvGraphicFramePr>
          <p:nvPr/>
        </p:nvGraphicFramePr>
        <p:xfrm>
          <a:off x="4857752" y="3500438"/>
          <a:ext cx="299278" cy="341149"/>
        </p:xfrm>
        <a:graphic>
          <a:graphicData uri="http://schemas.openxmlformats.org/presentationml/2006/ole">
            <mc:AlternateContent xmlns:mc="http://schemas.openxmlformats.org/markup-compatibility/2006">
              <mc:Choice xmlns:v="urn:schemas-microsoft-com:vml" Requires="v">
                <p:oleObj spid="_x0000_s60528" name="数式" r:id="rId3" imgW="190440" imgH="215640" progId="Equation.3">
                  <p:embed/>
                </p:oleObj>
              </mc:Choice>
              <mc:Fallback>
                <p:oleObj name="数式" r:id="rId3" imgW="190440" imgH="215640" progId="Equation.3">
                  <p:embed/>
                  <p:pic>
                    <p:nvPicPr>
                      <p:cNvPr id="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7752" y="3500438"/>
                        <a:ext cx="299278" cy="34114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0433" name="Object 17"/>
          <p:cNvGraphicFramePr>
            <a:graphicFrameLocks noChangeAspect="1"/>
          </p:cNvGraphicFramePr>
          <p:nvPr/>
        </p:nvGraphicFramePr>
        <p:xfrm>
          <a:off x="3857620" y="3500438"/>
          <a:ext cx="284166" cy="333376"/>
        </p:xfrm>
        <a:graphic>
          <a:graphicData uri="http://schemas.openxmlformats.org/presentationml/2006/ole">
            <mc:AlternateContent xmlns:mc="http://schemas.openxmlformats.org/markup-compatibility/2006">
              <mc:Choice xmlns:v="urn:schemas-microsoft-com:vml" Requires="v">
                <p:oleObj spid="_x0000_s60529" name="数式" r:id="rId5" imgW="190440" imgH="190440" progId="Equation.3">
                  <p:embed/>
                </p:oleObj>
              </mc:Choice>
              <mc:Fallback>
                <p:oleObj name="数式" r:id="rId5" imgW="190440" imgH="190440" progId="Equation.3">
                  <p:embed/>
                  <p:pic>
                    <p:nvPicPr>
                      <p:cNvPr id="0"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7620" y="3500438"/>
                        <a:ext cx="284166" cy="3333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0434" name="Object 18"/>
          <p:cNvGraphicFramePr>
            <a:graphicFrameLocks noChangeAspect="1"/>
          </p:cNvGraphicFramePr>
          <p:nvPr/>
        </p:nvGraphicFramePr>
        <p:xfrm>
          <a:off x="2143108" y="2000240"/>
          <a:ext cx="358997" cy="336560"/>
        </p:xfrm>
        <a:graphic>
          <a:graphicData uri="http://schemas.openxmlformats.org/presentationml/2006/ole">
            <mc:AlternateContent xmlns:mc="http://schemas.openxmlformats.org/markup-compatibility/2006">
              <mc:Choice xmlns:v="urn:schemas-microsoft-com:vml" Requires="v">
                <p:oleObj spid="_x0000_s60530" name="数式" r:id="rId7" imgW="203040" imgH="190440" progId="Equation.3">
                  <p:embed/>
                </p:oleObj>
              </mc:Choice>
              <mc:Fallback>
                <p:oleObj name="数式" r:id="rId7" imgW="203040" imgH="190440" progId="Equation.3">
                  <p:embed/>
                  <p:pic>
                    <p:nvPicPr>
                      <p:cNvPr id="0"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43108" y="2000240"/>
                        <a:ext cx="358997" cy="3365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435" name="Text Box 19"/>
          <p:cNvSpPr txBox="1">
            <a:spLocks noChangeArrowheads="1"/>
          </p:cNvSpPr>
          <p:nvPr/>
        </p:nvSpPr>
        <p:spPr bwMode="auto">
          <a:xfrm>
            <a:off x="3851276" y="1916113"/>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E1</a:t>
            </a:r>
          </a:p>
        </p:txBody>
      </p:sp>
      <p:sp>
        <p:nvSpPr>
          <p:cNvPr id="60443" name="Line 27"/>
          <p:cNvSpPr>
            <a:spLocks noChangeShapeType="1"/>
          </p:cNvSpPr>
          <p:nvPr/>
        </p:nvSpPr>
        <p:spPr bwMode="auto">
          <a:xfrm flipV="1">
            <a:off x="4357686" y="2714620"/>
            <a:ext cx="655630" cy="571504"/>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60444" name="Line 28"/>
          <p:cNvSpPr>
            <a:spLocks noChangeShapeType="1"/>
          </p:cNvSpPr>
          <p:nvPr/>
        </p:nvSpPr>
        <p:spPr bwMode="auto">
          <a:xfrm flipV="1">
            <a:off x="5000628" y="1643050"/>
            <a:ext cx="714380" cy="1081085"/>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60445" name="Line 29"/>
          <p:cNvSpPr>
            <a:spLocks noChangeShapeType="1"/>
          </p:cNvSpPr>
          <p:nvPr/>
        </p:nvSpPr>
        <p:spPr bwMode="auto">
          <a:xfrm flipV="1">
            <a:off x="2786051" y="1500174"/>
            <a:ext cx="2214578" cy="1800224"/>
          </a:xfrm>
          <a:prstGeom prst="line">
            <a:avLst/>
          </a:prstGeom>
          <a:noFill/>
          <a:ln w="38100">
            <a:solidFill>
              <a:schemeClr val="tx1"/>
            </a:solidFill>
            <a:prstDash val="dash"/>
            <a:round/>
            <a:headEnd/>
            <a:tailEnd/>
          </a:ln>
          <a:effectLst/>
        </p:spPr>
        <p:txBody>
          <a:bodyPr/>
          <a:lstStyle/>
          <a:p>
            <a:endParaRPr lang="ja-JP" altLang="en-US"/>
          </a:p>
        </p:txBody>
      </p:sp>
      <p:sp>
        <p:nvSpPr>
          <p:cNvPr id="60446" name="Line 30"/>
          <p:cNvSpPr>
            <a:spLocks noChangeShapeType="1"/>
          </p:cNvSpPr>
          <p:nvPr/>
        </p:nvSpPr>
        <p:spPr bwMode="auto">
          <a:xfrm flipV="1">
            <a:off x="5000628" y="928670"/>
            <a:ext cx="288925" cy="576263"/>
          </a:xfrm>
          <a:prstGeom prst="line">
            <a:avLst/>
          </a:prstGeom>
          <a:noFill/>
          <a:ln w="38100">
            <a:solidFill>
              <a:schemeClr val="tx1"/>
            </a:solidFill>
            <a:prstDash val="dash"/>
            <a:round/>
            <a:headEnd/>
            <a:tailEnd/>
          </a:ln>
          <a:effectLst/>
        </p:spPr>
        <p:txBody>
          <a:bodyPr/>
          <a:lstStyle/>
          <a:p>
            <a:endParaRPr lang="ja-JP" altLang="en-US"/>
          </a:p>
        </p:txBody>
      </p:sp>
      <p:sp>
        <p:nvSpPr>
          <p:cNvPr id="60447" name="Text Box 31"/>
          <p:cNvSpPr txBox="1">
            <a:spLocks noChangeArrowheads="1"/>
          </p:cNvSpPr>
          <p:nvPr/>
        </p:nvSpPr>
        <p:spPr bwMode="auto">
          <a:xfrm>
            <a:off x="1142976" y="4500570"/>
            <a:ext cx="7743854" cy="1338828"/>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以上のような変化は、これまでと同じ物価水準でも経済の生産活動水準を上昇させることになるので、総供給曲線を右にシフトさせる。このようなシフトは経済の生産活動の水準が完全雇用の水準に一致するまで続く。</a:t>
            </a:r>
          </a:p>
          <a:p>
            <a:pPr>
              <a:spcBef>
                <a:spcPct val="50000"/>
              </a:spcBef>
            </a:pPr>
            <a:r>
              <a:rPr lang="ja-JP" altLang="en-US" sz="1800" dirty="0">
                <a:ea typeface="ＭＳ Ｐゴシック" charset="-128"/>
              </a:rPr>
              <a:t>つまり市場の調整が時間の経過とともに働く。</a:t>
            </a:r>
          </a:p>
        </p:txBody>
      </p:sp>
      <p:sp>
        <p:nvSpPr>
          <p:cNvPr id="60448" name="Text Box 32"/>
          <p:cNvSpPr txBox="1">
            <a:spLocks noChangeArrowheads="1"/>
          </p:cNvSpPr>
          <p:nvPr/>
        </p:nvSpPr>
        <p:spPr bwMode="auto">
          <a:xfrm>
            <a:off x="5072066" y="642918"/>
            <a:ext cx="792163"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ＡＳ</a:t>
            </a:r>
            <a:r>
              <a:rPr lang="en-US" altLang="ja-JP" sz="1600" dirty="0">
                <a:ea typeface="ＭＳ Ｐゴシック" charset="-128"/>
              </a:rPr>
              <a:t>1</a:t>
            </a:r>
            <a:endParaRPr lang="ja-JP" altLang="en-US" sz="1600" dirty="0">
              <a:ea typeface="ＭＳ Ｐゴシック" charset="-128"/>
            </a:endParaRPr>
          </a:p>
        </p:txBody>
      </p:sp>
      <p:sp>
        <p:nvSpPr>
          <p:cNvPr id="60449" name="Text Box 33"/>
          <p:cNvSpPr txBox="1">
            <a:spLocks noChangeArrowheads="1"/>
          </p:cNvSpPr>
          <p:nvPr/>
        </p:nvSpPr>
        <p:spPr bwMode="auto">
          <a:xfrm>
            <a:off x="5786446" y="1357298"/>
            <a:ext cx="792162"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ＡＳ</a:t>
            </a:r>
            <a:r>
              <a:rPr lang="en-US" altLang="ja-JP" sz="1600" dirty="0">
                <a:ea typeface="ＭＳ Ｐゴシック" charset="-128"/>
              </a:rPr>
              <a:t>3</a:t>
            </a:r>
          </a:p>
        </p:txBody>
      </p:sp>
      <p:sp>
        <p:nvSpPr>
          <p:cNvPr id="60451" name="Line 35"/>
          <p:cNvSpPr>
            <a:spLocks noChangeShapeType="1"/>
          </p:cNvSpPr>
          <p:nvPr/>
        </p:nvSpPr>
        <p:spPr bwMode="auto">
          <a:xfrm>
            <a:off x="5214942" y="1214422"/>
            <a:ext cx="215900" cy="0"/>
          </a:xfrm>
          <a:prstGeom prst="line">
            <a:avLst/>
          </a:prstGeom>
          <a:noFill/>
          <a:ln w="22225">
            <a:solidFill>
              <a:srgbClr val="FF0000"/>
            </a:solidFill>
            <a:round/>
            <a:headEnd/>
            <a:tailEnd type="triangle" w="med" len="med"/>
          </a:ln>
          <a:effectLst/>
        </p:spPr>
        <p:txBody>
          <a:bodyPr/>
          <a:lstStyle/>
          <a:p>
            <a:endParaRPr lang="ja-JP" altLang="en-US"/>
          </a:p>
        </p:txBody>
      </p:sp>
      <p:sp>
        <p:nvSpPr>
          <p:cNvPr id="60452" name="Line 36"/>
          <p:cNvSpPr>
            <a:spLocks noChangeShapeType="1"/>
          </p:cNvSpPr>
          <p:nvPr/>
        </p:nvSpPr>
        <p:spPr bwMode="auto">
          <a:xfrm>
            <a:off x="5429256" y="1500174"/>
            <a:ext cx="215900" cy="0"/>
          </a:xfrm>
          <a:prstGeom prst="line">
            <a:avLst/>
          </a:prstGeom>
          <a:noFill/>
          <a:ln w="22225">
            <a:solidFill>
              <a:srgbClr val="FF0000"/>
            </a:solidFill>
            <a:round/>
            <a:headEnd/>
            <a:tailEnd type="triangle" w="med" len="med"/>
          </a:ln>
          <a:effectLst/>
        </p:spPr>
        <p:txBody>
          <a:bodyPr/>
          <a:lstStyle/>
          <a:p>
            <a:endParaRPr lang="ja-JP" altLang="en-US"/>
          </a:p>
        </p:txBody>
      </p:sp>
      <p:sp>
        <p:nvSpPr>
          <p:cNvPr id="60453" name="Text Box 37"/>
          <p:cNvSpPr txBox="1">
            <a:spLocks noChangeArrowheads="1"/>
          </p:cNvSpPr>
          <p:nvPr/>
        </p:nvSpPr>
        <p:spPr bwMode="auto">
          <a:xfrm>
            <a:off x="5143504" y="2500306"/>
            <a:ext cx="431800" cy="336550"/>
          </a:xfrm>
          <a:prstGeom prst="rect">
            <a:avLst/>
          </a:prstGeom>
          <a:noFill/>
          <a:ln w="9525">
            <a:noFill/>
            <a:miter lim="800000"/>
            <a:headEnd/>
            <a:tailEnd/>
          </a:ln>
          <a:effectLst/>
        </p:spPr>
        <p:txBody>
          <a:bodyPr>
            <a:spAutoFit/>
          </a:bodyPr>
          <a:lstStyle/>
          <a:p>
            <a:pPr>
              <a:spcBef>
                <a:spcPct val="50000"/>
              </a:spcBef>
            </a:pPr>
            <a:r>
              <a:rPr lang="en-US" altLang="ja-JP" sz="1600" dirty="0">
                <a:ea typeface="ＭＳ Ｐゴシック" charset="-128"/>
              </a:rPr>
              <a:t>E3</a:t>
            </a:r>
          </a:p>
        </p:txBody>
      </p:sp>
      <p:sp>
        <p:nvSpPr>
          <p:cNvPr id="60454" name="Line 38"/>
          <p:cNvSpPr>
            <a:spLocks noChangeShapeType="1"/>
          </p:cNvSpPr>
          <p:nvPr/>
        </p:nvSpPr>
        <p:spPr bwMode="auto">
          <a:xfrm flipH="1">
            <a:off x="5357818" y="1844675"/>
            <a:ext cx="1301746" cy="655631"/>
          </a:xfrm>
          <a:prstGeom prst="line">
            <a:avLst/>
          </a:prstGeom>
          <a:noFill/>
          <a:ln w="9525">
            <a:solidFill>
              <a:srgbClr val="FF0000"/>
            </a:solidFill>
            <a:round/>
            <a:headEnd/>
            <a:tailEnd type="triangle" w="med" len="med"/>
          </a:ln>
          <a:effectLst/>
        </p:spPr>
        <p:txBody>
          <a:bodyPr/>
          <a:lstStyle/>
          <a:p>
            <a:endParaRPr lang="ja-JP" altLang="en-US"/>
          </a:p>
        </p:txBody>
      </p:sp>
      <p:sp>
        <p:nvSpPr>
          <p:cNvPr id="60455" name="Text Box 39"/>
          <p:cNvSpPr txBox="1">
            <a:spLocks noChangeArrowheads="1"/>
          </p:cNvSpPr>
          <p:nvPr/>
        </p:nvSpPr>
        <p:spPr bwMode="auto">
          <a:xfrm>
            <a:off x="6731001" y="1557338"/>
            <a:ext cx="1439863" cy="915987"/>
          </a:xfrm>
          <a:prstGeom prst="rect">
            <a:avLst/>
          </a:prstGeom>
          <a:noFill/>
          <a:ln w="9525">
            <a:noFill/>
            <a:miter lim="800000"/>
            <a:headEnd/>
            <a:tailEnd/>
          </a:ln>
          <a:effectLst/>
        </p:spPr>
        <p:txBody>
          <a:bodyPr>
            <a:spAutoFit/>
          </a:bodyPr>
          <a:lstStyle/>
          <a:p>
            <a:pPr>
              <a:spcBef>
                <a:spcPct val="50000"/>
              </a:spcBef>
            </a:pPr>
            <a:r>
              <a:rPr lang="ja-JP" altLang="en-US" sz="1800" dirty="0">
                <a:solidFill>
                  <a:srgbClr val="FF0000"/>
                </a:solidFill>
                <a:ea typeface="ＭＳ Ｐゴシック" charset="-128"/>
              </a:rPr>
              <a:t>経済の均衡はここで落ち着く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0451"/>
                                        </p:tgtEl>
                                        <p:attrNameLst>
                                          <p:attrName>style.visibility</p:attrName>
                                        </p:attrNameLst>
                                      </p:cBhvr>
                                      <p:to>
                                        <p:strVal val="visible"/>
                                      </p:to>
                                    </p:set>
                                    <p:anim calcmode="lin" valueType="num">
                                      <p:cBhvr>
                                        <p:cTn id="7" dur="500" fill="hold"/>
                                        <p:tgtEl>
                                          <p:spTgt spid="6045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045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045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0451"/>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0426"/>
                                        </p:tgtEl>
                                        <p:attrNameLst>
                                          <p:attrName>style.visibility</p:attrName>
                                        </p:attrNameLst>
                                      </p:cBhvr>
                                      <p:to>
                                        <p:strVal val="visible"/>
                                      </p:to>
                                    </p:set>
                                    <p:anim calcmode="lin" valueType="num">
                                      <p:cBhvr>
                                        <p:cTn id="15" dur="500" fill="hold"/>
                                        <p:tgtEl>
                                          <p:spTgt spid="6042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042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042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0426"/>
                                        </p:tgtEl>
                                        <p:attrNameLst>
                                          <p:attrName>ppt_y</p:attrName>
                                        </p:attrNameLst>
                                      </p:cBhvr>
                                      <p:tavLst>
                                        <p:tav tm="0">
                                          <p:val>
                                            <p:strVal val="#ppt_y"/>
                                          </p:val>
                                        </p:tav>
                                        <p:tav tm="100000">
                                          <p:val>
                                            <p:strVal val="#ppt_y"/>
                                          </p:val>
                                        </p:tav>
                                      </p:tavLst>
                                    </p:anim>
                                  </p:childTnLst>
                                </p:cTn>
                              </p:par>
                              <p:par>
                                <p:cTn id="19" presetID="39" presetClass="entr" presetSubtype="0" accel="100000" fill="hold" grpId="0" nodeType="withEffect">
                                  <p:stCondLst>
                                    <p:cond delay="0"/>
                                  </p:stCondLst>
                                  <p:childTnLst>
                                    <p:set>
                                      <p:cBhvr>
                                        <p:cTn id="20" dur="1" fill="hold">
                                          <p:stCondLst>
                                            <p:cond delay="0"/>
                                          </p:stCondLst>
                                        </p:cTn>
                                        <p:tgtEl>
                                          <p:spTgt spid="60427"/>
                                        </p:tgtEl>
                                        <p:attrNameLst>
                                          <p:attrName>style.visibility</p:attrName>
                                        </p:attrNameLst>
                                      </p:cBhvr>
                                      <p:to>
                                        <p:strVal val="visible"/>
                                      </p:to>
                                    </p:set>
                                    <p:anim calcmode="lin" valueType="num">
                                      <p:cBhvr>
                                        <p:cTn id="21" dur="500" fill="hold"/>
                                        <p:tgtEl>
                                          <p:spTgt spid="60427"/>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60427"/>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60427"/>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6042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39" presetClass="entr" presetSubtype="0" accel="100000" fill="hold" grpId="0" nodeType="afterEffect">
                                  <p:stCondLst>
                                    <p:cond delay="0"/>
                                  </p:stCondLst>
                                  <p:childTnLst>
                                    <p:set>
                                      <p:cBhvr>
                                        <p:cTn id="27" dur="1" fill="hold">
                                          <p:stCondLst>
                                            <p:cond delay="0"/>
                                          </p:stCondLst>
                                        </p:cTn>
                                        <p:tgtEl>
                                          <p:spTgt spid="60431"/>
                                        </p:tgtEl>
                                        <p:attrNameLst>
                                          <p:attrName>style.visibility</p:attrName>
                                        </p:attrNameLst>
                                      </p:cBhvr>
                                      <p:to>
                                        <p:strVal val="visible"/>
                                      </p:to>
                                    </p:set>
                                    <p:anim calcmode="lin" valueType="num">
                                      <p:cBhvr>
                                        <p:cTn id="28" dur="500" fill="hold"/>
                                        <p:tgtEl>
                                          <p:spTgt spid="60431"/>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0431"/>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0431"/>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0431"/>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60429"/>
                                        </p:tgtEl>
                                        <p:attrNameLst>
                                          <p:attrName>style.visibility</p:attrName>
                                        </p:attrNameLst>
                                      </p:cBhvr>
                                      <p:to>
                                        <p:strVal val="visible"/>
                                      </p:to>
                                    </p:set>
                                    <p:animEffect transition="in" filter="diamond(in)">
                                      <p:cBhvr>
                                        <p:cTn id="36" dur="2000"/>
                                        <p:tgtEl>
                                          <p:spTgt spid="60429"/>
                                        </p:tgtEl>
                                      </p:cBhvr>
                                    </p:animEffect>
                                  </p:childTnLst>
                                </p:cTn>
                              </p:par>
                            </p:childTnLst>
                          </p:cTn>
                        </p:par>
                        <p:par>
                          <p:cTn id="37" fill="hold">
                            <p:stCondLst>
                              <p:cond delay="2000"/>
                            </p:stCondLst>
                            <p:childTnLst>
                              <p:par>
                                <p:cTn id="38" presetID="8" presetClass="entr" presetSubtype="16" fill="hold" nodeType="afterEffect">
                                  <p:stCondLst>
                                    <p:cond delay="0"/>
                                  </p:stCondLst>
                                  <p:childTnLst>
                                    <p:set>
                                      <p:cBhvr>
                                        <p:cTn id="39" dur="1" fill="hold">
                                          <p:stCondLst>
                                            <p:cond delay="0"/>
                                          </p:stCondLst>
                                        </p:cTn>
                                        <p:tgtEl>
                                          <p:spTgt spid="60433"/>
                                        </p:tgtEl>
                                        <p:attrNameLst>
                                          <p:attrName>style.visibility</p:attrName>
                                        </p:attrNameLst>
                                      </p:cBhvr>
                                      <p:to>
                                        <p:strVal val="visible"/>
                                      </p:to>
                                    </p:set>
                                    <p:animEffect transition="in" filter="diamond(in)">
                                      <p:cBhvr>
                                        <p:cTn id="40" dur="2000"/>
                                        <p:tgtEl>
                                          <p:spTgt spid="60433"/>
                                        </p:tgtEl>
                                      </p:cBhvr>
                                    </p:animEffect>
                                  </p:childTnLst>
                                </p:cTn>
                              </p:par>
                            </p:childTnLst>
                          </p:cTn>
                        </p:par>
                        <p:par>
                          <p:cTn id="41" fill="hold">
                            <p:stCondLst>
                              <p:cond delay="4000"/>
                            </p:stCondLst>
                            <p:childTnLst>
                              <p:par>
                                <p:cTn id="42" presetID="8" presetClass="entr" presetSubtype="16" fill="hold" grpId="0" nodeType="afterEffect">
                                  <p:stCondLst>
                                    <p:cond delay="0"/>
                                  </p:stCondLst>
                                  <p:childTnLst>
                                    <p:set>
                                      <p:cBhvr>
                                        <p:cTn id="43" dur="1" fill="hold">
                                          <p:stCondLst>
                                            <p:cond delay="0"/>
                                          </p:stCondLst>
                                        </p:cTn>
                                        <p:tgtEl>
                                          <p:spTgt spid="60430"/>
                                        </p:tgtEl>
                                        <p:attrNameLst>
                                          <p:attrName>style.visibility</p:attrName>
                                        </p:attrNameLst>
                                      </p:cBhvr>
                                      <p:to>
                                        <p:strVal val="visible"/>
                                      </p:to>
                                    </p:set>
                                    <p:animEffect transition="in" filter="diamond(in)">
                                      <p:cBhvr>
                                        <p:cTn id="44" dur="2000"/>
                                        <p:tgtEl>
                                          <p:spTgt spid="60430"/>
                                        </p:tgtEl>
                                      </p:cBhvr>
                                    </p:animEffect>
                                  </p:childTnLst>
                                </p:cTn>
                              </p:par>
                            </p:childTnLst>
                          </p:cTn>
                        </p:par>
                        <p:par>
                          <p:cTn id="45" fill="hold">
                            <p:stCondLst>
                              <p:cond delay="6000"/>
                            </p:stCondLst>
                            <p:childTnLst>
                              <p:par>
                                <p:cTn id="46" presetID="8" presetClass="entr" presetSubtype="16" fill="hold" nodeType="afterEffect">
                                  <p:stCondLst>
                                    <p:cond delay="0"/>
                                  </p:stCondLst>
                                  <p:childTnLst>
                                    <p:set>
                                      <p:cBhvr>
                                        <p:cTn id="47" dur="1" fill="hold">
                                          <p:stCondLst>
                                            <p:cond delay="0"/>
                                          </p:stCondLst>
                                        </p:cTn>
                                        <p:tgtEl>
                                          <p:spTgt spid="60434"/>
                                        </p:tgtEl>
                                        <p:attrNameLst>
                                          <p:attrName>style.visibility</p:attrName>
                                        </p:attrNameLst>
                                      </p:cBhvr>
                                      <p:to>
                                        <p:strVal val="visible"/>
                                      </p:to>
                                    </p:set>
                                    <p:animEffect transition="in" filter="diamond(in)">
                                      <p:cBhvr>
                                        <p:cTn id="48" dur="2000"/>
                                        <p:tgtEl>
                                          <p:spTgt spid="60434"/>
                                        </p:tgtEl>
                                      </p:cBhvr>
                                    </p:animEffect>
                                  </p:childTnLst>
                                </p:cTn>
                              </p:par>
                            </p:childTnLst>
                          </p:cTn>
                        </p:par>
                        <p:par>
                          <p:cTn id="49" fill="hold">
                            <p:stCondLst>
                              <p:cond delay="8000"/>
                            </p:stCondLst>
                            <p:childTnLst>
                              <p:par>
                                <p:cTn id="50" presetID="8" presetClass="entr" presetSubtype="16" fill="hold" grpId="0" nodeType="afterEffect">
                                  <p:stCondLst>
                                    <p:cond delay="0"/>
                                  </p:stCondLst>
                                  <p:childTnLst>
                                    <p:set>
                                      <p:cBhvr>
                                        <p:cTn id="51" dur="1" fill="hold">
                                          <p:stCondLst>
                                            <p:cond delay="0"/>
                                          </p:stCondLst>
                                        </p:cTn>
                                        <p:tgtEl>
                                          <p:spTgt spid="60435"/>
                                        </p:tgtEl>
                                        <p:attrNameLst>
                                          <p:attrName>style.visibility</p:attrName>
                                        </p:attrNameLst>
                                      </p:cBhvr>
                                      <p:to>
                                        <p:strVal val="visible"/>
                                      </p:to>
                                    </p:set>
                                    <p:animEffect transition="in" filter="diamond(in)">
                                      <p:cBhvr>
                                        <p:cTn id="52" dur="2000"/>
                                        <p:tgtEl>
                                          <p:spTgt spid="60435"/>
                                        </p:tgtEl>
                                      </p:cBhvr>
                                    </p:animEffect>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60452"/>
                                        </p:tgtEl>
                                        <p:attrNameLst>
                                          <p:attrName>style.visibility</p:attrName>
                                        </p:attrNameLst>
                                      </p:cBhvr>
                                      <p:to>
                                        <p:strVal val="visible"/>
                                      </p:to>
                                    </p:set>
                                    <p:anim calcmode="lin" valueType="num">
                                      <p:cBhvr>
                                        <p:cTn id="57" dur="500" fill="hold"/>
                                        <p:tgtEl>
                                          <p:spTgt spid="60452"/>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60452"/>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60452"/>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6045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childTnLst>
                                    <p:set>
                                      <p:cBhvr>
                                        <p:cTn id="64" dur="1" fill="hold">
                                          <p:stCondLst>
                                            <p:cond delay="0"/>
                                          </p:stCondLst>
                                        </p:cTn>
                                        <p:tgtEl>
                                          <p:spTgt spid="60443"/>
                                        </p:tgtEl>
                                        <p:attrNameLst>
                                          <p:attrName>style.visibility</p:attrName>
                                        </p:attrNameLst>
                                      </p:cBhvr>
                                      <p:to>
                                        <p:strVal val="visible"/>
                                      </p:to>
                                    </p:set>
                                    <p:anim calcmode="lin" valueType="num">
                                      <p:cBhvr>
                                        <p:cTn id="65" dur="500" fill="hold"/>
                                        <p:tgtEl>
                                          <p:spTgt spid="60443"/>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0443"/>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0443"/>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0443"/>
                                        </p:tgtEl>
                                        <p:attrNameLst>
                                          <p:attrName>ppt_y</p:attrName>
                                        </p:attrNameLst>
                                      </p:cBhvr>
                                      <p:tavLst>
                                        <p:tav tm="0">
                                          <p:val>
                                            <p:strVal val="#ppt_y"/>
                                          </p:val>
                                        </p:tav>
                                        <p:tav tm="100000">
                                          <p:val>
                                            <p:strVal val="#ppt_y"/>
                                          </p:val>
                                        </p:tav>
                                      </p:tavLst>
                                    </p:anim>
                                  </p:childTnLst>
                                </p:cTn>
                              </p:par>
                            </p:childTnLst>
                          </p:cTn>
                        </p:par>
                        <p:par>
                          <p:cTn id="69" fill="hold">
                            <p:stCondLst>
                              <p:cond delay="500"/>
                            </p:stCondLst>
                            <p:childTnLst>
                              <p:par>
                                <p:cTn id="70" presetID="39" presetClass="entr" presetSubtype="0" accel="100000" fill="hold" grpId="0" nodeType="afterEffect">
                                  <p:stCondLst>
                                    <p:cond delay="0"/>
                                  </p:stCondLst>
                                  <p:childTnLst>
                                    <p:set>
                                      <p:cBhvr>
                                        <p:cTn id="71" dur="1" fill="hold">
                                          <p:stCondLst>
                                            <p:cond delay="0"/>
                                          </p:stCondLst>
                                        </p:cTn>
                                        <p:tgtEl>
                                          <p:spTgt spid="60444"/>
                                        </p:tgtEl>
                                        <p:attrNameLst>
                                          <p:attrName>style.visibility</p:attrName>
                                        </p:attrNameLst>
                                      </p:cBhvr>
                                      <p:to>
                                        <p:strVal val="visible"/>
                                      </p:to>
                                    </p:set>
                                    <p:anim calcmode="lin" valueType="num">
                                      <p:cBhvr>
                                        <p:cTn id="72" dur="500" fill="hold"/>
                                        <p:tgtEl>
                                          <p:spTgt spid="60444"/>
                                        </p:tgtEl>
                                        <p:attrNameLst>
                                          <p:attrName>ppt_h</p:attrName>
                                        </p:attrNameLst>
                                      </p:cBhvr>
                                      <p:tavLst>
                                        <p:tav tm="0">
                                          <p:val>
                                            <p:strVal val="#ppt_h/20"/>
                                          </p:val>
                                        </p:tav>
                                        <p:tav tm="50000">
                                          <p:val>
                                            <p:strVal val="#ppt_h/20"/>
                                          </p:val>
                                        </p:tav>
                                        <p:tav tm="100000">
                                          <p:val>
                                            <p:strVal val="#ppt_h"/>
                                          </p:val>
                                        </p:tav>
                                      </p:tavLst>
                                    </p:anim>
                                    <p:anim calcmode="lin" valueType="num">
                                      <p:cBhvr>
                                        <p:cTn id="73" dur="500" fill="hold"/>
                                        <p:tgtEl>
                                          <p:spTgt spid="60444"/>
                                        </p:tgtEl>
                                        <p:attrNameLst>
                                          <p:attrName>ppt_w</p:attrName>
                                        </p:attrNameLst>
                                      </p:cBhvr>
                                      <p:tavLst>
                                        <p:tav tm="0">
                                          <p:val>
                                            <p:strVal val="#ppt_w+.3"/>
                                          </p:val>
                                        </p:tav>
                                        <p:tav tm="50000">
                                          <p:val>
                                            <p:strVal val="#ppt_w+.3"/>
                                          </p:val>
                                        </p:tav>
                                        <p:tav tm="100000">
                                          <p:val>
                                            <p:strVal val="#ppt_w"/>
                                          </p:val>
                                        </p:tav>
                                      </p:tavLst>
                                    </p:anim>
                                    <p:anim calcmode="lin" valueType="num">
                                      <p:cBhvr>
                                        <p:cTn id="74" dur="500" fill="hold"/>
                                        <p:tgtEl>
                                          <p:spTgt spid="60444"/>
                                        </p:tgtEl>
                                        <p:attrNameLst>
                                          <p:attrName>ppt_x</p:attrName>
                                        </p:attrNameLst>
                                      </p:cBhvr>
                                      <p:tavLst>
                                        <p:tav tm="0">
                                          <p:val>
                                            <p:strVal val="#ppt_x-.3"/>
                                          </p:val>
                                        </p:tav>
                                        <p:tav tm="50000">
                                          <p:val>
                                            <p:strVal val="#ppt_x"/>
                                          </p:val>
                                        </p:tav>
                                        <p:tav tm="100000">
                                          <p:val>
                                            <p:strVal val="#ppt_x"/>
                                          </p:val>
                                        </p:tav>
                                      </p:tavLst>
                                    </p:anim>
                                    <p:anim calcmode="lin" valueType="num">
                                      <p:cBhvr>
                                        <p:cTn id="75" dur="500" fill="hold"/>
                                        <p:tgtEl>
                                          <p:spTgt spid="60444"/>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39" presetClass="entr" presetSubtype="0" accel="100000" fill="hold" grpId="0" nodeType="clickEffect">
                                  <p:stCondLst>
                                    <p:cond delay="0"/>
                                  </p:stCondLst>
                                  <p:childTnLst>
                                    <p:set>
                                      <p:cBhvr>
                                        <p:cTn id="79" dur="1" fill="hold">
                                          <p:stCondLst>
                                            <p:cond delay="0"/>
                                          </p:stCondLst>
                                        </p:cTn>
                                        <p:tgtEl>
                                          <p:spTgt spid="60449"/>
                                        </p:tgtEl>
                                        <p:attrNameLst>
                                          <p:attrName>style.visibility</p:attrName>
                                        </p:attrNameLst>
                                      </p:cBhvr>
                                      <p:to>
                                        <p:strVal val="visible"/>
                                      </p:to>
                                    </p:set>
                                    <p:anim calcmode="lin" valueType="num">
                                      <p:cBhvr>
                                        <p:cTn id="80" dur="500" fill="hold"/>
                                        <p:tgtEl>
                                          <p:spTgt spid="60449"/>
                                        </p:tgtEl>
                                        <p:attrNameLst>
                                          <p:attrName>ppt_h</p:attrName>
                                        </p:attrNameLst>
                                      </p:cBhvr>
                                      <p:tavLst>
                                        <p:tav tm="0">
                                          <p:val>
                                            <p:strVal val="#ppt_h/20"/>
                                          </p:val>
                                        </p:tav>
                                        <p:tav tm="50000">
                                          <p:val>
                                            <p:strVal val="#ppt_h/20"/>
                                          </p:val>
                                        </p:tav>
                                        <p:tav tm="100000">
                                          <p:val>
                                            <p:strVal val="#ppt_h"/>
                                          </p:val>
                                        </p:tav>
                                      </p:tavLst>
                                    </p:anim>
                                    <p:anim calcmode="lin" valueType="num">
                                      <p:cBhvr>
                                        <p:cTn id="81" dur="500" fill="hold"/>
                                        <p:tgtEl>
                                          <p:spTgt spid="60449"/>
                                        </p:tgtEl>
                                        <p:attrNameLst>
                                          <p:attrName>ppt_w</p:attrName>
                                        </p:attrNameLst>
                                      </p:cBhvr>
                                      <p:tavLst>
                                        <p:tav tm="0">
                                          <p:val>
                                            <p:strVal val="#ppt_w+.3"/>
                                          </p:val>
                                        </p:tav>
                                        <p:tav tm="50000">
                                          <p:val>
                                            <p:strVal val="#ppt_w+.3"/>
                                          </p:val>
                                        </p:tav>
                                        <p:tav tm="100000">
                                          <p:val>
                                            <p:strVal val="#ppt_w"/>
                                          </p:val>
                                        </p:tav>
                                      </p:tavLst>
                                    </p:anim>
                                    <p:anim calcmode="lin" valueType="num">
                                      <p:cBhvr>
                                        <p:cTn id="82" dur="500" fill="hold"/>
                                        <p:tgtEl>
                                          <p:spTgt spid="60449"/>
                                        </p:tgtEl>
                                        <p:attrNameLst>
                                          <p:attrName>ppt_x</p:attrName>
                                        </p:attrNameLst>
                                      </p:cBhvr>
                                      <p:tavLst>
                                        <p:tav tm="0">
                                          <p:val>
                                            <p:strVal val="#ppt_x-.3"/>
                                          </p:val>
                                        </p:tav>
                                        <p:tav tm="50000">
                                          <p:val>
                                            <p:strVal val="#ppt_x"/>
                                          </p:val>
                                        </p:tav>
                                        <p:tav tm="100000">
                                          <p:val>
                                            <p:strVal val="#ppt_x"/>
                                          </p:val>
                                        </p:tav>
                                      </p:tavLst>
                                    </p:anim>
                                    <p:anim calcmode="lin" valueType="num">
                                      <p:cBhvr>
                                        <p:cTn id="83" dur="500" fill="hold"/>
                                        <p:tgtEl>
                                          <p:spTgt spid="60449"/>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8" presetClass="entr" presetSubtype="16" fill="hold" grpId="0" nodeType="clickEffect">
                                  <p:stCondLst>
                                    <p:cond delay="0"/>
                                  </p:stCondLst>
                                  <p:childTnLst>
                                    <p:set>
                                      <p:cBhvr>
                                        <p:cTn id="87" dur="1" fill="hold">
                                          <p:stCondLst>
                                            <p:cond delay="0"/>
                                          </p:stCondLst>
                                        </p:cTn>
                                        <p:tgtEl>
                                          <p:spTgt spid="60453"/>
                                        </p:tgtEl>
                                        <p:attrNameLst>
                                          <p:attrName>style.visibility</p:attrName>
                                        </p:attrNameLst>
                                      </p:cBhvr>
                                      <p:to>
                                        <p:strVal val="visible"/>
                                      </p:to>
                                    </p:set>
                                    <p:animEffect transition="in" filter="diamond(in)">
                                      <p:cBhvr>
                                        <p:cTn id="88" dur="2000"/>
                                        <p:tgtEl>
                                          <p:spTgt spid="60453"/>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60454"/>
                                        </p:tgtEl>
                                        <p:attrNameLst>
                                          <p:attrName>style.visibility</p:attrName>
                                        </p:attrNameLst>
                                      </p:cBhvr>
                                      <p:to>
                                        <p:strVal val="visible"/>
                                      </p:to>
                                    </p:set>
                                    <p:anim calcmode="lin" valueType="num">
                                      <p:cBhvr additive="base">
                                        <p:cTn id="93" dur="500" fill="hold"/>
                                        <p:tgtEl>
                                          <p:spTgt spid="60454"/>
                                        </p:tgtEl>
                                        <p:attrNameLst>
                                          <p:attrName>ppt_x</p:attrName>
                                        </p:attrNameLst>
                                      </p:cBhvr>
                                      <p:tavLst>
                                        <p:tav tm="0">
                                          <p:val>
                                            <p:strVal val="#ppt_x"/>
                                          </p:val>
                                        </p:tav>
                                        <p:tav tm="100000">
                                          <p:val>
                                            <p:strVal val="#ppt_x"/>
                                          </p:val>
                                        </p:tav>
                                      </p:tavLst>
                                    </p:anim>
                                    <p:anim calcmode="lin" valueType="num">
                                      <p:cBhvr additive="base">
                                        <p:cTn id="94" dur="500" fill="hold"/>
                                        <p:tgtEl>
                                          <p:spTgt spid="60454"/>
                                        </p:tgtEl>
                                        <p:attrNameLst>
                                          <p:attrName>ppt_y</p:attrName>
                                        </p:attrNameLst>
                                      </p:cBhvr>
                                      <p:tavLst>
                                        <p:tav tm="0">
                                          <p:val>
                                            <p:strVal val="1+#ppt_h/2"/>
                                          </p:val>
                                        </p:tav>
                                        <p:tav tm="100000">
                                          <p:val>
                                            <p:strVal val="#ppt_y"/>
                                          </p:val>
                                        </p:tav>
                                      </p:tavLst>
                                    </p:anim>
                                  </p:childTnLst>
                                </p:cTn>
                              </p:par>
                            </p:childTnLst>
                          </p:cTn>
                        </p:par>
                        <p:par>
                          <p:cTn id="95" fill="hold">
                            <p:stCondLst>
                              <p:cond delay="500"/>
                            </p:stCondLst>
                            <p:childTnLst>
                              <p:par>
                                <p:cTn id="96" presetID="2" presetClass="entr" presetSubtype="4" fill="hold" grpId="0" nodeType="afterEffect">
                                  <p:stCondLst>
                                    <p:cond delay="0"/>
                                  </p:stCondLst>
                                  <p:childTnLst>
                                    <p:set>
                                      <p:cBhvr>
                                        <p:cTn id="97" dur="1" fill="hold">
                                          <p:stCondLst>
                                            <p:cond delay="0"/>
                                          </p:stCondLst>
                                        </p:cTn>
                                        <p:tgtEl>
                                          <p:spTgt spid="60455"/>
                                        </p:tgtEl>
                                        <p:attrNameLst>
                                          <p:attrName>style.visibility</p:attrName>
                                        </p:attrNameLst>
                                      </p:cBhvr>
                                      <p:to>
                                        <p:strVal val="visible"/>
                                      </p:to>
                                    </p:set>
                                    <p:anim calcmode="lin" valueType="num">
                                      <p:cBhvr additive="base">
                                        <p:cTn id="98" dur="500" fill="hold"/>
                                        <p:tgtEl>
                                          <p:spTgt spid="60455"/>
                                        </p:tgtEl>
                                        <p:attrNameLst>
                                          <p:attrName>ppt_x</p:attrName>
                                        </p:attrNameLst>
                                      </p:cBhvr>
                                      <p:tavLst>
                                        <p:tav tm="0">
                                          <p:val>
                                            <p:strVal val="#ppt_x"/>
                                          </p:val>
                                        </p:tav>
                                        <p:tav tm="100000">
                                          <p:val>
                                            <p:strVal val="#ppt_x"/>
                                          </p:val>
                                        </p:tav>
                                      </p:tavLst>
                                    </p:anim>
                                    <p:anim calcmode="lin" valueType="num">
                                      <p:cBhvr additive="base">
                                        <p:cTn id="99" dur="500" fill="hold"/>
                                        <p:tgtEl>
                                          <p:spTgt spid="604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6" grpId="0" animBg="1"/>
      <p:bldP spid="60427" grpId="0" animBg="1"/>
      <p:bldP spid="60429" grpId="0" animBg="1"/>
      <p:bldP spid="60430" grpId="0" animBg="1"/>
      <p:bldP spid="60431" grpId="0"/>
      <p:bldP spid="60435" grpId="0"/>
      <p:bldP spid="60443" grpId="0" animBg="1"/>
      <p:bldP spid="60444" grpId="0" animBg="1"/>
      <p:bldP spid="60449" grpId="0"/>
      <p:bldP spid="60451" grpId="0" animBg="1"/>
      <p:bldP spid="60452" grpId="0" animBg="1"/>
      <p:bldP spid="60453" grpId="0"/>
      <p:bldP spid="60454" grpId="0" animBg="1"/>
      <p:bldP spid="604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214414" y="428604"/>
          <a:ext cx="7498080" cy="796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443" name="Rectangle 3"/>
          <p:cNvSpPr>
            <a:spLocks noGrp="1" noChangeArrowheads="1"/>
          </p:cNvSpPr>
          <p:nvPr>
            <p:ph idx="1"/>
          </p:nvPr>
        </p:nvSpPr>
        <p:spPr>
          <a:xfrm>
            <a:off x="1279524" y="1341438"/>
            <a:ext cx="6935813" cy="4784725"/>
          </a:xfrm>
        </p:spPr>
        <p:txBody>
          <a:bodyPr>
            <a:normAutofit/>
          </a:bodyPr>
          <a:lstStyle/>
          <a:p>
            <a:pPr>
              <a:buFontTx/>
              <a:buNone/>
            </a:pPr>
            <a:r>
              <a:rPr lang="ja-JP" altLang="en-US" sz="1800" dirty="0"/>
              <a:t>不況からの脱出プロセスで調整過程では総需要の面に</a:t>
            </a:r>
          </a:p>
          <a:p>
            <a:pPr>
              <a:buFontTx/>
              <a:buNone/>
            </a:pPr>
            <a:r>
              <a:rPr lang="ja-JP" altLang="en-US" sz="1800" dirty="0"/>
              <a:t>は何も変化が起こらないと仮定されている</a:t>
            </a:r>
            <a:r>
              <a:rPr lang="ja-JP" altLang="en-US" sz="1800" dirty="0" smtClean="0"/>
              <a:t>。　　　　　　</a:t>
            </a:r>
            <a:endParaRPr lang="en-US" altLang="ja-JP" sz="1800" dirty="0" smtClean="0"/>
          </a:p>
          <a:p>
            <a:pPr>
              <a:buFontTx/>
              <a:buNone/>
            </a:pPr>
            <a:endParaRPr lang="en-US" altLang="ja-JP" sz="1800" dirty="0" smtClean="0"/>
          </a:p>
          <a:p>
            <a:pPr>
              <a:buFontTx/>
              <a:buNone/>
            </a:pPr>
            <a:r>
              <a:rPr lang="ja-JP" altLang="en-US" sz="1800" dirty="0" smtClean="0"/>
              <a:t>総需要曲線</a:t>
            </a:r>
            <a:r>
              <a:rPr lang="ja-JP" altLang="en-US" sz="1800" dirty="0"/>
              <a:t>は変化しないものとしている。</a:t>
            </a:r>
          </a:p>
          <a:p>
            <a:pPr>
              <a:buFontTx/>
              <a:buNone/>
            </a:pPr>
            <a:endParaRPr lang="en-US" altLang="ja-JP" sz="1800" dirty="0" smtClean="0"/>
          </a:p>
          <a:p>
            <a:pPr>
              <a:buFontTx/>
              <a:buNone/>
            </a:pPr>
            <a:r>
              <a:rPr lang="ja-JP" altLang="en-US" sz="1800" dirty="0" smtClean="0"/>
              <a:t>しかし</a:t>
            </a:r>
            <a:r>
              <a:rPr lang="ja-JP" altLang="en-US" sz="1800" dirty="0"/>
              <a:t>、物価や名目賃金が減少していくプロセスで企業</a:t>
            </a:r>
          </a:p>
          <a:p>
            <a:pPr>
              <a:buFontTx/>
              <a:buNone/>
            </a:pPr>
            <a:r>
              <a:rPr lang="ja-JP" altLang="en-US" sz="1800" dirty="0"/>
              <a:t>の経営者はどのように判断するだろうか。</a:t>
            </a:r>
          </a:p>
          <a:p>
            <a:pPr>
              <a:buFontTx/>
              <a:buNone/>
            </a:pPr>
            <a:r>
              <a:rPr lang="ja-JP" altLang="en-US" sz="1800" dirty="0"/>
              <a:t>物価水準が減少し、自分の製品の価格も減少している。</a:t>
            </a:r>
          </a:p>
          <a:p>
            <a:pPr>
              <a:buFontTx/>
              <a:buNone/>
            </a:pPr>
            <a:r>
              <a:rPr lang="ja-JP" altLang="en-US" sz="1800" dirty="0"/>
              <a:t>これを見た経営者は将来に対して悲観的になる可能性</a:t>
            </a:r>
          </a:p>
          <a:p>
            <a:pPr>
              <a:buFontTx/>
              <a:buNone/>
            </a:pPr>
            <a:r>
              <a:rPr lang="ja-JP" altLang="en-US" sz="1800" dirty="0"/>
              <a:t>がある→経営者は投資を減らすかもしれない。</a:t>
            </a:r>
          </a:p>
          <a:p>
            <a:pPr>
              <a:buFontTx/>
              <a:buNone/>
            </a:pPr>
            <a:r>
              <a:rPr lang="ja-JP" altLang="en-US" sz="1800" dirty="0"/>
              <a:t>したがってグラフは次のようになる。</a:t>
            </a:r>
          </a:p>
          <a:p>
            <a:pPr>
              <a:buFontTx/>
              <a:buNone/>
            </a:pPr>
            <a:endParaRPr lang="ja-JP" altLang="en-US" sz="1800" dirty="0"/>
          </a:p>
        </p:txBody>
      </p:sp>
      <p:sp>
        <p:nvSpPr>
          <p:cNvPr id="6" name="下矢印 5"/>
          <p:cNvSpPr/>
          <p:nvPr/>
        </p:nvSpPr>
        <p:spPr>
          <a:xfrm>
            <a:off x="3500430" y="2071678"/>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正方形/長方形 43"/>
          <p:cNvSpPr/>
          <p:nvPr/>
        </p:nvSpPr>
        <p:spPr>
          <a:xfrm>
            <a:off x="1214382" y="219048"/>
            <a:ext cx="7143832" cy="407196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3490" name="Line 2"/>
          <p:cNvSpPr>
            <a:spLocks noChangeShapeType="1"/>
          </p:cNvSpPr>
          <p:nvPr/>
        </p:nvSpPr>
        <p:spPr bwMode="auto">
          <a:xfrm flipV="1">
            <a:off x="2625695" y="625471"/>
            <a:ext cx="0" cy="2808287"/>
          </a:xfrm>
          <a:prstGeom prst="line">
            <a:avLst/>
          </a:prstGeom>
          <a:noFill/>
          <a:ln w="9525">
            <a:solidFill>
              <a:schemeClr val="tx1"/>
            </a:solidFill>
            <a:round/>
            <a:headEnd/>
            <a:tailEnd type="triangle" w="med" len="med"/>
          </a:ln>
          <a:effectLst/>
        </p:spPr>
        <p:txBody>
          <a:bodyPr/>
          <a:lstStyle/>
          <a:p>
            <a:endParaRPr lang="ja-JP" altLang="en-US"/>
          </a:p>
        </p:txBody>
      </p:sp>
      <p:sp>
        <p:nvSpPr>
          <p:cNvPr id="63491" name="Line 3"/>
          <p:cNvSpPr>
            <a:spLocks noChangeShapeType="1"/>
          </p:cNvSpPr>
          <p:nvPr/>
        </p:nvSpPr>
        <p:spPr bwMode="auto">
          <a:xfrm>
            <a:off x="2625695" y="3433758"/>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63492" name="Freeform 4"/>
          <p:cNvSpPr>
            <a:spLocks/>
          </p:cNvSpPr>
          <p:nvPr/>
        </p:nvSpPr>
        <p:spPr bwMode="auto">
          <a:xfrm>
            <a:off x="2986057" y="769933"/>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493" name="Text Box 5"/>
          <p:cNvSpPr txBox="1">
            <a:spLocks noChangeArrowheads="1"/>
          </p:cNvSpPr>
          <p:nvPr/>
        </p:nvSpPr>
        <p:spPr bwMode="auto">
          <a:xfrm>
            <a:off x="5929290" y="2862254"/>
            <a:ext cx="792163" cy="336550"/>
          </a:xfrm>
          <a:prstGeom prst="rect">
            <a:avLst/>
          </a:prstGeom>
          <a:noFill/>
          <a:ln w="9525">
            <a:noFill/>
            <a:miter lim="800000"/>
            <a:headEnd/>
            <a:tailEnd/>
          </a:ln>
          <a:effectLst/>
        </p:spPr>
        <p:txBody>
          <a:bodyPr>
            <a:spAutoFit/>
          </a:bodyPr>
          <a:lstStyle/>
          <a:p>
            <a:pPr>
              <a:spcBef>
                <a:spcPct val="50000"/>
              </a:spcBef>
            </a:pPr>
            <a:r>
              <a:rPr lang="en-US" altLang="ja-JP" sz="1600" dirty="0">
                <a:ea typeface="ＭＳ Ｐゴシック" charset="-128"/>
              </a:rPr>
              <a:t>AD1</a:t>
            </a:r>
          </a:p>
        </p:txBody>
      </p:sp>
      <p:sp>
        <p:nvSpPr>
          <p:cNvPr id="63494" name="Text Box 6"/>
          <p:cNvSpPr txBox="1">
            <a:spLocks noChangeArrowheads="1"/>
          </p:cNvSpPr>
          <p:nvPr/>
        </p:nvSpPr>
        <p:spPr bwMode="auto">
          <a:xfrm>
            <a:off x="5714976" y="3505196"/>
            <a:ext cx="1439862"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実質</a:t>
            </a:r>
            <a:r>
              <a:rPr lang="en-US" altLang="ja-JP" sz="1600" dirty="0">
                <a:ea typeface="ＭＳ Ｐゴシック" charset="-128"/>
              </a:rPr>
              <a:t>GDP(Y)</a:t>
            </a:r>
          </a:p>
        </p:txBody>
      </p:sp>
      <p:sp>
        <p:nvSpPr>
          <p:cNvPr id="63495" name="Text Box 7"/>
          <p:cNvSpPr txBox="1">
            <a:spLocks noChangeArrowheads="1"/>
          </p:cNvSpPr>
          <p:nvPr/>
        </p:nvSpPr>
        <p:spPr bwMode="auto">
          <a:xfrm>
            <a:off x="2482820" y="3505196"/>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63496" name="Text Box 8"/>
          <p:cNvSpPr txBox="1">
            <a:spLocks noChangeArrowheads="1"/>
          </p:cNvSpPr>
          <p:nvPr/>
        </p:nvSpPr>
        <p:spPr bwMode="auto">
          <a:xfrm>
            <a:off x="1214382" y="504800"/>
            <a:ext cx="13684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物価水準</a:t>
            </a:r>
            <a:r>
              <a:rPr lang="en-US" altLang="ja-JP" sz="1600">
                <a:ea typeface="ＭＳ Ｐゴシック" charset="-128"/>
              </a:rPr>
              <a:t>(P)</a:t>
            </a:r>
          </a:p>
        </p:txBody>
      </p:sp>
      <p:sp>
        <p:nvSpPr>
          <p:cNvPr id="63497" name="Text Box 9"/>
          <p:cNvSpPr txBox="1">
            <a:spLocks noChangeArrowheads="1"/>
          </p:cNvSpPr>
          <p:nvPr/>
        </p:nvSpPr>
        <p:spPr bwMode="auto">
          <a:xfrm>
            <a:off x="3000332" y="3933824"/>
            <a:ext cx="3457575"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図</a:t>
            </a:r>
            <a:r>
              <a:rPr lang="en-US" altLang="ja-JP" sz="1600" dirty="0">
                <a:ea typeface="ＭＳ Ｐゴシック" charset="-128"/>
              </a:rPr>
              <a:t>10</a:t>
            </a:r>
            <a:r>
              <a:rPr lang="ja-JP" altLang="en-US" sz="1600" dirty="0">
                <a:ea typeface="ＭＳ Ｐゴシック" charset="-128"/>
              </a:rPr>
              <a:t>－</a:t>
            </a:r>
            <a:r>
              <a:rPr lang="en-US" altLang="ja-JP" sz="1600" dirty="0">
                <a:ea typeface="ＭＳ Ｐゴシック" charset="-128"/>
              </a:rPr>
              <a:t>5</a:t>
            </a:r>
            <a:r>
              <a:rPr lang="ja-JP" altLang="en-US" sz="1600" dirty="0">
                <a:ea typeface="ＭＳ Ｐゴシック" charset="-128"/>
              </a:rPr>
              <a:t>　デフレ・スパイラル</a:t>
            </a:r>
          </a:p>
        </p:txBody>
      </p:sp>
      <p:sp>
        <p:nvSpPr>
          <p:cNvPr id="63498" name="Line 10"/>
          <p:cNvSpPr>
            <a:spLocks noChangeShapeType="1"/>
          </p:cNvSpPr>
          <p:nvPr/>
        </p:nvSpPr>
        <p:spPr bwMode="auto">
          <a:xfrm flipV="1">
            <a:off x="2986057" y="1489071"/>
            <a:ext cx="2087563" cy="1728787"/>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499" name="Line 11"/>
          <p:cNvSpPr>
            <a:spLocks noChangeShapeType="1"/>
          </p:cNvSpPr>
          <p:nvPr/>
        </p:nvSpPr>
        <p:spPr bwMode="auto">
          <a:xfrm flipV="1">
            <a:off x="5073620" y="625471"/>
            <a:ext cx="433387" cy="863600"/>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500" name="Line 12"/>
          <p:cNvSpPr>
            <a:spLocks noChangeShapeType="1"/>
          </p:cNvSpPr>
          <p:nvPr/>
        </p:nvSpPr>
        <p:spPr bwMode="auto">
          <a:xfrm>
            <a:off x="5073620" y="696908"/>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63501" name="Line 13"/>
          <p:cNvSpPr>
            <a:spLocks noChangeShapeType="1"/>
          </p:cNvSpPr>
          <p:nvPr/>
        </p:nvSpPr>
        <p:spPr bwMode="auto">
          <a:xfrm>
            <a:off x="3778220" y="2065333"/>
            <a:ext cx="0" cy="1368425"/>
          </a:xfrm>
          <a:prstGeom prst="line">
            <a:avLst/>
          </a:prstGeom>
          <a:noFill/>
          <a:ln w="9525">
            <a:solidFill>
              <a:schemeClr val="tx1"/>
            </a:solidFill>
            <a:prstDash val="dash"/>
            <a:round/>
            <a:headEnd/>
            <a:tailEnd/>
          </a:ln>
          <a:effectLst/>
        </p:spPr>
        <p:txBody>
          <a:bodyPr/>
          <a:lstStyle/>
          <a:p>
            <a:endParaRPr lang="ja-JP" altLang="en-US"/>
          </a:p>
        </p:txBody>
      </p:sp>
      <p:sp>
        <p:nvSpPr>
          <p:cNvPr id="63502" name="Line 14"/>
          <p:cNvSpPr>
            <a:spLocks noChangeShapeType="1"/>
          </p:cNvSpPr>
          <p:nvPr/>
        </p:nvSpPr>
        <p:spPr bwMode="auto">
          <a:xfrm flipH="1">
            <a:off x="2625695" y="2065333"/>
            <a:ext cx="1152525" cy="0"/>
          </a:xfrm>
          <a:prstGeom prst="line">
            <a:avLst/>
          </a:prstGeom>
          <a:noFill/>
          <a:ln w="9525">
            <a:solidFill>
              <a:schemeClr val="tx1"/>
            </a:solidFill>
            <a:prstDash val="dash"/>
            <a:round/>
            <a:headEnd/>
            <a:tailEnd/>
          </a:ln>
          <a:effectLst/>
        </p:spPr>
        <p:txBody>
          <a:bodyPr/>
          <a:lstStyle/>
          <a:p>
            <a:endParaRPr lang="ja-JP" altLang="en-US"/>
          </a:p>
        </p:txBody>
      </p:sp>
      <p:sp>
        <p:nvSpPr>
          <p:cNvPr id="63503" name="Text Box 15"/>
          <p:cNvSpPr txBox="1">
            <a:spLocks noChangeArrowheads="1"/>
          </p:cNvSpPr>
          <p:nvPr/>
        </p:nvSpPr>
        <p:spPr bwMode="auto">
          <a:xfrm>
            <a:off x="5362545" y="338133"/>
            <a:ext cx="7921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2</a:t>
            </a:r>
          </a:p>
        </p:txBody>
      </p:sp>
      <p:graphicFrame>
        <p:nvGraphicFramePr>
          <p:cNvPr id="63504" name="Object 16"/>
          <p:cNvGraphicFramePr>
            <a:graphicFrameLocks noChangeAspect="1"/>
          </p:cNvGraphicFramePr>
          <p:nvPr/>
        </p:nvGraphicFramePr>
        <p:xfrm>
          <a:off x="4929190" y="3500438"/>
          <a:ext cx="293682" cy="357190"/>
        </p:xfrm>
        <a:graphic>
          <a:graphicData uri="http://schemas.openxmlformats.org/presentationml/2006/ole">
            <mc:AlternateContent xmlns:mc="http://schemas.openxmlformats.org/markup-compatibility/2006">
              <mc:Choice xmlns:v="urn:schemas-microsoft-com:vml" Requires="v">
                <p:oleObj spid="_x0000_s63600" name="数式" r:id="rId3" imgW="190440" imgH="215640" progId="Equation.3">
                  <p:embed/>
                </p:oleObj>
              </mc:Choice>
              <mc:Fallback>
                <p:oleObj name="数式" r:id="rId3" imgW="190440" imgH="215640" progId="Equation.3">
                  <p:embed/>
                  <p:pic>
                    <p:nvPicPr>
                      <p:cNvPr id="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9190" y="3500438"/>
                        <a:ext cx="293682" cy="3571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3505" name="Object 17"/>
          <p:cNvGraphicFramePr>
            <a:graphicFrameLocks noChangeAspect="1"/>
          </p:cNvGraphicFramePr>
          <p:nvPr/>
        </p:nvGraphicFramePr>
        <p:xfrm>
          <a:off x="3643306" y="3500438"/>
          <a:ext cx="284166" cy="357190"/>
        </p:xfrm>
        <a:graphic>
          <a:graphicData uri="http://schemas.openxmlformats.org/presentationml/2006/ole">
            <mc:AlternateContent xmlns:mc="http://schemas.openxmlformats.org/markup-compatibility/2006">
              <mc:Choice xmlns:v="urn:schemas-microsoft-com:vml" Requires="v">
                <p:oleObj spid="_x0000_s63601" name="数式" r:id="rId5" imgW="190440" imgH="190440" progId="Equation.3">
                  <p:embed/>
                </p:oleObj>
              </mc:Choice>
              <mc:Fallback>
                <p:oleObj name="数式" r:id="rId5" imgW="190440" imgH="190440" progId="Equation.3">
                  <p:embed/>
                  <p:pic>
                    <p:nvPicPr>
                      <p:cNvPr id="0"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43306" y="3500438"/>
                        <a:ext cx="284166" cy="3571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3506" name="Object 18"/>
          <p:cNvGraphicFramePr>
            <a:graphicFrameLocks noChangeAspect="1"/>
          </p:cNvGraphicFramePr>
          <p:nvPr/>
        </p:nvGraphicFramePr>
        <p:xfrm>
          <a:off x="2214514" y="1993896"/>
          <a:ext cx="327043" cy="368292"/>
        </p:xfrm>
        <a:graphic>
          <a:graphicData uri="http://schemas.openxmlformats.org/presentationml/2006/ole">
            <mc:AlternateContent xmlns:mc="http://schemas.openxmlformats.org/markup-compatibility/2006">
              <mc:Choice xmlns:v="urn:schemas-microsoft-com:vml" Requires="v">
                <p:oleObj spid="_x0000_s63602" name="数式" r:id="rId7" imgW="203040" imgH="190440" progId="Equation.3">
                  <p:embed/>
                </p:oleObj>
              </mc:Choice>
              <mc:Fallback>
                <p:oleObj name="数式" r:id="rId7" imgW="203040" imgH="190440" progId="Equation.3">
                  <p:embed/>
                  <p:pic>
                    <p:nvPicPr>
                      <p:cNvPr id="0"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14514" y="1993896"/>
                        <a:ext cx="327043" cy="36829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507" name="Text Box 19"/>
          <p:cNvSpPr txBox="1">
            <a:spLocks noChangeArrowheads="1"/>
          </p:cNvSpPr>
          <p:nvPr/>
        </p:nvSpPr>
        <p:spPr bwMode="auto">
          <a:xfrm>
            <a:off x="3571836" y="1576370"/>
            <a:ext cx="431800" cy="336550"/>
          </a:xfrm>
          <a:prstGeom prst="rect">
            <a:avLst/>
          </a:prstGeom>
          <a:noFill/>
          <a:ln w="9525">
            <a:noFill/>
            <a:miter lim="800000"/>
            <a:headEnd/>
            <a:tailEnd/>
          </a:ln>
          <a:effectLst/>
        </p:spPr>
        <p:txBody>
          <a:bodyPr>
            <a:spAutoFit/>
          </a:bodyPr>
          <a:lstStyle/>
          <a:p>
            <a:pPr>
              <a:spcBef>
                <a:spcPct val="50000"/>
              </a:spcBef>
            </a:pPr>
            <a:r>
              <a:rPr lang="en-US" altLang="ja-JP" sz="1600" dirty="0">
                <a:ea typeface="ＭＳ Ｐゴシック" charset="-128"/>
              </a:rPr>
              <a:t>E1</a:t>
            </a:r>
          </a:p>
        </p:txBody>
      </p:sp>
      <p:sp>
        <p:nvSpPr>
          <p:cNvPr id="63508" name="Line 20"/>
          <p:cNvSpPr>
            <a:spLocks noChangeShapeType="1"/>
          </p:cNvSpPr>
          <p:nvPr/>
        </p:nvSpPr>
        <p:spPr bwMode="auto">
          <a:xfrm flipV="1">
            <a:off x="3346420" y="1920871"/>
            <a:ext cx="1727200" cy="1441450"/>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63509" name="Line 21"/>
          <p:cNvSpPr>
            <a:spLocks noChangeShapeType="1"/>
          </p:cNvSpPr>
          <p:nvPr/>
        </p:nvSpPr>
        <p:spPr bwMode="auto">
          <a:xfrm flipV="1">
            <a:off x="5073620" y="696908"/>
            <a:ext cx="649287" cy="1223963"/>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63510" name="Line 22"/>
          <p:cNvSpPr>
            <a:spLocks noChangeShapeType="1"/>
          </p:cNvSpPr>
          <p:nvPr/>
        </p:nvSpPr>
        <p:spPr bwMode="auto">
          <a:xfrm flipV="1">
            <a:off x="2770157" y="985833"/>
            <a:ext cx="2303463" cy="1871663"/>
          </a:xfrm>
          <a:prstGeom prst="line">
            <a:avLst/>
          </a:prstGeom>
          <a:noFill/>
          <a:ln w="38100">
            <a:solidFill>
              <a:schemeClr val="tx1"/>
            </a:solidFill>
            <a:prstDash val="dash"/>
            <a:round/>
            <a:headEnd/>
            <a:tailEnd/>
          </a:ln>
          <a:effectLst/>
        </p:spPr>
        <p:txBody>
          <a:bodyPr/>
          <a:lstStyle/>
          <a:p>
            <a:endParaRPr lang="ja-JP" altLang="en-US"/>
          </a:p>
        </p:txBody>
      </p:sp>
      <p:sp>
        <p:nvSpPr>
          <p:cNvPr id="63511" name="Line 23"/>
          <p:cNvSpPr>
            <a:spLocks noChangeShapeType="1"/>
          </p:cNvSpPr>
          <p:nvPr/>
        </p:nvSpPr>
        <p:spPr bwMode="auto">
          <a:xfrm flipV="1">
            <a:off x="5073620" y="409571"/>
            <a:ext cx="288925" cy="576262"/>
          </a:xfrm>
          <a:prstGeom prst="line">
            <a:avLst/>
          </a:prstGeom>
          <a:noFill/>
          <a:ln w="38100">
            <a:solidFill>
              <a:schemeClr val="tx1"/>
            </a:solidFill>
            <a:prstDash val="dash"/>
            <a:round/>
            <a:headEnd/>
            <a:tailEnd/>
          </a:ln>
          <a:effectLst/>
        </p:spPr>
        <p:txBody>
          <a:bodyPr/>
          <a:lstStyle/>
          <a:p>
            <a:endParaRPr lang="ja-JP" altLang="en-US"/>
          </a:p>
        </p:txBody>
      </p:sp>
      <p:sp>
        <p:nvSpPr>
          <p:cNvPr id="63513" name="Text Box 25"/>
          <p:cNvSpPr txBox="1">
            <a:spLocks noChangeArrowheads="1"/>
          </p:cNvSpPr>
          <p:nvPr/>
        </p:nvSpPr>
        <p:spPr bwMode="auto">
          <a:xfrm>
            <a:off x="5000596" y="219048"/>
            <a:ext cx="792163"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ＡＳ</a:t>
            </a:r>
            <a:r>
              <a:rPr lang="en-US" altLang="ja-JP" sz="1600" dirty="0">
                <a:ea typeface="ＭＳ Ｐゴシック" charset="-128"/>
              </a:rPr>
              <a:t>1</a:t>
            </a:r>
            <a:endParaRPr lang="ja-JP" altLang="en-US" sz="1600" dirty="0">
              <a:ea typeface="ＭＳ Ｐゴシック" charset="-128"/>
            </a:endParaRPr>
          </a:p>
        </p:txBody>
      </p:sp>
      <p:sp>
        <p:nvSpPr>
          <p:cNvPr id="63514" name="Text Box 26"/>
          <p:cNvSpPr txBox="1">
            <a:spLocks noChangeArrowheads="1"/>
          </p:cNvSpPr>
          <p:nvPr/>
        </p:nvSpPr>
        <p:spPr bwMode="auto">
          <a:xfrm>
            <a:off x="5794345" y="625471"/>
            <a:ext cx="7921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3</a:t>
            </a:r>
          </a:p>
        </p:txBody>
      </p:sp>
      <p:sp>
        <p:nvSpPr>
          <p:cNvPr id="63515" name="Line 27"/>
          <p:cNvSpPr>
            <a:spLocks noChangeShapeType="1"/>
          </p:cNvSpPr>
          <p:nvPr/>
        </p:nvSpPr>
        <p:spPr bwMode="auto">
          <a:xfrm>
            <a:off x="5218082" y="769933"/>
            <a:ext cx="21590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516" name="Line 28"/>
          <p:cNvSpPr>
            <a:spLocks noChangeShapeType="1"/>
          </p:cNvSpPr>
          <p:nvPr/>
        </p:nvSpPr>
        <p:spPr bwMode="auto">
          <a:xfrm>
            <a:off x="5507007" y="769933"/>
            <a:ext cx="21590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517" name="Text Box 29"/>
          <p:cNvSpPr txBox="1">
            <a:spLocks noChangeArrowheads="1"/>
          </p:cNvSpPr>
          <p:nvPr/>
        </p:nvSpPr>
        <p:spPr bwMode="auto">
          <a:xfrm>
            <a:off x="5073620" y="1920871"/>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E3</a:t>
            </a:r>
          </a:p>
        </p:txBody>
      </p:sp>
      <p:sp>
        <p:nvSpPr>
          <p:cNvPr id="63520" name="Freeform 32"/>
          <p:cNvSpPr>
            <a:spLocks/>
          </p:cNvSpPr>
          <p:nvPr/>
        </p:nvSpPr>
        <p:spPr bwMode="auto">
          <a:xfrm>
            <a:off x="2714580" y="1076304"/>
            <a:ext cx="2663825" cy="2160587"/>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521" name="Freeform 33"/>
          <p:cNvSpPr>
            <a:spLocks/>
          </p:cNvSpPr>
          <p:nvPr/>
        </p:nvSpPr>
        <p:spPr bwMode="auto">
          <a:xfrm>
            <a:off x="2698720" y="1704971"/>
            <a:ext cx="2016125" cy="16573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522" name="Line 34"/>
          <p:cNvSpPr>
            <a:spLocks noChangeShapeType="1"/>
          </p:cNvSpPr>
          <p:nvPr/>
        </p:nvSpPr>
        <p:spPr bwMode="auto">
          <a:xfrm flipH="1">
            <a:off x="5286348" y="3005130"/>
            <a:ext cx="431800" cy="0"/>
          </a:xfrm>
          <a:prstGeom prst="line">
            <a:avLst/>
          </a:prstGeom>
          <a:noFill/>
          <a:ln w="9525">
            <a:solidFill>
              <a:schemeClr val="tx1"/>
            </a:solidFill>
            <a:round/>
            <a:headEnd/>
            <a:tailEnd type="triangle" w="med" len="med"/>
          </a:ln>
          <a:effectLst/>
        </p:spPr>
        <p:txBody>
          <a:bodyPr/>
          <a:lstStyle/>
          <a:p>
            <a:endParaRPr lang="ja-JP" altLang="en-US"/>
          </a:p>
        </p:txBody>
      </p:sp>
      <p:sp>
        <p:nvSpPr>
          <p:cNvPr id="63523" name="Line 35"/>
          <p:cNvSpPr>
            <a:spLocks noChangeShapeType="1"/>
          </p:cNvSpPr>
          <p:nvPr/>
        </p:nvSpPr>
        <p:spPr bwMode="auto">
          <a:xfrm flipH="1">
            <a:off x="4500530" y="3148006"/>
            <a:ext cx="433387" cy="0"/>
          </a:xfrm>
          <a:prstGeom prst="line">
            <a:avLst/>
          </a:prstGeom>
          <a:noFill/>
          <a:ln w="9525">
            <a:solidFill>
              <a:schemeClr val="tx1"/>
            </a:solidFill>
            <a:round/>
            <a:headEnd/>
            <a:tailEnd type="triangle" w="med" len="med"/>
          </a:ln>
          <a:effectLst/>
        </p:spPr>
        <p:txBody>
          <a:bodyPr/>
          <a:lstStyle/>
          <a:p>
            <a:endParaRPr lang="ja-JP" altLang="en-US"/>
          </a:p>
        </p:txBody>
      </p:sp>
      <p:sp>
        <p:nvSpPr>
          <p:cNvPr id="63524" name="Line 36"/>
          <p:cNvSpPr>
            <a:spLocks noChangeShapeType="1"/>
          </p:cNvSpPr>
          <p:nvPr/>
        </p:nvSpPr>
        <p:spPr bwMode="auto">
          <a:xfrm>
            <a:off x="3778220" y="1993896"/>
            <a:ext cx="71437" cy="43180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a:lstStyle/>
          <a:p>
            <a:endParaRPr lang="ja-JP" altLang="en-US"/>
          </a:p>
        </p:txBody>
      </p:sp>
      <p:sp>
        <p:nvSpPr>
          <p:cNvPr id="63525" name="Line 37"/>
          <p:cNvSpPr>
            <a:spLocks noChangeShapeType="1"/>
          </p:cNvSpPr>
          <p:nvPr/>
        </p:nvSpPr>
        <p:spPr bwMode="auto">
          <a:xfrm flipH="1">
            <a:off x="3849657" y="2497133"/>
            <a:ext cx="0" cy="43180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3526" name="Text Box 38"/>
          <p:cNvSpPr txBox="1">
            <a:spLocks noChangeArrowheads="1"/>
          </p:cNvSpPr>
          <p:nvPr/>
        </p:nvSpPr>
        <p:spPr bwMode="auto">
          <a:xfrm>
            <a:off x="5143472" y="3148006"/>
            <a:ext cx="647700" cy="336550"/>
          </a:xfrm>
          <a:prstGeom prst="rect">
            <a:avLst/>
          </a:prstGeom>
          <a:noFill/>
          <a:ln w="9525">
            <a:noFill/>
            <a:miter lim="800000"/>
            <a:headEnd/>
            <a:tailEnd/>
          </a:ln>
          <a:effectLst/>
        </p:spPr>
        <p:txBody>
          <a:bodyPr>
            <a:spAutoFit/>
          </a:bodyPr>
          <a:lstStyle/>
          <a:p>
            <a:pPr>
              <a:spcBef>
                <a:spcPct val="50000"/>
              </a:spcBef>
            </a:pPr>
            <a:r>
              <a:rPr lang="en-US" altLang="ja-JP" sz="1600" dirty="0">
                <a:ea typeface="ＭＳ Ｐゴシック" charset="-128"/>
              </a:rPr>
              <a:t>AD2</a:t>
            </a:r>
          </a:p>
        </p:txBody>
      </p:sp>
      <p:sp>
        <p:nvSpPr>
          <p:cNvPr id="63527" name="Text Box 39"/>
          <p:cNvSpPr txBox="1">
            <a:spLocks noChangeArrowheads="1"/>
          </p:cNvSpPr>
          <p:nvPr/>
        </p:nvSpPr>
        <p:spPr bwMode="auto">
          <a:xfrm>
            <a:off x="4210020" y="3217858"/>
            <a:ext cx="792162"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AD3</a:t>
            </a:r>
          </a:p>
        </p:txBody>
      </p:sp>
      <p:sp>
        <p:nvSpPr>
          <p:cNvPr id="63528" name="Text Box 40"/>
          <p:cNvSpPr txBox="1">
            <a:spLocks noChangeArrowheads="1"/>
          </p:cNvSpPr>
          <p:nvPr/>
        </p:nvSpPr>
        <p:spPr bwMode="auto">
          <a:xfrm>
            <a:off x="1714447" y="4430718"/>
            <a:ext cx="5256213" cy="366713"/>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charset="-128"/>
            </a:endParaRPr>
          </a:p>
        </p:txBody>
      </p:sp>
      <p:sp>
        <p:nvSpPr>
          <p:cNvPr id="63529" name="Text Box 41"/>
          <p:cNvSpPr txBox="1">
            <a:spLocks noChangeArrowheads="1"/>
          </p:cNvSpPr>
          <p:nvPr/>
        </p:nvSpPr>
        <p:spPr bwMode="auto">
          <a:xfrm>
            <a:off x="1498547" y="4286256"/>
            <a:ext cx="5256213" cy="366712"/>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charset="-128"/>
              </a:rPr>
              <a:t>総需要が減少して、総需要曲線は左にシフトする。</a:t>
            </a:r>
          </a:p>
        </p:txBody>
      </p:sp>
      <p:sp>
        <p:nvSpPr>
          <p:cNvPr id="63530" name="Line 42"/>
          <p:cNvSpPr>
            <a:spLocks noChangeShapeType="1"/>
          </p:cNvSpPr>
          <p:nvPr/>
        </p:nvSpPr>
        <p:spPr bwMode="auto">
          <a:xfrm>
            <a:off x="3946472" y="4646618"/>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63531" name="Text Box 43"/>
          <p:cNvSpPr txBox="1">
            <a:spLocks noChangeArrowheads="1"/>
          </p:cNvSpPr>
          <p:nvPr/>
        </p:nvSpPr>
        <p:spPr bwMode="auto">
          <a:xfrm>
            <a:off x="1643010" y="4933956"/>
            <a:ext cx="4464050" cy="915987"/>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charset="-128"/>
              </a:rPr>
              <a:t>経営者の見通しが非常に悲観的であれば、総需要曲線のシフトが総供給曲線のシフトを打ち消してしまう可能性</a:t>
            </a:r>
          </a:p>
        </p:txBody>
      </p:sp>
      <p:sp>
        <p:nvSpPr>
          <p:cNvPr id="63532" name="Line 44"/>
          <p:cNvSpPr>
            <a:spLocks noChangeShapeType="1"/>
          </p:cNvSpPr>
          <p:nvPr/>
        </p:nvSpPr>
        <p:spPr bwMode="auto">
          <a:xfrm>
            <a:off x="3946472" y="5797556"/>
            <a:ext cx="0" cy="288925"/>
          </a:xfrm>
          <a:prstGeom prst="line">
            <a:avLst/>
          </a:prstGeom>
          <a:noFill/>
          <a:ln w="9525">
            <a:solidFill>
              <a:schemeClr val="tx1"/>
            </a:solidFill>
            <a:round/>
            <a:headEnd/>
            <a:tailEnd type="triangle" w="med" len="med"/>
          </a:ln>
          <a:effectLst/>
        </p:spPr>
        <p:txBody>
          <a:bodyPr/>
          <a:lstStyle/>
          <a:p>
            <a:endParaRPr lang="ja-JP" altLang="en-US"/>
          </a:p>
        </p:txBody>
      </p:sp>
      <p:sp>
        <p:nvSpPr>
          <p:cNvPr id="63533" name="Text Box 45"/>
          <p:cNvSpPr txBox="1">
            <a:spLocks noChangeArrowheads="1"/>
          </p:cNvSpPr>
          <p:nvPr/>
        </p:nvSpPr>
        <p:spPr bwMode="auto">
          <a:xfrm>
            <a:off x="3586110" y="6086481"/>
            <a:ext cx="2881312" cy="366712"/>
          </a:xfrm>
          <a:prstGeom prst="rect">
            <a:avLst/>
          </a:prstGeom>
          <a:noFill/>
          <a:ln w="9525">
            <a:noFill/>
            <a:miter lim="800000"/>
            <a:headEnd/>
            <a:tailEnd/>
          </a:ln>
          <a:effectLst/>
        </p:spPr>
        <p:txBody>
          <a:bodyPr>
            <a:spAutoFit/>
          </a:bodyPr>
          <a:lstStyle/>
          <a:p>
            <a:pPr>
              <a:spcBef>
                <a:spcPct val="50000"/>
              </a:spcBef>
            </a:pPr>
            <a:r>
              <a:rPr lang="en-US" altLang="ja-JP" sz="1800">
                <a:ea typeface="ＭＳ Ｐゴシック" charset="-128"/>
              </a:rPr>
              <a:t>E3</a:t>
            </a:r>
            <a:r>
              <a:rPr lang="ja-JP" altLang="en-US" sz="1800">
                <a:ea typeface="ＭＳ Ｐゴシック" charset="-128"/>
              </a:rPr>
              <a:t>へ</a:t>
            </a:r>
          </a:p>
        </p:txBody>
      </p:sp>
      <p:sp>
        <p:nvSpPr>
          <p:cNvPr id="63534" name="Text Box 46"/>
          <p:cNvSpPr txBox="1">
            <a:spLocks noChangeArrowheads="1"/>
          </p:cNvSpPr>
          <p:nvPr/>
        </p:nvSpPr>
        <p:spPr bwMode="auto">
          <a:xfrm>
            <a:off x="3633757" y="3001958"/>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E3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522"/>
                                        </p:tgtEl>
                                        <p:attrNameLst>
                                          <p:attrName>style.visibility</p:attrName>
                                        </p:attrNameLst>
                                      </p:cBhvr>
                                      <p:to>
                                        <p:strVal val="visible"/>
                                      </p:to>
                                    </p:set>
                                    <p:anim calcmode="lin" valueType="num">
                                      <p:cBhvr additive="base">
                                        <p:cTn id="7" dur="500" fill="hold"/>
                                        <p:tgtEl>
                                          <p:spTgt spid="63522"/>
                                        </p:tgtEl>
                                        <p:attrNameLst>
                                          <p:attrName>ppt_x</p:attrName>
                                        </p:attrNameLst>
                                      </p:cBhvr>
                                      <p:tavLst>
                                        <p:tav tm="0">
                                          <p:val>
                                            <p:strVal val="#ppt_x"/>
                                          </p:val>
                                        </p:tav>
                                        <p:tav tm="100000">
                                          <p:val>
                                            <p:strVal val="#ppt_x"/>
                                          </p:val>
                                        </p:tav>
                                      </p:tavLst>
                                    </p:anim>
                                    <p:anim calcmode="lin" valueType="num">
                                      <p:cBhvr additive="base">
                                        <p:cTn id="8" dur="500" fill="hold"/>
                                        <p:tgtEl>
                                          <p:spTgt spid="635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grpId="0" nodeType="clickEffect">
                                  <p:stCondLst>
                                    <p:cond delay="0"/>
                                  </p:stCondLst>
                                  <p:childTnLst>
                                    <p:set>
                                      <p:cBhvr>
                                        <p:cTn id="12" dur="1" fill="hold">
                                          <p:stCondLst>
                                            <p:cond delay="0"/>
                                          </p:stCondLst>
                                        </p:cTn>
                                        <p:tgtEl>
                                          <p:spTgt spid="63520"/>
                                        </p:tgtEl>
                                        <p:attrNameLst>
                                          <p:attrName>style.visibility</p:attrName>
                                        </p:attrNameLst>
                                      </p:cBhvr>
                                      <p:to>
                                        <p:strVal val="visible"/>
                                      </p:to>
                                    </p:set>
                                    <p:anim calcmode="lin" valueType="num">
                                      <p:cBhvr>
                                        <p:cTn id="13" dur="500" fill="hold"/>
                                        <p:tgtEl>
                                          <p:spTgt spid="63520"/>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63520"/>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63520"/>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63520"/>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9" presetClass="entr" presetSubtype="0" accel="100000" fill="hold" grpId="0" nodeType="afterEffect">
                                  <p:stCondLst>
                                    <p:cond delay="0"/>
                                  </p:stCondLst>
                                  <p:childTnLst>
                                    <p:set>
                                      <p:cBhvr>
                                        <p:cTn id="19" dur="1" fill="hold">
                                          <p:stCondLst>
                                            <p:cond delay="0"/>
                                          </p:stCondLst>
                                        </p:cTn>
                                        <p:tgtEl>
                                          <p:spTgt spid="63526"/>
                                        </p:tgtEl>
                                        <p:attrNameLst>
                                          <p:attrName>style.visibility</p:attrName>
                                        </p:attrNameLst>
                                      </p:cBhvr>
                                      <p:to>
                                        <p:strVal val="visible"/>
                                      </p:to>
                                    </p:set>
                                    <p:anim calcmode="lin" valueType="num">
                                      <p:cBhvr>
                                        <p:cTn id="20" dur="500" fill="hold"/>
                                        <p:tgtEl>
                                          <p:spTgt spid="63526"/>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63526"/>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63526"/>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635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63524"/>
                                        </p:tgtEl>
                                        <p:attrNameLst>
                                          <p:attrName>style.visibility</p:attrName>
                                        </p:attrNameLst>
                                      </p:cBhvr>
                                      <p:to>
                                        <p:strVal val="visible"/>
                                      </p:to>
                                    </p:set>
                                    <p:animEffect transition="in" filter="diamond(in)">
                                      <p:cBhvr>
                                        <p:cTn id="28" dur="2000"/>
                                        <p:tgtEl>
                                          <p:spTgt spid="63524"/>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63531"/>
                                        </p:tgtEl>
                                        <p:attrNameLst>
                                          <p:attrName>style.visibility</p:attrName>
                                        </p:attrNameLst>
                                      </p:cBhvr>
                                      <p:to>
                                        <p:strVal val="visible"/>
                                      </p:to>
                                    </p:set>
                                    <p:anim calcmode="lin" valueType="num">
                                      <p:cBhvr additive="base">
                                        <p:cTn id="33" dur="500" fill="hold"/>
                                        <p:tgtEl>
                                          <p:spTgt spid="63531"/>
                                        </p:tgtEl>
                                        <p:attrNameLst>
                                          <p:attrName>ppt_x</p:attrName>
                                        </p:attrNameLst>
                                      </p:cBhvr>
                                      <p:tavLst>
                                        <p:tav tm="0">
                                          <p:val>
                                            <p:strVal val="#ppt_x"/>
                                          </p:val>
                                        </p:tav>
                                        <p:tav tm="100000">
                                          <p:val>
                                            <p:strVal val="#ppt_x"/>
                                          </p:val>
                                        </p:tav>
                                      </p:tavLst>
                                    </p:anim>
                                    <p:anim calcmode="lin" valueType="num">
                                      <p:cBhvr additive="base">
                                        <p:cTn id="34" dur="500" fill="hold"/>
                                        <p:tgtEl>
                                          <p:spTgt spid="6353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3523"/>
                                        </p:tgtEl>
                                        <p:attrNameLst>
                                          <p:attrName>style.visibility</p:attrName>
                                        </p:attrNameLst>
                                      </p:cBhvr>
                                      <p:to>
                                        <p:strVal val="visible"/>
                                      </p:to>
                                    </p:set>
                                    <p:anim calcmode="lin" valueType="num">
                                      <p:cBhvr additive="base">
                                        <p:cTn id="39" dur="500" fill="hold"/>
                                        <p:tgtEl>
                                          <p:spTgt spid="63523"/>
                                        </p:tgtEl>
                                        <p:attrNameLst>
                                          <p:attrName>ppt_x</p:attrName>
                                        </p:attrNameLst>
                                      </p:cBhvr>
                                      <p:tavLst>
                                        <p:tav tm="0">
                                          <p:val>
                                            <p:strVal val="#ppt_x"/>
                                          </p:val>
                                        </p:tav>
                                        <p:tav tm="100000">
                                          <p:val>
                                            <p:strVal val="#ppt_x"/>
                                          </p:val>
                                        </p:tav>
                                      </p:tavLst>
                                    </p:anim>
                                    <p:anim calcmode="lin" valueType="num">
                                      <p:cBhvr additive="base">
                                        <p:cTn id="40" dur="500" fill="hold"/>
                                        <p:tgtEl>
                                          <p:spTgt spid="6352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9" presetClass="entr" presetSubtype="0" accel="100000" fill="hold" grpId="0" nodeType="clickEffect">
                                  <p:stCondLst>
                                    <p:cond delay="0"/>
                                  </p:stCondLst>
                                  <p:childTnLst>
                                    <p:set>
                                      <p:cBhvr>
                                        <p:cTn id="44" dur="1" fill="hold">
                                          <p:stCondLst>
                                            <p:cond delay="0"/>
                                          </p:stCondLst>
                                        </p:cTn>
                                        <p:tgtEl>
                                          <p:spTgt spid="63521"/>
                                        </p:tgtEl>
                                        <p:attrNameLst>
                                          <p:attrName>style.visibility</p:attrName>
                                        </p:attrNameLst>
                                      </p:cBhvr>
                                      <p:to>
                                        <p:strVal val="visible"/>
                                      </p:to>
                                    </p:set>
                                    <p:anim calcmode="lin" valueType="num">
                                      <p:cBhvr>
                                        <p:cTn id="45" dur="500" fill="hold"/>
                                        <p:tgtEl>
                                          <p:spTgt spid="63521"/>
                                        </p:tgtEl>
                                        <p:attrNameLst>
                                          <p:attrName>ppt_h</p:attrName>
                                        </p:attrNameLst>
                                      </p:cBhvr>
                                      <p:tavLst>
                                        <p:tav tm="0">
                                          <p:val>
                                            <p:strVal val="#ppt_h/20"/>
                                          </p:val>
                                        </p:tav>
                                        <p:tav tm="50000">
                                          <p:val>
                                            <p:strVal val="#ppt_h/20"/>
                                          </p:val>
                                        </p:tav>
                                        <p:tav tm="100000">
                                          <p:val>
                                            <p:strVal val="#ppt_h"/>
                                          </p:val>
                                        </p:tav>
                                      </p:tavLst>
                                    </p:anim>
                                    <p:anim calcmode="lin" valueType="num">
                                      <p:cBhvr>
                                        <p:cTn id="46" dur="500" fill="hold"/>
                                        <p:tgtEl>
                                          <p:spTgt spid="63521"/>
                                        </p:tgtEl>
                                        <p:attrNameLst>
                                          <p:attrName>ppt_w</p:attrName>
                                        </p:attrNameLst>
                                      </p:cBhvr>
                                      <p:tavLst>
                                        <p:tav tm="0">
                                          <p:val>
                                            <p:strVal val="#ppt_w+.3"/>
                                          </p:val>
                                        </p:tav>
                                        <p:tav tm="50000">
                                          <p:val>
                                            <p:strVal val="#ppt_w+.3"/>
                                          </p:val>
                                        </p:tav>
                                        <p:tav tm="100000">
                                          <p:val>
                                            <p:strVal val="#ppt_w"/>
                                          </p:val>
                                        </p:tav>
                                      </p:tavLst>
                                    </p:anim>
                                    <p:anim calcmode="lin" valueType="num">
                                      <p:cBhvr>
                                        <p:cTn id="47" dur="500" fill="hold"/>
                                        <p:tgtEl>
                                          <p:spTgt spid="63521"/>
                                        </p:tgtEl>
                                        <p:attrNameLst>
                                          <p:attrName>ppt_x</p:attrName>
                                        </p:attrNameLst>
                                      </p:cBhvr>
                                      <p:tavLst>
                                        <p:tav tm="0">
                                          <p:val>
                                            <p:strVal val="#ppt_x-.3"/>
                                          </p:val>
                                        </p:tav>
                                        <p:tav tm="50000">
                                          <p:val>
                                            <p:strVal val="#ppt_x"/>
                                          </p:val>
                                        </p:tav>
                                        <p:tav tm="100000">
                                          <p:val>
                                            <p:strVal val="#ppt_x"/>
                                          </p:val>
                                        </p:tav>
                                      </p:tavLst>
                                    </p:anim>
                                    <p:anim calcmode="lin" valueType="num">
                                      <p:cBhvr>
                                        <p:cTn id="48" dur="500" fill="hold"/>
                                        <p:tgtEl>
                                          <p:spTgt spid="63521"/>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39" presetClass="entr" presetSubtype="0" accel="100000" fill="hold" grpId="0" nodeType="afterEffect">
                                  <p:stCondLst>
                                    <p:cond delay="0"/>
                                  </p:stCondLst>
                                  <p:childTnLst>
                                    <p:set>
                                      <p:cBhvr>
                                        <p:cTn id="51" dur="1" fill="hold">
                                          <p:stCondLst>
                                            <p:cond delay="0"/>
                                          </p:stCondLst>
                                        </p:cTn>
                                        <p:tgtEl>
                                          <p:spTgt spid="63527"/>
                                        </p:tgtEl>
                                        <p:attrNameLst>
                                          <p:attrName>style.visibility</p:attrName>
                                        </p:attrNameLst>
                                      </p:cBhvr>
                                      <p:to>
                                        <p:strVal val="visible"/>
                                      </p:to>
                                    </p:set>
                                    <p:anim calcmode="lin" valueType="num">
                                      <p:cBhvr>
                                        <p:cTn id="52" dur="500" fill="hold"/>
                                        <p:tgtEl>
                                          <p:spTgt spid="63527"/>
                                        </p:tgtEl>
                                        <p:attrNameLst>
                                          <p:attrName>ppt_h</p:attrName>
                                        </p:attrNameLst>
                                      </p:cBhvr>
                                      <p:tavLst>
                                        <p:tav tm="0">
                                          <p:val>
                                            <p:strVal val="#ppt_h/20"/>
                                          </p:val>
                                        </p:tav>
                                        <p:tav tm="50000">
                                          <p:val>
                                            <p:strVal val="#ppt_h/20"/>
                                          </p:val>
                                        </p:tav>
                                        <p:tav tm="100000">
                                          <p:val>
                                            <p:strVal val="#ppt_h"/>
                                          </p:val>
                                        </p:tav>
                                      </p:tavLst>
                                    </p:anim>
                                    <p:anim calcmode="lin" valueType="num">
                                      <p:cBhvr>
                                        <p:cTn id="53" dur="500" fill="hold"/>
                                        <p:tgtEl>
                                          <p:spTgt spid="63527"/>
                                        </p:tgtEl>
                                        <p:attrNameLst>
                                          <p:attrName>ppt_w</p:attrName>
                                        </p:attrNameLst>
                                      </p:cBhvr>
                                      <p:tavLst>
                                        <p:tav tm="0">
                                          <p:val>
                                            <p:strVal val="#ppt_w+.3"/>
                                          </p:val>
                                        </p:tav>
                                        <p:tav tm="50000">
                                          <p:val>
                                            <p:strVal val="#ppt_w+.3"/>
                                          </p:val>
                                        </p:tav>
                                        <p:tav tm="100000">
                                          <p:val>
                                            <p:strVal val="#ppt_w"/>
                                          </p:val>
                                        </p:tav>
                                      </p:tavLst>
                                    </p:anim>
                                    <p:anim calcmode="lin" valueType="num">
                                      <p:cBhvr>
                                        <p:cTn id="54" dur="500" fill="hold"/>
                                        <p:tgtEl>
                                          <p:spTgt spid="63527"/>
                                        </p:tgtEl>
                                        <p:attrNameLst>
                                          <p:attrName>ppt_x</p:attrName>
                                        </p:attrNameLst>
                                      </p:cBhvr>
                                      <p:tavLst>
                                        <p:tav tm="0">
                                          <p:val>
                                            <p:strVal val="#ppt_x-.3"/>
                                          </p:val>
                                        </p:tav>
                                        <p:tav tm="50000">
                                          <p:val>
                                            <p:strVal val="#ppt_x"/>
                                          </p:val>
                                        </p:tav>
                                        <p:tav tm="100000">
                                          <p:val>
                                            <p:strVal val="#ppt_x"/>
                                          </p:val>
                                        </p:tav>
                                      </p:tavLst>
                                    </p:anim>
                                    <p:anim calcmode="lin" valueType="num">
                                      <p:cBhvr>
                                        <p:cTn id="55" dur="500" fill="hold"/>
                                        <p:tgtEl>
                                          <p:spTgt spid="63527"/>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63525"/>
                                        </p:tgtEl>
                                        <p:attrNameLst>
                                          <p:attrName>style.visibility</p:attrName>
                                        </p:attrNameLst>
                                      </p:cBhvr>
                                      <p:to>
                                        <p:strVal val="visible"/>
                                      </p:to>
                                    </p:set>
                                    <p:animEffect transition="in" filter="diamond(in)">
                                      <p:cBhvr>
                                        <p:cTn id="60" dur="1000"/>
                                        <p:tgtEl>
                                          <p:spTgt spid="63525"/>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63533"/>
                                        </p:tgtEl>
                                        <p:attrNameLst>
                                          <p:attrName>style.visibility</p:attrName>
                                        </p:attrNameLst>
                                      </p:cBhvr>
                                      <p:to>
                                        <p:strVal val="visible"/>
                                      </p:to>
                                    </p:set>
                                    <p:anim calcmode="lin" valueType="num">
                                      <p:cBhvr additive="base">
                                        <p:cTn id="65" dur="500" fill="hold"/>
                                        <p:tgtEl>
                                          <p:spTgt spid="63533"/>
                                        </p:tgtEl>
                                        <p:attrNameLst>
                                          <p:attrName>ppt_x</p:attrName>
                                        </p:attrNameLst>
                                      </p:cBhvr>
                                      <p:tavLst>
                                        <p:tav tm="0">
                                          <p:val>
                                            <p:strVal val="#ppt_x"/>
                                          </p:val>
                                        </p:tav>
                                        <p:tav tm="100000">
                                          <p:val>
                                            <p:strVal val="#ppt_x"/>
                                          </p:val>
                                        </p:tav>
                                      </p:tavLst>
                                    </p:anim>
                                    <p:anim calcmode="lin" valueType="num">
                                      <p:cBhvr additive="base">
                                        <p:cTn id="66" dur="500" fill="hold"/>
                                        <p:tgtEl>
                                          <p:spTgt spid="63533"/>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8" presetClass="entr" presetSubtype="16" fill="hold" grpId="0" nodeType="clickEffect">
                                  <p:stCondLst>
                                    <p:cond delay="0"/>
                                  </p:stCondLst>
                                  <p:childTnLst>
                                    <p:set>
                                      <p:cBhvr>
                                        <p:cTn id="70" dur="1" fill="hold">
                                          <p:stCondLst>
                                            <p:cond delay="0"/>
                                          </p:stCondLst>
                                        </p:cTn>
                                        <p:tgtEl>
                                          <p:spTgt spid="63534"/>
                                        </p:tgtEl>
                                        <p:attrNameLst>
                                          <p:attrName>style.visibility</p:attrName>
                                        </p:attrNameLst>
                                      </p:cBhvr>
                                      <p:to>
                                        <p:strVal val="visible"/>
                                      </p:to>
                                    </p:set>
                                    <p:animEffect transition="in" filter="diamond(in)">
                                      <p:cBhvr>
                                        <p:cTn id="71" dur="1000"/>
                                        <p:tgtEl>
                                          <p:spTgt spid="63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20" grpId="0" animBg="1"/>
      <p:bldP spid="63521" grpId="0" animBg="1"/>
      <p:bldP spid="63522" grpId="0" animBg="1"/>
      <p:bldP spid="63523" grpId="0" animBg="1"/>
      <p:bldP spid="63524" grpId="0" animBg="1"/>
      <p:bldP spid="63525" grpId="0" animBg="1"/>
      <p:bldP spid="63526" grpId="0"/>
      <p:bldP spid="63527" grpId="0"/>
      <p:bldP spid="63531" grpId="0"/>
      <p:bldP spid="63533" grpId="0"/>
      <p:bldP spid="635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Text Box 4"/>
          <p:cNvSpPr txBox="1">
            <a:spLocks noChangeArrowheads="1"/>
          </p:cNvSpPr>
          <p:nvPr/>
        </p:nvSpPr>
        <p:spPr bwMode="auto">
          <a:xfrm>
            <a:off x="1142976" y="642918"/>
            <a:ext cx="7815292" cy="2708434"/>
          </a:xfrm>
          <a:prstGeom prst="rect">
            <a:avLst/>
          </a:prstGeom>
          <a:noFill/>
          <a:ln w="9525">
            <a:noFill/>
            <a:miter lim="800000"/>
            <a:headEnd/>
            <a:tailEnd/>
          </a:ln>
          <a:effectLst/>
        </p:spPr>
        <p:txBody>
          <a:bodyPr wrap="square">
            <a:spAutoFit/>
          </a:bodyPr>
          <a:lstStyle/>
          <a:p>
            <a:pPr>
              <a:spcBef>
                <a:spcPct val="50000"/>
              </a:spcBef>
            </a:pPr>
            <a:r>
              <a:rPr lang="ja-JP" altLang="en-US" sz="2000" dirty="0">
                <a:ea typeface="ＭＳ Ｐゴシック" charset="-128"/>
              </a:rPr>
              <a:t>このようなプロセスを</a:t>
            </a:r>
            <a:r>
              <a:rPr lang="ja-JP" altLang="en-US" sz="2000" b="1" dirty="0">
                <a:solidFill>
                  <a:srgbClr val="FF0000"/>
                </a:solidFill>
                <a:ea typeface="ＭＳ Ｐゴシック" charset="-128"/>
              </a:rPr>
              <a:t>デフレ・スパイラル</a:t>
            </a:r>
            <a:r>
              <a:rPr lang="ja-JP" altLang="en-US" sz="2000" dirty="0">
                <a:ea typeface="ＭＳ Ｐゴシック" charset="-128"/>
              </a:rPr>
              <a:t>という。</a:t>
            </a:r>
          </a:p>
          <a:p>
            <a:pPr>
              <a:spcBef>
                <a:spcPct val="50000"/>
              </a:spcBef>
            </a:pPr>
            <a:r>
              <a:rPr lang="ja-JP" altLang="en-US" sz="2000" dirty="0">
                <a:ea typeface="ＭＳ Ｐゴシック" charset="-128"/>
              </a:rPr>
              <a:t>デフレ･スパイラルが発生すると、経済の完全雇用を回復するのが遅れてしまう。</a:t>
            </a:r>
          </a:p>
          <a:p>
            <a:pPr>
              <a:spcBef>
                <a:spcPct val="50000"/>
              </a:spcBef>
            </a:pPr>
            <a:r>
              <a:rPr lang="ja-JP" altLang="en-US" sz="2000" dirty="0">
                <a:ea typeface="ＭＳ Ｐゴシック" charset="-128"/>
              </a:rPr>
              <a:t>このようなプロセスが長期的につづくと経済は破綻してしまう。これまでこのような破綻は観察されていないので、デフレ・スパイラルが発生してもどこかでストップしていると考えたほうが自然。</a:t>
            </a:r>
          </a:p>
          <a:p>
            <a:pPr>
              <a:spcBef>
                <a:spcPct val="50000"/>
              </a:spcBef>
            </a:pPr>
            <a:r>
              <a:rPr lang="ja-JP" altLang="en-US" sz="2000" dirty="0">
                <a:ea typeface="ＭＳ Ｐゴシック" charset="-128"/>
              </a:rPr>
              <a:t>政府や日本銀行がここで果たしている役割も無視できない</a:t>
            </a:r>
            <a:r>
              <a:rPr lang="ja-JP" altLang="en-US" sz="1800" dirty="0">
                <a:ea typeface="ＭＳ Ｐゴシック" charset="-128"/>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図表 8"/>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5539" name="Rectangle 3"/>
          <p:cNvSpPr>
            <a:spLocks noGrp="1" noChangeArrowheads="1"/>
          </p:cNvSpPr>
          <p:nvPr>
            <p:ph idx="1"/>
          </p:nvPr>
        </p:nvSpPr>
        <p:spPr>
          <a:xfrm>
            <a:off x="1435608" y="1447800"/>
            <a:ext cx="6994044" cy="4800600"/>
          </a:xfrm>
        </p:spPr>
        <p:txBody>
          <a:bodyPr>
            <a:normAutofit/>
          </a:bodyPr>
          <a:lstStyle/>
          <a:p>
            <a:pPr>
              <a:buFontTx/>
              <a:buNone/>
            </a:pPr>
            <a:r>
              <a:rPr lang="ja-JP" altLang="en-US" sz="2000" dirty="0"/>
              <a:t>逆に完全雇用の水準を上回るところで短期の経済活</a:t>
            </a:r>
          </a:p>
          <a:p>
            <a:pPr>
              <a:buFontTx/>
              <a:buNone/>
            </a:pPr>
            <a:r>
              <a:rPr lang="ja-JP" altLang="en-US" sz="2000" dirty="0"/>
              <a:t>動水準が決まっている場合はどのような調整が起き</a:t>
            </a:r>
          </a:p>
          <a:p>
            <a:pPr>
              <a:buFontTx/>
              <a:buNone/>
            </a:pPr>
            <a:r>
              <a:rPr lang="ja-JP" altLang="en-US" sz="2000" dirty="0" err="1"/>
              <a:t>るのだろうか。</a:t>
            </a:r>
            <a:endParaRPr lang="ja-JP" altLang="en-US" sz="2000" dirty="0"/>
          </a:p>
          <a:p>
            <a:pPr>
              <a:buFontTx/>
              <a:buNone/>
            </a:pPr>
            <a:endParaRPr lang="ja-JP" altLang="en-US" sz="2000" dirty="0"/>
          </a:p>
          <a:p>
            <a:pPr>
              <a:buFontTx/>
              <a:buNone/>
            </a:pPr>
            <a:r>
              <a:rPr lang="ja-JP" altLang="en-US" sz="2000" dirty="0"/>
              <a:t>次ページのグラフを見ながら考えてみよう。</a:t>
            </a:r>
          </a:p>
        </p:txBody>
      </p:sp>
      <p:sp>
        <p:nvSpPr>
          <p:cNvPr id="65540" name="Text Box 4"/>
          <p:cNvSpPr txBox="1">
            <a:spLocks noChangeArrowheads="1"/>
          </p:cNvSpPr>
          <p:nvPr/>
        </p:nvSpPr>
        <p:spPr bwMode="auto">
          <a:xfrm>
            <a:off x="1285852" y="3429000"/>
            <a:ext cx="7097739" cy="3016210"/>
          </a:xfrm>
          <a:prstGeom prst="rect">
            <a:avLst/>
          </a:prstGeom>
          <a:noFill/>
          <a:ln w="9525">
            <a:noFill/>
            <a:miter lim="800000"/>
            <a:headEnd/>
            <a:tailEnd/>
          </a:ln>
          <a:effectLst/>
        </p:spPr>
        <p:txBody>
          <a:bodyPr wrap="square">
            <a:spAutoFit/>
          </a:bodyPr>
          <a:lstStyle/>
          <a:p>
            <a:pPr>
              <a:spcBef>
                <a:spcPct val="50000"/>
              </a:spcBef>
            </a:pPr>
            <a:r>
              <a:rPr lang="ja-JP" altLang="en-US" sz="2000" dirty="0">
                <a:ea typeface="ＭＳ Ｐゴシック" charset="-128"/>
              </a:rPr>
              <a:t>完全雇用の水準を上回る生産が行われて</a:t>
            </a:r>
            <a:r>
              <a:rPr lang="ja-JP" altLang="en-US" sz="2000" dirty="0" smtClean="0">
                <a:ea typeface="ＭＳ Ｐゴシック" charset="-128"/>
              </a:rPr>
              <a:t>いる　　残業</a:t>
            </a:r>
            <a:r>
              <a:rPr lang="ja-JP" altLang="en-US" sz="2000" dirty="0">
                <a:ea typeface="ＭＳ Ｐゴシック" charset="-128"/>
              </a:rPr>
              <a:t>が多い。資本も正常な水準を超えて使用されている</a:t>
            </a:r>
            <a:r>
              <a:rPr lang="ja-JP" altLang="en-US" sz="2000" dirty="0" smtClean="0">
                <a:ea typeface="ＭＳ Ｐゴシック" charset="-128"/>
              </a:rPr>
              <a:t>。　　　　</a:t>
            </a:r>
            <a:endParaRPr lang="en-US" altLang="ja-JP" sz="2000" dirty="0" smtClean="0">
              <a:ea typeface="ＭＳ Ｐゴシック" charset="-128"/>
            </a:endParaRPr>
          </a:p>
          <a:p>
            <a:pPr>
              <a:spcBef>
                <a:spcPct val="50000"/>
              </a:spcBef>
            </a:pPr>
            <a:r>
              <a:rPr lang="ja-JP" altLang="en-US" sz="2000" dirty="0" smtClean="0">
                <a:ea typeface="ＭＳ Ｐゴシック" charset="-128"/>
              </a:rPr>
              <a:t>　　労働者</a:t>
            </a:r>
            <a:r>
              <a:rPr lang="ja-JP" altLang="en-US" sz="2000" dirty="0">
                <a:ea typeface="ＭＳ Ｐゴシック" charset="-128"/>
              </a:rPr>
              <a:t>も資本も酷使されている。</a:t>
            </a:r>
          </a:p>
          <a:p>
            <a:pPr>
              <a:spcBef>
                <a:spcPct val="50000"/>
              </a:spcBef>
            </a:pPr>
            <a:r>
              <a:rPr lang="ja-JP" altLang="en-US" sz="2000" dirty="0">
                <a:ea typeface="ＭＳ Ｐゴシック" charset="-128"/>
              </a:rPr>
              <a:t>このような状態を</a:t>
            </a:r>
            <a:r>
              <a:rPr lang="ja-JP" altLang="en-US" sz="2000" dirty="0">
                <a:solidFill>
                  <a:srgbClr val="FF0000"/>
                </a:solidFill>
                <a:ea typeface="ＭＳ Ｐゴシック" charset="-128"/>
              </a:rPr>
              <a:t>景気が過熱</a:t>
            </a:r>
            <a:r>
              <a:rPr lang="ja-JP" altLang="en-US" sz="2000" dirty="0">
                <a:ea typeface="ＭＳ Ｐゴシック" charset="-128"/>
              </a:rPr>
              <a:t>しているという。</a:t>
            </a:r>
          </a:p>
          <a:p>
            <a:pPr>
              <a:spcBef>
                <a:spcPct val="50000"/>
              </a:spcBef>
            </a:pPr>
            <a:r>
              <a:rPr lang="ja-JP" altLang="en-US" sz="2000" dirty="0">
                <a:ea typeface="ＭＳ Ｐゴシック" charset="-128"/>
              </a:rPr>
              <a:t>このようなときには不況期とは逆に労働者は企業の経営者に対して非常に強い立場にあるので、名目賃金の上昇を賃金契約の改定時点に行うことができる。他の企業の労働者に比べて賃金が下がるという心配も少ない。</a:t>
            </a:r>
          </a:p>
        </p:txBody>
      </p:sp>
      <p:cxnSp>
        <p:nvCxnSpPr>
          <p:cNvPr id="7" name="直線矢印コネクタ 6"/>
          <p:cNvCxnSpPr/>
          <p:nvPr/>
        </p:nvCxnSpPr>
        <p:spPr bwMode="auto">
          <a:xfrm>
            <a:off x="6357950" y="3643314"/>
            <a:ext cx="285752"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8" name="直線矢印コネクタ 7"/>
          <p:cNvCxnSpPr/>
          <p:nvPr/>
        </p:nvCxnSpPr>
        <p:spPr bwMode="auto">
          <a:xfrm>
            <a:off x="1357290" y="4357694"/>
            <a:ext cx="285752"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33"/>
          <p:cNvSpPr/>
          <p:nvPr/>
        </p:nvSpPr>
        <p:spPr>
          <a:xfrm>
            <a:off x="1357258" y="357166"/>
            <a:ext cx="7572460" cy="364333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6562" name="Line 2"/>
          <p:cNvSpPr>
            <a:spLocks noChangeShapeType="1"/>
          </p:cNvSpPr>
          <p:nvPr/>
        </p:nvSpPr>
        <p:spPr bwMode="auto">
          <a:xfrm flipV="1">
            <a:off x="2697133" y="620713"/>
            <a:ext cx="0" cy="2808287"/>
          </a:xfrm>
          <a:prstGeom prst="line">
            <a:avLst/>
          </a:prstGeom>
          <a:noFill/>
          <a:ln w="9525">
            <a:solidFill>
              <a:schemeClr val="tx1"/>
            </a:solidFill>
            <a:round/>
            <a:headEnd/>
            <a:tailEnd type="triangle" w="med" len="med"/>
          </a:ln>
          <a:effectLst/>
        </p:spPr>
        <p:txBody>
          <a:bodyPr/>
          <a:lstStyle/>
          <a:p>
            <a:endParaRPr lang="ja-JP" altLang="en-US"/>
          </a:p>
        </p:txBody>
      </p:sp>
      <p:sp>
        <p:nvSpPr>
          <p:cNvPr id="66563" name="Line 3"/>
          <p:cNvSpPr>
            <a:spLocks noChangeShapeType="1"/>
          </p:cNvSpPr>
          <p:nvPr/>
        </p:nvSpPr>
        <p:spPr bwMode="auto">
          <a:xfrm>
            <a:off x="2697133" y="3429000"/>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66564" name="Freeform 4"/>
          <p:cNvSpPr>
            <a:spLocks/>
          </p:cNvSpPr>
          <p:nvPr/>
        </p:nvSpPr>
        <p:spPr bwMode="auto">
          <a:xfrm>
            <a:off x="3057495"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6565" name="Text Box 5"/>
          <p:cNvSpPr txBox="1">
            <a:spLocks noChangeArrowheads="1"/>
          </p:cNvSpPr>
          <p:nvPr/>
        </p:nvSpPr>
        <p:spPr bwMode="auto">
          <a:xfrm>
            <a:off x="5937220" y="2708275"/>
            <a:ext cx="792163"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AD1</a:t>
            </a:r>
          </a:p>
        </p:txBody>
      </p:sp>
      <p:sp>
        <p:nvSpPr>
          <p:cNvPr id="66566" name="Text Box 6"/>
          <p:cNvSpPr txBox="1">
            <a:spLocks noChangeArrowheads="1"/>
          </p:cNvSpPr>
          <p:nvPr/>
        </p:nvSpPr>
        <p:spPr bwMode="auto">
          <a:xfrm>
            <a:off x="5433983" y="3500438"/>
            <a:ext cx="14398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実質</a:t>
            </a:r>
            <a:r>
              <a:rPr lang="en-US" altLang="ja-JP" sz="1600">
                <a:ea typeface="ＭＳ Ｐゴシック" charset="-128"/>
              </a:rPr>
              <a:t>GDP(Y)</a:t>
            </a:r>
          </a:p>
        </p:txBody>
      </p:sp>
      <p:sp>
        <p:nvSpPr>
          <p:cNvPr id="66567" name="Text Box 7"/>
          <p:cNvSpPr txBox="1">
            <a:spLocks noChangeArrowheads="1"/>
          </p:cNvSpPr>
          <p:nvPr/>
        </p:nvSpPr>
        <p:spPr bwMode="auto">
          <a:xfrm>
            <a:off x="2554258" y="3500438"/>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66568" name="Text Box 8"/>
          <p:cNvSpPr txBox="1">
            <a:spLocks noChangeArrowheads="1"/>
          </p:cNvSpPr>
          <p:nvPr/>
        </p:nvSpPr>
        <p:spPr bwMode="auto">
          <a:xfrm>
            <a:off x="1257270" y="692150"/>
            <a:ext cx="13684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物価水準</a:t>
            </a:r>
            <a:r>
              <a:rPr lang="en-US" altLang="ja-JP" sz="1600">
                <a:ea typeface="ＭＳ Ｐゴシック" charset="-128"/>
              </a:rPr>
              <a:t>(P)</a:t>
            </a:r>
          </a:p>
        </p:txBody>
      </p:sp>
      <p:sp>
        <p:nvSpPr>
          <p:cNvPr id="66569" name="Text Box 9"/>
          <p:cNvSpPr txBox="1">
            <a:spLocks noChangeArrowheads="1"/>
          </p:cNvSpPr>
          <p:nvPr/>
        </p:nvSpPr>
        <p:spPr bwMode="auto">
          <a:xfrm>
            <a:off x="5643538" y="1357298"/>
            <a:ext cx="3457575"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図</a:t>
            </a:r>
            <a:r>
              <a:rPr lang="en-US" altLang="ja-JP" sz="1600" dirty="0">
                <a:ea typeface="ＭＳ Ｐゴシック" charset="-128"/>
              </a:rPr>
              <a:t>10</a:t>
            </a:r>
            <a:r>
              <a:rPr lang="ja-JP" altLang="en-US" sz="1600" dirty="0">
                <a:ea typeface="ＭＳ Ｐゴシック" charset="-128"/>
              </a:rPr>
              <a:t>－</a:t>
            </a:r>
            <a:r>
              <a:rPr lang="en-US" altLang="ja-JP" sz="1600" dirty="0">
                <a:ea typeface="ＭＳ Ｐゴシック" charset="-128"/>
              </a:rPr>
              <a:t>7</a:t>
            </a:r>
            <a:r>
              <a:rPr lang="ja-JP" altLang="en-US" sz="1600" dirty="0">
                <a:ea typeface="ＭＳ Ｐゴシック" charset="-128"/>
              </a:rPr>
              <a:t>　完全雇用の回復のプロセス</a:t>
            </a:r>
          </a:p>
        </p:txBody>
      </p:sp>
      <p:sp>
        <p:nvSpPr>
          <p:cNvPr id="66570" name="Line 10"/>
          <p:cNvSpPr>
            <a:spLocks noChangeShapeType="1"/>
          </p:cNvSpPr>
          <p:nvPr/>
        </p:nvSpPr>
        <p:spPr bwMode="auto">
          <a:xfrm flipV="1">
            <a:off x="2986058" y="2349500"/>
            <a:ext cx="1079500" cy="936625"/>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6571" name="Line 11"/>
          <p:cNvSpPr>
            <a:spLocks noChangeShapeType="1"/>
          </p:cNvSpPr>
          <p:nvPr/>
        </p:nvSpPr>
        <p:spPr bwMode="auto">
          <a:xfrm flipV="1">
            <a:off x="4065558" y="836613"/>
            <a:ext cx="792162" cy="1511300"/>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6573" name="Line 13"/>
          <p:cNvSpPr>
            <a:spLocks noChangeShapeType="1"/>
          </p:cNvSpPr>
          <p:nvPr/>
        </p:nvSpPr>
        <p:spPr bwMode="auto">
          <a:xfrm>
            <a:off x="3849658" y="692150"/>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66574" name="Line 14"/>
          <p:cNvSpPr>
            <a:spLocks noChangeShapeType="1"/>
          </p:cNvSpPr>
          <p:nvPr/>
        </p:nvSpPr>
        <p:spPr bwMode="auto">
          <a:xfrm flipH="1">
            <a:off x="2625695" y="2420938"/>
            <a:ext cx="1800225" cy="0"/>
          </a:xfrm>
          <a:prstGeom prst="line">
            <a:avLst/>
          </a:prstGeom>
          <a:noFill/>
          <a:ln w="9525">
            <a:solidFill>
              <a:schemeClr val="tx1"/>
            </a:solidFill>
            <a:prstDash val="dash"/>
            <a:round/>
            <a:headEnd/>
            <a:tailEnd/>
          </a:ln>
          <a:effectLst/>
        </p:spPr>
        <p:txBody>
          <a:bodyPr/>
          <a:lstStyle/>
          <a:p>
            <a:endParaRPr lang="ja-JP" altLang="en-US"/>
          </a:p>
        </p:txBody>
      </p:sp>
      <p:sp>
        <p:nvSpPr>
          <p:cNvPr id="66575" name="Text Box 15"/>
          <p:cNvSpPr txBox="1">
            <a:spLocks noChangeArrowheads="1"/>
          </p:cNvSpPr>
          <p:nvPr/>
        </p:nvSpPr>
        <p:spPr bwMode="auto">
          <a:xfrm>
            <a:off x="4641820" y="549275"/>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5</a:t>
            </a:r>
          </a:p>
        </p:txBody>
      </p:sp>
      <p:graphicFrame>
        <p:nvGraphicFramePr>
          <p:cNvPr id="66576" name="Object 16"/>
          <p:cNvGraphicFramePr>
            <a:graphicFrameLocks noChangeAspect="1"/>
          </p:cNvGraphicFramePr>
          <p:nvPr/>
        </p:nvGraphicFramePr>
        <p:xfrm>
          <a:off x="3778220" y="3500438"/>
          <a:ext cx="293682" cy="357190"/>
        </p:xfrm>
        <a:graphic>
          <a:graphicData uri="http://schemas.openxmlformats.org/presentationml/2006/ole">
            <mc:AlternateContent xmlns:mc="http://schemas.openxmlformats.org/markup-compatibility/2006">
              <mc:Choice xmlns:v="urn:schemas-microsoft-com:vml" Requires="v">
                <p:oleObj spid="_x0000_s66672" name="数式" r:id="rId3" imgW="190440" imgH="215640" progId="Equation.3">
                  <p:embed/>
                </p:oleObj>
              </mc:Choice>
              <mc:Fallback>
                <p:oleObj name="数式" r:id="rId3" imgW="190440" imgH="215640" progId="Equation.3">
                  <p:embed/>
                  <p:pic>
                    <p:nvPicPr>
                      <p:cNvPr id="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8220" y="3500438"/>
                        <a:ext cx="293682" cy="3571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6577" name="Object 17"/>
          <p:cNvGraphicFramePr>
            <a:graphicFrameLocks noChangeAspect="1"/>
          </p:cNvGraphicFramePr>
          <p:nvPr/>
        </p:nvGraphicFramePr>
        <p:xfrm>
          <a:off x="4425920" y="3500438"/>
          <a:ext cx="288924" cy="357190"/>
        </p:xfrm>
        <a:graphic>
          <a:graphicData uri="http://schemas.openxmlformats.org/presentationml/2006/ole">
            <mc:AlternateContent xmlns:mc="http://schemas.openxmlformats.org/markup-compatibility/2006">
              <mc:Choice xmlns:v="urn:schemas-microsoft-com:vml" Requires="v">
                <p:oleObj spid="_x0000_s66673" name="数式" r:id="rId5" imgW="190440" imgH="190440" progId="Equation.3">
                  <p:embed/>
                </p:oleObj>
              </mc:Choice>
              <mc:Fallback>
                <p:oleObj name="数式" r:id="rId5" imgW="190440" imgH="190440" progId="Equation.3">
                  <p:embed/>
                  <p:pic>
                    <p:nvPicPr>
                      <p:cNvPr id="0"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5920" y="3500438"/>
                        <a:ext cx="288924" cy="3571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6578" name="Object 18"/>
          <p:cNvGraphicFramePr>
            <a:graphicFrameLocks noChangeAspect="1"/>
          </p:cNvGraphicFramePr>
          <p:nvPr/>
        </p:nvGraphicFramePr>
        <p:xfrm>
          <a:off x="2285952" y="2214554"/>
          <a:ext cx="327043" cy="325446"/>
        </p:xfrm>
        <a:graphic>
          <a:graphicData uri="http://schemas.openxmlformats.org/presentationml/2006/ole">
            <mc:AlternateContent xmlns:mc="http://schemas.openxmlformats.org/markup-compatibility/2006">
              <mc:Choice xmlns:v="urn:schemas-microsoft-com:vml" Requires="v">
                <p:oleObj spid="_x0000_s66674" name="数式" r:id="rId7" imgW="203040" imgH="190440" progId="Equation.3">
                  <p:embed/>
                </p:oleObj>
              </mc:Choice>
              <mc:Fallback>
                <p:oleObj name="数式" r:id="rId7" imgW="203040" imgH="190440" progId="Equation.3">
                  <p:embed/>
                  <p:pic>
                    <p:nvPicPr>
                      <p:cNvPr id="0"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5952" y="2214554"/>
                        <a:ext cx="327043" cy="32544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579" name="Text Box 19"/>
          <p:cNvSpPr txBox="1">
            <a:spLocks noChangeArrowheads="1"/>
          </p:cNvSpPr>
          <p:nvPr/>
        </p:nvSpPr>
        <p:spPr bwMode="auto">
          <a:xfrm>
            <a:off x="3286084" y="1857364"/>
            <a:ext cx="431800" cy="336550"/>
          </a:xfrm>
          <a:prstGeom prst="rect">
            <a:avLst/>
          </a:prstGeom>
          <a:noFill/>
          <a:ln w="9525">
            <a:noFill/>
            <a:miter lim="800000"/>
            <a:headEnd/>
            <a:tailEnd/>
          </a:ln>
          <a:effectLst/>
        </p:spPr>
        <p:txBody>
          <a:bodyPr>
            <a:spAutoFit/>
          </a:bodyPr>
          <a:lstStyle/>
          <a:p>
            <a:pPr>
              <a:spcBef>
                <a:spcPct val="50000"/>
              </a:spcBef>
            </a:pPr>
            <a:r>
              <a:rPr lang="en-US" altLang="ja-JP" sz="1600" dirty="0">
                <a:ea typeface="ＭＳ Ｐゴシック" charset="-128"/>
              </a:rPr>
              <a:t>E6</a:t>
            </a:r>
          </a:p>
        </p:txBody>
      </p:sp>
      <p:sp>
        <p:nvSpPr>
          <p:cNvPr id="66582" name="Line 22"/>
          <p:cNvSpPr>
            <a:spLocks noChangeShapeType="1"/>
          </p:cNvSpPr>
          <p:nvPr/>
        </p:nvSpPr>
        <p:spPr bwMode="auto">
          <a:xfrm flipV="1">
            <a:off x="2841595" y="2060575"/>
            <a:ext cx="1008063" cy="79216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ja-JP" altLang="en-US"/>
          </a:p>
        </p:txBody>
      </p:sp>
      <p:sp>
        <p:nvSpPr>
          <p:cNvPr id="66583" name="Line 23"/>
          <p:cNvSpPr>
            <a:spLocks noChangeShapeType="1"/>
          </p:cNvSpPr>
          <p:nvPr/>
        </p:nvSpPr>
        <p:spPr bwMode="auto">
          <a:xfrm flipV="1">
            <a:off x="3849658" y="692150"/>
            <a:ext cx="647700" cy="1368425"/>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ja-JP" altLang="en-US"/>
          </a:p>
        </p:txBody>
      </p:sp>
      <p:sp>
        <p:nvSpPr>
          <p:cNvPr id="66584" name="Text Box 24"/>
          <p:cNvSpPr txBox="1">
            <a:spLocks noChangeArrowheads="1"/>
          </p:cNvSpPr>
          <p:nvPr/>
        </p:nvSpPr>
        <p:spPr bwMode="auto">
          <a:xfrm>
            <a:off x="4136995" y="333375"/>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6</a:t>
            </a:r>
          </a:p>
        </p:txBody>
      </p:sp>
      <p:sp>
        <p:nvSpPr>
          <p:cNvPr id="66585" name="Text Box 25"/>
          <p:cNvSpPr txBox="1">
            <a:spLocks noChangeArrowheads="1"/>
          </p:cNvSpPr>
          <p:nvPr/>
        </p:nvSpPr>
        <p:spPr bwMode="auto">
          <a:xfrm>
            <a:off x="5145058" y="692150"/>
            <a:ext cx="7921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4</a:t>
            </a:r>
          </a:p>
        </p:txBody>
      </p:sp>
      <p:sp>
        <p:nvSpPr>
          <p:cNvPr id="66586" name="Line 26"/>
          <p:cNvSpPr>
            <a:spLocks noChangeShapeType="1"/>
          </p:cNvSpPr>
          <p:nvPr/>
        </p:nvSpPr>
        <p:spPr bwMode="auto">
          <a:xfrm flipH="1">
            <a:off x="4857720" y="908050"/>
            <a:ext cx="287338" cy="0"/>
          </a:xfrm>
          <a:prstGeom prst="line">
            <a:avLst/>
          </a:prstGeom>
          <a:noFill/>
          <a:ln w="9525">
            <a:solidFill>
              <a:srgbClr val="FF0000"/>
            </a:solidFill>
            <a:round/>
            <a:headEnd/>
            <a:tailEnd type="triangle" w="med" len="med"/>
          </a:ln>
          <a:effectLst/>
        </p:spPr>
        <p:txBody>
          <a:bodyPr/>
          <a:lstStyle/>
          <a:p>
            <a:endParaRPr lang="ja-JP" altLang="en-US"/>
          </a:p>
        </p:txBody>
      </p:sp>
      <p:sp>
        <p:nvSpPr>
          <p:cNvPr id="66587" name="Line 27"/>
          <p:cNvSpPr>
            <a:spLocks noChangeShapeType="1"/>
          </p:cNvSpPr>
          <p:nvPr/>
        </p:nvSpPr>
        <p:spPr bwMode="auto">
          <a:xfrm flipH="1">
            <a:off x="4497358" y="836613"/>
            <a:ext cx="287337" cy="0"/>
          </a:xfrm>
          <a:prstGeom prst="line">
            <a:avLst/>
          </a:prstGeom>
          <a:noFill/>
          <a:ln w="9525">
            <a:solidFill>
              <a:srgbClr val="FF0000"/>
            </a:solidFill>
            <a:round/>
            <a:headEnd/>
            <a:tailEnd type="triangle" w="med" len="med"/>
          </a:ln>
          <a:effectLst/>
        </p:spPr>
        <p:txBody>
          <a:bodyPr/>
          <a:lstStyle/>
          <a:p>
            <a:endParaRPr lang="ja-JP" altLang="en-US"/>
          </a:p>
        </p:txBody>
      </p:sp>
      <p:sp>
        <p:nvSpPr>
          <p:cNvPr id="66588" name="Text Box 28"/>
          <p:cNvSpPr txBox="1">
            <a:spLocks noChangeArrowheads="1"/>
          </p:cNvSpPr>
          <p:nvPr/>
        </p:nvSpPr>
        <p:spPr bwMode="auto">
          <a:xfrm>
            <a:off x="4643406" y="2143116"/>
            <a:ext cx="431800" cy="336550"/>
          </a:xfrm>
          <a:prstGeom prst="rect">
            <a:avLst/>
          </a:prstGeom>
          <a:noFill/>
          <a:ln w="9525">
            <a:noFill/>
            <a:miter lim="800000"/>
            <a:headEnd/>
            <a:tailEnd/>
          </a:ln>
          <a:effectLst/>
        </p:spPr>
        <p:txBody>
          <a:bodyPr>
            <a:spAutoFit/>
          </a:bodyPr>
          <a:lstStyle/>
          <a:p>
            <a:pPr>
              <a:spcBef>
                <a:spcPct val="50000"/>
              </a:spcBef>
            </a:pPr>
            <a:r>
              <a:rPr lang="en-US" altLang="ja-JP" sz="1600" dirty="0">
                <a:ea typeface="ＭＳ Ｐゴシック" charset="-128"/>
              </a:rPr>
              <a:t>E4</a:t>
            </a:r>
          </a:p>
        </p:txBody>
      </p:sp>
      <p:sp>
        <p:nvSpPr>
          <p:cNvPr id="66597" name="Text Box 37"/>
          <p:cNvSpPr txBox="1">
            <a:spLocks noChangeArrowheads="1"/>
          </p:cNvSpPr>
          <p:nvPr/>
        </p:nvSpPr>
        <p:spPr bwMode="auto">
          <a:xfrm>
            <a:off x="1473170" y="4149725"/>
            <a:ext cx="5256213" cy="366713"/>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charset="-128"/>
            </a:endParaRPr>
          </a:p>
        </p:txBody>
      </p:sp>
      <p:sp>
        <p:nvSpPr>
          <p:cNvPr id="66604" name="Freeform 44"/>
          <p:cNvSpPr>
            <a:spLocks/>
          </p:cNvSpPr>
          <p:nvPr/>
        </p:nvSpPr>
        <p:spPr bwMode="auto">
          <a:xfrm>
            <a:off x="3562320" y="981075"/>
            <a:ext cx="1655763" cy="2376488"/>
          </a:xfrm>
          <a:custGeom>
            <a:avLst/>
            <a:gdLst/>
            <a:ahLst/>
            <a:cxnLst>
              <a:cxn ang="0">
                <a:pos x="0" y="1406"/>
              </a:cxn>
              <a:cxn ang="0">
                <a:pos x="453" y="997"/>
              </a:cxn>
              <a:cxn ang="0">
                <a:pos x="997" y="0"/>
              </a:cxn>
            </a:cxnLst>
            <a:rect l="0" t="0" r="r" b="b"/>
            <a:pathLst>
              <a:path w="997" h="1406">
                <a:moveTo>
                  <a:pt x="0" y="1406"/>
                </a:moveTo>
                <a:cubicBezTo>
                  <a:pt x="143" y="1318"/>
                  <a:pt x="287" y="1231"/>
                  <a:pt x="453" y="997"/>
                </a:cubicBezTo>
                <a:cubicBezTo>
                  <a:pt x="619" y="763"/>
                  <a:pt x="808" y="381"/>
                  <a:pt x="997" y="0"/>
                </a:cubicBezTo>
              </a:path>
            </a:pathLst>
          </a:custGeom>
          <a:noFill/>
          <a:ln w="38100" cap="flat">
            <a:solidFill>
              <a:schemeClr val="tx1"/>
            </a:solidFill>
            <a:prstDash val="dash"/>
            <a:round/>
            <a:headEnd/>
            <a:tailEnd/>
          </a:ln>
          <a:effectLst/>
        </p:spPr>
        <p:txBody>
          <a:bodyPr/>
          <a:lstStyle/>
          <a:p>
            <a:endParaRPr lang="ja-JP" altLang="en-US"/>
          </a:p>
        </p:txBody>
      </p:sp>
      <p:sp>
        <p:nvSpPr>
          <p:cNvPr id="66605" name="Line 45"/>
          <p:cNvSpPr>
            <a:spLocks noChangeShapeType="1"/>
          </p:cNvSpPr>
          <p:nvPr/>
        </p:nvSpPr>
        <p:spPr bwMode="auto">
          <a:xfrm>
            <a:off x="4497358" y="2420938"/>
            <a:ext cx="0" cy="1008062"/>
          </a:xfrm>
          <a:prstGeom prst="line">
            <a:avLst/>
          </a:prstGeom>
          <a:noFill/>
          <a:ln w="9525">
            <a:solidFill>
              <a:schemeClr val="tx1"/>
            </a:solidFill>
            <a:prstDash val="dash"/>
            <a:round/>
            <a:headEnd/>
            <a:tailEnd/>
          </a:ln>
          <a:effectLst/>
        </p:spPr>
        <p:txBody>
          <a:bodyPr/>
          <a:lstStyle/>
          <a:p>
            <a:endParaRPr lang="ja-JP" altLang="en-US"/>
          </a:p>
        </p:txBody>
      </p:sp>
      <p:sp>
        <p:nvSpPr>
          <p:cNvPr id="66607" name="Text Box 47"/>
          <p:cNvSpPr txBox="1">
            <a:spLocks noChangeArrowheads="1"/>
          </p:cNvSpPr>
          <p:nvPr/>
        </p:nvSpPr>
        <p:spPr bwMode="auto">
          <a:xfrm>
            <a:off x="1357258" y="4143380"/>
            <a:ext cx="6958036" cy="915988"/>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このような賃金の改定は企業の業績を悪化させため、企業の生産意欲は減退する。これは、これまでと同じ物価水準でも経済の生産活動水準を減少させることに</a:t>
            </a:r>
            <a:r>
              <a:rPr lang="ja-JP" altLang="en-US" sz="1800" dirty="0" smtClean="0">
                <a:ea typeface="ＭＳ Ｐゴシック" charset="-128"/>
              </a:rPr>
              <a:t>なる。</a:t>
            </a:r>
            <a:endParaRPr lang="ja-JP" altLang="en-US" sz="1800" dirty="0">
              <a:ea typeface="ＭＳ Ｐゴシック" charset="-128"/>
            </a:endParaRPr>
          </a:p>
        </p:txBody>
      </p:sp>
      <p:sp>
        <p:nvSpPr>
          <p:cNvPr id="66608" name="Line 48"/>
          <p:cNvSpPr>
            <a:spLocks noChangeShapeType="1"/>
          </p:cNvSpPr>
          <p:nvPr/>
        </p:nvSpPr>
        <p:spPr bwMode="auto">
          <a:xfrm>
            <a:off x="4286216" y="4929198"/>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66609" name="Text Box 49"/>
          <p:cNvSpPr txBox="1">
            <a:spLocks noChangeArrowheads="1"/>
          </p:cNvSpPr>
          <p:nvPr/>
        </p:nvSpPr>
        <p:spPr bwMode="auto">
          <a:xfrm>
            <a:off x="1473170" y="5157788"/>
            <a:ext cx="6170632" cy="646331"/>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総供給曲線は左シフトする。このシフトは完全雇用の水準に一致するまで続き、</a:t>
            </a:r>
            <a:r>
              <a:rPr lang="en-US" altLang="ja-JP" sz="1800" dirty="0">
                <a:ea typeface="ＭＳ Ｐゴシック" charset="-128"/>
              </a:rPr>
              <a:t>AS6</a:t>
            </a:r>
            <a:r>
              <a:rPr lang="ja-JP" altLang="en-US" sz="1800" dirty="0">
                <a:ea typeface="ＭＳ Ｐゴシック" charset="-128"/>
              </a:rPr>
              <a:t>にシフトするまで続く。</a:t>
            </a:r>
          </a:p>
        </p:txBody>
      </p:sp>
      <p:sp>
        <p:nvSpPr>
          <p:cNvPr id="66610" name="Line 50"/>
          <p:cNvSpPr>
            <a:spLocks noChangeShapeType="1"/>
          </p:cNvSpPr>
          <p:nvPr/>
        </p:nvSpPr>
        <p:spPr bwMode="auto">
          <a:xfrm>
            <a:off x="3994120" y="5805488"/>
            <a:ext cx="0" cy="288925"/>
          </a:xfrm>
          <a:prstGeom prst="line">
            <a:avLst/>
          </a:prstGeom>
          <a:noFill/>
          <a:ln w="9525">
            <a:solidFill>
              <a:schemeClr val="tx1"/>
            </a:solidFill>
            <a:round/>
            <a:headEnd/>
            <a:tailEnd type="triangle" w="med" len="med"/>
          </a:ln>
          <a:effectLst/>
        </p:spPr>
        <p:txBody>
          <a:bodyPr/>
          <a:lstStyle/>
          <a:p>
            <a:endParaRPr lang="ja-JP" altLang="en-US"/>
          </a:p>
        </p:txBody>
      </p:sp>
      <p:sp>
        <p:nvSpPr>
          <p:cNvPr id="66612" name="Text Box 52"/>
          <p:cNvSpPr txBox="1">
            <a:spLocks noChangeArrowheads="1"/>
          </p:cNvSpPr>
          <p:nvPr/>
        </p:nvSpPr>
        <p:spPr bwMode="auto">
          <a:xfrm>
            <a:off x="1544608" y="6078538"/>
            <a:ext cx="4895850" cy="77946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経済の均衡は点</a:t>
            </a:r>
            <a:r>
              <a:rPr lang="en-US" altLang="ja-JP" sz="1800" dirty="0">
                <a:ea typeface="ＭＳ Ｐゴシック" charset="-128"/>
              </a:rPr>
              <a:t>E6</a:t>
            </a:r>
            <a:r>
              <a:rPr lang="ja-JP" altLang="en-US" sz="1800" dirty="0">
                <a:ea typeface="ＭＳ Ｐゴシック" charset="-128"/>
              </a:rPr>
              <a:t>に</a:t>
            </a:r>
            <a:r>
              <a:rPr lang="ja-JP" altLang="en-US" sz="1800" dirty="0" smtClean="0">
                <a:ea typeface="ＭＳ Ｐゴシック" charset="-128"/>
              </a:rPr>
              <a:t>落ち着く</a:t>
            </a:r>
            <a:r>
              <a:rPr lang="ja-JP" altLang="en-US" sz="1800" dirty="0">
                <a:ea typeface="ＭＳ Ｐゴシック" charset="-128"/>
              </a:rPr>
              <a:t>。</a:t>
            </a:r>
          </a:p>
          <a:p>
            <a:pPr>
              <a:spcBef>
                <a:spcPct val="50000"/>
              </a:spcBef>
            </a:pPr>
            <a:r>
              <a:rPr lang="ja-JP" altLang="en-US" sz="1800" dirty="0">
                <a:ea typeface="ＭＳ Ｐゴシック" charset="-128"/>
              </a:rPr>
              <a:t>ここでも市場の調整が時間の経過とともに働く。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609"/>
                                        </p:tgtEl>
                                        <p:attrNameLst>
                                          <p:attrName>style.visibility</p:attrName>
                                        </p:attrNameLst>
                                      </p:cBhvr>
                                      <p:to>
                                        <p:strVal val="visible"/>
                                      </p:to>
                                    </p:set>
                                    <p:anim calcmode="lin" valueType="num">
                                      <p:cBhvr additive="base">
                                        <p:cTn id="7" dur="500" fill="hold"/>
                                        <p:tgtEl>
                                          <p:spTgt spid="66609"/>
                                        </p:tgtEl>
                                        <p:attrNameLst>
                                          <p:attrName>ppt_x</p:attrName>
                                        </p:attrNameLst>
                                      </p:cBhvr>
                                      <p:tavLst>
                                        <p:tav tm="0">
                                          <p:val>
                                            <p:strVal val="#ppt_x"/>
                                          </p:val>
                                        </p:tav>
                                        <p:tav tm="100000">
                                          <p:val>
                                            <p:strVal val="#ppt_x"/>
                                          </p:val>
                                        </p:tav>
                                      </p:tavLst>
                                    </p:anim>
                                    <p:anim calcmode="lin" valueType="num">
                                      <p:cBhvr additive="base">
                                        <p:cTn id="8" dur="500" fill="hold"/>
                                        <p:tgtEl>
                                          <p:spTgt spid="6660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grpId="0" nodeType="clickEffect">
                                  <p:stCondLst>
                                    <p:cond delay="0"/>
                                  </p:stCondLst>
                                  <p:childTnLst>
                                    <p:set>
                                      <p:cBhvr>
                                        <p:cTn id="12" dur="1" fill="hold">
                                          <p:stCondLst>
                                            <p:cond delay="0"/>
                                          </p:stCondLst>
                                        </p:cTn>
                                        <p:tgtEl>
                                          <p:spTgt spid="66586"/>
                                        </p:tgtEl>
                                        <p:attrNameLst>
                                          <p:attrName>style.visibility</p:attrName>
                                        </p:attrNameLst>
                                      </p:cBhvr>
                                      <p:to>
                                        <p:strVal val="visible"/>
                                      </p:to>
                                    </p:set>
                                    <p:anim calcmode="lin" valueType="num">
                                      <p:cBhvr>
                                        <p:cTn id="13" dur="500" fill="hold"/>
                                        <p:tgtEl>
                                          <p:spTgt spid="66586"/>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66586"/>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66586"/>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6658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grpId="0" nodeType="clickEffect">
                                  <p:stCondLst>
                                    <p:cond delay="0"/>
                                  </p:stCondLst>
                                  <p:childTnLst>
                                    <p:set>
                                      <p:cBhvr>
                                        <p:cTn id="20" dur="1" fill="hold">
                                          <p:stCondLst>
                                            <p:cond delay="0"/>
                                          </p:stCondLst>
                                        </p:cTn>
                                        <p:tgtEl>
                                          <p:spTgt spid="66570"/>
                                        </p:tgtEl>
                                        <p:attrNameLst>
                                          <p:attrName>style.visibility</p:attrName>
                                        </p:attrNameLst>
                                      </p:cBhvr>
                                      <p:to>
                                        <p:strVal val="visible"/>
                                      </p:to>
                                    </p:set>
                                    <p:anim calcmode="lin" valueType="num">
                                      <p:cBhvr>
                                        <p:cTn id="21" dur="500" fill="hold"/>
                                        <p:tgtEl>
                                          <p:spTgt spid="66570"/>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66570"/>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66570"/>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66570"/>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39" presetClass="entr" presetSubtype="0" accel="100000" fill="hold" grpId="0" nodeType="afterEffect">
                                  <p:stCondLst>
                                    <p:cond delay="0"/>
                                  </p:stCondLst>
                                  <p:childTnLst>
                                    <p:set>
                                      <p:cBhvr>
                                        <p:cTn id="27" dur="1" fill="hold">
                                          <p:stCondLst>
                                            <p:cond delay="0"/>
                                          </p:stCondLst>
                                        </p:cTn>
                                        <p:tgtEl>
                                          <p:spTgt spid="66571"/>
                                        </p:tgtEl>
                                        <p:attrNameLst>
                                          <p:attrName>style.visibility</p:attrName>
                                        </p:attrNameLst>
                                      </p:cBhvr>
                                      <p:to>
                                        <p:strVal val="visible"/>
                                      </p:to>
                                    </p:set>
                                    <p:anim calcmode="lin" valueType="num">
                                      <p:cBhvr>
                                        <p:cTn id="28" dur="500" fill="hold"/>
                                        <p:tgtEl>
                                          <p:spTgt spid="66571"/>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6571"/>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6571"/>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6571"/>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39" presetClass="entr" presetSubtype="0" accel="100000" fill="hold" grpId="0" nodeType="afterEffect">
                                  <p:stCondLst>
                                    <p:cond delay="0"/>
                                  </p:stCondLst>
                                  <p:childTnLst>
                                    <p:set>
                                      <p:cBhvr>
                                        <p:cTn id="34" dur="1" fill="hold">
                                          <p:stCondLst>
                                            <p:cond delay="0"/>
                                          </p:stCondLst>
                                        </p:cTn>
                                        <p:tgtEl>
                                          <p:spTgt spid="66575"/>
                                        </p:tgtEl>
                                        <p:attrNameLst>
                                          <p:attrName>style.visibility</p:attrName>
                                        </p:attrNameLst>
                                      </p:cBhvr>
                                      <p:to>
                                        <p:strVal val="visible"/>
                                      </p:to>
                                    </p:set>
                                    <p:anim calcmode="lin" valueType="num">
                                      <p:cBhvr>
                                        <p:cTn id="35" dur="500" fill="hold"/>
                                        <p:tgtEl>
                                          <p:spTgt spid="66575"/>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66575"/>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66575"/>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6657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9" presetClass="entr" presetSubtype="0" accel="100000" fill="hold" grpId="0" nodeType="clickEffect">
                                  <p:stCondLst>
                                    <p:cond delay="0"/>
                                  </p:stCondLst>
                                  <p:childTnLst>
                                    <p:set>
                                      <p:cBhvr>
                                        <p:cTn id="42" dur="1" fill="hold">
                                          <p:stCondLst>
                                            <p:cond delay="0"/>
                                          </p:stCondLst>
                                        </p:cTn>
                                        <p:tgtEl>
                                          <p:spTgt spid="66587"/>
                                        </p:tgtEl>
                                        <p:attrNameLst>
                                          <p:attrName>style.visibility</p:attrName>
                                        </p:attrNameLst>
                                      </p:cBhvr>
                                      <p:to>
                                        <p:strVal val="visible"/>
                                      </p:to>
                                    </p:set>
                                    <p:anim calcmode="lin" valueType="num">
                                      <p:cBhvr>
                                        <p:cTn id="43" dur="500" fill="hold"/>
                                        <p:tgtEl>
                                          <p:spTgt spid="66587"/>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66587"/>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66587"/>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6658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9" presetClass="entr" presetSubtype="0" accel="100000" fill="hold" grpId="0" nodeType="clickEffect">
                                  <p:stCondLst>
                                    <p:cond delay="0"/>
                                  </p:stCondLst>
                                  <p:childTnLst>
                                    <p:set>
                                      <p:cBhvr>
                                        <p:cTn id="50" dur="1" fill="hold">
                                          <p:stCondLst>
                                            <p:cond delay="0"/>
                                          </p:stCondLst>
                                        </p:cTn>
                                        <p:tgtEl>
                                          <p:spTgt spid="66582"/>
                                        </p:tgtEl>
                                        <p:attrNameLst>
                                          <p:attrName>style.visibility</p:attrName>
                                        </p:attrNameLst>
                                      </p:cBhvr>
                                      <p:to>
                                        <p:strVal val="visible"/>
                                      </p:to>
                                    </p:set>
                                    <p:anim calcmode="lin" valueType="num">
                                      <p:cBhvr>
                                        <p:cTn id="51" dur="500" fill="hold"/>
                                        <p:tgtEl>
                                          <p:spTgt spid="66582"/>
                                        </p:tgtEl>
                                        <p:attrNameLst>
                                          <p:attrName>ppt_h</p:attrName>
                                        </p:attrNameLst>
                                      </p:cBhvr>
                                      <p:tavLst>
                                        <p:tav tm="0">
                                          <p:val>
                                            <p:strVal val="#ppt_h/20"/>
                                          </p:val>
                                        </p:tav>
                                        <p:tav tm="50000">
                                          <p:val>
                                            <p:strVal val="#ppt_h/20"/>
                                          </p:val>
                                        </p:tav>
                                        <p:tav tm="100000">
                                          <p:val>
                                            <p:strVal val="#ppt_h"/>
                                          </p:val>
                                        </p:tav>
                                      </p:tavLst>
                                    </p:anim>
                                    <p:anim calcmode="lin" valueType="num">
                                      <p:cBhvr>
                                        <p:cTn id="52" dur="500" fill="hold"/>
                                        <p:tgtEl>
                                          <p:spTgt spid="66582"/>
                                        </p:tgtEl>
                                        <p:attrNameLst>
                                          <p:attrName>ppt_w</p:attrName>
                                        </p:attrNameLst>
                                      </p:cBhvr>
                                      <p:tavLst>
                                        <p:tav tm="0">
                                          <p:val>
                                            <p:strVal val="#ppt_w+.3"/>
                                          </p:val>
                                        </p:tav>
                                        <p:tav tm="50000">
                                          <p:val>
                                            <p:strVal val="#ppt_w+.3"/>
                                          </p:val>
                                        </p:tav>
                                        <p:tav tm="100000">
                                          <p:val>
                                            <p:strVal val="#ppt_w"/>
                                          </p:val>
                                        </p:tav>
                                      </p:tavLst>
                                    </p:anim>
                                    <p:anim calcmode="lin" valueType="num">
                                      <p:cBhvr>
                                        <p:cTn id="53" dur="500" fill="hold"/>
                                        <p:tgtEl>
                                          <p:spTgt spid="66582"/>
                                        </p:tgtEl>
                                        <p:attrNameLst>
                                          <p:attrName>ppt_x</p:attrName>
                                        </p:attrNameLst>
                                      </p:cBhvr>
                                      <p:tavLst>
                                        <p:tav tm="0">
                                          <p:val>
                                            <p:strVal val="#ppt_x-.3"/>
                                          </p:val>
                                        </p:tav>
                                        <p:tav tm="50000">
                                          <p:val>
                                            <p:strVal val="#ppt_x"/>
                                          </p:val>
                                        </p:tav>
                                        <p:tav tm="100000">
                                          <p:val>
                                            <p:strVal val="#ppt_x"/>
                                          </p:val>
                                        </p:tav>
                                      </p:tavLst>
                                    </p:anim>
                                    <p:anim calcmode="lin" valueType="num">
                                      <p:cBhvr>
                                        <p:cTn id="54" dur="500" fill="hold"/>
                                        <p:tgtEl>
                                          <p:spTgt spid="66582"/>
                                        </p:tgtEl>
                                        <p:attrNameLst>
                                          <p:attrName>ppt_y</p:attrName>
                                        </p:attrNameLst>
                                      </p:cBhvr>
                                      <p:tavLst>
                                        <p:tav tm="0">
                                          <p:val>
                                            <p:strVal val="#ppt_y"/>
                                          </p:val>
                                        </p:tav>
                                        <p:tav tm="100000">
                                          <p:val>
                                            <p:strVal val="#ppt_y"/>
                                          </p:val>
                                        </p:tav>
                                      </p:tavLst>
                                    </p:anim>
                                  </p:childTnLst>
                                </p:cTn>
                              </p:par>
                            </p:childTnLst>
                          </p:cTn>
                        </p:par>
                        <p:par>
                          <p:cTn id="55" fill="hold">
                            <p:stCondLst>
                              <p:cond delay="500"/>
                            </p:stCondLst>
                            <p:childTnLst>
                              <p:par>
                                <p:cTn id="56" presetID="39" presetClass="entr" presetSubtype="0" accel="100000" fill="hold" grpId="0" nodeType="afterEffect">
                                  <p:stCondLst>
                                    <p:cond delay="0"/>
                                  </p:stCondLst>
                                  <p:childTnLst>
                                    <p:set>
                                      <p:cBhvr>
                                        <p:cTn id="57" dur="1" fill="hold">
                                          <p:stCondLst>
                                            <p:cond delay="0"/>
                                          </p:stCondLst>
                                        </p:cTn>
                                        <p:tgtEl>
                                          <p:spTgt spid="66583"/>
                                        </p:tgtEl>
                                        <p:attrNameLst>
                                          <p:attrName>style.visibility</p:attrName>
                                        </p:attrNameLst>
                                      </p:cBhvr>
                                      <p:to>
                                        <p:strVal val="visible"/>
                                      </p:to>
                                    </p:set>
                                    <p:anim calcmode="lin" valueType="num">
                                      <p:cBhvr>
                                        <p:cTn id="58" dur="500" fill="hold"/>
                                        <p:tgtEl>
                                          <p:spTgt spid="66583"/>
                                        </p:tgtEl>
                                        <p:attrNameLst>
                                          <p:attrName>ppt_h</p:attrName>
                                        </p:attrNameLst>
                                      </p:cBhvr>
                                      <p:tavLst>
                                        <p:tav tm="0">
                                          <p:val>
                                            <p:strVal val="#ppt_h/20"/>
                                          </p:val>
                                        </p:tav>
                                        <p:tav tm="50000">
                                          <p:val>
                                            <p:strVal val="#ppt_h/20"/>
                                          </p:val>
                                        </p:tav>
                                        <p:tav tm="100000">
                                          <p:val>
                                            <p:strVal val="#ppt_h"/>
                                          </p:val>
                                        </p:tav>
                                      </p:tavLst>
                                    </p:anim>
                                    <p:anim calcmode="lin" valueType="num">
                                      <p:cBhvr>
                                        <p:cTn id="59" dur="500" fill="hold"/>
                                        <p:tgtEl>
                                          <p:spTgt spid="66583"/>
                                        </p:tgtEl>
                                        <p:attrNameLst>
                                          <p:attrName>ppt_w</p:attrName>
                                        </p:attrNameLst>
                                      </p:cBhvr>
                                      <p:tavLst>
                                        <p:tav tm="0">
                                          <p:val>
                                            <p:strVal val="#ppt_w+.3"/>
                                          </p:val>
                                        </p:tav>
                                        <p:tav tm="50000">
                                          <p:val>
                                            <p:strVal val="#ppt_w+.3"/>
                                          </p:val>
                                        </p:tav>
                                        <p:tav tm="100000">
                                          <p:val>
                                            <p:strVal val="#ppt_w"/>
                                          </p:val>
                                        </p:tav>
                                      </p:tavLst>
                                    </p:anim>
                                    <p:anim calcmode="lin" valueType="num">
                                      <p:cBhvr>
                                        <p:cTn id="60" dur="500" fill="hold"/>
                                        <p:tgtEl>
                                          <p:spTgt spid="66583"/>
                                        </p:tgtEl>
                                        <p:attrNameLst>
                                          <p:attrName>ppt_x</p:attrName>
                                        </p:attrNameLst>
                                      </p:cBhvr>
                                      <p:tavLst>
                                        <p:tav tm="0">
                                          <p:val>
                                            <p:strVal val="#ppt_x-.3"/>
                                          </p:val>
                                        </p:tav>
                                        <p:tav tm="50000">
                                          <p:val>
                                            <p:strVal val="#ppt_x"/>
                                          </p:val>
                                        </p:tav>
                                        <p:tav tm="100000">
                                          <p:val>
                                            <p:strVal val="#ppt_x"/>
                                          </p:val>
                                        </p:tav>
                                      </p:tavLst>
                                    </p:anim>
                                    <p:anim calcmode="lin" valueType="num">
                                      <p:cBhvr>
                                        <p:cTn id="61" dur="500" fill="hold"/>
                                        <p:tgtEl>
                                          <p:spTgt spid="66583"/>
                                        </p:tgtEl>
                                        <p:attrNameLst>
                                          <p:attrName>ppt_y</p:attrName>
                                        </p:attrNameLst>
                                      </p:cBhvr>
                                      <p:tavLst>
                                        <p:tav tm="0">
                                          <p:val>
                                            <p:strVal val="#ppt_y"/>
                                          </p:val>
                                        </p:tav>
                                        <p:tav tm="100000">
                                          <p:val>
                                            <p:strVal val="#ppt_y"/>
                                          </p:val>
                                        </p:tav>
                                      </p:tavLst>
                                    </p:anim>
                                  </p:childTnLst>
                                </p:cTn>
                              </p:par>
                            </p:childTnLst>
                          </p:cTn>
                        </p:par>
                        <p:par>
                          <p:cTn id="62" fill="hold">
                            <p:stCondLst>
                              <p:cond delay="1000"/>
                            </p:stCondLst>
                            <p:childTnLst>
                              <p:par>
                                <p:cTn id="63" presetID="39" presetClass="entr" presetSubtype="0" accel="100000" fill="hold" grpId="0" nodeType="afterEffect">
                                  <p:stCondLst>
                                    <p:cond delay="0"/>
                                  </p:stCondLst>
                                  <p:childTnLst>
                                    <p:set>
                                      <p:cBhvr>
                                        <p:cTn id="64" dur="1" fill="hold">
                                          <p:stCondLst>
                                            <p:cond delay="0"/>
                                          </p:stCondLst>
                                        </p:cTn>
                                        <p:tgtEl>
                                          <p:spTgt spid="66584"/>
                                        </p:tgtEl>
                                        <p:attrNameLst>
                                          <p:attrName>style.visibility</p:attrName>
                                        </p:attrNameLst>
                                      </p:cBhvr>
                                      <p:to>
                                        <p:strVal val="visible"/>
                                      </p:to>
                                    </p:set>
                                    <p:anim calcmode="lin" valueType="num">
                                      <p:cBhvr>
                                        <p:cTn id="65" dur="500" fill="hold"/>
                                        <p:tgtEl>
                                          <p:spTgt spid="66584"/>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6584"/>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6584"/>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6584"/>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grpId="0" nodeType="clickEffect">
                                  <p:stCondLst>
                                    <p:cond delay="0"/>
                                  </p:stCondLst>
                                  <p:childTnLst>
                                    <p:set>
                                      <p:cBhvr>
                                        <p:cTn id="72" dur="1" fill="hold">
                                          <p:stCondLst>
                                            <p:cond delay="0"/>
                                          </p:stCondLst>
                                        </p:cTn>
                                        <p:tgtEl>
                                          <p:spTgt spid="66579"/>
                                        </p:tgtEl>
                                        <p:attrNameLst>
                                          <p:attrName>style.visibility</p:attrName>
                                        </p:attrNameLst>
                                      </p:cBhvr>
                                      <p:to>
                                        <p:strVal val="visible"/>
                                      </p:to>
                                    </p:set>
                                    <p:animEffect transition="in" filter="diamond(in)">
                                      <p:cBhvr>
                                        <p:cTn id="73" dur="1000"/>
                                        <p:tgtEl>
                                          <p:spTgt spid="66579"/>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66612"/>
                                        </p:tgtEl>
                                        <p:attrNameLst>
                                          <p:attrName>style.visibility</p:attrName>
                                        </p:attrNameLst>
                                      </p:cBhvr>
                                      <p:to>
                                        <p:strVal val="visible"/>
                                      </p:to>
                                    </p:set>
                                    <p:anim calcmode="lin" valueType="num">
                                      <p:cBhvr additive="base">
                                        <p:cTn id="78" dur="500" fill="hold"/>
                                        <p:tgtEl>
                                          <p:spTgt spid="66612"/>
                                        </p:tgtEl>
                                        <p:attrNameLst>
                                          <p:attrName>ppt_x</p:attrName>
                                        </p:attrNameLst>
                                      </p:cBhvr>
                                      <p:tavLst>
                                        <p:tav tm="0">
                                          <p:val>
                                            <p:strVal val="#ppt_x"/>
                                          </p:val>
                                        </p:tav>
                                        <p:tav tm="100000">
                                          <p:val>
                                            <p:strVal val="#ppt_x"/>
                                          </p:val>
                                        </p:tav>
                                      </p:tavLst>
                                    </p:anim>
                                    <p:anim calcmode="lin" valueType="num">
                                      <p:cBhvr additive="base">
                                        <p:cTn id="79" dur="500" fill="hold"/>
                                        <p:tgtEl>
                                          <p:spTgt spid="666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70" grpId="0" animBg="1"/>
      <p:bldP spid="66571" grpId="0" animBg="1"/>
      <p:bldP spid="66575" grpId="0"/>
      <p:bldP spid="66579" grpId="0"/>
      <p:bldP spid="66582" grpId="0" animBg="1"/>
      <p:bldP spid="66583" grpId="0" animBg="1"/>
      <p:bldP spid="66584" grpId="0"/>
      <p:bldP spid="66586" grpId="0" animBg="1"/>
      <p:bldP spid="66587" grpId="0" animBg="1"/>
      <p:bldP spid="66609" grpId="0"/>
      <p:bldP spid="666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7587" name="Rectangle 3"/>
          <p:cNvSpPr>
            <a:spLocks noGrp="1" noChangeArrowheads="1"/>
          </p:cNvSpPr>
          <p:nvPr>
            <p:ph idx="1"/>
          </p:nvPr>
        </p:nvSpPr>
        <p:spPr/>
        <p:txBody>
          <a:bodyPr>
            <a:normAutofit/>
          </a:bodyPr>
          <a:lstStyle/>
          <a:p>
            <a:pPr>
              <a:buFontTx/>
              <a:buNone/>
            </a:pPr>
            <a:r>
              <a:rPr lang="ja-JP" altLang="en-US" sz="1800" dirty="0"/>
              <a:t>経済の変動を左右する要因の第</a:t>
            </a:r>
            <a:r>
              <a:rPr lang="en-US" altLang="ja-JP" sz="1800" dirty="0"/>
              <a:t>1</a:t>
            </a:r>
            <a:r>
              <a:rPr lang="ja-JP" altLang="en-US" sz="1800" dirty="0"/>
              <a:t>は総需要の変動で</a:t>
            </a:r>
          </a:p>
          <a:p>
            <a:pPr>
              <a:buFontTx/>
              <a:buNone/>
            </a:pPr>
            <a:r>
              <a:rPr lang="ja-JP" altLang="en-US" sz="1800" dirty="0"/>
              <a:t>ある。ではどのような要因が総需要を変化させるのだ</a:t>
            </a:r>
          </a:p>
          <a:p>
            <a:pPr>
              <a:buFontTx/>
              <a:buNone/>
            </a:pPr>
            <a:r>
              <a:rPr lang="ja-JP" altLang="en-US" sz="1800" dirty="0"/>
              <a:t>ろうか。政府や日本銀行のような政策主体が原因に</a:t>
            </a:r>
          </a:p>
          <a:p>
            <a:pPr>
              <a:buFontTx/>
              <a:buNone/>
            </a:pPr>
            <a:r>
              <a:rPr lang="ja-JP" altLang="en-US" sz="1800" dirty="0"/>
              <a:t>なる場合がある。</a:t>
            </a:r>
          </a:p>
          <a:p>
            <a:pPr>
              <a:buFontTx/>
              <a:buNone/>
            </a:pPr>
            <a:endParaRPr lang="en-US" altLang="ja-JP" sz="2400" dirty="0" smtClean="0"/>
          </a:p>
          <a:p>
            <a:pPr>
              <a:buFontTx/>
              <a:buNone/>
            </a:pPr>
            <a:endParaRPr lang="en-US" altLang="ja-JP" sz="1800" dirty="0" smtClean="0"/>
          </a:p>
          <a:p>
            <a:pPr>
              <a:buFontTx/>
              <a:buNone/>
            </a:pPr>
            <a:endParaRPr lang="en-US" altLang="ja-JP" sz="1800" dirty="0" smtClean="0"/>
          </a:p>
          <a:p>
            <a:pPr>
              <a:buFontTx/>
              <a:buNone/>
            </a:pPr>
            <a:r>
              <a:rPr lang="ja-JP" altLang="en-US" sz="1800" dirty="0" smtClean="0"/>
              <a:t>政府</a:t>
            </a:r>
            <a:r>
              <a:rPr lang="ja-JP" altLang="en-US" sz="1800" dirty="0"/>
              <a:t>の政策が総需要を変化させるもの</a:t>
            </a:r>
          </a:p>
          <a:p>
            <a:pPr>
              <a:buFontTx/>
              <a:buNone/>
            </a:pPr>
            <a:r>
              <a:rPr lang="en-US" altLang="ja-JP" sz="2000" dirty="0"/>
              <a:t>1.</a:t>
            </a:r>
            <a:r>
              <a:rPr lang="ja-JP" altLang="en-US" sz="2000" dirty="0"/>
              <a:t>政府支出の増加</a:t>
            </a:r>
          </a:p>
          <a:p>
            <a:pPr>
              <a:buFontTx/>
              <a:buNone/>
            </a:pPr>
            <a:r>
              <a:rPr lang="en-US" altLang="ja-JP" sz="2000" dirty="0"/>
              <a:t>2.</a:t>
            </a:r>
            <a:r>
              <a:rPr lang="ja-JP" altLang="en-US" sz="2000" dirty="0"/>
              <a:t>減税政策</a:t>
            </a:r>
            <a:r>
              <a:rPr lang="ja-JP" altLang="en-US" sz="1800" dirty="0"/>
              <a:t>・・・減税を行うと家計の手元に残る所得</a:t>
            </a:r>
          </a:p>
          <a:p>
            <a:pPr>
              <a:buFontTx/>
              <a:buNone/>
            </a:pPr>
            <a:r>
              <a:rPr lang="ja-JP" altLang="en-US" sz="1800" dirty="0"/>
              <a:t>（可処分所得）が増える→家計の消費需要が強まる。</a:t>
            </a:r>
          </a:p>
          <a:p>
            <a:pPr>
              <a:buFontTx/>
              <a:buNone/>
            </a:pPr>
            <a:r>
              <a:rPr lang="ja-JP" altLang="en-US" sz="1800" dirty="0"/>
              <a:t>また、企業の投資減税を行うと企業の投資意欲が</a:t>
            </a:r>
            <a:r>
              <a:rPr lang="ja-JP" altLang="en-US" sz="1800" dirty="0" smtClean="0"/>
              <a:t>強まる</a:t>
            </a:r>
            <a:r>
              <a:rPr lang="ja-JP" altLang="en-US" sz="1800" dirty="0"/>
              <a:t>。</a:t>
            </a:r>
          </a:p>
          <a:p>
            <a:pPr>
              <a:buFontTx/>
              <a:buNone/>
            </a:pPr>
            <a:r>
              <a:rPr lang="ja-JP" altLang="en-US" sz="1800" dirty="0"/>
              <a:t>このような政策をまとめて財政政策という。</a:t>
            </a:r>
          </a:p>
        </p:txBody>
      </p:sp>
      <p:graphicFrame>
        <p:nvGraphicFramePr>
          <p:cNvPr id="6" name="図表 5"/>
          <p:cNvGraphicFramePr/>
          <p:nvPr/>
        </p:nvGraphicFramePr>
        <p:xfrm>
          <a:off x="1428728" y="3071810"/>
          <a:ext cx="4643470" cy="8309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143000" y="285750"/>
            <a:ext cx="7772400" cy="1143000"/>
          </a:xfrm>
        </p:spPr>
        <p:txBody>
          <a:bodyPr/>
          <a:lstStyle/>
          <a:p>
            <a:pPr eaLnBrk="1" fontAlgn="auto" hangingPunct="1">
              <a:spcAft>
                <a:spcPts val="0"/>
              </a:spcAft>
              <a:defRPr/>
            </a:pPr>
            <a:r>
              <a:rPr lang="ja-JP" altLang="en-US" dirty="0" smtClean="0">
                <a:solidFill>
                  <a:schemeClr val="tx2">
                    <a:satMod val="130000"/>
                  </a:schemeClr>
                </a:solidFill>
              </a:rPr>
              <a:t>政府</a:t>
            </a:r>
            <a:r>
              <a:rPr lang="ja-JP" altLang="en-US" dirty="0">
                <a:solidFill>
                  <a:schemeClr val="tx2">
                    <a:satMod val="130000"/>
                  </a:schemeClr>
                </a:solidFill>
              </a:rPr>
              <a:t>の政策</a:t>
            </a:r>
          </a:p>
        </p:txBody>
      </p:sp>
      <p:sp>
        <p:nvSpPr>
          <p:cNvPr id="5" name="Rectangle 3"/>
          <p:cNvSpPr>
            <a:spLocks noGrp="1" noChangeArrowheads="1"/>
          </p:cNvSpPr>
          <p:nvPr>
            <p:ph idx="1"/>
          </p:nvPr>
        </p:nvSpPr>
        <p:spPr>
          <a:xfrm>
            <a:off x="1435100" y="1447800"/>
            <a:ext cx="7499350" cy="4800600"/>
          </a:xfrm>
        </p:spPr>
        <p:txBody>
          <a:bodyPr/>
          <a:lstStyle/>
          <a:p>
            <a:pPr eaLnBrk="1" hangingPunct="1"/>
            <a:r>
              <a:rPr lang="ja-JP" altLang="en-US" smtClean="0"/>
              <a:t>政府が財・サービス市場の総需要を刺激する政策</a:t>
            </a:r>
          </a:p>
        </p:txBody>
      </p:sp>
      <p:sp>
        <p:nvSpPr>
          <p:cNvPr id="6" name="Text Box 4"/>
          <p:cNvSpPr txBox="1">
            <a:spLocks noChangeArrowheads="1"/>
          </p:cNvSpPr>
          <p:nvPr/>
        </p:nvSpPr>
        <p:spPr bwMode="auto">
          <a:xfrm>
            <a:off x="1511300" y="3203575"/>
            <a:ext cx="4392613" cy="579438"/>
          </a:xfrm>
          <a:prstGeom prst="rect">
            <a:avLst/>
          </a:prstGeom>
          <a:noFill/>
          <a:ln w="9525">
            <a:noFill/>
            <a:miter lim="800000"/>
            <a:headEnd/>
            <a:tailEnd/>
          </a:ln>
        </p:spPr>
        <p:txBody>
          <a:bodyPr>
            <a:spAutoFit/>
          </a:bodyPr>
          <a:lstStyle/>
          <a:p>
            <a:pPr>
              <a:spcBef>
                <a:spcPct val="50000"/>
              </a:spcBef>
            </a:pPr>
            <a:r>
              <a:rPr lang="en-US" altLang="ja-JP" sz="3200"/>
              <a:t>(1)</a:t>
            </a:r>
            <a:r>
              <a:rPr lang="ja-JP" altLang="en-US" sz="3200">
                <a:solidFill>
                  <a:srgbClr val="FF0000"/>
                </a:solidFill>
              </a:rPr>
              <a:t>政府支出の増加</a:t>
            </a:r>
          </a:p>
        </p:txBody>
      </p:sp>
      <p:sp>
        <p:nvSpPr>
          <p:cNvPr id="7" name="Text Box 5"/>
          <p:cNvSpPr txBox="1">
            <a:spLocks noChangeArrowheads="1"/>
          </p:cNvSpPr>
          <p:nvPr/>
        </p:nvSpPr>
        <p:spPr bwMode="auto">
          <a:xfrm>
            <a:off x="1511300" y="3851275"/>
            <a:ext cx="2808288" cy="579438"/>
          </a:xfrm>
          <a:prstGeom prst="rect">
            <a:avLst/>
          </a:prstGeom>
          <a:noFill/>
          <a:ln w="9525">
            <a:noFill/>
            <a:miter lim="800000"/>
            <a:headEnd/>
            <a:tailEnd/>
          </a:ln>
        </p:spPr>
        <p:txBody>
          <a:bodyPr>
            <a:spAutoFit/>
          </a:bodyPr>
          <a:lstStyle/>
          <a:p>
            <a:pPr>
              <a:spcBef>
                <a:spcPct val="50000"/>
              </a:spcBef>
            </a:pPr>
            <a:r>
              <a:rPr lang="en-US" altLang="ja-JP" sz="3200"/>
              <a:t>(2)</a:t>
            </a:r>
            <a:r>
              <a:rPr lang="ja-JP" altLang="en-US" sz="3200">
                <a:solidFill>
                  <a:srgbClr val="FF0000"/>
                </a:solidFill>
              </a:rPr>
              <a:t>減税政策</a:t>
            </a:r>
          </a:p>
        </p:txBody>
      </p:sp>
      <p:sp>
        <p:nvSpPr>
          <p:cNvPr id="8" name="Text Box 6"/>
          <p:cNvSpPr txBox="1">
            <a:spLocks noChangeArrowheads="1"/>
          </p:cNvSpPr>
          <p:nvPr/>
        </p:nvSpPr>
        <p:spPr bwMode="auto">
          <a:xfrm>
            <a:off x="3816350" y="4643438"/>
            <a:ext cx="3889375" cy="854075"/>
          </a:xfrm>
          <a:prstGeom prst="rect">
            <a:avLst/>
          </a:prstGeom>
          <a:noFill/>
          <a:ln w="9525">
            <a:noFill/>
            <a:miter lim="800000"/>
            <a:headEnd/>
            <a:tailEnd/>
          </a:ln>
        </p:spPr>
        <p:txBody>
          <a:bodyPr>
            <a:spAutoFit/>
          </a:bodyPr>
          <a:lstStyle/>
          <a:p>
            <a:pPr>
              <a:spcBef>
                <a:spcPct val="50000"/>
              </a:spcBef>
            </a:pPr>
            <a:r>
              <a:rPr lang="ja-JP" altLang="en-US" sz="2000"/>
              <a:t>家計の可処分所得が増えるので、</a:t>
            </a:r>
          </a:p>
          <a:p>
            <a:pPr>
              <a:spcBef>
                <a:spcPct val="50000"/>
              </a:spcBef>
            </a:pPr>
            <a:r>
              <a:rPr lang="ja-JP" altLang="en-US" sz="2000"/>
              <a:t>消費需要が増える。</a:t>
            </a:r>
          </a:p>
        </p:txBody>
      </p:sp>
      <p:sp>
        <p:nvSpPr>
          <p:cNvPr id="9" name="Text Box 7"/>
          <p:cNvSpPr txBox="1">
            <a:spLocks noChangeArrowheads="1"/>
          </p:cNvSpPr>
          <p:nvPr/>
        </p:nvSpPr>
        <p:spPr bwMode="auto">
          <a:xfrm>
            <a:off x="3816350" y="5651500"/>
            <a:ext cx="3636963" cy="457200"/>
          </a:xfrm>
          <a:prstGeom prst="rect">
            <a:avLst/>
          </a:prstGeom>
          <a:noFill/>
          <a:ln w="9525">
            <a:noFill/>
            <a:miter lim="800000"/>
            <a:headEnd/>
            <a:tailEnd/>
          </a:ln>
        </p:spPr>
        <p:txBody>
          <a:bodyPr>
            <a:spAutoFit/>
          </a:bodyPr>
          <a:lstStyle/>
          <a:p>
            <a:pPr>
              <a:spcBef>
                <a:spcPct val="50000"/>
              </a:spcBef>
            </a:pPr>
            <a:r>
              <a:rPr lang="ja-JP" altLang="en-US"/>
              <a:t>企業の投資需要が高まる。</a:t>
            </a:r>
          </a:p>
        </p:txBody>
      </p:sp>
      <p:sp>
        <p:nvSpPr>
          <p:cNvPr id="10" name="Text Box 8"/>
          <p:cNvSpPr txBox="1">
            <a:spLocks noChangeArrowheads="1"/>
          </p:cNvSpPr>
          <p:nvPr/>
        </p:nvSpPr>
        <p:spPr bwMode="auto">
          <a:xfrm>
            <a:off x="1439863" y="4787900"/>
            <a:ext cx="2232025" cy="396875"/>
          </a:xfrm>
          <a:prstGeom prst="rect">
            <a:avLst/>
          </a:prstGeom>
          <a:noFill/>
          <a:ln w="9525">
            <a:noFill/>
            <a:miter lim="800000"/>
            <a:headEnd/>
            <a:tailEnd/>
          </a:ln>
        </p:spPr>
        <p:txBody>
          <a:bodyPr>
            <a:spAutoFit/>
          </a:bodyPr>
          <a:lstStyle/>
          <a:p>
            <a:pPr>
              <a:spcBef>
                <a:spcPct val="50000"/>
              </a:spcBef>
            </a:pPr>
            <a:r>
              <a:rPr lang="ja-JP" altLang="en-US" sz="2000" b="1"/>
              <a:t>家計の所得減税</a:t>
            </a:r>
          </a:p>
        </p:txBody>
      </p:sp>
      <p:sp>
        <p:nvSpPr>
          <p:cNvPr id="11" name="Text Box 9"/>
          <p:cNvSpPr txBox="1">
            <a:spLocks noChangeArrowheads="1"/>
          </p:cNvSpPr>
          <p:nvPr/>
        </p:nvSpPr>
        <p:spPr bwMode="auto">
          <a:xfrm>
            <a:off x="1439863" y="5651500"/>
            <a:ext cx="2016125" cy="396875"/>
          </a:xfrm>
          <a:prstGeom prst="rect">
            <a:avLst/>
          </a:prstGeom>
          <a:noFill/>
          <a:ln w="9525">
            <a:noFill/>
            <a:miter lim="800000"/>
            <a:headEnd/>
            <a:tailEnd/>
          </a:ln>
        </p:spPr>
        <p:txBody>
          <a:bodyPr>
            <a:spAutoFit/>
          </a:bodyPr>
          <a:lstStyle/>
          <a:p>
            <a:pPr>
              <a:spcBef>
                <a:spcPct val="50000"/>
              </a:spcBef>
            </a:pPr>
            <a:r>
              <a:rPr lang="ja-JP" altLang="en-US" sz="2000" b="1"/>
              <a:t>企業の投資減税</a:t>
            </a:r>
          </a:p>
        </p:txBody>
      </p:sp>
      <p:sp>
        <p:nvSpPr>
          <p:cNvPr id="12" name="Text Box 10"/>
          <p:cNvSpPr txBox="1">
            <a:spLocks noChangeArrowheads="1"/>
          </p:cNvSpPr>
          <p:nvPr/>
        </p:nvSpPr>
        <p:spPr bwMode="auto">
          <a:xfrm>
            <a:off x="7848600" y="4787900"/>
            <a:ext cx="1081088" cy="457200"/>
          </a:xfrm>
          <a:prstGeom prst="rect">
            <a:avLst/>
          </a:prstGeom>
          <a:noFill/>
          <a:ln w="9525">
            <a:noFill/>
            <a:miter lim="800000"/>
            <a:headEnd/>
            <a:tailEnd/>
          </a:ln>
        </p:spPr>
        <p:txBody>
          <a:bodyPr>
            <a:spAutoFit/>
          </a:bodyPr>
          <a:lstStyle/>
          <a:p>
            <a:pPr>
              <a:spcBef>
                <a:spcPct val="50000"/>
              </a:spcBef>
            </a:pPr>
            <a:r>
              <a:rPr lang="en-US" altLang="ja-JP"/>
              <a:t>C</a:t>
            </a:r>
            <a:r>
              <a:rPr lang="ja-JP" altLang="en-US"/>
              <a:t>　↑</a:t>
            </a:r>
          </a:p>
        </p:txBody>
      </p:sp>
      <p:sp>
        <p:nvSpPr>
          <p:cNvPr id="13" name="Text Box 11"/>
          <p:cNvSpPr txBox="1">
            <a:spLocks noChangeArrowheads="1"/>
          </p:cNvSpPr>
          <p:nvPr/>
        </p:nvSpPr>
        <p:spPr bwMode="auto">
          <a:xfrm>
            <a:off x="7920038" y="5651500"/>
            <a:ext cx="1223962" cy="457200"/>
          </a:xfrm>
          <a:prstGeom prst="rect">
            <a:avLst/>
          </a:prstGeom>
          <a:noFill/>
          <a:ln w="9525">
            <a:noFill/>
            <a:miter lim="800000"/>
            <a:headEnd/>
            <a:tailEnd/>
          </a:ln>
        </p:spPr>
        <p:txBody>
          <a:bodyPr>
            <a:spAutoFit/>
          </a:bodyPr>
          <a:lstStyle/>
          <a:p>
            <a:pPr>
              <a:spcBef>
                <a:spcPct val="50000"/>
              </a:spcBef>
            </a:pPr>
            <a:r>
              <a:rPr lang="en-US" altLang="ja-JP"/>
              <a:t>I</a:t>
            </a:r>
            <a:r>
              <a:rPr lang="ja-JP" altLang="en-US"/>
              <a:t>　↑</a:t>
            </a:r>
          </a:p>
        </p:txBody>
      </p:sp>
      <p:sp>
        <p:nvSpPr>
          <p:cNvPr id="14" name="Line 12"/>
          <p:cNvSpPr>
            <a:spLocks noChangeShapeType="1"/>
          </p:cNvSpPr>
          <p:nvPr/>
        </p:nvSpPr>
        <p:spPr bwMode="auto">
          <a:xfrm>
            <a:off x="1439863" y="4572000"/>
            <a:ext cx="0" cy="1727200"/>
          </a:xfrm>
          <a:prstGeom prst="line">
            <a:avLst/>
          </a:prstGeom>
          <a:noFill/>
          <a:ln w="9525">
            <a:solidFill>
              <a:schemeClr val="tx1"/>
            </a:solidFill>
            <a:round/>
            <a:headEnd/>
            <a:tailEnd/>
          </a:ln>
        </p:spPr>
        <p:txBody>
          <a:bodyPr/>
          <a:lstStyle/>
          <a:p>
            <a:endParaRPr lang="ja-JP" altLang="en-US"/>
          </a:p>
        </p:txBody>
      </p:sp>
      <p:sp>
        <p:nvSpPr>
          <p:cNvPr id="15" name="Line 13"/>
          <p:cNvSpPr>
            <a:spLocks noChangeShapeType="1"/>
          </p:cNvSpPr>
          <p:nvPr/>
        </p:nvSpPr>
        <p:spPr bwMode="auto">
          <a:xfrm>
            <a:off x="1439863" y="6299200"/>
            <a:ext cx="7632700" cy="0"/>
          </a:xfrm>
          <a:prstGeom prst="line">
            <a:avLst/>
          </a:prstGeom>
          <a:noFill/>
          <a:ln w="9525">
            <a:solidFill>
              <a:schemeClr val="tx1"/>
            </a:solidFill>
            <a:round/>
            <a:headEnd/>
            <a:tailEnd/>
          </a:ln>
        </p:spPr>
        <p:txBody>
          <a:bodyPr/>
          <a:lstStyle/>
          <a:p>
            <a:endParaRPr lang="ja-JP" altLang="en-US"/>
          </a:p>
        </p:txBody>
      </p:sp>
      <p:sp>
        <p:nvSpPr>
          <p:cNvPr id="16" name="Line 14"/>
          <p:cNvSpPr>
            <a:spLocks noChangeShapeType="1"/>
          </p:cNvSpPr>
          <p:nvPr/>
        </p:nvSpPr>
        <p:spPr bwMode="auto">
          <a:xfrm>
            <a:off x="1439863" y="4572000"/>
            <a:ext cx="7632700" cy="0"/>
          </a:xfrm>
          <a:prstGeom prst="line">
            <a:avLst/>
          </a:prstGeom>
          <a:noFill/>
          <a:ln w="9525">
            <a:solidFill>
              <a:schemeClr val="tx1"/>
            </a:solidFill>
            <a:round/>
            <a:headEnd/>
            <a:tailEnd/>
          </a:ln>
        </p:spPr>
        <p:txBody>
          <a:bodyPr/>
          <a:lstStyle/>
          <a:p>
            <a:endParaRPr lang="ja-JP" altLang="en-US"/>
          </a:p>
        </p:txBody>
      </p:sp>
      <p:sp>
        <p:nvSpPr>
          <p:cNvPr id="17" name="Line 15"/>
          <p:cNvSpPr>
            <a:spLocks noChangeShapeType="1"/>
          </p:cNvSpPr>
          <p:nvPr/>
        </p:nvSpPr>
        <p:spPr bwMode="auto">
          <a:xfrm>
            <a:off x="9072563" y="4572000"/>
            <a:ext cx="0" cy="1727200"/>
          </a:xfrm>
          <a:prstGeom prst="line">
            <a:avLst/>
          </a:prstGeom>
          <a:noFill/>
          <a:ln w="9525">
            <a:solidFill>
              <a:schemeClr val="tx1"/>
            </a:solidFill>
            <a:round/>
            <a:headEnd/>
            <a:tailEnd/>
          </a:ln>
        </p:spPr>
        <p:txBody>
          <a:bodyPr/>
          <a:lstStyle/>
          <a:p>
            <a:endParaRPr lang="ja-JP" altLang="en-US"/>
          </a:p>
        </p:txBody>
      </p:sp>
      <p:sp>
        <p:nvSpPr>
          <p:cNvPr id="18" name="AutoShape 16"/>
          <p:cNvSpPr>
            <a:spLocks/>
          </p:cNvSpPr>
          <p:nvPr/>
        </p:nvSpPr>
        <p:spPr bwMode="auto">
          <a:xfrm>
            <a:off x="5111750" y="3203575"/>
            <a:ext cx="288925" cy="1223963"/>
          </a:xfrm>
          <a:prstGeom prst="rightBrace">
            <a:avLst>
              <a:gd name="adj1" fmla="val 35302"/>
              <a:gd name="adj2" fmla="val 50000"/>
            </a:avLst>
          </a:prstGeom>
          <a:noFill/>
          <a:ln w="9525">
            <a:solidFill>
              <a:schemeClr val="tx1"/>
            </a:solidFill>
            <a:round/>
            <a:headEnd/>
            <a:tailEnd/>
          </a:ln>
        </p:spPr>
        <p:txBody>
          <a:bodyPr wrap="none" anchor="ctr"/>
          <a:lstStyle/>
          <a:p>
            <a:endParaRPr lang="ja-JP" altLang="en-US"/>
          </a:p>
        </p:txBody>
      </p:sp>
      <p:sp>
        <p:nvSpPr>
          <p:cNvPr id="19" name="Text Box 17"/>
          <p:cNvSpPr txBox="1">
            <a:spLocks noChangeArrowheads="1"/>
          </p:cNvSpPr>
          <p:nvPr/>
        </p:nvSpPr>
        <p:spPr bwMode="auto">
          <a:xfrm>
            <a:off x="5688013" y="3348038"/>
            <a:ext cx="2089150" cy="650875"/>
          </a:xfrm>
          <a:prstGeom prst="rect">
            <a:avLst/>
          </a:prstGeom>
          <a:noFill/>
          <a:ln w="9525">
            <a:solidFill>
              <a:schemeClr val="tx1"/>
            </a:solidFill>
            <a:miter lim="800000"/>
            <a:headEnd/>
            <a:tailEnd/>
          </a:ln>
        </p:spPr>
        <p:txBody>
          <a:bodyPr>
            <a:spAutoFit/>
          </a:bodyPr>
          <a:lstStyle/>
          <a:p>
            <a:pPr>
              <a:spcBef>
                <a:spcPct val="50000"/>
              </a:spcBef>
            </a:pPr>
            <a:r>
              <a:rPr lang="ja-JP" altLang="en-US" sz="3600">
                <a:solidFill>
                  <a:schemeClr val="accent2"/>
                </a:solidFill>
              </a:rPr>
              <a:t>財政政策</a:t>
            </a:r>
          </a:p>
        </p:txBody>
      </p:sp>
      <p:sp>
        <p:nvSpPr>
          <p:cNvPr id="20" name="Line 19"/>
          <p:cNvSpPr>
            <a:spLocks noChangeShapeType="1"/>
          </p:cNvSpPr>
          <p:nvPr/>
        </p:nvSpPr>
        <p:spPr bwMode="auto">
          <a:xfrm>
            <a:off x="3600450" y="4572000"/>
            <a:ext cx="0" cy="1727200"/>
          </a:xfrm>
          <a:prstGeom prst="line">
            <a:avLst/>
          </a:prstGeom>
          <a:noFill/>
          <a:ln w="9525">
            <a:solidFill>
              <a:schemeClr val="tx1"/>
            </a:solidFill>
            <a:round/>
            <a:headEnd/>
            <a:tailEnd/>
          </a:ln>
        </p:spPr>
        <p:txBody>
          <a:bodyPr/>
          <a:lstStyle/>
          <a:p>
            <a:endParaRPr lang="ja-JP" altLang="en-US"/>
          </a:p>
        </p:txBody>
      </p:sp>
      <p:sp>
        <p:nvSpPr>
          <p:cNvPr id="21" name="Line 20"/>
          <p:cNvSpPr>
            <a:spLocks noChangeShapeType="1"/>
          </p:cNvSpPr>
          <p:nvPr/>
        </p:nvSpPr>
        <p:spPr bwMode="auto">
          <a:xfrm>
            <a:off x="1439863" y="5580063"/>
            <a:ext cx="7632700" cy="0"/>
          </a:xfrm>
          <a:prstGeom prst="line">
            <a:avLst/>
          </a:prstGeom>
          <a:noFill/>
          <a:ln w="9525">
            <a:solidFill>
              <a:schemeClr val="tx1"/>
            </a:solidFill>
            <a:round/>
            <a:headEnd/>
            <a:tailEnd/>
          </a:ln>
        </p:spPr>
        <p:txBody>
          <a:bodyPr/>
          <a:lstStyle/>
          <a:p>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285852" y="28572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6083" name="Rectangle 3"/>
          <p:cNvSpPr>
            <a:spLocks noGrp="1" noChangeArrowheads="1"/>
          </p:cNvSpPr>
          <p:nvPr>
            <p:ph idx="1"/>
          </p:nvPr>
        </p:nvSpPr>
        <p:spPr>
          <a:xfrm>
            <a:off x="1279524" y="1341438"/>
            <a:ext cx="7498716" cy="5230834"/>
          </a:xfrm>
        </p:spPr>
        <p:txBody>
          <a:bodyPr>
            <a:normAutofit lnSpcReduction="10000"/>
          </a:bodyPr>
          <a:lstStyle/>
          <a:p>
            <a:pPr>
              <a:buFontTx/>
              <a:buNone/>
            </a:pPr>
            <a:r>
              <a:rPr lang="ja-JP" altLang="en-US" sz="1800" dirty="0"/>
              <a:t>生産活動の水準は</a:t>
            </a:r>
          </a:p>
          <a:p>
            <a:pPr>
              <a:buFontTx/>
              <a:buNone/>
            </a:pPr>
            <a:r>
              <a:rPr lang="ja-JP" altLang="en-US" sz="1800" dirty="0">
                <a:solidFill>
                  <a:srgbClr val="FF0000"/>
                </a:solidFill>
              </a:rPr>
              <a:t>長期</a:t>
            </a:r>
            <a:r>
              <a:rPr lang="ja-JP" altLang="en-US" sz="1800" dirty="0"/>
              <a:t>・・・生産要素の存在量が決定的に重要な</a:t>
            </a:r>
            <a:r>
              <a:rPr lang="ja-JP" altLang="en-US" sz="1800" dirty="0" smtClean="0"/>
              <a:t>役割を</a:t>
            </a:r>
            <a:r>
              <a:rPr lang="ja-JP" altLang="en-US" sz="1800" dirty="0"/>
              <a:t>果たし、物価</a:t>
            </a:r>
            <a:r>
              <a:rPr lang="ja-JP" altLang="en-US" sz="1800" dirty="0" smtClean="0"/>
              <a:t>の</a:t>
            </a:r>
            <a:endParaRPr lang="en-US" altLang="ja-JP" sz="1800" dirty="0" smtClean="0"/>
          </a:p>
          <a:p>
            <a:pPr>
              <a:buFontTx/>
              <a:buNone/>
            </a:pPr>
            <a:r>
              <a:rPr lang="ja-JP" altLang="en-US" sz="1800" dirty="0" smtClean="0"/>
              <a:t>　　　　　 影響</a:t>
            </a:r>
            <a:r>
              <a:rPr lang="ja-JP" altLang="en-US" sz="1800" dirty="0"/>
              <a:t>を受けない。</a:t>
            </a:r>
          </a:p>
          <a:p>
            <a:pPr>
              <a:buFontTx/>
              <a:buNone/>
            </a:pPr>
            <a:r>
              <a:rPr lang="ja-JP" altLang="en-US" sz="1800" dirty="0">
                <a:solidFill>
                  <a:srgbClr val="FF0000"/>
                </a:solidFill>
              </a:rPr>
              <a:t>短期</a:t>
            </a:r>
            <a:r>
              <a:rPr lang="ja-JP" altLang="en-US" sz="1800" dirty="0"/>
              <a:t>・・・市場の調整が遅く、経済でどれだけ生産</a:t>
            </a:r>
            <a:r>
              <a:rPr lang="ja-JP" altLang="en-US" sz="1800" dirty="0" smtClean="0"/>
              <a:t>が行われる</a:t>
            </a:r>
            <a:r>
              <a:rPr lang="ja-JP" altLang="en-US" sz="1800" dirty="0"/>
              <a:t>か</a:t>
            </a:r>
            <a:r>
              <a:rPr lang="ja-JP" altLang="en-US" sz="1800" dirty="0" smtClean="0"/>
              <a:t>に</a:t>
            </a:r>
            <a:endParaRPr lang="en-US" altLang="ja-JP" sz="1800" dirty="0" smtClean="0"/>
          </a:p>
          <a:p>
            <a:pPr>
              <a:buFontTx/>
              <a:buNone/>
            </a:pPr>
            <a:r>
              <a:rPr lang="ja-JP" altLang="en-US" sz="1800" dirty="0" smtClean="0"/>
              <a:t>　　　　　ついて</a:t>
            </a:r>
            <a:r>
              <a:rPr lang="ja-JP" altLang="en-US" sz="1800" dirty="0"/>
              <a:t>物価は大きな影響を与える。</a:t>
            </a:r>
          </a:p>
          <a:p>
            <a:pPr>
              <a:buFontTx/>
              <a:buNone/>
            </a:pPr>
            <a:r>
              <a:rPr lang="ja-JP" altLang="en-US" sz="1800" dirty="0"/>
              <a:t>これにはいくつかの理由が考えられる。</a:t>
            </a:r>
          </a:p>
          <a:p>
            <a:pPr>
              <a:buFontTx/>
              <a:buNone/>
            </a:pPr>
            <a:endParaRPr lang="en-US" altLang="ja-JP" sz="2000" dirty="0" smtClean="0"/>
          </a:p>
          <a:p>
            <a:pPr>
              <a:buFontTx/>
              <a:buNone/>
            </a:pPr>
            <a:endParaRPr lang="en-US" altLang="ja-JP" sz="1800" dirty="0" smtClean="0"/>
          </a:p>
          <a:p>
            <a:pPr>
              <a:buFontTx/>
              <a:buNone/>
            </a:pPr>
            <a:endParaRPr lang="en-US" altLang="ja-JP" sz="1800" dirty="0" smtClean="0"/>
          </a:p>
          <a:p>
            <a:pPr>
              <a:buFontTx/>
              <a:buNone/>
            </a:pPr>
            <a:r>
              <a:rPr lang="ja-JP" altLang="en-US" sz="1800" dirty="0" smtClean="0"/>
              <a:t>第</a:t>
            </a:r>
            <a:r>
              <a:rPr lang="en-US" altLang="ja-JP" sz="1800" dirty="0" smtClean="0"/>
              <a:t>1</a:t>
            </a:r>
            <a:r>
              <a:rPr lang="ja-JP" altLang="en-US" sz="1800" dirty="0"/>
              <a:t>の理由は、企業の独占力の行使。</a:t>
            </a:r>
          </a:p>
          <a:p>
            <a:pPr>
              <a:buFontTx/>
              <a:buNone/>
            </a:pPr>
            <a:endParaRPr lang="en-US" altLang="ja-JP" sz="1800" dirty="0" smtClean="0"/>
          </a:p>
          <a:p>
            <a:pPr>
              <a:buFontTx/>
              <a:buNone/>
            </a:pPr>
            <a:r>
              <a:rPr lang="ja-JP" altLang="en-US" sz="1800" dirty="0" smtClean="0"/>
              <a:t>例えば</a:t>
            </a:r>
            <a:r>
              <a:rPr lang="ja-JP" altLang="en-US" sz="1800" dirty="0"/>
              <a:t>、</a:t>
            </a:r>
            <a:r>
              <a:rPr lang="ja-JP" altLang="en-US" sz="1800" dirty="0" smtClean="0"/>
              <a:t>自動車産業や製鉄業では少数の企業が市場に財を供給して</a:t>
            </a:r>
            <a:r>
              <a:rPr lang="ja-JP" altLang="en-US" sz="1800" dirty="0" err="1" smtClean="0"/>
              <a:t>お</a:t>
            </a:r>
            <a:endParaRPr lang="en-US" altLang="ja-JP" sz="1800" dirty="0" smtClean="0"/>
          </a:p>
          <a:p>
            <a:pPr>
              <a:buFontTx/>
              <a:buNone/>
            </a:pPr>
            <a:r>
              <a:rPr lang="ja-JP" altLang="en-US" sz="1800" dirty="0" smtClean="0"/>
              <a:t>り、大きな</a:t>
            </a:r>
            <a:r>
              <a:rPr lang="ja-JP" altLang="en-US" sz="1800" dirty="0"/>
              <a:t>企業</a:t>
            </a:r>
            <a:r>
              <a:rPr lang="ja-JP" altLang="en-US" sz="1800" dirty="0" smtClean="0"/>
              <a:t>は価格</a:t>
            </a:r>
            <a:r>
              <a:rPr lang="ja-JP" altLang="en-US" sz="1800" dirty="0"/>
              <a:t>を</a:t>
            </a:r>
            <a:r>
              <a:rPr lang="ja-JP" altLang="en-US" sz="1800" dirty="0" smtClean="0"/>
              <a:t>自ら設定</a:t>
            </a:r>
            <a:r>
              <a:rPr lang="ja-JP" altLang="en-US" sz="1800" dirty="0"/>
              <a:t>することが</a:t>
            </a:r>
            <a:r>
              <a:rPr lang="ja-JP" altLang="en-US" sz="1800" dirty="0" smtClean="0"/>
              <a:t>できる。</a:t>
            </a:r>
            <a:endParaRPr lang="ja-JP" altLang="en-US" sz="1800" dirty="0"/>
          </a:p>
          <a:p>
            <a:pPr>
              <a:buFontTx/>
              <a:buNone/>
            </a:pPr>
            <a:r>
              <a:rPr lang="ja-JP" altLang="en-US" sz="1800" dirty="0"/>
              <a:t>このような企業は利潤を確保するために費用に一</a:t>
            </a:r>
            <a:r>
              <a:rPr lang="ja-JP" altLang="en-US" sz="1800" dirty="0" smtClean="0"/>
              <a:t>定率</a:t>
            </a:r>
            <a:r>
              <a:rPr lang="ja-JP" altLang="en-US" sz="1800" dirty="0"/>
              <a:t>をかけて収益</a:t>
            </a:r>
            <a:r>
              <a:rPr lang="ja-JP" altLang="en-US" sz="1800" dirty="0" smtClean="0"/>
              <a:t>を</a:t>
            </a:r>
            <a:endParaRPr lang="en-US" altLang="ja-JP" sz="1800" dirty="0" smtClean="0"/>
          </a:p>
          <a:p>
            <a:pPr>
              <a:buFontTx/>
              <a:buNone/>
            </a:pPr>
            <a:r>
              <a:rPr lang="ja-JP" altLang="en-US" sz="1800" dirty="0" smtClean="0"/>
              <a:t>確保</a:t>
            </a:r>
            <a:r>
              <a:rPr lang="ja-JP" altLang="en-US" sz="1800" dirty="0"/>
              <a:t>できるように価格を</a:t>
            </a:r>
            <a:r>
              <a:rPr lang="ja-JP" altLang="en-US" sz="1800" dirty="0" smtClean="0"/>
              <a:t>設定する。</a:t>
            </a:r>
            <a:endParaRPr lang="ja-JP" altLang="en-US" sz="1800" dirty="0"/>
          </a:p>
        </p:txBody>
      </p:sp>
      <p:graphicFrame>
        <p:nvGraphicFramePr>
          <p:cNvPr id="6" name="図表 5"/>
          <p:cNvGraphicFramePr/>
          <p:nvPr/>
        </p:nvGraphicFramePr>
        <p:xfrm>
          <a:off x="1428728" y="3357562"/>
          <a:ext cx="5657318" cy="8309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7"/>
          <p:cNvSpPr>
            <a:spLocks noChangeArrowheads="1"/>
          </p:cNvSpPr>
          <p:nvPr/>
        </p:nvSpPr>
        <p:spPr bwMode="auto">
          <a:xfrm>
            <a:off x="5219700" y="2492375"/>
            <a:ext cx="3924300" cy="100806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lang="ja-JP" altLang="en-US"/>
          </a:p>
        </p:txBody>
      </p:sp>
      <p:sp>
        <p:nvSpPr>
          <p:cNvPr id="5" name="Rectangle 2"/>
          <p:cNvSpPr>
            <a:spLocks noGrp="1" noChangeArrowheads="1"/>
          </p:cNvSpPr>
          <p:nvPr>
            <p:ph type="title" idx="4294967295"/>
          </p:nvPr>
        </p:nvSpPr>
        <p:spPr>
          <a:xfrm>
            <a:off x="5214938" y="428625"/>
            <a:ext cx="3000375" cy="1143000"/>
          </a:xfrm>
        </p:spPr>
        <p:txBody>
          <a:bodyPr/>
          <a:lstStyle/>
          <a:p>
            <a:pPr eaLnBrk="1" fontAlgn="auto" hangingPunct="1">
              <a:spcAft>
                <a:spcPts val="0"/>
              </a:spcAft>
              <a:defRPr/>
            </a:pPr>
            <a:r>
              <a:rPr lang="ja-JP" altLang="en-US" dirty="0">
                <a:solidFill>
                  <a:schemeClr val="tx2">
                    <a:satMod val="130000"/>
                  </a:schemeClr>
                </a:solidFill>
              </a:rPr>
              <a:t>財政政策</a:t>
            </a:r>
          </a:p>
        </p:txBody>
      </p:sp>
      <p:sp>
        <p:nvSpPr>
          <p:cNvPr id="6" name="Rectangle 3"/>
          <p:cNvSpPr txBox="1">
            <a:spLocks noChangeArrowheads="1"/>
          </p:cNvSpPr>
          <p:nvPr/>
        </p:nvSpPr>
        <p:spPr>
          <a:xfrm>
            <a:off x="5286375" y="1571625"/>
            <a:ext cx="3527425" cy="655638"/>
          </a:xfrm>
          <a:prstGeom prst="rect">
            <a:avLst/>
          </a:prstGeom>
        </p:spPr>
        <p:txBody>
          <a:bodyPr>
            <a:normAutofit fontScale="925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1" lang="en-US" altLang="ja-JP" sz="3200" b="0" i="0" u="none" strike="noStrike" kern="1200" cap="none" spc="0" normalizeH="0" baseline="0" noProof="0" smtClean="0">
                <a:ln>
                  <a:noFill/>
                </a:ln>
                <a:solidFill>
                  <a:schemeClr val="tx1"/>
                </a:solidFill>
                <a:effectLst/>
                <a:uLnTx/>
                <a:uFillTx/>
                <a:latin typeface="+mn-lt"/>
                <a:ea typeface="+mn-ea"/>
                <a:cs typeface="+mn-cs"/>
              </a:rPr>
              <a:t>(1)</a:t>
            </a:r>
            <a:r>
              <a:rPr kumimoji="1" lang="ja-JP" altLang="en-US" sz="3200" b="0" i="0" u="none" strike="noStrike" kern="1200" cap="none" spc="0" normalizeH="0" baseline="0" noProof="0" smtClean="0">
                <a:ln>
                  <a:noFill/>
                </a:ln>
                <a:solidFill>
                  <a:srgbClr val="FF0000"/>
                </a:solidFill>
                <a:effectLst/>
                <a:uLnTx/>
                <a:uFillTx/>
                <a:latin typeface="+mn-lt"/>
                <a:ea typeface="+mn-ea"/>
                <a:cs typeface="+mn-cs"/>
              </a:rPr>
              <a:t>政府支出の増加</a:t>
            </a:r>
            <a:endParaRPr kumimoji="1" lang="ja-JP" altLang="en-US" sz="3200" b="0" i="0" u="none" strike="noStrike" kern="1200" cap="none" spc="0" normalizeH="0" baseline="0" noProof="0" dirty="0">
              <a:ln>
                <a:noFill/>
              </a:ln>
              <a:solidFill>
                <a:srgbClr val="FF0000"/>
              </a:solidFill>
              <a:effectLst/>
              <a:uLnTx/>
              <a:uFillTx/>
              <a:latin typeface="+mn-lt"/>
              <a:ea typeface="+mn-ea"/>
              <a:cs typeface="+mn-cs"/>
            </a:endParaRPr>
          </a:p>
        </p:txBody>
      </p:sp>
      <p:sp>
        <p:nvSpPr>
          <p:cNvPr id="7" name="Text Box 4"/>
          <p:cNvSpPr txBox="1">
            <a:spLocks noChangeArrowheads="1"/>
          </p:cNvSpPr>
          <p:nvPr/>
        </p:nvSpPr>
        <p:spPr bwMode="auto">
          <a:xfrm>
            <a:off x="5364163" y="2492375"/>
            <a:ext cx="2592387" cy="457200"/>
          </a:xfrm>
          <a:prstGeom prst="rect">
            <a:avLst/>
          </a:prstGeom>
          <a:noFill/>
          <a:ln w="9525">
            <a:noFill/>
            <a:miter lim="800000"/>
            <a:headEnd/>
            <a:tailEnd/>
          </a:ln>
        </p:spPr>
        <p:txBody>
          <a:bodyPr>
            <a:spAutoFit/>
          </a:bodyPr>
          <a:lstStyle/>
          <a:p>
            <a:pPr>
              <a:spcBef>
                <a:spcPct val="50000"/>
              </a:spcBef>
            </a:pPr>
            <a:r>
              <a:rPr lang="en-US" altLang="ja-JP"/>
              <a:t>G</a:t>
            </a:r>
            <a:r>
              <a:rPr lang="en-US" altLang="ja-JP" baseline="-25000"/>
              <a:t>1</a:t>
            </a:r>
            <a:r>
              <a:rPr lang="ja-JP" altLang="en-US"/>
              <a:t>から</a:t>
            </a:r>
            <a:r>
              <a:rPr lang="en-US" altLang="ja-JP"/>
              <a:t>G</a:t>
            </a:r>
            <a:r>
              <a:rPr lang="en-US" altLang="ja-JP" baseline="-25000"/>
              <a:t>2</a:t>
            </a:r>
            <a:r>
              <a:rPr lang="ja-JP" altLang="en-US"/>
              <a:t>へ増加</a:t>
            </a:r>
          </a:p>
        </p:txBody>
      </p:sp>
      <p:sp>
        <p:nvSpPr>
          <p:cNvPr id="8" name="Text Box 5"/>
          <p:cNvSpPr txBox="1">
            <a:spLocks noChangeArrowheads="1"/>
          </p:cNvSpPr>
          <p:nvPr/>
        </p:nvSpPr>
        <p:spPr bwMode="auto">
          <a:xfrm>
            <a:off x="5003800" y="3644900"/>
            <a:ext cx="3924300" cy="366713"/>
          </a:xfrm>
          <a:prstGeom prst="rect">
            <a:avLst/>
          </a:prstGeom>
          <a:noFill/>
          <a:ln w="9525">
            <a:noFill/>
            <a:miter lim="800000"/>
            <a:headEnd/>
            <a:tailEnd/>
          </a:ln>
        </p:spPr>
        <p:txBody>
          <a:bodyPr>
            <a:spAutoFit/>
          </a:bodyPr>
          <a:lstStyle/>
          <a:p>
            <a:pPr>
              <a:spcBef>
                <a:spcPct val="50000"/>
              </a:spcBef>
            </a:pPr>
            <a:r>
              <a:rPr lang="en-US" altLang="ja-JP" sz="1800" b="1">
                <a:solidFill>
                  <a:srgbClr val="FF0000"/>
                </a:solidFill>
              </a:rPr>
              <a:t>①</a:t>
            </a:r>
            <a:r>
              <a:rPr lang="ja-JP" altLang="en-US" sz="1800" b="1">
                <a:solidFill>
                  <a:srgbClr val="FF0000"/>
                </a:solidFill>
              </a:rPr>
              <a:t>　総需要：</a:t>
            </a:r>
            <a:r>
              <a:rPr lang="en-US" altLang="ja-JP" sz="1800" b="1">
                <a:solidFill>
                  <a:srgbClr val="FF0000"/>
                </a:solidFill>
              </a:rPr>
              <a:t>Y</a:t>
            </a:r>
            <a:r>
              <a:rPr lang="en-US" altLang="ja-JP" sz="1800" b="1" baseline="-25000">
                <a:solidFill>
                  <a:srgbClr val="FF0000"/>
                </a:solidFill>
              </a:rPr>
              <a:t>1</a:t>
            </a:r>
            <a:r>
              <a:rPr lang="en-US" altLang="ja-JP" sz="1800" b="1" baseline="30000">
                <a:solidFill>
                  <a:srgbClr val="FF0000"/>
                </a:solidFill>
              </a:rPr>
              <a:t>D</a:t>
            </a:r>
            <a:r>
              <a:rPr lang="ja-JP" altLang="en-US" sz="1800" b="1">
                <a:solidFill>
                  <a:srgbClr val="FF0000"/>
                </a:solidFill>
              </a:rPr>
              <a:t>から</a:t>
            </a:r>
            <a:r>
              <a:rPr lang="en-US" altLang="ja-JP" sz="1800" b="1">
                <a:solidFill>
                  <a:srgbClr val="FF0000"/>
                </a:solidFill>
              </a:rPr>
              <a:t>Y</a:t>
            </a:r>
            <a:r>
              <a:rPr lang="en-US" altLang="ja-JP" sz="1800" b="1" baseline="-25000">
                <a:solidFill>
                  <a:srgbClr val="FF0000"/>
                </a:solidFill>
              </a:rPr>
              <a:t>2</a:t>
            </a:r>
            <a:r>
              <a:rPr lang="en-US" altLang="ja-JP" sz="1800" b="1" baseline="30000">
                <a:solidFill>
                  <a:srgbClr val="FF0000"/>
                </a:solidFill>
              </a:rPr>
              <a:t>D</a:t>
            </a:r>
            <a:r>
              <a:rPr lang="ja-JP" altLang="en-US" sz="1800" b="1">
                <a:solidFill>
                  <a:srgbClr val="FF0000"/>
                </a:solidFill>
              </a:rPr>
              <a:t>に上シフト</a:t>
            </a:r>
          </a:p>
        </p:txBody>
      </p:sp>
      <p:sp>
        <p:nvSpPr>
          <p:cNvPr id="9" name="Text Box 6"/>
          <p:cNvSpPr txBox="1">
            <a:spLocks noChangeArrowheads="1"/>
          </p:cNvSpPr>
          <p:nvPr/>
        </p:nvSpPr>
        <p:spPr bwMode="auto">
          <a:xfrm>
            <a:off x="5219700" y="3068638"/>
            <a:ext cx="3168650" cy="336550"/>
          </a:xfrm>
          <a:prstGeom prst="rect">
            <a:avLst/>
          </a:prstGeom>
          <a:noFill/>
          <a:ln w="9525">
            <a:noFill/>
            <a:miter lim="800000"/>
            <a:headEnd/>
            <a:tailEnd/>
          </a:ln>
        </p:spPr>
        <p:txBody>
          <a:bodyPr>
            <a:spAutoFit/>
          </a:bodyPr>
          <a:lstStyle/>
          <a:p>
            <a:pPr>
              <a:spcBef>
                <a:spcPct val="50000"/>
              </a:spcBef>
            </a:pPr>
            <a:r>
              <a:rPr lang="ja-JP" altLang="en-US" sz="1600"/>
              <a:t>利子率はｒのままであるとする</a:t>
            </a:r>
          </a:p>
        </p:txBody>
      </p:sp>
      <p:sp>
        <p:nvSpPr>
          <p:cNvPr id="10" name="Rectangle 7"/>
          <p:cNvSpPr>
            <a:spLocks noChangeArrowheads="1"/>
          </p:cNvSpPr>
          <p:nvPr/>
        </p:nvSpPr>
        <p:spPr bwMode="auto">
          <a:xfrm>
            <a:off x="684213" y="260350"/>
            <a:ext cx="4248150" cy="61214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
        <p:nvSpPr>
          <p:cNvPr id="11" name="Line 8"/>
          <p:cNvSpPr>
            <a:spLocks noChangeShapeType="1"/>
          </p:cNvSpPr>
          <p:nvPr/>
        </p:nvSpPr>
        <p:spPr bwMode="auto">
          <a:xfrm flipV="1">
            <a:off x="1258888" y="620713"/>
            <a:ext cx="0" cy="2592387"/>
          </a:xfrm>
          <a:prstGeom prst="line">
            <a:avLst/>
          </a:prstGeom>
          <a:noFill/>
          <a:ln w="9525">
            <a:solidFill>
              <a:schemeClr val="tx1"/>
            </a:solidFill>
            <a:round/>
            <a:headEnd/>
            <a:tailEnd type="triangle" w="med" len="med"/>
          </a:ln>
        </p:spPr>
        <p:txBody>
          <a:bodyPr/>
          <a:lstStyle/>
          <a:p>
            <a:endParaRPr lang="ja-JP" altLang="en-US"/>
          </a:p>
        </p:txBody>
      </p:sp>
      <p:sp>
        <p:nvSpPr>
          <p:cNvPr id="12" name="Line 9"/>
          <p:cNvSpPr>
            <a:spLocks noChangeShapeType="1"/>
          </p:cNvSpPr>
          <p:nvPr/>
        </p:nvSpPr>
        <p:spPr bwMode="auto">
          <a:xfrm>
            <a:off x="1258888" y="3213100"/>
            <a:ext cx="2952750" cy="0"/>
          </a:xfrm>
          <a:prstGeom prst="line">
            <a:avLst/>
          </a:prstGeom>
          <a:noFill/>
          <a:ln w="9525">
            <a:solidFill>
              <a:schemeClr val="tx1"/>
            </a:solidFill>
            <a:round/>
            <a:headEnd/>
            <a:tailEnd type="triangle" w="med" len="med"/>
          </a:ln>
        </p:spPr>
        <p:txBody>
          <a:bodyPr/>
          <a:lstStyle/>
          <a:p>
            <a:endParaRPr lang="ja-JP" altLang="en-US"/>
          </a:p>
        </p:txBody>
      </p:sp>
      <p:sp>
        <p:nvSpPr>
          <p:cNvPr id="13" name="Line 10"/>
          <p:cNvSpPr>
            <a:spLocks noChangeShapeType="1"/>
          </p:cNvSpPr>
          <p:nvPr/>
        </p:nvSpPr>
        <p:spPr bwMode="auto">
          <a:xfrm flipV="1">
            <a:off x="1258888" y="692150"/>
            <a:ext cx="2881312" cy="2520950"/>
          </a:xfrm>
          <a:prstGeom prst="line">
            <a:avLst/>
          </a:prstGeom>
          <a:noFill/>
          <a:ln w="9525">
            <a:solidFill>
              <a:schemeClr val="tx1"/>
            </a:solidFill>
            <a:round/>
            <a:headEnd/>
            <a:tailEnd/>
          </a:ln>
        </p:spPr>
        <p:txBody>
          <a:bodyPr/>
          <a:lstStyle/>
          <a:p>
            <a:endParaRPr lang="ja-JP" altLang="en-US"/>
          </a:p>
        </p:txBody>
      </p:sp>
      <p:sp>
        <p:nvSpPr>
          <p:cNvPr id="14" name="Line 11"/>
          <p:cNvSpPr>
            <a:spLocks noChangeShapeType="1"/>
          </p:cNvSpPr>
          <p:nvPr/>
        </p:nvSpPr>
        <p:spPr bwMode="auto">
          <a:xfrm flipV="1">
            <a:off x="1258888" y="1916113"/>
            <a:ext cx="2952750" cy="720725"/>
          </a:xfrm>
          <a:prstGeom prst="line">
            <a:avLst/>
          </a:prstGeom>
          <a:noFill/>
          <a:ln w="38100">
            <a:solidFill>
              <a:schemeClr val="tx1"/>
            </a:solidFill>
            <a:prstDash val="sysDot"/>
            <a:round/>
            <a:headEnd/>
            <a:tailEnd/>
          </a:ln>
        </p:spPr>
        <p:txBody>
          <a:bodyPr/>
          <a:lstStyle/>
          <a:p>
            <a:endParaRPr lang="ja-JP" altLang="en-US"/>
          </a:p>
        </p:txBody>
      </p:sp>
      <p:sp>
        <p:nvSpPr>
          <p:cNvPr id="15" name="Line 12"/>
          <p:cNvSpPr>
            <a:spLocks noChangeShapeType="1"/>
          </p:cNvSpPr>
          <p:nvPr/>
        </p:nvSpPr>
        <p:spPr bwMode="auto">
          <a:xfrm flipV="1">
            <a:off x="1258888" y="1196975"/>
            <a:ext cx="3024187" cy="719138"/>
          </a:xfrm>
          <a:prstGeom prst="line">
            <a:avLst/>
          </a:prstGeom>
          <a:noFill/>
          <a:ln w="38100">
            <a:solidFill>
              <a:schemeClr val="tx1"/>
            </a:solidFill>
            <a:round/>
            <a:headEnd/>
            <a:tailEnd/>
          </a:ln>
        </p:spPr>
        <p:txBody>
          <a:bodyPr/>
          <a:lstStyle/>
          <a:p>
            <a:endParaRPr lang="ja-JP" altLang="en-US"/>
          </a:p>
        </p:txBody>
      </p:sp>
      <p:sp>
        <p:nvSpPr>
          <p:cNvPr id="16" name="AutoShape 13"/>
          <p:cNvSpPr>
            <a:spLocks noChangeArrowheads="1"/>
          </p:cNvSpPr>
          <p:nvPr/>
        </p:nvSpPr>
        <p:spPr bwMode="auto">
          <a:xfrm>
            <a:off x="3708400" y="1412875"/>
            <a:ext cx="215900" cy="431800"/>
          </a:xfrm>
          <a:prstGeom prst="upArrow">
            <a:avLst>
              <a:gd name="adj1" fmla="val 50000"/>
              <a:gd name="adj2" fmla="val 50000"/>
            </a:avLst>
          </a:prstGeom>
          <a:solidFill>
            <a:schemeClr val="accent2"/>
          </a:solidFill>
          <a:ln w="9525">
            <a:solidFill>
              <a:schemeClr val="tx1"/>
            </a:solidFill>
            <a:miter lim="800000"/>
            <a:headEnd/>
            <a:tailEnd/>
          </a:ln>
        </p:spPr>
        <p:txBody>
          <a:bodyPr vert="eaVert" wrap="none" anchor="ctr"/>
          <a:lstStyle/>
          <a:p>
            <a:endParaRPr lang="ja-JP" altLang="en-US"/>
          </a:p>
        </p:txBody>
      </p:sp>
      <p:graphicFrame>
        <p:nvGraphicFramePr>
          <p:cNvPr id="17" name="Object 14"/>
          <p:cNvGraphicFramePr>
            <a:graphicFrameLocks noChangeAspect="1"/>
          </p:cNvGraphicFramePr>
          <p:nvPr/>
        </p:nvGraphicFramePr>
        <p:xfrm>
          <a:off x="2268538" y="3213100"/>
          <a:ext cx="274637" cy="330200"/>
        </p:xfrm>
        <a:graphic>
          <a:graphicData uri="http://schemas.openxmlformats.org/presentationml/2006/ole">
            <mc:AlternateContent xmlns:mc="http://schemas.openxmlformats.org/markup-compatibility/2006">
              <mc:Choice xmlns:v="urn:schemas-microsoft-com:vml" Requires="v">
                <p:oleObj spid="_x0000_s165378" name="数式" r:id="rId3" imgW="190440" imgH="228600" progId="Equation.3">
                  <p:embed/>
                </p:oleObj>
              </mc:Choice>
              <mc:Fallback>
                <p:oleObj name="数式" r:id="rId3" imgW="190440" imgH="228600" progId="Equation.3">
                  <p:embed/>
                  <p:pic>
                    <p:nvPicPr>
                      <p:cNvPr id="0"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321310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 Box 15"/>
          <p:cNvSpPr txBox="1">
            <a:spLocks noChangeArrowheads="1"/>
          </p:cNvSpPr>
          <p:nvPr/>
        </p:nvSpPr>
        <p:spPr bwMode="auto">
          <a:xfrm>
            <a:off x="4284663" y="3140075"/>
            <a:ext cx="307975" cy="457200"/>
          </a:xfrm>
          <a:prstGeom prst="rect">
            <a:avLst/>
          </a:prstGeom>
          <a:noFill/>
          <a:ln w="9525">
            <a:noFill/>
            <a:miter lim="800000"/>
            <a:headEnd/>
            <a:tailEnd/>
          </a:ln>
        </p:spPr>
        <p:txBody>
          <a:bodyPr>
            <a:spAutoFit/>
          </a:bodyPr>
          <a:lstStyle/>
          <a:p>
            <a:endParaRPr lang="ja-JP" altLang="ja-JP"/>
          </a:p>
        </p:txBody>
      </p:sp>
      <p:graphicFrame>
        <p:nvGraphicFramePr>
          <p:cNvPr id="19" name="Object 16"/>
          <p:cNvGraphicFramePr>
            <a:graphicFrameLocks noChangeAspect="1"/>
          </p:cNvGraphicFramePr>
          <p:nvPr/>
        </p:nvGraphicFramePr>
        <p:xfrm>
          <a:off x="3348038" y="3213100"/>
          <a:ext cx="274637" cy="330200"/>
        </p:xfrm>
        <a:graphic>
          <a:graphicData uri="http://schemas.openxmlformats.org/presentationml/2006/ole">
            <mc:AlternateContent xmlns:mc="http://schemas.openxmlformats.org/markup-compatibility/2006">
              <mc:Choice xmlns:v="urn:schemas-microsoft-com:vml" Requires="v">
                <p:oleObj spid="_x0000_s165379" name="数式" r:id="rId5" imgW="190440" imgH="228600" progId="Equation.3">
                  <p:embed/>
                </p:oleObj>
              </mc:Choice>
              <mc:Fallback>
                <p:oleObj name="数式" r:id="rId5" imgW="190440" imgH="228600" progId="Equation.3">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8038" y="321310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17"/>
          <p:cNvGraphicFramePr>
            <a:graphicFrameLocks noChangeAspect="1"/>
          </p:cNvGraphicFramePr>
          <p:nvPr/>
        </p:nvGraphicFramePr>
        <p:xfrm>
          <a:off x="900113" y="2276475"/>
          <a:ext cx="274637" cy="330200"/>
        </p:xfrm>
        <a:graphic>
          <a:graphicData uri="http://schemas.openxmlformats.org/presentationml/2006/ole">
            <mc:AlternateContent xmlns:mc="http://schemas.openxmlformats.org/markup-compatibility/2006">
              <mc:Choice xmlns:v="urn:schemas-microsoft-com:vml" Requires="v">
                <p:oleObj spid="_x0000_s165380" name="数式" r:id="rId7" imgW="190440" imgH="228600" progId="Equation.3">
                  <p:embed/>
                </p:oleObj>
              </mc:Choice>
              <mc:Fallback>
                <p:oleObj name="数式" r:id="rId7" imgW="190440" imgH="228600" progId="Equation.3">
                  <p:embed/>
                  <p:pic>
                    <p:nvPicPr>
                      <p:cNvPr id="0"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2276475"/>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18"/>
          <p:cNvGraphicFramePr>
            <a:graphicFrameLocks noChangeAspect="1"/>
          </p:cNvGraphicFramePr>
          <p:nvPr/>
        </p:nvGraphicFramePr>
        <p:xfrm>
          <a:off x="900113" y="1196975"/>
          <a:ext cx="274637" cy="330200"/>
        </p:xfrm>
        <a:graphic>
          <a:graphicData uri="http://schemas.openxmlformats.org/presentationml/2006/ole">
            <mc:AlternateContent xmlns:mc="http://schemas.openxmlformats.org/markup-compatibility/2006">
              <mc:Choice xmlns:v="urn:schemas-microsoft-com:vml" Requires="v">
                <p:oleObj spid="_x0000_s165381" name="数式" r:id="rId8" imgW="190440" imgH="228600" progId="Equation.3">
                  <p:embed/>
                </p:oleObj>
              </mc:Choice>
              <mc:Fallback>
                <p:oleObj name="数式" r:id="rId8" imgW="190440" imgH="228600" progId="Equation.3">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0113" y="1196975"/>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Object 19"/>
          <p:cNvGraphicFramePr>
            <a:graphicFrameLocks noChangeAspect="1"/>
          </p:cNvGraphicFramePr>
          <p:nvPr/>
        </p:nvGraphicFramePr>
        <p:xfrm>
          <a:off x="2268538" y="2420938"/>
          <a:ext cx="293687" cy="330200"/>
        </p:xfrm>
        <a:graphic>
          <a:graphicData uri="http://schemas.openxmlformats.org/presentationml/2006/ole">
            <mc:AlternateContent xmlns:mc="http://schemas.openxmlformats.org/markup-compatibility/2006">
              <mc:Choice xmlns:v="urn:schemas-microsoft-com:vml" Requires="v">
                <p:oleObj spid="_x0000_s165382" name="数式" r:id="rId10" imgW="203040" imgH="228600" progId="Equation.3">
                  <p:embed/>
                </p:oleObj>
              </mc:Choice>
              <mc:Fallback>
                <p:oleObj name="数式" r:id="rId10" imgW="203040" imgH="228600" progId="Equation.3">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68538" y="2420938"/>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20"/>
          <p:cNvGraphicFramePr>
            <a:graphicFrameLocks noChangeAspect="1"/>
          </p:cNvGraphicFramePr>
          <p:nvPr/>
        </p:nvGraphicFramePr>
        <p:xfrm>
          <a:off x="3348038" y="1412875"/>
          <a:ext cx="293687" cy="330200"/>
        </p:xfrm>
        <a:graphic>
          <a:graphicData uri="http://schemas.openxmlformats.org/presentationml/2006/ole">
            <mc:AlternateContent xmlns:mc="http://schemas.openxmlformats.org/markup-compatibility/2006">
              <mc:Choice xmlns:v="urn:schemas-microsoft-com:vml" Requires="v">
                <p:oleObj spid="_x0000_s165383" name="数式" r:id="rId12" imgW="203040" imgH="228600" progId="Equation.3">
                  <p:embed/>
                </p:oleObj>
              </mc:Choice>
              <mc:Fallback>
                <p:oleObj name="数式" r:id="rId12" imgW="203040" imgH="228600" progId="Equation.3">
                  <p:embed/>
                  <p:pic>
                    <p:nvPicPr>
                      <p:cNvPr id="0" name="Object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48038" y="1412875"/>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 Box 21"/>
          <p:cNvSpPr txBox="1">
            <a:spLocks noChangeArrowheads="1"/>
          </p:cNvSpPr>
          <p:nvPr/>
        </p:nvSpPr>
        <p:spPr bwMode="auto">
          <a:xfrm>
            <a:off x="1619250" y="2924175"/>
            <a:ext cx="1223963" cy="274638"/>
          </a:xfrm>
          <a:prstGeom prst="rect">
            <a:avLst/>
          </a:prstGeom>
          <a:noFill/>
          <a:ln w="9525">
            <a:noFill/>
            <a:miter lim="800000"/>
            <a:headEnd/>
            <a:tailEnd/>
          </a:ln>
        </p:spPr>
        <p:txBody>
          <a:bodyPr>
            <a:spAutoFit/>
          </a:bodyPr>
          <a:lstStyle/>
          <a:p>
            <a:pPr>
              <a:spcBef>
                <a:spcPct val="50000"/>
              </a:spcBef>
            </a:pPr>
            <a:r>
              <a:rPr lang="en-US" altLang="ja-JP" sz="1200"/>
              <a:t>45°</a:t>
            </a:r>
          </a:p>
        </p:txBody>
      </p:sp>
      <p:sp>
        <p:nvSpPr>
          <p:cNvPr id="25" name="Arc 22"/>
          <p:cNvSpPr>
            <a:spLocks/>
          </p:cNvSpPr>
          <p:nvPr/>
        </p:nvSpPr>
        <p:spPr bwMode="auto">
          <a:xfrm>
            <a:off x="1547813" y="2997200"/>
            <a:ext cx="144462" cy="215900"/>
          </a:xfrm>
          <a:custGeom>
            <a:avLst/>
            <a:gdLst>
              <a:gd name="T0" fmla="*/ 0 w 21600"/>
              <a:gd name="T1" fmla="*/ 0 h 21600"/>
              <a:gd name="T2" fmla="*/ 6461798 w 21600"/>
              <a:gd name="T3" fmla="*/ 21570011 h 21600"/>
              <a:gd name="T4" fmla="*/ 0 w 21600"/>
              <a:gd name="T5" fmla="*/ 215700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ja-JP" altLang="en-US"/>
          </a:p>
        </p:txBody>
      </p:sp>
      <p:sp>
        <p:nvSpPr>
          <p:cNvPr id="26" name="Text Box 23"/>
          <p:cNvSpPr txBox="1">
            <a:spLocks noChangeArrowheads="1"/>
          </p:cNvSpPr>
          <p:nvPr/>
        </p:nvSpPr>
        <p:spPr bwMode="auto">
          <a:xfrm>
            <a:off x="4284663" y="3068638"/>
            <a:ext cx="287337" cy="366712"/>
          </a:xfrm>
          <a:prstGeom prst="rect">
            <a:avLst/>
          </a:prstGeom>
          <a:noFill/>
          <a:ln w="9525">
            <a:noFill/>
            <a:miter lim="800000"/>
            <a:headEnd/>
            <a:tailEnd/>
          </a:ln>
        </p:spPr>
        <p:txBody>
          <a:bodyPr>
            <a:spAutoFit/>
          </a:bodyPr>
          <a:lstStyle/>
          <a:p>
            <a:pPr>
              <a:spcBef>
                <a:spcPct val="50000"/>
              </a:spcBef>
            </a:pPr>
            <a:r>
              <a:rPr lang="en-US" altLang="ja-JP" sz="1800"/>
              <a:t>Y</a:t>
            </a:r>
          </a:p>
        </p:txBody>
      </p:sp>
      <p:sp>
        <p:nvSpPr>
          <p:cNvPr id="27" name="Text Box 24"/>
          <p:cNvSpPr txBox="1">
            <a:spLocks noChangeArrowheads="1"/>
          </p:cNvSpPr>
          <p:nvPr/>
        </p:nvSpPr>
        <p:spPr bwMode="auto">
          <a:xfrm>
            <a:off x="684213" y="260350"/>
            <a:ext cx="1008062" cy="336550"/>
          </a:xfrm>
          <a:prstGeom prst="rect">
            <a:avLst/>
          </a:prstGeom>
          <a:noFill/>
          <a:ln w="9525">
            <a:noFill/>
            <a:miter lim="800000"/>
            <a:headEnd/>
            <a:tailEnd/>
          </a:ln>
        </p:spPr>
        <p:txBody>
          <a:bodyPr>
            <a:spAutoFit/>
          </a:bodyPr>
          <a:lstStyle/>
          <a:p>
            <a:pPr>
              <a:spcBef>
                <a:spcPct val="50000"/>
              </a:spcBef>
            </a:pPr>
            <a:r>
              <a:rPr lang="ja-JP" altLang="en-US" sz="1600"/>
              <a:t>総需要</a:t>
            </a:r>
          </a:p>
        </p:txBody>
      </p:sp>
      <p:graphicFrame>
        <p:nvGraphicFramePr>
          <p:cNvPr id="28" name="Object 25"/>
          <p:cNvGraphicFramePr>
            <a:graphicFrameLocks noChangeAspect="1"/>
          </p:cNvGraphicFramePr>
          <p:nvPr/>
        </p:nvGraphicFramePr>
        <p:xfrm>
          <a:off x="4211638" y="1773238"/>
          <a:ext cx="695325" cy="330200"/>
        </p:xfrm>
        <a:graphic>
          <a:graphicData uri="http://schemas.openxmlformats.org/presentationml/2006/ole">
            <mc:AlternateContent xmlns:mc="http://schemas.openxmlformats.org/markup-compatibility/2006">
              <mc:Choice xmlns:v="urn:schemas-microsoft-com:vml" Requires="v">
                <p:oleObj spid="_x0000_s165384" name="数式" r:id="rId14" imgW="482400" imgH="228600" progId="Equation.3">
                  <p:embed/>
                </p:oleObj>
              </mc:Choice>
              <mc:Fallback>
                <p:oleObj name="数式" r:id="rId14" imgW="482400" imgH="228600" progId="Equation.3">
                  <p:embed/>
                  <p:pic>
                    <p:nvPicPr>
                      <p:cNvPr id="0" name="Object 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11638" y="1773238"/>
                        <a:ext cx="695325"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26"/>
          <p:cNvGraphicFramePr>
            <a:graphicFrameLocks noChangeAspect="1"/>
          </p:cNvGraphicFramePr>
          <p:nvPr/>
        </p:nvGraphicFramePr>
        <p:xfrm>
          <a:off x="4267200" y="1052513"/>
          <a:ext cx="731838" cy="330200"/>
        </p:xfrm>
        <a:graphic>
          <a:graphicData uri="http://schemas.openxmlformats.org/presentationml/2006/ole">
            <mc:AlternateContent xmlns:mc="http://schemas.openxmlformats.org/markup-compatibility/2006">
              <mc:Choice xmlns:v="urn:schemas-microsoft-com:vml" Requires="v">
                <p:oleObj spid="_x0000_s165385" name="数式" r:id="rId16" imgW="507960" imgH="228600" progId="Equation.3">
                  <p:embed/>
                </p:oleObj>
              </mc:Choice>
              <mc:Fallback>
                <p:oleObj name="数式" r:id="rId16" imgW="507960" imgH="228600" progId="Equation.3">
                  <p:embed/>
                  <p:pic>
                    <p:nvPicPr>
                      <p:cNvPr id="0" name="Object 2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267200" y="1052513"/>
                        <a:ext cx="7318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Line 27"/>
          <p:cNvSpPr>
            <a:spLocks noChangeShapeType="1"/>
          </p:cNvSpPr>
          <p:nvPr/>
        </p:nvSpPr>
        <p:spPr bwMode="auto">
          <a:xfrm>
            <a:off x="1258888" y="2420938"/>
            <a:ext cx="936625" cy="0"/>
          </a:xfrm>
          <a:prstGeom prst="line">
            <a:avLst/>
          </a:prstGeom>
          <a:noFill/>
          <a:ln w="9525" cap="rnd">
            <a:solidFill>
              <a:schemeClr val="tx1"/>
            </a:solidFill>
            <a:prstDash val="sysDot"/>
            <a:round/>
            <a:headEnd/>
            <a:tailEnd/>
          </a:ln>
        </p:spPr>
        <p:txBody>
          <a:bodyPr/>
          <a:lstStyle/>
          <a:p>
            <a:endParaRPr lang="ja-JP" altLang="en-US"/>
          </a:p>
        </p:txBody>
      </p:sp>
      <p:sp>
        <p:nvSpPr>
          <p:cNvPr id="31" name="Line 28"/>
          <p:cNvSpPr>
            <a:spLocks noChangeShapeType="1"/>
          </p:cNvSpPr>
          <p:nvPr/>
        </p:nvSpPr>
        <p:spPr bwMode="auto">
          <a:xfrm>
            <a:off x="2195513" y="2420938"/>
            <a:ext cx="0" cy="792162"/>
          </a:xfrm>
          <a:prstGeom prst="line">
            <a:avLst/>
          </a:prstGeom>
          <a:noFill/>
          <a:ln w="9525" cap="rnd">
            <a:solidFill>
              <a:schemeClr val="tx1"/>
            </a:solidFill>
            <a:prstDash val="sysDot"/>
            <a:round/>
            <a:headEnd/>
            <a:tailEnd/>
          </a:ln>
        </p:spPr>
        <p:txBody>
          <a:bodyPr/>
          <a:lstStyle/>
          <a:p>
            <a:endParaRPr lang="ja-JP" altLang="en-US"/>
          </a:p>
        </p:txBody>
      </p:sp>
      <p:sp>
        <p:nvSpPr>
          <p:cNvPr id="32" name="AutoShape 29"/>
          <p:cNvSpPr>
            <a:spLocks noChangeArrowheads="1"/>
          </p:cNvSpPr>
          <p:nvPr/>
        </p:nvSpPr>
        <p:spPr bwMode="auto">
          <a:xfrm>
            <a:off x="2124075" y="2349500"/>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lang="ja-JP" altLang="en-US"/>
          </a:p>
        </p:txBody>
      </p:sp>
      <p:sp>
        <p:nvSpPr>
          <p:cNvPr id="33" name="Line 34"/>
          <p:cNvSpPr>
            <a:spLocks noChangeShapeType="1"/>
          </p:cNvSpPr>
          <p:nvPr/>
        </p:nvSpPr>
        <p:spPr bwMode="auto">
          <a:xfrm>
            <a:off x="3276600" y="1412875"/>
            <a:ext cx="0" cy="1800225"/>
          </a:xfrm>
          <a:prstGeom prst="line">
            <a:avLst/>
          </a:prstGeom>
          <a:noFill/>
          <a:ln w="9525" cap="rnd">
            <a:solidFill>
              <a:schemeClr val="tx1"/>
            </a:solidFill>
            <a:prstDash val="sysDot"/>
            <a:round/>
            <a:headEnd/>
            <a:tailEnd/>
          </a:ln>
        </p:spPr>
        <p:txBody>
          <a:bodyPr/>
          <a:lstStyle/>
          <a:p>
            <a:endParaRPr lang="ja-JP" altLang="en-US"/>
          </a:p>
        </p:txBody>
      </p:sp>
      <p:sp>
        <p:nvSpPr>
          <p:cNvPr id="34" name="Line 32"/>
          <p:cNvSpPr>
            <a:spLocks noChangeShapeType="1"/>
          </p:cNvSpPr>
          <p:nvPr/>
        </p:nvSpPr>
        <p:spPr bwMode="auto">
          <a:xfrm flipH="1">
            <a:off x="1258888" y="1412875"/>
            <a:ext cx="2017712" cy="0"/>
          </a:xfrm>
          <a:prstGeom prst="line">
            <a:avLst/>
          </a:prstGeom>
          <a:noFill/>
          <a:ln w="9525" cap="rnd">
            <a:solidFill>
              <a:schemeClr val="tx1"/>
            </a:solidFill>
            <a:prstDash val="sysDot"/>
            <a:round/>
            <a:headEnd/>
            <a:tailEnd/>
          </a:ln>
        </p:spPr>
        <p:txBody>
          <a:bodyPr/>
          <a:lstStyle/>
          <a:p>
            <a:endParaRPr lang="ja-JP" altLang="en-US"/>
          </a:p>
        </p:txBody>
      </p:sp>
      <p:sp>
        <p:nvSpPr>
          <p:cNvPr id="35" name="AutoShape 30"/>
          <p:cNvSpPr>
            <a:spLocks noChangeArrowheads="1"/>
          </p:cNvSpPr>
          <p:nvPr/>
        </p:nvSpPr>
        <p:spPr bwMode="auto">
          <a:xfrm>
            <a:off x="3203575" y="1341438"/>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lang="ja-JP" altLang="en-US"/>
          </a:p>
        </p:txBody>
      </p:sp>
      <p:sp>
        <p:nvSpPr>
          <p:cNvPr id="36" name="Text Box 35"/>
          <p:cNvSpPr txBox="1">
            <a:spLocks noChangeArrowheads="1"/>
          </p:cNvSpPr>
          <p:nvPr/>
        </p:nvSpPr>
        <p:spPr bwMode="auto">
          <a:xfrm>
            <a:off x="3995738" y="1412875"/>
            <a:ext cx="865187" cy="304800"/>
          </a:xfrm>
          <a:prstGeom prst="rect">
            <a:avLst/>
          </a:prstGeom>
          <a:noFill/>
          <a:ln w="9525">
            <a:noFill/>
            <a:miter lim="800000"/>
            <a:headEnd/>
            <a:tailEnd/>
          </a:ln>
        </p:spPr>
        <p:txBody>
          <a:bodyPr>
            <a:spAutoFit/>
          </a:bodyPr>
          <a:lstStyle/>
          <a:p>
            <a:pPr>
              <a:spcBef>
                <a:spcPct val="50000"/>
              </a:spcBef>
            </a:pPr>
            <a:r>
              <a:rPr lang="en-US" altLang="ja-JP" sz="1400" b="1"/>
              <a:t>G</a:t>
            </a:r>
            <a:r>
              <a:rPr lang="ja-JP" altLang="en-US" sz="1400" b="1"/>
              <a:t>の増加</a:t>
            </a:r>
          </a:p>
        </p:txBody>
      </p:sp>
      <p:sp>
        <p:nvSpPr>
          <p:cNvPr id="37" name="Text Box 36"/>
          <p:cNvSpPr txBox="1">
            <a:spLocks noChangeArrowheads="1"/>
          </p:cNvSpPr>
          <p:nvPr/>
        </p:nvSpPr>
        <p:spPr bwMode="auto">
          <a:xfrm>
            <a:off x="5364163" y="4149725"/>
            <a:ext cx="2879725" cy="366713"/>
          </a:xfrm>
          <a:prstGeom prst="rect">
            <a:avLst/>
          </a:prstGeom>
          <a:noFill/>
          <a:ln w="9525">
            <a:noFill/>
            <a:miter lim="800000"/>
            <a:headEnd/>
            <a:tailEnd/>
          </a:ln>
        </p:spPr>
        <p:txBody>
          <a:bodyPr>
            <a:spAutoFit/>
          </a:bodyPr>
          <a:lstStyle/>
          <a:p>
            <a:pPr>
              <a:spcBef>
                <a:spcPct val="50000"/>
              </a:spcBef>
            </a:pPr>
            <a:r>
              <a:rPr lang="ja-JP" altLang="en-US" sz="1800"/>
              <a:t>財・サービス市場の均衡</a:t>
            </a:r>
          </a:p>
        </p:txBody>
      </p:sp>
      <p:graphicFrame>
        <p:nvGraphicFramePr>
          <p:cNvPr id="38" name="Object 38"/>
          <p:cNvGraphicFramePr>
            <a:graphicFrameLocks noChangeAspect="1"/>
          </p:cNvGraphicFramePr>
          <p:nvPr/>
        </p:nvGraphicFramePr>
        <p:xfrm>
          <a:off x="5867400" y="4581525"/>
          <a:ext cx="293688" cy="330200"/>
        </p:xfrm>
        <a:graphic>
          <a:graphicData uri="http://schemas.openxmlformats.org/presentationml/2006/ole">
            <mc:AlternateContent xmlns:mc="http://schemas.openxmlformats.org/markup-compatibility/2006">
              <mc:Choice xmlns:v="urn:schemas-microsoft-com:vml" Requires="v">
                <p:oleObj spid="_x0000_s165386" name="数式" r:id="rId18" imgW="203040" imgH="228600" progId="Equation.3">
                  <p:embed/>
                </p:oleObj>
              </mc:Choice>
              <mc:Fallback>
                <p:oleObj name="数式" r:id="rId18" imgW="203040" imgH="228600" progId="Equation.3">
                  <p:embed/>
                  <p:pic>
                    <p:nvPicPr>
                      <p:cNvPr id="0" name="Object 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67400" y="4581525"/>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 name="Object 39"/>
          <p:cNvGraphicFramePr>
            <a:graphicFrameLocks noChangeAspect="1"/>
          </p:cNvGraphicFramePr>
          <p:nvPr/>
        </p:nvGraphicFramePr>
        <p:xfrm>
          <a:off x="7164388" y="4581525"/>
          <a:ext cx="293687" cy="330200"/>
        </p:xfrm>
        <a:graphic>
          <a:graphicData uri="http://schemas.openxmlformats.org/presentationml/2006/ole">
            <mc:AlternateContent xmlns:mc="http://schemas.openxmlformats.org/markup-compatibility/2006">
              <mc:Choice xmlns:v="urn:schemas-microsoft-com:vml" Requires="v">
                <p:oleObj spid="_x0000_s165387" name="数式" r:id="rId19" imgW="203040" imgH="228600" progId="Equation.3">
                  <p:embed/>
                </p:oleObj>
              </mc:Choice>
              <mc:Fallback>
                <p:oleObj name="数式" r:id="rId19" imgW="203040" imgH="228600" progId="Equation.3">
                  <p:embed/>
                  <p:pic>
                    <p:nvPicPr>
                      <p:cNvPr id="0" name="Object 3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164388" y="4581525"/>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Line 40"/>
          <p:cNvSpPr>
            <a:spLocks noChangeShapeType="1"/>
          </p:cNvSpPr>
          <p:nvPr/>
        </p:nvSpPr>
        <p:spPr bwMode="auto">
          <a:xfrm>
            <a:off x="6372225" y="4797425"/>
            <a:ext cx="720725"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41" name="Object 41"/>
          <p:cNvGraphicFramePr>
            <a:graphicFrameLocks noChangeAspect="1"/>
          </p:cNvGraphicFramePr>
          <p:nvPr/>
        </p:nvGraphicFramePr>
        <p:xfrm>
          <a:off x="5867400" y="5013325"/>
          <a:ext cx="274638" cy="330200"/>
        </p:xfrm>
        <a:graphic>
          <a:graphicData uri="http://schemas.openxmlformats.org/presentationml/2006/ole">
            <mc:AlternateContent xmlns:mc="http://schemas.openxmlformats.org/markup-compatibility/2006">
              <mc:Choice xmlns:v="urn:schemas-microsoft-com:vml" Requires="v">
                <p:oleObj spid="_x0000_s165388" name="数式" r:id="rId20" imgW="190440" imgH="228600" progId="Equation.3">
                  <p:embed/>
                </p:oleObj>
              </mc:Choice>
              <mc:Fallback>
                <p:oleObj name="数式" r:id="rId20" imgW="190440" imgH="228600" progId="Equation.3">
                  <p:embed/>
                  <p:pic>
                    <p:nvPicPr>
                      <p:cNvPr id="0"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5013325"/>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 name="Object 42"/>
          <p:cNvGraphicFramePr>
            <a:graphicFrameLocks noChangeAspect="1"/>
          </p:cNvGraphicFramePr>
          <p:nvPr/>
        </p:nvGraphicFramePr>
        <p:xfrm>
          <a:off x="7235825" y="5013325"/>
          <a:ext cx="274638" cy="330200"/>
        </p:xfrm>
        <a:graphic>
          <a:graphicData uri="http://schemas.openxmlformats.org/presentationml/2006/ole">
            <mc:AlternateContent xmlns:mc="http://schemas.openxmlformats.org/markup-compatibility/2006">
              <mc:Choice xmlns:v="urn:schemas-microsoft-com:vml" Requires="v">
                <p:oleObj spid="_x0000_s165389" name="数式" r:id="rId21" imgW="190440" imgH="228600" progId="Equation.3">
                  <p:embed/>
                </p:oleObj>
              </mc:Choice>
              <mc:Fallback>
                <p:oleObj name="数式" r:id="rId21" imgW="190440" imgH="228600" progId="Equation.3">
                  <p:embed/>
                  <p:pic>
                    <p:nvPicPr>
                      <p:cNvPr id="0" name="Object 4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235825" y="5013325"/>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Line 43"/>
          <p:cNvSpPr>
            <a:spLocks noChangeShapeType="1"/>
          </p:cNvSpPr>
          <p:nvPr/>
        </p:nvSpPr>
        <p:spPr bwMode="auto">
          <a:xfrm>
            <a:off x="1258888" y="5949950"/>
            <a:ext cx="3097212" cy="0"/>
          </a:xfrm>
          <a:prstGeom prst="line">
            <a:avLst/>
          </a:prstGeom>
          <a:noFill/>
          <a:ln w="9525">
            <a:solidFill>
              <a:schemeClr val="tx1"/>
            </a:solidFill>
            <a:round/>
            <a:headEnd/>
            <a:tailEnd type="triangle" w="med" len="med"/>
          </a:ln>
        </p:spPr>
        <p:txBody>
          <a:bodyPr/>
          <a:lstStyle/>
          <a:p>
            <a:endParaRPr lang="ja-JP" altLang="en-US"/>
          </a:p>
        </p:txBody>
      </p:sp>
      <p:sp>
        <p:nvSpPr>
          <p:cNvPr id="44" name="Line 44"/>
          <p:cNvSpPr>
            <a:spLocks noChangeShapeType="1"/>
          </p:cNvSpPr>
          <p:nvPr/>
        </p:nvSpPr>
        <p:spPr bwMode="auto">
          <a:xfrm flipV="1">
            <a:off x="1258888" y="3573463"/>
            <a:ext cx="0" cy="2376487"/>
          </a:xfrm>
          <a:prstGeom prst="line">
            <a:avLst/>
          </a:prstGeom>
          <a:noFill/>
          <a:ln w="9525">
            <a:solidFill>
              <a:schemeClr val="tx1"/>
            </a:solidFill>
            <a:round/>
            <a:headEnd/>
            <a:tailEnd type="triangle" w="med" len="med"/>
          </a:ln>
        </p:spPr>
        <p:txBody>
          <a:bodyPr/>
          <a:lstStyle/>
          <a:p>
            <a:endParaRPr lang="ja-JP" altLang="en-US"/>
          </a:p>
        </p:txBody>
      </p:sp>
      <p:sp>
        <p:nvSpPr>
          <p:cNvPr id="45" name="Text Box 45"/>
          <p:cNvSpPr txBox="1">
            <a:spLocks noChangeArrowheads="1"/>
          </p:cNvSpPr>
          <p:nvPr/>
        </p:nvSpPr>
        <p:spPr bwMode="auto">
          <a:xfrm>
            <a:off x="900113" y="3284538"/>
            <a:ext cx="504825" cy="457200"/>
          </a:xfrm>
          <a:prstGeom prst="rect">
            <a:avLst/>
          </a:prstGeom>
          <a:noFill/>
          <a:ln w="9525">
            <a:noFill/>
            <a:miter lim="800000"/>
            <a:headEnd/>
            <a:tailEnd/>
          </a:ln>
        </p:spPr>
        <p:txBody>
          <a:bodyPr>
            <a:spAutoFit/>
          </a:bodyPr>
          <a:lstStyle/>
          <a:p>
            <a:pPr>
              <a:spcBef>
                <a:spcPct val="50000"/>
              </a:spcBef>
            </a:pPr>
            <a:r>
              <a:rPr lang="en-US" altLang="ja-JP"/>
              <a:t>r</a:t>
            </a:r>
          </a:p>
        </p:txBody>
      </p:sp>
      <p:sp>
        <p:nvSpPr>
          <p:cNvPr id="46" name="Text Box 46"/>
          <p:cNvSpPr txBox="1">
            <a:spLocks noChangeArrowheads="1"/>
          </p:cNvSpPr>
          <p:nvPr/>
        </p:nvSpPr>
        <p:spPr bwMode="auto">
          <a:xfrm>
            <a:off x="4500563" y="5734050"/>
            <a:ext cx="431800" cy="457200"/>
          </a:xfrm>
          <a:prstGeom prst="rect">
            <a:avLst/>
          </a:prstGeom>
          <a:noFill/>
          <a:ln w="9525">
            <a:noFill/>
            <a:miter lim="800000"/>
            <a:headEnd/>
            <a:tailEnd/>
          </a:ln>
        </p:spPr>
        <p:txBody>
          <a:bodyPr>
            <a:spAutoFit/>
          </a:bodyPr>
          <a:lstStyle/>
          <a:p>
            <a:pPr>
              <a:spcBef>
                <a:spcPct val="50000"/>
              </a:spcBef>
            </a:pPr>
            <a:r>
              <a:rPr lang="en-US" altLang="ja-JP"/>
              <a:t>Y</a:t>
            </a:r>
          </a:p>
        </p:txBody>
      </p:sp>
      <p:sp>
        <p:nvSpPr>
          <p:cNvPr id="47" name="Text Box 47"/>
          <p:cNvSpPr txBox="1">
            <a:spLocks noChangeArrowheads="1"/>
          </p:cNvSpPr>
          <p:nvPr/>
        </p:nvSpPr>
        <p:spPr bwMode="auto">
          <a:xfrm>
            <a:off x="900113" y="4508500"/>
            <a:ext cx="287337" cy="457200"/>
          </a:xfrm>
          <a:prstGeom prst="rect">
            <a:avLst/>
          </a:prstGeom>
          <a:noFill/>
          <a:ln w="9525">
            <a:noFill/>
            <a:miter lim="800000"/>
            <a:headEnd/>
            <a:tailEnd/>
          </a:ln>
        </p:spPr>
        <p:txBody>
          <a:bodyPr>
            <a:spAutoFit/>
          </a:bodyPr>
          <a:lstStyle/>
          <a:p>
            <a:pPr>
              <a:spcBef>
                <a:spcPct val="50000"/>
              </a:spcBef>
            </a:pPr>
            <a:r>
              <a:rPr lang="en-US" altLang="ja-JP" i="1"/>
              <a:t>r</a:t>
            </a:r>
          </a:p>
        </p:txBody>
      </p:sp>
      <p:sp>
        <p:nvSpPr>
          <p:cNvPr id="48" name="Line 48"/>
          <p:cNvSpPr>
            <a:spLocks noChangeShapeType="1"/>
          </p:cNvSpPr>
          <p:nvPr/>
        </p:nvSpPr>
        <p:spPr bwMode="auto">
          <a:xfrm>
            <a:off x="1258888" y="5013325"/>
            <a:ext cx="936625" cy="0"/>
          </a:xfrm>
          <a:prstGeom prst="line">
            <a:avLst/>
          </a:prstGeom>
          <a:noFill/>
          <a:ln w="9525" cap="rnd">
            <a:solidFill>
              <a:schemeClr val="tx1"/>
            </a:solidFill>
            <a:prstDash val="sysDot"/>
            <a:round/>
            <a:headEnd/>
            <a:tailEnd/>
          </a:ln>
        </p:spPr>
        <p:txBody>
          <a:bodyPr/>
          <a:lstStyle/>
          <a:p>
            <a:endParaRPr lang="ja-JP" altLang="en-US"/>
          </a:p>
        </p:txBody>
      </p:sp>
      <p:sp>
        <p:nvSpPr>
          <p:cNvPr id="49" name="Line 49"/>
          <p:cNvSpPr>
            <a:spLocks noChangeShapeType="1"/>
          </p:cNvSpPr>
          <p:nvPr/>
        </p:nvSpPr>
        <p:spPr bwMode="auto">
          <a:xfrm>
            <a:off x="2195513" y="3213100"/>
            <a:ext cx="0" cy="2736850"/>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50" name="Object 50"/>
          <p:cNvGraphicFramePr>
            <a:graphicFrameLocks noChangeAspect="1"/>
          </p:cNvGraphicFramePr>
          <p:nvPr/>
        </p:nvGraphicFramePr>
        <p:xfrm>
          <a:off x="2195513" y="5949950"/>
          <a:ext cx="274637" cy="330200"/>
        </p:xfrm>
        <a:graphic>
          <a:graphicData uri="http://schemas.openxmlformats.org/presentationml/2006/ole">
            <mc:AlternateContent xmlns:mc="http://schemas.openxmlformats.org/markup-compatibility/2006">
              <mc:Choice xmlns:v="urn:schemas-microsoft-com:vml" Requires="v">
                <p:oleObj spid="_x0000_s165390" name="数式" r:id="rId23" imgW="190440" imgH="228600" progId="Equation.3">
                  <p:embed/>
                </p:oleObj>
              </mc:Choice>
              <mc:Fallback>
                <p:oleObj name="数式" r:id="rId23" imgW="190440" imgH="228600" progId="Equation.3">
                  <p:embed/>
                  <p:pic>
                    <p:nvPicPr>
                      <p:cNvPr id="0" name="Object 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513" y="594995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Line 52"/>
          <p:cNvSpPr>
            <a:spLocks noChangeShapeType="1"/>
          </p:cNvSpPr>
          <p:nvPr/>
        </p:nvSpPr>
        <p:spPr bwMode="auto">
          <a:xfrm flipV="1">
            <a:off x="1547813" y="3860800"/>
            <a:ext cx="2016125" cy="1727200"/>
          </a:xfrm>
          <a:prstGeom prst="line">
            <a:avLst/>
          </a:prstGeom>
          <a:noFill/>
          <a:ln w="38100">
            <a:solidFill>
              <a:schemeClr val="accent6">
                <a:lumMod val="75000"/>
              </a:schemeClr>
            </a:solidFill>
            <a:round/>
            <a:headEnd/>
            <a:tailEnd/>
          </a:ln>
          <a:effectLst/>
        </p:spPr>
        <p:txBody>
          <a:bodyPr/>
          <a:lstStyle/>
          <a:p>
            <a:pPr>
              <a:defRPr/>
            </a:pPr>
            <a:endParaRPr lang="ja-JP" altLang="en-US"/>
          </a:p>
        </p:txBody>
      </p:sp>
      <p:sp>
        <p:nvSpPr>
          <p:cNvPr id="52" name="Line 53"/>
          <p:cNvSpPr>
            <a:spLocks noChangeShapeType="1"/>
          </p:cNvSpPr>
          <p:nvPr/>
        </p:nvSpPr>
        <p:spPr bwMode="auto">
          <a:xfrm>
            <a:off x="1403350" y="4149725"/>
            <a:ext cx="1439863" cy="1511300"/>
          </a:xfrm>
          <a:prstGeom prst="line">
            <a:avLst/>
          </a:prstGeom>
          <a:noFill/>
          <a:ln w="38100">
            <a:solidFill>
              <a:srgbClr val="C00000"/>
            </a:solidFill>
            <a:prstDash val="sysDot"/>
            <a:round/>
            <a:headEnd/>
            <a:tailEnd/>
          </a:ln>
        </p:spPr>
        <p:txBody>
          <a:bodyPr/>
          <a:lstStyle/>
          <a:p>
            <a:endParaRPr lang="ja-JP" altLang="en-US"/>
          </a:p>
        </p:txBody>
      </p:sp>
      <p:graphicFrame>
        <p:nvGraphicFramePr>
          <p:cNvPr id="53" name="Object 55"/>
          <p:cNvGraphicFramePr>
            <a:graphicFrameLocks noChangeAspect="1"/>
          </p:cNvGraphicFramePr>
          <p:nvPr/>
        </p:nvGraphicFramePr>
        <p:xfrm>
          <a:off x="1763713" y="4797425"/>
          <a:ext cx="293687" cy="330200"/>
        </p:xfrm>
        <a:graphic>
          <a:graphicData uri="http://schemas.openxmlformats.org/presentationml/2006/ole">
            <mc:AlternateContent xmlns:mc="http://schemas.openxmlformats.org/markup-compatibility/2006">
              <mc:Choice xmlns:v="urn:schemas-microsoft-com:vml" Requires="v">
                <p:oleObj spid="_x0000_s165391" name="数式" r:id="rId24" imgW="203040" imgH="228600" progId="Equation.3">
                  <p:embed/>
                </p:oleObj>
              </mc:Choice>
              <mc:Fallback>
                <p:oleObj name="数式" r:id="rId24" imgW="203040" imgH="228600" progId="Equation.3">
                  <p:embed/>
                  <p:pic>
                    <p:nvPicPr>
                      <p:cNvPr id="0" name="Object 5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63713" y="4797425"/>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 name="Line 56"/>
          <p:cNvSpPr>
            <a:spLocks noChangeShapeType="1"/>
          </p:cNvSpPr>
          <p:nvPr/>
        </p:nvSpPr>
        <p:spPr bwMode="auto">
          <a:xfrm>
            <a:off x="3276600" y="3213100"/>
            <a:ext cx="0" cy="2736850"/>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55" name="Object 57"/>
          <p:cNvGraphicFramePr>
            <a:graphicFrameLocks noChangeAspect="1"/>
          </p:cNvGraphicFramePr>
          <p:nvPr/>
        </p:nvGraphicFramePr>
        <p:xfrm>
          <a:off x="3276600" y="5949950"/>
          <a:ext cx="274638" cy="330200"/>
        </p:xfrm>
        <a:graphic>
          <a:graphicData uri="http://schemas.openxmlformats.org/presentationml/2006/ole">
            <mc:AlternateContent xmlns:mc="http://schemas.openxmlformats.org/markup-compatibility/2006">
              <mc:Choice xmlns:v="urn:schemas-microsoft-com:vml" Requires="v">
                <p:oleObj spid="_x0000_s165392" name="数式" r:id="rId25" imgW="190440" imgH="228600" progId="Equation.3">
                  <p:embed/>
                </p:oleObj>
              </mc:Choice>
              <mc:Fallback>
                <p:oleObj name="数式" r:id="rId25" imgW="190440" imgH="228600" progId="Equation.3">
                  <p:embed/>
                  <p:pic>
                    <p:nvPicPr>
                      <p:cNvPr id="0" name="Object 57"/>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276600" y="5949950"/>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 name="Line 58"/>
          <p:cNvSpPr>
            <a:spLocks noChangeShapeType="1"/>
          </p:cNvSpPr>
          <p:nvPr/>
        </p:nvSpPr>
        <p:spPr bwMode="auto">
          <a:xfrm>
            <a:off x="1258888" y="5013325"/>
            <a:ext cx="2017712" cy="0"/>
          </a:xfrm>
          <a:prstGeom prst="line">
            <a:avLst/>
          </a:prstGeom>
          <a:noFill/>
          <a:ln w="9525" cap="rnd">
            <a:solidFill>
              <a:schemeClr val="tx1"/>
            </a:solidFill>
            <a:prstDash val="sysDot"/>
            <a:round/>
            <a:headEnd/>
            <a:tailEnd/>
          </a:ln>
        </p:spPr>
        <p:txBody>
          <a:bodyPr/>
          <a:lstStyle/>
          <a:p>
            <a:endParaRPr lang="ja-JP" altLang="en-US"/>
          </a:p>
        </p:txBody>
      </p:sp>
      <p:sp>
        <p:nvSpPr>
          <p:cNvPr id="57" name="AutoShape 51"/>
          <p:cNvSpPr>
            <a:spLocks noChangeArrowheads="1"/>
          </p:cNvSpPr>
          <p:nvPr/>
        </p:nvSpPr>
        <p:spPr bwMode="auto">
          <a:xfrm>
            <a:off x="2124075" y="4941888"/>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lang="ja-JP" altLang="en-US"/>
          </a:p>
        </p:txBody>
      </p:sp>
      <p:sp>
        <p:nvSpPr>
          <p:cNvPr id="58" name="Line 60"/>
          <p:cNvSpPr>
            <a:spLocks noChangeShapeType="1"/>
          </p:cNvSpPr>
          <p:nvPr/>
        </p:nvSpPr>
        <p:spPr bwMode="auto">
          <a:xfrm>
            <a:off x="2051050" y="3716338"/>
            <a:ext cx="1800225" cy="1944687"/>
          </a:xfrm>
          <a:prstGeom prst="line">
            <a:avLst/>
          </a:prstGeom>
          <a:noFill/>
          <a:ln w="38100">
            <a:solidFill>
              <a:srgbClr val="C00000"/>
            </a:solidFill>
            <a:round/>
            <a:headEnd/>
            <a:tailEnd/>
          </a:ln>
        </p:spPr>
        <p:txBody>
          <a:bodyPr/>
          <a:lstStyle/>
          <a:p>
            <a:endParaRPr lang="ja-JP" altLang="en-US"/>
          </a:p>
        </p:txBody>
      </p:sp>
      <p:sp>
        <p:nvSpPr>
          <p:cNvPr id="59" name="AutoShape 59"/>
          <p:cNvSpPr>
            <a:spLocks noChangeArrowheads="1"/>
          </p:cNvSpPr>
          <p:nvPr/>
        </p:nvSpPr>
        <p:spPr bwMode="auto">
          <a:xfrm>
            <a:off x="3203575" y="4941888"/>
            <a:ext cx="144463" cy="144462"/>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lang="ja-JP" altLang="en-US"/>
          </a:p>
        </p:txBody>
      </p:sp>
      <p:sp>
        <p:nvSpPr>
          <p:cNvPr id="60" name="AutoShape 61"/>
          <p:cNvSpPr>
            <a:spLocks noChangeArrowheads="1"/>
          </p:cNvSpPr>
          <p:nvPr/>
        </p:nvSpPr>
        <p:spPr bwMode="auto">
          <a:xfrm>
            <a:off x="1763713" y="4149725"/>
            <a:ext cx="576262" cy="142875"/>
          </a:xfrm>
          <a:prstGeom prst="rightArrow">
            <a:avLst>
              <a:gd name="adj1" fmla="val 50000"/>
              <a:gd name="adj2" fmla="val 100833"/>
            </a:avLst>
          </a:prstGeom>
          <a:solidFill>
            <a:schemeClr val="accent2"/>
          </a:solidFill>
          <a:ln w="9525">
            <a:solidFill>
              <a:schemeClr val="accent2"/>
            </a:solidFill>
            <a:miter lim="800000"/>
            <a:headEnd/>
            <a:tailEnd/>
          </a:ln>
        </p:spPr>
        <p:txBody>
          <a:bodyPr wrap="none" anchor="ctr"/>
          <a:lstStyle/>
          <a:p>
            <a:endParaRPr lang="ja-JP" altLang="en-US"/>
          </a:p>
        </p:txBody>
      </p:sp>
      <p:sp>
        <p:nvSpPr>
          <p:cNvPr id="61" name="Text Box 62"/>
          <p:cNvSpPr txBox="1">
            <a:spLocks noChangeArrowheads="1"/>
          </p:cNvSpPr>
          <p:nvPr/>
        </p:nvSpPr>
        <p:spPr bwMode="auto">
          <a:xfrm>
            <a:off x="2843213" y="5516563"/>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lang="en-US" altLang="ja-JP" sz="1600" b="1"/>
              <a:t>IS</a:t>
            </a:r>
            <a:r>
              <a:rPr lang="en-US" altLang="ja-JP" sz="1200" b="1"/>
              <a:t>1</a:t>
            </a:r>
            <a:endParaRPr lang="en-US" altLang="ja-JP" sz="1200" b="1" dirty="0"/>
          </a:p>
        </p:txBody>
      </p:sp>
      <p:sp>
        <p:nvSpPr>
          <p:cNvPr id="62" name="Text Box 63"/>
          <p:cNvSpPr txBox="1">
            <a:spLocks noChangeArrowheads="1"/>
          </p:cNvSpPr>
          <p:nvPr/>
        </p:nvSpPr>
        <p:spPr bwMode="auto">
          <a:xfrm>
            <a:off x="3851275" y="5500702"/>
            <a:ext cx="506411" cy="338554"/>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lang="en-US" altLang="ja-JP" sz="1600" b="1" dirty="0"/>
              <a:t>IS</a:t>
            </a:r>
            <a:r>
              <a:rPr lang="en-US" altLang="ja-JP" sz="1200" b="1" dirty="0"/>
              <a:t>2</a:t>
            </a:r>
            <a:endParaRPr lang="en-US" altLang="ja-JP" sz="900" b="1" dirty="0"/>
          </a:p>
        </p:txBody>
      </p:sp>
      <p:sp>
        <p:nvSpPr>
          <p:cNvPr id="63" name="Text Box 64"/>
          <p:cNvSpPr txBox="1">
            <a:spLocks noChangeArrowheads="1"/>
          </p:cNvSpPr>
          <p:nvPr/>
        </p:nvSpPr>
        <p:spPr bwMode="auto">
          <a:xfrm>
            <a:off x="3708400" y="3643314"/>
            <a:ext cx="577848" cy="338136"/>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p>
        </p:txBody>
      </p:sp>
      <p:sp>
        <p:nvSpPr>
          <p:cNvPr id="64" name="Line 65"/>
          <p:cNvSpPr>
            <a:spLocks noChangeShapeType="1"/>
          </p:cNvSpPr>
          <p:nvPr/>
        </p:nvSpPr>
        <p:spPr bwMode="auto">
          <a:xfrm>
            <a:off x="6227763" y="5229225"/>
            <a:ext cx="865187" cy="0"/>
          </a:xfrm>
          <a:prstGeom prst="line">
            <a:avLst/>
          </a:prstGeom>
          <a:noFill/>
          <a:ln w="9525">
            <a:solidFill>
              <a:schemeClr val="tx1"/>
            </a:solidFill>
            <a:round/>
            <a:headEnd/>
            <a:tailEnd type="triangle" w="med" len="med"/>
          </a:ln>
        </p:spPr>
        <p:txBody>
          <a:bodyPr/>
          <a:lstStyle/>
          <a:p>
            <a:endParaRPr lang="ja-JP" altLang="en-US"/>
          </a:p>
        </p:txBody>
      </p:sp>
      <p:sp>
        <p:nvSpPr>
          <p:cNvPr id="65" name="Text Box 66"/>
          <p:cNvSpPr txBox="1">
            <a:spLocks noChangeArrowheads="1"/>
          </p:cNvSpPr>
          <p:nvPr/>
        </p:nvSpPr>
        <p:spPr bwMode="auto">
          <a:xfrm>
            <a:off x="5076825" y="5589588"/>
            <a:ext cx="3311525" cy="457200"/>
          </a:xfrm>
          <a:prstGeom prst="rect">
            <a:avLst/>
          </a:prstGeom>
          <a:noFill/>
          <a:ln w="9525">
            <a:noFill/>
            <a:miter lim="800000"/>
            <a:headEnd/>
            <a:tailEnd/>
          </a:ln>
        </p:spPr>
        <p:txBody>
          <a:bodyPr>
            <a:spAutoFit/>
          </a:bodyPr>
          <a:lstStyle/>
          <a:p>
            <a:pPr>
              <a:spcBef>
                <a:spcPct val="50000"/>
              </a:spcBef>
            </a:pPr>
            <a:r>
              <a:rPr lang="en-US" altLang="ja-JP" sz="1800" dirty="0"/>
              <a:t>②</a:t>
            </a:r>
            <a:r>
              <a:rPr lang="ja-JP" altLang="en-US" dirty="0"/>
              <a:t>　</a:t>
            </a:r>
            <a:r>
              <a:rPr lang="en-US" altLang="ja-JP" dirty="0"/>
              <a:t>IS</a:t>
            </a:r>
            <a:r>
              <a:rPr lang="ja-JP" altLang="en-US" dirty="0"/>
              <a:t>曲線が右シフト</a:t>
            </a:r>
          </a:p>
        </p:txBody>
      </p:sp>
      <p:graphicFrame>
        <p:nvGraphicFramePr>
          <p:cNvPr id="66" name="Object 70"/>
          <p:cNvGraphicFramePr>
            <a:graphicFrameLocks noChangeAspect="1"/>
          </p:cNvGraphicFramePr>
          <p:nvPr/>
        </p:nvGraphicFramePr>
        <p:xfrm>
          <a:off x="2627313" y="4076700"/>
          <a:ext cx="293687" cy="330200"/>
        </p:xfrm>
        <a:graphic>
          <a:graphicData uri="http://schemas.openxmlformats.org/presentationml/2006/ole">
            <mc:AlternateContent xmlns:mc="http://schemas.openxmlformats.org/markup-compatibility/2006">
              <mc:Choice xmlns:v="urn:schemas-microsoft-com:vml" Requires="v">
                <p:oleObj spid="_x0000_s165393" name="数式" r:id="rId27" imgW="203040" imgH="228600" progId="Equation.3">
                  <p:embed/>
                </p:oleObj>
              </mc:Choice>
              <mc:Fallback>
                <p:oleObj name="数式" r:id="rId27" imgW="203040" imgH="228600" progId="Equation.3">
                  <p:embed/>
                  <p:pic>
                    <p:nvPicPr>
                      <p:cNvPr id="0" name="Object 70"/>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627313" y="4076700"/>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 name="AutoShape 71"/>
          <p:cNvSpPr>
            <a:spLocks noChangeArrowheads="1"/>
          </p:cNvSpPr>
          <p:nvPr/>
        </p:nvSpPr>
        <p:spPr bwMode="auto">
          <a:xfrm>
            <a:off x="2700338" y="4437063"/>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ox(in)">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ox(i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linds(horizontal)">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box(in)">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blinds(horizontal)">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box(in)">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box(in)">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blinds(horizontal)">
                                      <p:cBhvr>
                                        <p:cTn id="48" dur="500"/>
                                        <p:tgtEl>
                                          <p:spTgt spid="19"/>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linds(horizontal)">
                                      <p:cBhvr>
                                        <p:cTn id="53" dur="500"/>
                                        <p:tgtEl>
                                          <p:spTgt spid="21"/>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box(in)">
                                      <p:cBhvr>
                                        <p:cTn id="58" dur="500"/>
                                        <p:tgtEl>
                                          <p:spTgt spid="54"/>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box(in)">
                                      <p:cBhvr>
                                        <p:cTn id="63" dur="500"/>
                                        <p:tgtEl>
                                          <p:spTgt spid="56"/>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box(in)">
                                      <p:cBhvr>
                                        <p:cTn id="68" dur="500"/>
                                        <p:tgtEl>
                                          <p:spTgt spid="59"/>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grpId="0" nodeType="click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box(in)">
                                      <p:cBhvr>
                                        <p:cTn id="73" dur="500"/>
                                        <p:tgtEl>
                                          <p:spTgt spid="60"/>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58"/>
                                        </p:tgtEl>
                                        <p:attrNameLst>
                                          <p:attrName>style.visibility</p:attrName>
                                        </p:attrNameLst>
                                      </p:cBhvr>
                                      <p:to>
                                        <p:strVal val="visible"/>
                                      </p:to>
                                    </p:set>
                                    <p:anim calcmode="lin" valueType="num">
                                      <p:cBhvr additive="base">
                                        <p:cTn id="78" dur="500" fill="hold"/>
                                        <p:tgtEl>
                                          <p:spTgt spid="58"/>
                                        </p:tgtEl>
                                        <p:attrNameLst>
                                          <p:attrName>ppt_x</p:attrName>
                                        </p:attrNameLst>
                                      </p:cBhvr>
                                      <p:tavLst>
                                        <p:tav tm="0">
                                          <p:val>
                                            <p:strVal val="#ppt_x"/>
                                          </p:val>
                                        </p:tav>
                                        <p:tav tm="100000">
                                          <p:val>
                                            <p:strVal val="#ppt_x"/>
                                          </p:val>
                                        </p:tav>
                                      </p:tavLst>
                                    </p:anim>
                                    <p:anim calcmode="lin" valueType="num">
                                      <p:cBhvr additive="base">
                                        <p:cTn id="79"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3" presetClass="entr" presetSubtype="10" fill="hold" nodeType="click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blinds(horizontal)">
                                      <p:cBhvr>
                                        <p:cTn id="84" dur="500"/>
                                        <p:tgtEl>
                                          <p:spTgt spid="62"/>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ntr" presetSubtype="16" fill="hold" nodeType="clickEffect">
                                  <p:stCondLst>
                                    <p:cond delay="0"/>
                                  </p:stCondLst>
                                  <p:childTnLst>
                                    <p:set>
                                      <p:cBhvr>
                                        <p:cTn id="88" dur="1" fill="hold">
                                          <p:stCondLst>
                                            <p:cond delay="0"/>
                                          </p:stCondLst>
                                        </p:cTn>
                                        <p:tgtEl>
                                          <p:spTgt spid="67"/>
                                        </p:tgtEl>
                                        <p:attrNameLst>
                                          <p:attrName>style.visibility</p:attrName>
                                        </p:attrNameLst>
                                      </p:cBhvr>
                                      <p:to>
                                        <p:strVal val="visible"/>
                                      </p:to>
                                    </p:set>
                                    <p:animEffect transition="in" filter="box(in)">
                                      <p:cBhvr>
                                        <p:cTn id="89" dur="500"/>
                                        <p:tgtEl>
                                          <p:spTgt spid="67"/>
                                        </p:tgtEl>
                                      </p:cBhvr>
                                    </p:animEffect>
                                  </p:childTnLst>
                                </p:cTn>
                              </p:par>
                            </p:childTnLst>
                          </p:cTn>
                        </p:par>
                      </p:childTnLst>
                    </p:cTn>
                  </p:par>
                  <p:par>
                    <p:cTn id="90" fill="hold">
                      <p:stCondLst>
                        <p:cond delay="indefinite"/>
                      </p:stCondLst>
                      <p:childTnLst>
                        <p:par>
                          <p:cTn id="91" fill="hold">
                            <p:stCondLst>
                              <p:cond delay="0"/>
                            </p:stCondLst>
                            <p:childTnLst>
                              <p:par>
                                <p:cTn id="92" presetID="3" presetClass="entr" presetSubtype="10" fill="hold" nodeType="click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blinds(horizontal)">
                                      <p:cBhvr>
                                        <p:cTn id="9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33" grpId="0" animBg="1"/>
      <p:bldP spid="34" grpId="0" animBg="1"/>
      <p:bldP spid="35" grpId="0" animBg="1"/>
      <p:bldP spid="36" grpId="0"/>
      <p:bldP spid="54" grpId="0" animBg="1"/>
      <p:bldP spid="56" grpId="0" animBg="1"/>
      <p:bldP spid="58" grpId="0" animBg="1"/>
      <p:bldP spid="59" grpId="0" animBg="1"/>
      <p:bldP spid="6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1"/>
          <p:cNvSpPr>
            <a:spLocks noChangeArrowheads="1"/>
          </p:cNvSpPr>
          <p:nvPr/>
        </p:nvSpPr>
        <p:spPr bwMode="auto">
          <a:xfrm>
            <a:off x="539750" y="549275"/>
            <a:ext cx="4175125" cy="56880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
        <p:nvSpPr>
          <p:cNvPr id="5" name="Line 7"/>
          <p:cNvSpPr>
            <a:spLocks noChangeShapeType="1"/>
          </p:cNvSpPr>
          <p:nvPr/>
        </p:nvSpPr>
        <p:spPr bwMode="auto">
          <a:xfrm>
            <a:off x="900113" y="3214688"/>
            <a:ext cx="3097212" cy="0"/>
          </a:xfrm>
          <a:prstGeom prst="line">
            <a:avLst/>
          </a:prstGeom>
          <a:noFill/>
          <a:ln w="9525">
            <a:solidFill>
              <a:schemeClr val="tx1"/>
            </a:solidFill>
            <a:round/>
            <a:headEnd/>
            <a:tailEnd type="triangle" w="med" len="med"/>
          </a:ln>
        </p:spPr>
        <p:txBody>
          <a:bodyPr/>
          <a:lstStyle/>
          <a:p>
            <a:endParaRPr lang="ja-JP" altLang="en-US"/>
          </a:p>
        </p:txBody>
      </p:sp>
      <p:sp>
        <p:nvSpPr>
          <p:cNvPr id="6" name="Line 8"/>
          <p:cNvSpPr>
            <a:spLocks noChangeShapeType="1"/>
          </p:cNvSpPr>
          <p:nvPr/>
        </p:nvSpPr>
        <p:spPr bwMode="auto">
          <a:xfrm flipV="1">
            <a:off x="900113" y="838200"/>
            <a:ext cx="0" cy="2376488"/>
          </a:xfrm>
          <a:prstGeom prst="line">
            <a:avLst/>
          </a:prstGeom>
          <a:noFill/>
          <a:ln w="9525">
            <a:solidFill>
              <a:schemeClr val="tx1"/>
            </a:solidFill>
            <a:round/>
            <a:headEnd/>
            <a:tailEnd type="triangle" w="med" len="med"/>
          </a:ln>
        </p:spPr>
        <p:txBody>
          <a:bodyPr/>
          <a:lstStyle/>
          <a:p>
            <a:endParaRPr lang="ja-JP" altLang="en-US"/>
          </a:p>
        </p:txBody>
      </p:sp>
      <p:sp>
        <p:nvSpPr>
          <p:cNvPr id="7" name="Text Box 9"/>
          <p:cNvSpPr txBox="1">
            <a:spLocks noChangeArrowheads="1"/>
          </p:cNvSpPr>
          <p:nvPr/>
        </p:nvSpPr>
        <p:spPr bwMode="auto">
          <a:xfrm>
            <a:off x="539750" y="692150"/>
            <a:ext cx="504825" cy="457200"/>
          </a:xfrm>
          <a:prstGeom prst="rect">
            <a:avLst/>
          </a:prstGeom>
          <a:noFill/>
          <a:ln w="9525">
            <a:noFill/>
            <a:miter lim="800000"/>
            <a:headEnd/>
            <a:tailEnd/>
          </a:ln>
        </p:spPr>
        <p:txBody>
          <a:bodyPr>
            <a:spAutoFit/>
          </a:bodyPr>
          <a:lstStyle/>
          <a:p>
            <a:pPr>
              <a:spcBef>
                <a:spcPct val="50000"/>
              </a:spcBef>
            </a:pPr>
            <a:r>
              <a:rPr lang="en-US" altLang="ja-JP"/>
              <a:t>r</a:t>
            </a:r>
          </a:p>
        </p:txBody>
      </p:sp>
      <p:sp>
        <p:nvSpPr>
          <p:cNvPr id="8" name="Text Box 10"/>
          <p:cNvSpPr txBox="1">
            <a:spLocks noChangeArrowheads="1"/>
          </p:cNvSpPr>
          <p:nvPr/>
        </p:nvSpPr>
        <p:spPr bwMode="auto">
          <a:xfrm>
            <a:off x="4141788" y="2998788"/>
            <a:ext cx="431800" cy="457200"/>
          </a:xfrm>
          <a:prstGeom prst="rect">
            <a:avLst/>
          </a:prstGeom>
          <a:noFill/>
          <a:ln w="9525">
            <a:noFill/>
            <a:miter lim="800000"/>
            <a:headEnd/>
            <a:tailEnd/>
          </a:ln>
        </p:spPr>
        <p:txBody>
          <a:bodyPr>
            <a:spAutoFit/>
          </a:bodyPr>
          <a:lstStyle/>
          <a:p>
            <a:pPr>
              <a:spcBef>
                <a:spcPct val="50000"/>
              </a:spcBef>
            </a:pPr>
            <a:r>
              <a:rPr lang="en-US" altLang="ja-JP"/>
              <a:t>Y</a:t>
            </a:r>
          </a:p>
        </p:txBody>
      </p:sp>
      <p:sp>
        <p:nvSpPr>
          <p:cNvPr id="9" name="Text Box 11"/>
          <p:cNvSpPr txBox="1">
            <a:spLocks noChangeArrowheads="1"/>
          </p:cNvSpPr>
          <p:nvPr/>
        </p:nvSpPr>
        <p:spPr bwMode="auto">
          <a:xfrm>
            <a:off x="541338" y="1773238"/>
            <a:ext cx="287337" cy="457200"/>
          </a:xfrm>
          <a:prstGeom prst="rect">
            <a:avLst/>
          </a:prstGeom>
          <a:noFill/>
          <a:ln w="9525">
            <a:noFill/>
            <a:miter lim="800000"/>
            <a:headEnd/>
            <a:tailEnd/>
          </a:ln>
        </p:spPr>
        <p:txBody>
          <a:bodyPr>
            <a:spAutoFit/>
          </a:bodyPr>
          <a:lstStyle/>
          <a:p>
            <a:pPr>
              <a:spcBef>
                <a:spcPct val="50000"/>
              </a:spcBef>
            </a:pPr>
            <a:r>
              <a:rPr lang="en-US" altLang="ja-JP" i="1"/>
              <a:t>r</a:t>
            </a:r>
          </a:p>
        </p:txBody>
      </p:sp>
      <p:sp>
        <p:nvSpPr>
          <p:cNvPr id="10" name="Line 12"/>
          <p:cNvSpPr>
            <a:spLocks noChangeShapeType="1"/>
          </p:cNvSpPr>
          <p:nvPr/>
        </p:nvSpPr>
        <p:spPr bwMode="auto">
          <a:xfrm>
            <a:off x="900113" y="2278063"/>
            <a:ext cx="936625" cy="0"/>
          </a:xfrm>
          <a:prstGeom prst="line">
            <a:avLst/>
          </a:prstGeom>
          <a:noFill/>
          <a:ln w="9525" cap="rnd">
            <a:solidFill>
              <a:schemeClr val="tx1"/>
            </a:solidFill>
            <a:prstDash val="sysDot"/>
            <a:round/>
            <a:headEnd/>
            <a:tailEnd/>
          </a:ln>
        </p:spPr>
        <p:txBody>
          <a:bodyPr/>
          <a:lstStyle/>
          <a:p>
            <a:endParaRPr lang="ja-JP" altLang="en-US"/>
          </a:p>
        </p:txBody>
      </p:sp>
      <p:sp>
        <p:nvSpPr>
          <p:cNvPr id="11" name="Line 13"/>
          <p:cNvSpPr>
            <a:spLocks noChangeShapeType="1"/>
          </p:cNvSpPr>
          <p:nvPr/>
        </p:nvSpPr>
        <p:spPr bwMode="auto">
          <a:xfrm>
            <a:off x="1836738" y="2278063"/>
            <a:ext cx="0" cy="936625"/>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12" name="Object 14"/>
          <p:cNvGraphicFramePr>
            <a:graphicFrameLocks noChangeAspect="1"/>
          </p:cNvGraphicFramePr>
          <p:nvPr/>
        </p:nvGraphicFramePr>
        <p:xfrm>
          <a:off x="1836738" y="3214688"/>
          <a:ext cx="274637" cy="330200"/>
        </p:xfrm>
        <a:graphic>
          <a:graphicData uri="http://schemas.openxmlformats.org/presentationml/2006/ole">
            <mc:AlternateContent xmlns:mc="http://schemas.openxmlformats.org/markup-compatibility/2006">
              <mc:Choice xmlns:v="urn:schemas-microsoft-com:vml" Requires="v">
                <p:oleObj spid="_x0000_s166242" name="数式" r:id="rId3" imgW="190440" imgH="228600" progId="Equation.3">
                  <p:embed/>
                </p:oleObj>
              </mc:Choice>
              <mc:Fallback>
                <p:oleObj name="数式" r:id="rId3" imgW="190440" imgH="228600" progId="Equation.3">
                  <p:embed/>
                  <p:pic>
                    <p:nvPicPr>
                      <p:cNvPr id="0"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6738" y="3214688"/>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Line 15"/>
          <p:cNvSpPr>
            <a:spLocks noChangeShapeType="1"/>
          </p:cNvSpPr>
          <p:nvPr/>
        </p:nvSpPr>
        <p:spPr bwMode="auto">
          <a:xfrm flipV="1">
            <a:off x="1189038" y="1125538"/>
            <a:ext cx="2016125" cy="1727200"/>
          </a:xfrm>
          <a:prstGeom prst="line">
            <a:avLst/>
          </a:prstGeom>
          <a:noFill/>
          <a:ln w="38100">
            <a:solidFill>
              <a:srgbClr val="212164"/>
            </a:solidFill>
            <a:round/>
            <a:headEnd/>
            <a:tailEnd/>
          </a:ln>
        </p:spPr>
        <p:txBody>
          <a:bodyPr/>
          <a:lstStyle/>
          <a:p>
            <a:endParaRPr lang="ja-JP" altLang="en-US"/>
          </a:p>
        </p:txBody>
      </p:sp>
      <p:sp>
        <p:nvSpPr>
          <p:cNvPr id="14" name="Line 16"/>
          <p:cNvSpPr>
            <a:spLocks noChangeShapeType="1"/>
          </p:cNvSpPr>
          <p:nvPr/>
        </p:nvSpPr>
        <p:spPr bwMode="auto">
          <a:xfrm>
            <a:off x="1044575" y="1414463"/>
            <a:ext cx="1439863" cy="1511300"/>
          </a:xfrm>
          <a:prstGeom prst="line">
            <a:avLst/>
          </a:prstGeom>
          <a:noFill/>
          <a:ln w="38100">
            <a:solidFill>
              <a:srgbClr val="C00000"/>
            </a:solidFill>
            <a:prstDash val="sysDot"/>
            <a:round/>
            <a:headEnd/>
            <a:tailEnd/>
          </a:ln>
        </p:spPr>
        <p:txBody>
          <a:bodyPr/>
          <a:lstStyle/>
          <a:p>
            <a:endParaRPr lang="ja-JP" altLang="en-US"/>
          </a:p>
        </p:txBody>
      </p:sp>
      <p:graphicFrame>
        <p:nvGraphicFramePr>
          <p:cNvPr id="15" name="Object 17"/>
          <p:cNvGraphicFramePr>
            <a:graphicFrameLocks noChangeAspect="1"/>
          </p:cNvGraphicFramePr>
          <p:nvPr/>
        </p:nvGraphicFramePr>
        <p:xfrm>
          <a:off x="1404938" y="2062163"/>
          <a:ext cx="293687" cy="330200"/>
        </p:xfrm>
        <a:graphic>
          <a:graphicData uri="http://schemas.openxmlformats.org/presentationml/2006/ole">
            <mc:AlternateContent xmlns:mc="http://schemas.openxmlformats.org/markup-compatibility/2006">
              <mc:Choice xmlns:v="urn:schemas-microsoft-com:vml" Requires="v">
                <p:oleObj spid="_x0000_s166243" name="数式" r:id="rId5" imgW="203040" imgH="228600" progId="Equation.3">
                  <p:embed/>
                </p:oleObj>
              </mc:Choice>
              <mc:Fallback>
                <p:oleObj name="数式" r:id="rId5" imgW="203040" imgH="228600" progId="Equation.3">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4938" y="2062163"/>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Line 18"/>
          <p:cNvSpPr>
            <a:spLocks noChangeShapeType="1"/>
          </p:cNvSpPr>
          <p:nvPr/>
        </p:nvSpPr>
        <p:spPr bwMode="auto">
          <a:xfrm>
            <a:off x="2917825" y="2278063"/>
            <a:ext cx="0" cy="936625"/>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17" name="Object 19"/>
          <p:cNvGraphicFramePr>
            <a:graphicFrameLocks noChangeAspect="1"/>
          </p:cNvGraphicFramePr>
          <p:nvPr/>
        </p:nvGraphicFramePr>
        <p:xfrm>
          <a:off x="2917825" y="3214688"/>
          <a:ext cx="274638" cy="330200"/>
        </p:xfrm>
        <a:graphic>
          <a:graphicData uri="http://schemas.openxmlformats.org/presentationml/2006/ole">
            <mc:AlternateContent xmlns:mc="http://schemas.openxmlformats.org/markup-compatibility/2006">
              <mc:Choice xmlns:v="urn:schemas-microsoft-com:vml" Requires="v">
                <p:oleObj spid="_x0000_s166244" name="数式" r:id="rId7" imgW="190440" imgH="228600" progId="Equation.3">
                  <p:embed/>
                </p:oleObj>
              </mc:Choice>
              <mc:Fallback>
                <p:oleObj name="数式" r:id="rId7" imgW="190440" imgH="228600"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7825" y="3214688"/>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Line 20"/>
          <p:cNvSpPr>
            <a:spLocks noChangeShapeType="1"/>
          </p:cNvSpPr>
          <p:nvPr/>
        </p:nvSpPr>
        <p:spPr bwMode="auto">
          <a:xfrm>
            <a:off x="900113" y="2278063"/>
            <a:ext cx="2017712" cy="0"/>
          </a:xfrm>
          <a:prstGeom prst="line">
            <a:avLst/>
          </a:prstGeom>
          <a:noFill/>
          <a:ln w="9525" cap="rnd">
            <a:solidFill>
              <a:schemeClr val="tx1"/>
            </a:solidFill>
            <a:prstDash val="sysDot"/>
            <a:round/>
            <a:headEnd/>
            <a:tailEnd/>
          </a:ln>
        </p:spPr>
        <p:txBody>
          <a:bodyPr/>
          <a:lstStyle/>
          <a:p>
            <a:endParaRPr lang="ja-JP" altLang="en-US"/>
          </a:p>
        </p:txBody>
      </p:sp>
      <p:sp>
        <p:nvSpPr>
          <p:cNvPr id="19" name="AutoShape 21"/>
          <p:cNvSpPr>
            <a:spLocks noChangeArrowheads="1"/>
          </p:cNvSpPr>
          <p:nvPr/>
        </p:nvSpPr>
        <p:spPr bwMode="auto">
          <a:xfrm>
            <a:off x="1765300" y="2206625"/>
            <a:ext cx="144463" cy="142875"/>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lang="ja-JP" altLang="en-US"/>
          </a:p>
        </p:txBody>
      </p:sp>
      <p:sp>
        <p:nvSpPr>
          <p:cNvPr id="20" name="Line 22"/>
          <p:cNvSpPr>
            <a:spLocks noChangeShapeType="1"/>
          </p:cNvSpPr>
          <p:nvPr/>
        </p:nvSpPr>
        <p:spPr bwMode="auto">
          <a:xfrm>
            <a:off x="1692275" y="981075"/>
            <a:ext cx="1800225" cy="1944688"/>
          </a:xfrm>
          <a:prstGeom prst="line">
            <a:avLst/>
          </a:prstGeom>
          <a:noFill/>
          <a:ln w="38100">
            <a:solidFill>
              <a:srgbClr val="C00000"/>
            </a:solidFill>
            <a:round/>
            <a:headEnd/>
            <a:tailEnd/>
          </a:ln>
        </p:spPr>
        <p:txBody>
          <a:bodyPr/>
          <a:lstStyle/>
          <a:p>
            <a:endParaRPr lang="ja-JP" altLang="en-US"/>
          </a:p>
        </p:txBody>
      </p:sp>
      <p:sp>
        <p:nvSpPr>
          <p:cNvPr id="21" name="AutoShape 23"/>
          <p:cNvSpPr>
            <a:spLocks noChangeArrowheads="1"/>
          </p:cNvSpPr>
          <p:nvPr/>
        </p:nvSpPr>
        <p:spPr bwMode="auto">
          <a:xfrm>
            <a:off x="2844800" y="2206625"/>
            <a:ext cx="144463" cy="144463"/>
          </a:xfrm>
          <a:prstGeom prst="flowChartConnector">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defRPr/>
            </a:pPr>
            <a:endParaRPr lang="ja-JP" altLang="en-US"/>
          </a:p>
        </p:txBody>
      </p:sp>
      <p:sp>
        <p:nvSpPr>
          <p:cNvPr id="22" name="AutoShape 24"/>
          <p:cNvSpPr>
            <a:spLocks noChangeArrowheads="1"/>
          </p:cNvSpPr>
          <p:nvPr/>
        </p:nvSpPr>
        <p:spPr bwMode="auto">
          <a:xfrm>
            <a:off x="1404938" y="1414463"/>
            <a:ext cx="576262" cy="142875"/>
          </a:xfrm>
          <a:prstGeom prst="rightArrow">
            <a:avLst>
              <a:gd name="adj1" fmla="val 50000"/>
              <a:gd name="adj2" fmla="val 100833"/>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defRPr/>
            </a:pPr>
            <a:endParaRPr lang="ja-JP" altLang="en-US"/>
          </a:p>
        </p:txBody>
      </p:sp>
      <p:sp>
        <p:nvSpPr>
          <p:cNvPr id="23" name="Text Box 25"/>
          <p:cNvSpPr txBox="1">
            <a:spLocks noChangeArrowheads="1"/>
          </p:cNvSpPr>
          <p:nvPr/>
        </p:nvSpPr>
        <p:spPr bwMode="auto">
          <a:xfrm>
            <a:off x="2484438" y="2781300"/>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lang="en-US" altLang="ja-JP" sz="1600" b="1" dirty="0"/>
              <a:t>IS</a:t>
            </a:r>
            <a:r>
              <a:rPr lang="en-US" altLang="ja-JP" sz="1200" b="1" dirty="0"/>
              <a:t>1</a:t>
            </a:r>
          </a:p>
        </p:txBody>
      </p:sp>
      <p:sp>
        <p:nvSpPr>
          <p:cNvPr id="24" name="Text Box 26"/>
          <p:cNvSpPr txBox="1">
            <a:spLocks noChangeArrowheads="1"/>
          </p:cNvSpPr>
          <p:nvPr/>
        </p:nvSpPr>
        <p:spPr bwMode="auto">
          <a:xfrm>
            <a:off x="3492501" y="2786058"/>
            <a:ext cx="507996" cy="338554"/>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lang="en-US" altLang="ja-JP" sz="1600" b="1" dirty="0"/>
              <a:t>IS</a:t>
            </a:r>
            <a:r>
              <a:rPr lang="en-US" altLang="ja-JP" sz="1200" b="1" dirty="0"/>
              <a:t>2</a:t>
            </a:r>
            <a:endParaRPr lang="en-US" altLang="ja-JP" sz="900" b="1" dirty="0"/>
          </a:p>
        </p:txBody>
      </p:sp>
      <p:sp>
        <p:nvSpPr>
          <p:cNvPr id="25" name="Text Box 27"/>
          <p:cNvSpPr txBox="1">
            <a:spLocks noChangeArrowheads="1"/>
          </p:cNvSpPr>
          <p:nvPr/>
        </p:nvSpPr>
        <p:spPr bwMode="auto">
          <a:xfrm>
            <a:off x="3349625" y="928670"/>
            <a:ext cx="507995"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p>
        </p:txBody>
      </p:sp>
      <p:graphicFrame>
        <p:nvGraphicFramePr>
          <p:cNvPr id="26" name="Object 28"/>
          <p:cNvGraphicFramePr>
            <a:graphicFrameLocks noChangeAspect="1"/>
          </p:cNvGraphicFramePr>
          <p:nvPr/>
        </p:nvGraphicFramePr>
        <p:xfrm>
          <a:off x="2268538" y="1341438"/>
          <a:ext cx="293687" cy="330200"/>
        </p:xfrm>
        <a:graphic>
          <a:graphicData uri="http://schemas.openxmlformats.org/presentationml/2006/ole">
            <mc:AlternateContent xmlns:mc="http://schemas.openxmlformats.org/markup-compatibility/2006">
              <mc:Choice xmlns:v="urn:schemas-microsoft-com:vml" Requires="v">
                <p:oleObj spid="_x0000_s166245" name="数式" r:id="rId9" imgW="203040" imgH="228600" progId="Equation.3">
                  <p:embed/>
                </p:oleObj>
              </mc:Choice>
              <mc:Fallback>
                <p:oleObj name="数式" r:id="rId9" imgW="203040" imgH="228600" progId="Equation.3">
                  <p:embed/>
                  <p:pic>
                    <p:nvPicPr>
                      <p:cNvPr id="0" name="Object 2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68538" y="1341438"/>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AutoShape 29"/>
          <p:cNvSpPr>
            <a:spLocks noChangeArrowheads="1"/>
          </p:cNvSpPr>
          <p:nvPr/>
        </p:nvSpPr>
        <p:spPr bwMode="auto">
          <a:xfrm>
            <a:off x="2341563" y="1701800"/>
            <a:ext cx="144462" cy="14446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
        <p:nvSpPr>
          <p:cNvPr id="28" name="Line 32"/>
          <p:cNvSpPr>
            <a:spLocks noChangeShapeType="1"/>
          </p:cNvSpPr>
          <p:nvPr/>
        </p:nvSpPr>
        <p:spPr bwMode="auto">
          <a:xfrm flipV="1">
            <a:off x="900113" y="3500438"/>
            <a:ext cx="0" cy="2376487"/>
          </a:xfrm>
          <a:prstGeom prst="line">
            <a:avLst/>
          </a:prstGeom>
          <a:noFill/>
          <a:ln w="9525">
            <a:solidFill>
              <a:schemeClr val="tx1"/>
            </a:solidFill>
            <a:round/>
            <a:headEnd/>
            <a:tailEnd type="triangle" w="med" len="med"/>
          </a:ln>
        </p:spPr>
        <p:txBody>
          <a:bodyPr/>
          <a:lstStyle/>
          <a:p>
            <a:endParaRPr lang="ja-JP" altLang="en-US"/>
          </a:p>
        </p:txBody>
      </p:sp>
      <p:sp>
        <p:nvSpPr>
          <p:cNvPr id="29" name="Line 34"/>
          <p:cNvSpPr>
            <a:spLocks noChangeShapeType="1"/>
          </p:cNvSpPr>
          <p:nvPr/>
        </p:nvSpPr>
        <p:spPr bwMode="auto">
          <a:xfrm>
            <a:off x="900113" y="5876925"/>
            <a:ext cx="3311525" cy="0"/>
          </a:xfrm>
          <a:prstGeom prst="line">
            <a:avLst/>
          </a:prstGeom>
          <a:noFill/>
          <a:ln w="9525">
            <a:solidFill>
              <a:schemeClr val="tx1"/>
            </a:solidFill>
            <a:round/>
            <a:headEnd/>
            <a:tailEnd type="triangle" w="med" len="med"/>
          </a:ln>
        </p:spPr>
        <p:txBody>
          <a:bodyPr/>
          <a:lstStyle/>
          <a:p>
            <a:endParaRPr lang="ja-JP" altLang="en-US"/>
          </a:p>
        </p:txBody>
      </p:sp>
      <p:sp>
        <p:nvSpPr>
          <p:cNvPr id="30" name="Text Box 35"/>
          <p:cNvSpPr txBox="1">
            <a:spLocks noChangeArrowheads="1"/>
          </p:cNvSpPr>
          <p:nvPr/>
        </p:nvSpPr>
        <p:spPr bwMode="auto">
          <a:xfrm>
            <a:off x="611188" y="3357563"/>
            <a:ext cx="360362" cy="336550"/>
          </a:xfrm>
          <a:prstGeom prst="rect">
            <a:avLst/>
          </a:prstGeom>
          <a:noFill/>
          <a:ln w="9525">
            <a:noFill/>
            <a:miter lim="800000"/>
            <a:headEnd/>
            <a:tailEnd/>
          </a:ln>
        </p:spPr>
        <p:txBody>
          <a:bodyPr>
            <a:spAutoFit/>
          </a:bodyPr>
          <a:lstStyle/>
          <a:p>
            <a:pPr>
              <a:spcBef>
                <a:spcPct val="50000"/>
              </a:spcBef>
            </a:pPr>
            <a:r>
              <a:rPr lang="en-US" altLang="ja-JP" sz="1600"/>
              <a:t>P</a:t>
            </a:r>
          </a:p>
        </p:txBody>
      </p:sp>
      <p:sp>
        <p:nvSpPr>
          <p:cNvPr id="31" name="Line 36"/>
          <p:cNvSpPr>
            <a:spLocks noChangeShapeType="1"/>
          </p:cNvSpPr>
          <p:nvPr/>
        </p:nvSpPr>
        <p:spPr bwMode="auto">
          <a:xfrm>
            <a:off x="1835150" y="3213100"/>
            <a:ext cx="0" cy="2663825"/>
          </a:xfrm>
          <a:prstGeom prst="line">
            <a:avLst/>
          </a:prstGeom>
          <a:noFill/>
          <a:ln w="9525" cap="rnd">
            <a:solidFill>
              <a:schemeClr val="tx1"/>
            </a:solidFill>
            <a:prstDash val="sysDot"/>
            <a:round/>
            <a:headEnd/>
            <a:tailEnd/>
          </a:ln>
        </p:spPr>
        <p:txBody>
          <a:bodyPr/>
          <a:lstStyle/>
          <a:p>
            <a:endParaRPr lang="ja-JP" altLang="en-US"/>
          </a:p>
        </p:txBody>
      </p:sp>
      <p:sp>
        <p:nvSpPr>
          <p:cNvPr id="32" name="Line 38"/>
          <p:cNvSpPr>
            <a:spLocks noChangeShapeType="1"/>
          </p:cNvSpPr>
          <p:nvPr/>
        </p:nvSpPr>
        <p:spPr bwMode="auto">
          <a:xfrm>
            <a:off x="2411413" y="1844675"/>
            <a:ext cx="0" cy="4032250"/>
          </a:xfrm>
          <a:prstGeom prst="line">
            <a:avLst/>
          </a:prstGeom>
          <a:noFill/>
          <a:ln w="9525" cap="rnd">
            <a:solidFill>
              <a:schemeClr val="tx1"/>
            </a:solidFill>
            <a:prstDash val="sysDot"/>
            <a:round/>
            <a:headEnd/>
            <a:tailEnd/>
          </a:ln>
        </p:spPr>
        <p:txBody>
          <a:bodyPr/>
          <a:lstStyle/>
          <a:p>
            <a:endParaRPr lang="ja-JP" altLang="en-US"/>
          </a:p>
        </p:txBody>
      </p:sp>
      <p:graphicFrame>
        <p:nvGraphicFramePr>
          <p:cNvPr id="33" name="Object 39"/>
          <p:cNvGraphicFramePr>
            <a:graphicFrameLocks noChangeAspect="1"/>
          </p:cNvGraphicFramePr>
          <p:nvPr/>
        </p:nvGraphicFramePr>
        <p:xfrm>
          <a:off x="1692275" y="5876925"/>
          <a:ext cx="274638" cy="330200"/>
        </p:xfrm>
        <a:graphic>
          <a:graphicData uri="http://schemas.openxmlformats.org/presentationml/2006/ole">
            <mc:AlternateContent xmlns:mc="http://schemas.openxmlformats.org/markup-compatibility/2006">
              <mc:Choice xmlns:v="urn:schemas-microsoft-com:vml" Requires="v">
                <p:oleObj spid="_x0000_s166246" name="数式" r:id="rId11" imgW="190440" imgH="228600" progId="Equation.3">
                  <p:embed/>
                </p:oleObj>
              </mc:Choice>
              <mc:Fallback>
                <p:oleObj name="数式" r:id="rId11" imgW="190440" imgH="228600" progId="Equation.3">
                  <p:embed/>
                  <p:pic>
                    <p:nvPicPr>
                      <p:cNvPr id="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5876925"/>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40"/>
          <p:cNvGraphicFramePr>
            <a:graphicFrameLocks noChangeAspect="1"/>
          </p:cNvGraphicFramePr>
          <p:nvPr/>
        </p:nvGraphicFramePr>
        <p:xfrm>
          <a:off x="2268538" y="5876925"/>
          <a:ext cx="274637" cy="330200"/>
        </p:xfrm>
        <a:graphic>
          <a:graphicData uri="http://schemas.openxmlformats.org/presentationml/2006/ole">
            <mc:AlternateContent xmlns:mc="http://schemas.openxmlformats.org/markup-compatibility/2006">
              <mc:Choice xmlns:v="urn:schemas-microsoft-com:vml" Requires="v">
                <p:oleObj spid="_x0000_s166247" name="数式" r:id="rId12" imgW="190440" imgH="228600" progId="Equation.3">
                  <p:embed/>
                </p:oleObj>
              </mc:Choice>
              <mc:Fallback>
                <p:oleObj name="数式" r:id="rId12" imgW="190440" imgH="228600" progId="Equation.3">
                  <p:embed/>
                  <p:pic>
                    <p:nvPicPr>
                      <p:cNvPr id="0" name="Object 4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68538" y="5876925"/>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Text Box 41"/>
          <p:cNvSpPr txBox="1">
            <a:spLocks noChangeArrowheads="1"/>
          </p:cNvSpPr>
          <p:nvPr/>
        </p:nvSpPr>
        <p:spPr bwMode="auto">
          <a:xfrm>
            <a:off x="611188" y="4508500"/>
            <a:ext cx="288925" cy="366713"/>
          </a:xfrm>
          <a:prstGeom prst="rect">
            <a:avLst/>
          </a:prstGeom>
          <a:noFill/>
          <a:ln w="9525">
            <a:noFill/>
            <a:miter lim="800000"/>
            <a:headEnd/>
            <a:tailEnd/>
          </a:ln>
        </p:spPr>
        <p:txBody>
          <a:bodyPr>
            <a:spAutoFit/>
          </a:bodyPr>
          <a:lstStyle/>
          <a:p>
            <a:pPr>
              <a:spcBef>
                <a:spcPct val="50000"/>
              </a:spcBef>
            </a:pPr>
            <a:r>
              <a:rPr lang="en-US" altLang="ja-JP" sz="1800" i="1"/>
              <a:t>P</a:t>
            </a:r>
          </a:p>
        </p:txBody>
      </p:sp>
      <p:sp>
        <p:nvSpPr>
          <p:cNvPr id="36" name="Line 42"/>
          <p:cNvSpPr>
            <a:spLocks noChangeShapeType="1"/>
          </p:cNvSpPr>
          <p:nvPr/>
        </p:nvSpPr>
        <p:spPr bwMode="auto">
          <a:xfrm>
            <a:off x="900113" y="4797425"/>
            <a:ext cx="1511300" cy="0"/>
          </a:xfrm>
          <a:prstGeom prst="line">
            <a:avLst/>
          </a:prstGeom>
          <a:noFill/>
          <a:ln w="9525" cap="rnd">
            <a:solidFill>
              <a:schemeClr val="tx1"/>
            </a:solidFill>
            <a:prstDash val="sysDot"/>
            <a:round/>
            <a:headEnd/>
            <a:tailEnd/>
          </a:ln>
        </p:spPr>
        <p:txBody>
          <a:bodyPr/>
          <a:lstStyle/>
          <a:p>
            <a:endParaRPr lang="ja-JP" altLang="en-US"/>
          </a:p>
        </p:txBody>
      </p:sp>
      <p:sp>
        <p:nvSpPr>
          <p:cNvPr id="37" name="Line 43"/>
          <p:cNvSpPr>
            <a:spLocks noChangeShapeType="1"/>
          </p:cNvSpPr>
          <p:nvPr/>
        </p:nvSpPr>
        <p:spPr bwMode="auto">
          <a:xfrm>
            <a:off x="1187450" y="3860800"/>
            <a:ext cx="1368425" cy="1944688"/>
          </a:xfrm>
          <a:prstGeom prst="line">
            <a:avLst/>
          </a:prstGeom>
          <a:noFill/>
          <a:ln w="38100">
            <a:solidFill>
              <a:srgbClr val="7030A0"/>
            </a:solidFill>
            <a:round/>
            <a:headEnd/>
            <a:tailEnd/>
          </a:ln>
        </p:spPr>
        <p:txBody>
          <a:bodyPr/>
          <a:lstStyle/>
          <a:p>
            <a:endParaRPr lang="ja-JP" altLang="en-US"/>
          </a:p>
        </p:txBody>
      </p:sp>
      <p:sp>
        <p:nvSpPr>
          <p:cNvPr id="38" name="Line 44"/>
          <p:cNvSpPr>
            <a:spLocks noChangeShapeType="1"/>
          </p:cNvSpPr>
          <p:nvPr/>
        </p:nvSpPr>
        <p:spPr bwMode="auto">
          <a:xfrm>
            <a:off x="1692275" y="3789363"/>
            <a:ext cx="1439863" cy="2017712"/>
          </a:xfrm>
          <a:prstGeom prst="line">
            <a:avLst/>
          </a:prstGeom>
          <a:noFill/>
          <a:ln w="38100">
            <a:solidFill>
              <a:srgbClr val="7030A0"/>
            </a:solidFill>
            <a:round/>
            <a:headEnd/>
            <a:tailEnd/>
          </a:ln>
        </p:spPr>
        <p:txBody>
          <a:bodyPr/>
          <a:lstStyle/>
          <a:p>
            <a:endParaRPr lang="ja-JP" altLang="en-US"/>
          </a:p>
        </p:txBody>
      </p:sp>
      <p:sp>
        <p:nvSpPr>
          <p:cNvPr id="39" name="Text Box 45"/>
          <p:cNvSpPr txBox="1">
            <a:spLocks noChangeArrowheads="1"/>
          </p:cNvSpPr>
          <p:nvPr/>
        </p:nvSpPr>
        <p:spPr bwMode="auto">
          <a:xfrm>
            <a:off x="1857375" y="4572000"/>
            <a:ext cx="504825" cy="336550"/>
          </a:xfrm>
          <a:prstGeom prst="rect">
            <a:avLst/>
          </a:prstGeom>
          <a:noFill/>
          <a:ln w="9525">
            <a:noFill/>
            <a:miter lim="800000"/>
            <a:headEnd/>
            <a:tailEnd/>
          </a:ln>
        </p:spPr>
        <p:txBody>
          <a:bodyPr>
            <a:spAutoFit/>
          </a:bodyPr>
          <a:lstStyle/>
          <a:p>
            <a:pPr>
              <a:spcBef>
                <a:spcPct val="50000"/>
              </a:spcBef>
            </a:pPr>
            <a:r>
              <a:rPr lang="en-US" altLang="ja-JP" sz="1600" b="1"/>
              <a:t>A</a:t>
            </a:r>
            <a:r>
              <a:rPr lang="en-US" altLang="ja-JP" sz="1000" b="1"/>
              <a:t>1</a:t>
            </a:r>
          </a:p>
        </p:txBody>
      </p:sp>
      <p:sp>
        <p:nvSpPr>
          <p:cNvPr id="40" name="Text Box 46"/>
          <p:cNvSpPr txBox="1">
            <a:spLocks noChangeArrowheads="1"/>
          </p:cNvSpPr>
          <p:nvPr/>
        </p:nvSpPr>
        <p:spPr bwMode="auto">
          <a:xfrm>
            <a:off x="2500313" y="4572000"/>
            <a:ext cx="504825" cy="336550"/>
          </a:xfrm>
          <a:prstGeom prst="rect">
            <a:avLst/>
          </a:prstGeom>
          <a:noFill/>
          <a:ln w="9525">
            <a:noFill/>
            <a:miter lim="800000"/>
            <a:headEnd/>
            <a:tailEnd/>
          </a:ln>
        </p:spPr>
        <p:txBody>
          <a:bodyPr>
            <a:spAutoFit/>
          </a:bodyPr>
          <a:lstStyle/>
          <a:p>
            <a:pPr>
              <a:spcBef>
                <a:spcPct val="50000"/>
              </a:spcBef>
            </a:pPr>
            <a:r>
              <a:rPr lang="en-US" altLang="ja-JP" sz="1600" b="1"/>
              <a:t>A</a:t>
            </a:r>
            <a:r>
              <a:rPr lang="en-US" altLang="ja-JP" sz="1000" b="1"/>
              <a:t>2</a:t>
            </a:r>
          </a:p>
        </p:txBody>
      </p:sp>
      <p:sp>
        <p:nvSpPr>
          <p:cNvPr id="41" name="Text Box 47"/>
          <p:cNvSpPr txBox="1">
            <a:spLocks noChangeArrowheads="1"/>
          </p:cNvSpPr>
          <p:nvPr/>
        </p:nvSpPr>
        <p:spPr bwMode="auto">
          <a:xfrm>
            <a:off x="2500313" y="5572125"/>
            <a:ext cx="587375" cy="338138"/>
          </a:xfrm>
          <a:prstGeom prst="rect">
            <a:avLst/>
          </a:prstGeom>
          <a:noFill/>
          <a:ln w="9525">
            <a:noFill/>
            <a:miter lim="800000"/>
            <a:headEnd/>
            <a:tailEnd/>
          </a:ln>
          <a:effectLst/>
        </p:spPr>
        <p:style>
          <a:lnRef idx="0">
            <a:scrgbClr r="0" g="0" b="0"/>
          </a:lnRef>
          <a:fillRef idx="1003">
            <a:schemeClr val="dk2"/>
          </a:fillRef>
          <a:effectRef idx="0">
            <a:scrgbClr r="0" g="0" b="0"/>
          </a:effectRef>
          <a:fontRef idx="major"/>
        </p:style>
        <p:txBody>
          <a:bodyPr>
            <a:spAutoFit/>
          </a:bodyPr>
          <a:lstStyle/>
          <a:p>
            <a:pPr>
              <a:spcBef>
                <a:spcPct val="50000"/>
              </a:spcBef>
              <a:defRPr/>
            </a:pPr>
            <a:r>
              <a:rPr lang="en-US" altLang="ja-JP" sz="1600" b="1" dirty="0"/>
              <a:t>AD</a:t>
            </a:r>
            <a:r>
              <a:rPr lang="en-US" altLang="ja-JP" sz="1000" b="1" dirty="0"/>
              <a:t>1</a:t>
            </a:r>
          </a:p>
        </p:txBody>
      </p:sp>
      <p:sp>
        <p:nvSpPr>
          <p:cNvPr id="42" name="Text Box 48"/>
          <p:cNvSpPr txBox="1">
            <a:spLocks noChangeArrowheads="1"/>
          </p:cNvSpPr>
          <p:nvPr/>
        </p:nvSpPr>
        <p:spPr bwMode="auto">
          <a:xfrm>
            <a:off x="3143250" y="5572125"/>
            <a:ext cx="647700" cy="336550"/>
          </a:xfrm>
          <a:prstGeom prst="rect">
            <a:avLst/>
          </a:prstGeom>
          <a:noFill/>
          <a:ln w="9525">
            <a:noFill/>
            <a:miter lim="800000"/>
            <a:headEnd/>
            <a:tailEnd/>
          </a:ln>
          <a:effectLst/>
        </p:spPr>
        <p:txBody>
          <a:bodyPr>
            <a:spAutoFit/>
          </a:bodyPr>
          <a:lstStyle/>
          <a:p>
            <a:pPr>
              <a:spcBef>
                <a:spcPct val="50000"/>
              </a:spcBef>
              <a:defRPr/>
            </a:pPr>
            <a:r>
              <a:rPr lang="en-US" altLang="ja-JP" sz="1600" b="1" dirty="0">
                <a:latin typeface="+mj-lt"/>
              </a:rPr>
              <a:t>AD</a:t>
            </a:r>
            <a:r>
              <a:rPr lang="en-US" altLang="ja-JP" sz="1000" b="1" dirty="0">
                <a:latin typeface="+mj-lt"/>
              </a:rPr>
              <a:t>2</a:t>
            </a:r>
          </a:p>
        </p:txBody>
      </p:sp>
      <p:sp>
        <p:nvSpPr>
          <p:cNvPr id="43" name="Text Box 49"/>
          <p:cNvSpPr txBox="1">
            <a:spLocks noChangeArrowheads="1"/>
          </p:cNvSpPr>
          <p:nvPr/>
        </p:nvSpPr>
        <p:spPr bwMode="auto">
          <a:xfrm>
            <a:off x="4984750" y="2205038"/>
            <a:ext cx="3475038" cy="822325"/>
          </a:xfrm>
          <a:prstGeom prst="rect">
            <a:avLst/>
          </a:prstGeom>
          <a:noFill/>
          <a:ln w="9525">
            <a:noFill/>
            <a:miter lim="800000"/>
            <a:headEnd/>
            <a:tailEnd/>
          </a:ln>
        </p:spPr>
        <p:txBody>
          <a:bodyPr>
            <a:spAutoFit/>
          </a:bodyPr>
          <a:lstStyle/>
          <a:p>
            <a:r>
              <a:rPr lang="ja-JP" altLang="en-US"/>
              <a:t>財･サービス市場と貨幣市場の同時均衡は</a:t>
            </a:r>
          </a:p>
        </p:txBody>
      </p:sp>
      <p:graphicFrame>
        <p:nvGraphicFramePr>
          <p:cNvPr id="44" name="Object 51"/>
          <p:cNvGraphicFramePr>
            <a:graphicFrameLocks noChangeAspect="1"/>
          </p:cNvGraphicFramePr>
          <p:nvPr/>
        </p:nvGraphicFramePr>
        <p:xfrm>
          <a:off x="5508625" y="3068638"/>
          <a:ext cx="293688" cy="330200"/>
        </p:xfrm>
        <a:graphic>
          <a:graphicData uri="http://schemas.openxmlformats.org/presentationml/2006/ole">
            <mc:AlternateContent xmlns:mc="http://schemas.openxmlformats.org/markup-compatibility/2006">
              <mc:Choice xmlns:v="urn:schemas-microsoft-com:vml" Requires="v">
                <p:oleObj spid="_x0000_s166248" name="数式" r:id="rId14" imgW="203040" imgH="228600" progId="Equation.3">
                  <p:embed/>
                </p:oleObj>
              </mc:Choice>
              <mc:Fallback>
                <p:oleObj name="数式" r:id="rId14" imgW="203040" imgH="228600" progId="Equation.3">
                  <p:embed/>
                  <p:pic>
                    <p:nvPicPr>
                      <p:cNvPr id="0" name="Object 5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625" y="3068638"/>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 name="Object 52"/>
          <p:cNvGraphicFramePr>
            <a:graphicFrameLocks noChangeAspect="1"/>
          </p:cNvGraphicFramePr>
          <p:nvPr/>
        </p:nvGraphicFramePr>
        <p:xfrm>
          <a:off x="6877050" y="3068638"/>
          <a:ext cx="293688" cy="330200"/>
        </p:xfrm>
        <a:graphic>
          <a:graphicData uri="http://schemas.openxmlformats.org/presentationml/2006/ole">
            <mc:AlternateContent xmlns:mc="http://schemas.openxmlformats.org/markup-compatibility/2006">
              <mc:Choice xmlns:v="urn:schemas-microsoft-com:vml" Requires="v">
                <p:oleObj spid="_x0000_s166249" name="数式" r:id="rId15" imgW="203040" imgH="228600" progId="Equation.3">
                  <p:embed/>
                </p:oleObj>
              </mc:Choice>
              <mc:Fallback>
                <p:oleObj name="数式" r:id="rId15" imgW="203040" imgH="228600" progId="Equation.3">
                  <p:embed/>
                  <p:pic>
                    <p:nvPicPr>
                      <p:cNvPr id="0" name="Object 5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77050" y="3068638"/>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 name="Line 53"/>
          <p:cNvSpPr>
            <a:spLocks noChangeShapeType="1"/>
          </p:cNvSpPr>
          <p:nvPr/>
        </p:nvSpPr>
        <p:spPr bwMode="auto">
          <a:xfrm>
            <a:off x="5940425" y="3213100"/>
            <a:ext cx="719138"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47" name="Object 54"/>
          <p:cNvGraphicFramePr>
            <a:graphicFrameLocks noChangeAspect="1"/>
          </p:cNvGraphicFramePr>
          <p:nvPr/>
        </p:nvGraphicFramePr>
        <p:xfrm>
          <a:off x="5508625" y="3500438"/>
          <a:ext cx="274638" cy="330200"/>
        </p:xfrm>
        <a:graphic>
          <a:graphicData uri="http://schemas.openxmlformats.org/presentationml/2006/ole">
            <mc:AlternateContent xmlns:mc="http://schemas.openxmlformats.org/markup-compatibility/2006">
              <mc:Choice xmlns:v="urn:schemas-microsoft-com:vml" Requires="v">
                <p:oleObj spid="_x0000_s166250" name="数式" r:id="rId16" imgW="190440" imgH="228600" progId="Equation.3">
                  <p:embed/>
                </p:oleObj>
              </mc:Choice>
              <mc:Fallback>
                <p:oleObj name="数式" r:id="rId16" imgW="190440" imgH="228600" progId="Equation.3">
                  <p:embed/>
                  <p:pic>
                    <p:nvPicPr>
                      <p:cNvPr id="0" name="Object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3500438"/>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 name="Object 55"/>
          <p:cNvGraphicFramePr>
            <a:graphicFrameLocks noChangeAspect="1"/>
          </p:cNvGraphicFramePr>
          <p:nvPr/>
        </p:nvGraphicFramePr>
        <p:xfrm>
          <a:off x="6877050" y="3500438"/>
          <a:ext cx="274638" cy="330200"/>
        </p:xfrm>
        <a:graphic>
          <a:graphicData uri="http://schemas.openxmlformats.org/presentationml/2006/ole">
            <mc:AlternateContent xmlns:mc="http://schemas.openxmlformats.org/markup-compatibility/2006">
              <mc:Choice xmlns:v="urn:schemas-microsoft-com:vml" Requires="v">
                <p:oleObj spid="_x0000_s166251" name="数式" r:id="rId17" imgW="190440" imgH="228600" progId="Equation.3">
                  <p:embed/>
                </p:oleObj>
              </mc:Choice>
              <mc:Fallback>
                <p:oleObj name="数式" r:id="rId17" imgW="190440" imgH="228600" progId="Equation.3">
                  <p:embed/>
                  <p:pic>
                    <p:nvPicPr>
                      <p:cNvPr id="0" name="Object 5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77050" y="3500438"/>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 name="Object 57"/>
          <p:cNvGraphicFramePr>
            <a:graphicFrameLocks noChangeAspect="1"/>
          </p:cNvGraphicFramePr>
          <p:nvPr/>
        </p:nvGraphicFramePr>
        <p:xfrm>
          <a:off x="2411413" y="3213100"/>
          <a:ext cx="274637" cy="330200"/>
        </p:xfrm>
        <a:graphic>
          <a:graphicData uri="http://schemas.openxmlformats.org/presentationml/2006/ole">
            <mc:AlternateContent xmlns:mc="http://schemas.openxmlformats.org/markup-compatibility/2006">
              <mc:Choice xmlns:v="urn:schemas-microsoft-com:vml" Requires="v">
                <p:oleObj spid="_x0000_s166252" name="数式" r:id="rId18" imgW="190440" imgH="228600" progId="Equation.3">
                  <p:embed/>
                </p:oleObj>
              </mc:Choice>
              <mc:Fallback>
                <p:oleObj name="数式" r:id="rId18" imgW="190440" imgH="228600" progId="Equation.3">
                  <p:embed/>
                  <p:pic>
                    <p:nvPicPr>
                      <p:cNvPr id="0" name="Object 5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11413" y="321310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 name="Text Box 59"/>
          <p:cNvSpPr txBox="1">
            <a:spLocks noChangeArrowheads="1"/>
          </p:cNvSpPr>
          <p:nvPr/>
        </p:nvSpPr>
        <p:spPr bwMode="auto">
          <a:xfrm>
            <a:off x="4211638" y="5589588"/>
            <a:ext cx="431800" cy="457200"/>
          </a:xfrm>
          <a:prstGeom prst="rect">
            <a:avLst/>
          </a:prstGeom>
          <a:noFill/>
          <a:ln w="9525">
            <a:noFill/>
            <a:miter lim="800000"/>
            <a:headEnd/>
            <a:tailEnd/>
          </a:ln>
        </p:spPr>
        <p:txBody>
          <a:bodyPr>
            <a:spAutoFit/>
          </a:bodyPr>
          <a:lstStyle/>
          <a:p>
            <a:pPr>
              <a:spcBef>
                <a:spcPct val="50000"/>
              </a:spcBef>
            </a:pPr>
            <a:r>
              <a:rPr lang="en-US" altLang="ja-JP"/>
              <a:t>Y</a:t>
            </a:r>
          </a:p>
        </p:txBody>
      </p:sp>
      <p:sp>
        <p:nvSpPr>
          <p:cNvPr id="53" name="AutoShape 60"/>
          <p:cNvSpPr>
            <a:spLocks noChangeArrowheads="1"/>
          </p:cNvSpPr>
          <p:nvPr/>
        </p:nvSpPr>
        <p:spPr bwMode="auto">
          <a:xfrm>
            <a:off x="1763713" y="4724400"/>
            <a:ext cx="144462" cy="144463"/>
          </a:xfrm>
          <a:prstGeom prst="flowChartConnector">
            <a:avLst/>
          </a:prstGeom>
          <a:solidFill>
            <a:schemeClr val="accent1"/>
          </a:solidFill>
          <a:ln w="9525">
            <a:solidFill>
              <a:schemeClr val="tx1"/>
            </a:solidFill>
            <a:round/>
            <a:headEnd/>
            <a:tailEnd/>
          </a:ln>
        </p:spPr>
        <p:txBody>
          <a:bodyPr wrap="none" anchor="ctr"/>
          <a:lstStyle/>
          <a:p>
            <a:endParaRPr lang="ja-JP" altLang="en-US"/>
          </a:p>
        </p:txBody>
      </p:sp>
      <p:sp>
        <p:nvSpPr>
          <p:cNvPr id="54" name="AutoShape 61"/>
          <p:cNvSpPr>
            <a:spLocks noChangeArrowheads="1"/>
          </p:cNvSpPr>
          <p:nvPr/>
        </p:nvSpPr>
        <p:spPr bwMode="auto">
          <a:xfrm>
            <a:off x="2339975" y="4724400"/>
            <a:ext cx="144463" cy="144463"/>
          </a:xfrm>
          <a:prstGeom prst="flowChartConnector">
            <a:avLst/>
          </a:prstGeom>
          <a:solidFill>
            <a:schemeClr val="accent1"/>
          </a:solidFill>
          <a:ln w="9525">
            <a:solidFill>
              <a:schemeClr val="tx1"/>
            </a:solidFill>
            <a:round/>
            <a:headEnd/>
            <a:tailEnd/>
          </a:ln>
        </p:spPr>
        <p:txBody>
          <a:bodyPr wrap="none" anchor="ctr"/>
          <a:lstStyle/>
          <a:p>
            <a:endParaRPr lang="ja-JP" altLang="en-US"/>
          </a:p>
        </p:txBody>
      </p:sp>
      <p:sp>
        <p:nvSpPr>
          <p:cNvPr id="55" name="AutoShape 62"/>
          <p:cNvSpPr>
            <a:spLocks noChangeArrowheads="1"/>
          </p:cNvSpPr>
          <p:nvPr/>
        </p:nvSpPr>
        <p:spPr bwMode="auto">
          <a:xfrm>
            <a:off x="1403350" y="4076700"/>
            <a:ext cx="504825" cy="144463"/>
          </a:xfrm>
          <a:prstGeom prst="rightArrow">
            <a:avLst>
              <a:gd name="adj1" fmla="val 50000"/>
              <a:gd name="adj2" fmla="val 87362"/>
            </a:avLst>
          </a:prstGeom>
          <a:solidFill>
            <a:schemeClr val="accent2"/>
          </a:solidFill>
          <a:ln w="9525">
            <a:solidFill>
              <a:schemeClr val="tx1"/>
            </a:solidFill>
            <a:miter lim="800000"/>
            <a:headEnd/>
            <a:tailEnd/>
          </a:ln>
        </p:spPr>
        <p:txBody>
          <a:bodyPr wrap="none" anchor="ctr"/>
          <a:lstStyle/>
          <a:p>
            <a:endParaRPr lang="ja-JP" altLang="en-US"/>
          </a:p>
        </p:txBody>
      </p:sp>
      <p:sp>
        <p:nvSpPr>
          <p:cNvPr id="56" name="テキスト ボックス 55"/>
          <p:cNvSpPr txBox="1"/>
          <p:nvPr/>
        </p:nvSpPr>
        <p:spPr>
          <a:xfrm>
            <a:off x="6072198" y="3500438"/>
            <a:ext cx="571504"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57" name="テキスト ボックス 56"/>
          <p:cNvSpPr txBox="1"/>
          <p:nvPr/>
        </p:nvSpPr>
        <p:spPr>
          <a:xfrm>
            <a:off x="5214942" y="4143380"/>
            <a:ext cx="3429024" cy="1200329"/>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kumimoji="1" lang="ja-JP" altLang="en-US" sz="1800" dirty="0" smtClean="0"/>
              <a:t>政府支出の増加や減税は</a:t>
            </a:r>
            <a:endParaRPr kumimoji="1" lang="en-US" altLang="ja-JP" sz="1800" dirty="0" smtClean="0"/>
          </a:p>
          <a:p>
            <a:r>
              <a:rPr lang="ja-JP" altLang="en-US" sz="1800" dirty="0" smtClean="0"/>
              <a:t>総需要曲線を右シフトさせ</a:t>
            </a:r>
            <a:endParaRPr lang="en-US" altLang="ja-JP" sz="1800" dirty="0" smtClean="0"/>
          </a:p>
          <a:p>
            <a:r>
              <a:rPr kumimoji="1" lang="ja-JP" altLang="en-US" sz="1800" dirty="0" smtClean="0"/>
              <a:t>短期の実質</a:t>
            </a:r>
            <a:r>
              <a:rPr kumimoji="1" lang="en-US" altLang="ja-JP" sz="1800" dirty="0" smtClean="0"/>
              <a:t>GDP</a:t>
            </a:r>
            <a:r>
              <a:rPr kumimoji="1" lang="ja-JP" altLang="en-US" sz="1800" dirty="0" smtClean="0"/>
              <a:t>及び物価水準を</a:t>
            </a:r>
            <a:endParaRPr kumimoji="1" lang="en-US" altLang="ja-JP" sz="1800" dirty="0" smtClean="0"/>
          </a:p>
          <a:p>
            <a:r>
              <a:rPr lang="ja-JP" altLang="en-US" sz="1800" dirty="0" smtClean="0"/>
              <a:t>上昇させる。</a:t>
            </a:r>
            <a:endParaRPr kumimoji="1" lang="ja-JP"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ox(in)">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linds(horizontal)">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box(in)">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blinds(horizontal)">
                                      <p:cBhvr>
                                        <p:cTn id="28" dur="500"/>
                                        <p:tgtEl>
                                          <p:spTgt spid="41"/>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blinds(horizontal)">
                                      <p:cBhvr>
                                        <p:cTn id="33" dur="5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box(in)">
                                      <p:cBhvr>
                                        <p:cTn id="38" dur="500"/>
                                        <p:tgtEl>
                                          <p:spTgt spid="32"/>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box(in)">
                                      <p:cBhvr>
                                        <p:cTn id="43" dur="500"/>
                                        <p:tgtEl>
                                          <p:spTgt spid="54"/>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blinds(horizontal)">
                                      <p:cBhvr>
                                        <p:cTn id="48" dur="500"/>
                                        <p:tgtEl>
                                          <p:spTgt spid="40"/>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box(in)">
                                      <p:cBhvr>
                                        <p:cTn id="53" dur="500"/>
                                        <p:tgtEl>
                                          <p:spTgt spid="55"/>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blinds(horizontal)">
                                      <p:cBhvr>
                                        <p:cTn id="6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6" grpId="0" animBg="1"/>
      <p:bldP spid="37" grpId="0" animBg="1"/>
      <p:bldP spid="38" grpId="0" animBg="1"/>
      <p:bldP spid="39" grpId="0"/>
      <p:bldP spid="40" grpId="0"/>
      <p:bldP spid="41" grpId="0"/>
      <p:bldP spid="42" grpId="0"/>
      <p:bldP spid="53" grpId="0" animBg="1"/>
      <p:bldP spid="54" grpId="0" animBg="1"/>
      <p:bldP spid="5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1142976" y="357166"/>
            <a:ext cx="7215238" cy="385765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8610" name="Line 2"/>
          <p:cNvSpPr>
            <a:spLocks noChangeShapeType="1"/>
          </p:cNvSpPr>
          <p:nvPr/>
        </p:nvSpPr>
        <p:spPr bwMode="auto">
          <a:xfrm flipV="1">
            <a:off x="2411413" y="620713"/>
            <a:ext cx="0" cy="2808287"/>
          </a:xfrm>
          <a:prstGeom prst="line">
            <a:avLst/>
          </a:prstGeom>
          <a:noFill/>
          <a:ln w="9525">
            <a:solidFill>
              <a:schemeClr val="tx1"/>
            </a:solidFill>
            <a:round/>
            <a:headEnd/>
            <a:tailEnd type="triangle" w="med" len="med"/>
          </a:ln>
          <a:effectLst/>
        </p:spPr>
        <p:txBody>
          <a:bodyPr/>
          <a:lstStyle/>
          <a:p>
            <a:endParaRPr lang="ja-JP" altLang="en-US"/>
          </a:p>
        </p:txBody>
      </p:sp>
      <p:sp>
        <p:nvSpPr>
          <p:cNvPr id="68611" name="Line 3"/>
          <p:cNvSpPr>
            <a:spLocks noChangeShapeType="1"/>
          </p:cNvSpPr>
          <p:nvPr/>
        </p:nvSpPr>
        <p:spPr bwMode="auto">
          <a:xfrm>
            <a:off x="2411413" y="3429000"/>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68612" name="Freeform 4"/>
          <p:cNvSpPr>
            <a:spLocks/>
          </p:cNvSpPr>
          <p:nvPr/>
        </p:nvSpPr>
        <p:spPr bwMode="auto">
          <a:xfrm>
            <a:off x="2771775"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8613" name="Text Box 5"/>
          <p:cNvSpPr txBox="1">
            <a:spLocks noChangeArrowheads="1"/>
          </p:cNvSpPr>
          <p:nvPr/>
        </p:nvSpPr>
        <p:spPr bwMode="auto">
          <a:xfrm>
            <a:off x="5651500" y="2708275"/>
            <a:ext cx="792163"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AD1</a:t>
            </a:r>
          </a:p>
        </p:txBody>
      </p:sp>
      <p:sp>
        <p:nvSpPr>
          <p:cNvPr id="68614" name="Text Box 6"/>
          <p:cNvSpPr txBox="1">
            <a:spLocks noChangeArrowheads="1"/>
          </p:cNvSpPr>
          <p:nvPr/>
        </p:nvSpPr>
        <p:spPr bwMode="auto">
          <a:xfrm>
            <a:off x="5148263" y="3500438"/>
            <a:ext cx="14398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実質</a:t>
            </a:r>
            <a:r>
              <a:rPr lang="en-US" altLang="ja-JP" sz="1600">
                <a:ea typeface="ＭＳ Ｐゴシック" charset="-128"/>
              </a:rPr>
              <a:t>GDP(Y)</a:t>
            </a:r>
          </a:p>
        </p:txBody>
      </p:sp>
      <p:sp>
        <p:nvSpPr>
          <p:cNvPr id="68615" name="Text Box 7"/>
          <p:cNvSpPr txBox="1">
            <a:spLocks noChangeArrowheads="1"/>
          </p:cNvSpPr>
          <p:nvPr/>
        </p:nvSpPr>
        <p:spPr bwMode="auto">
          <a:xfrm>
            <a:off x="2268538" y="3500438"/>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68616" name="Text Box 8"/>
          <p:cNvSpPr txBox="1">
            <a:spLocks noChangeArrowheads="1"/>
          </p:cNvSpPr>
          <p:nvPr/>
        </p:nvSpPr>
        <p:spPr bwMode="auto">
          <a:xfrm>
            <a:off x="1071538" y="500042"/>
            <a:ext cx="1368425"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物価水準</a:t>
            </a:r>
            <a:r>
              <a:rPr lang="en-US" altLang="ja-JP" sz="1600" dirty="0">
                <a:ea typeface="ＭＳ Ｐゴシック" charset="-128"/>
              </a:rPr>
              <a:t>(P)</a:t>
            </a:r>
          </a:p>
        </p:txBody>
      </p:sp>
      <p:sp>
        <p:nvSpPr>
          <p:cNvPr id="68617" name="Text Box 9"/>
          <p:cNvSpPr txBox="1">
            <a:spLocks noChangeArrowheads="1"/>
          </p:cNvSpPr>
          <p:nvPr/>
        </p:nvSpPr>
        <p:spPr bwMode="auto">
          <a:xfrm>
            <a:off x="3059113" y="3789363"/>
            <a:ext cx="2305050"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図</a:t>
            </a:r>
            <a:r>
              <a:rPr lang="en-US" altLang="ja-JP" sz="1600">
                <a:ea typeface="ＭＳ Ｐゴシック" charset="-128"/>
              </a:rPr>
              <a:t>10</a:t>
            </a:r>
            <a:r>
              <a:rPr lang="ja-JP" altLang="en-US" sz="1600">
                <a:ea typeface="ＭＳ Ｐゴシック" charset="-128"/>
              </a:rPr>
              <a:t>－</a:t>
            </a:r>
            <a:r>
              <a:rPr lang="en-US" altLang="ja-JP" sz="1600">
                <a:ea typeface="ＭＳ Ｐゴシック" charset="-128"/>
              </a:rPr>
              <a:t>8</a:t>
            </a:r>
            <a:r>
              <a:rPr lang="ja-JP" altLang="en-US" sz="1600">
                <a:ea typeface="ＭＳ Ｐゴシック" charset="-128"/>
              </a:rPr>
              <a:t>　総需要の拡大</a:t>
            </a:r>
          </a:p>
        </p:txBody>
      </p:sp>
      <p:sp>
        <p:nvSpPr>
          <p:cNvPr id="68621" name="Line 13"/>
          <p:cNvSpPr>
            <a:spLocks noChangeShapeType="1"/>
          </p:cNvSpPr>
          <p:nvPr/>
        </p:nvSpPr>
        <p:spPr bwMode="auto">
          <a:xfrm>
            <a:off x="3924300" y="2276475"/>
            <a:ext cx="0" cy="1152525"/>
          </a:xfrm>
          <a:prstGeom prst="line">
            <a:avLst/>
          </a:prstGeom>
          <a:noFill/>
          <a:ln w="9525">
            <a:solidFill>
              <a:schemeClr val="tx1"/>
            </a:solidFill>
            <a:prstDash val="dash"/>
            <a:round/>
            <a:headEnd/>
            <a:tailEnd/>
          </a:ln>
          <a:effectLst/>
        </p:spPr>
        <p:txBody>
          <a:bodyPr/>
          <a:lstStyle/>
          <a:p>
            <a:endParaRPr lang="ja-JP" altLang="en-US"/>
          </a:p>
        </p:txBody>
      </p:sp>
      <p:sp>
        <p:nvSpPr>
          <p:cNvPr id="68622" name="Line 14"/>
          <p:cNvSpPr>
            <a:spLocks noChangeShapeType="1"/>
          </p:cNvSpPr>
          <p:nvPr/>
        </p:nvSpPr>
        <p:spPr bwMode="auto">
          <a:xfrm flipH="1">
            <a:off x="2411413" y="2276475"/>
            <a:ext cx="1439862" cy="0"/>
          </a:xfrm>
          <a:prstGeom prst="line">
            <a:avLst/>
          </a:prstGeom>
          <a:noFill/>
          <a:ln w="9525">
            <a:solidFill>
              <a:schemeClr val="tx1"/>
            </a:solidFill>
            <a:prstDash val="dash"/>
            <a:round/>
            <a:headEnd/>
            <a:tailEnd/>
          </a:ln>
          <a:effectLst/>
        </p:spPr>
        <p:txBody>
          <a:bodyPr/>
          <a:lstStyle/>
          <a:p>
            <a:endParaRPr lang="ja-JP" altLang="en-US"/>
          </a:p>
        </p:txBody>
      </p:sp>
      <p:sp>
        <p:nvSpPr>
          <p:cNvPr id="68623" name="Text Box 15"/>
          <p:cNvSpPr txBox="1">
            <a:spLocks noChangeArrowheads="1"/>
          </p:cNvSpPr>
          <p:nvPr/>
        </p:nvSpPr>
        <p:spPr bwMode="auto">
          <a:xfrm>
            <a:off x="5219700" y="620713"/>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p>
        </p:txBody>
      </p:sp>
      <p:graphicFrame>
        <p:nvGraphicFramePr>
          <p:cNvPr id="68625" name="Object 17"/>
          <p:cNvGraphicFramePr>
            <a:graphicFrameLocks noChangeAspect="1"/>
          </p:cNvGraphicFramePr>
          <p:nvPr/>
        </p:nvGraphicFramePr>
        <p:xfrm>
          <a:off x="3786182" y="3500438"/>
          <a:ext cx="292097" cy="333376"/>
        </p:xfrm>
        <a:graphic>
          <a:graphicData uri="http://schemas.openxmlformats.org/presentationml/2006/ole">
            <mc:AlternateContent xmlns:mc="http://schemas.openxmlformats.org/markup-compatibility/2006">
              <mc:Choice xmlns:v="urn:schemas-microsoft-com:vml" Requires="v">
                <p:oleObj spid="_x0000_s68689" name="数式" r:id="rId3" imgW="190440" imgH="190440" progId="Equation.3">
                  <p:embed/>
                </p:oleObj>
              </mc:Choice>
              <mc:Fallback>
                <p:oleObj name="数式" r:id="rId3" imgW="190440" imgH="190440" progId="Equation.3">
                  <p:embed/>
                  <p:pic>
                    <p:nvPicPr>
                      <p:cNvPr id="0"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6182" y="3500438"/>
                        <a:ext cx="292097" cy="3333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8626" name="Object 18"/>
          <p:cNvGraphicFramePr>
            <a:graphicFrameLocks noChangeAspect="1"/>
          </p:cNvGraphicFramePr>
          <p:nvPr/>
        </p:nvGraphicFramePr>
        <p:xfrm>
          <a:off x="2000232" y="2146300"/>
          <a:ext cx="320693" cy="354006"/>
        </p:xfrm>
        <a:graphic>
          <a:graphicData uri="http://schemas.openxmlformats.org/presentationml/2006/ole">
            <mc:AlternateContent xmlns:mc="http://schemas.openxmlformats.org/markup-compatibility/2006">
              <mc:Choice xmlns:v="urn:schemas-microsoft-com:vml" Requires="v">
                <p:oleObj spid="_x0000_s68690" name="数式" r:id="rId5" imgW="203040" imgH="190440" progId="Equation.3">
                  <p:embed/>
                </p:oleObj>
              </mc:Choice>
              <mc:Fallback>
                <p:oleObj name="数式" r:id="rId5" imgW="203040" imgH="190440" progId="Equation.3">
                  <p:embed/>
                  <p:pic>
                    <p:nvPicPr>
                      <p:cNvPr id="0"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0232" y="2146300"/>
                        <a:ext cx="320693" cy="35400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627" name="Text Box 19"/>
          <p:cNvSpPr txBox="1">
            <a:spLocks noChangeArrowheads="1"/>
          </p:cNvSpPr>
          <p:nvPr/>
        </p:nvSpPr>
        <p:spPr bwMode="auto">
          <a:xfrm>
            <a:off x="3708400" y="1916113"/>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E</a:t>
            </a:r>
          </a:p>
        </p:txBody>
      </p:sp>
      <p:sp>
        <p:nvSpPr>
          <p:cNvPr id="68635" name="Freeform 27"/>
          <p:cNvSpPr>
            <a:spLocks/>
          </p:cNvSpPr>
          <p:nvPr/>
        </p:nvSpPr>
        <p:spPr bwMode="auto">
          <a:xfrm>
            <a:off x="2771775" y="836613"/>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8636" name="Freeform 28"/>
          <p:cNvSpPr>
            <a:spLocks/>
          </p:cNvSpPr>
          <p:nvPr/>
        </p:nvSpPr>
        <p:spPr bwMode="auto">
          <a:xfrm>
            <a:off x="3203575" y="549275"/>
            <a:ext cx="2808288" cy="2087563"/>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68637" name="Text Box 29"/>
          <p:cNvSpPr txBox="1">
            <a:spLocks noChangeArrowheads="1"/>
          </p:cNvSpPr>
          <p:nvPr/>
        </p:nvSpPr>
        <p:spPr bwMode="auto">
          <a:xfrm>
            <a:off x="6011863" y="2492375"/>
            <a:ext cx="792162"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AD2</a:t>
            </a:r>
          </a:p>
        </p:txBody>
      </p:sp>
      <p:sp>
        <p:nvSpPr>
          <p:cNvPr id="68638" name="Line 30"/>
          <p:cNvSpPr>
            <a:spLocks noChangeShapeType="1"/>
          </p:cNvSpPr>
          <p:nvPr/>
        </p:nvSpPr>
        <p:spPr bwMode="auto">
          <a:xfrm>
            <a:off x="2987675" y="981075"/>
            <a:ext cx="360363" cy="0"/>
          </a:xfrm>
          <a:prstGeom prst="line">
            <a:avLst/>
          </a:prstGeom>
          <a:noFill/>
          <a:ln w="9525">
            <a:solidFill>
              <a:schemeClr val="tx1"/>
            </a:solidFill>
            <a:round/>
            <a:headEnd/>
            <a:tailEnd type="triangle" w="med" len="med"/>
          </a:ln>
          <a:effectLst/>
        </p:spPr>
        <p:txBody>
          <a:bodyPr/>
          <a:lstStyle/>
          <a:p>
            <a:endParaRPr lang="ja-JP" altLang="en-US"/>
          </a:p>
        </p:txBody>
      </p:sp>
      <p:sp>
        <p:nvSpPr>
          <p:cNvPr id="68641" name="Line 33"/>
          <p:cNvSpPr>
            <a:spLocks noChangeShapeType="1"/>
          </p:cNvSpPr>
          <p:nvPr/>
        </p:nvSpPr>
        <p:spPr bwMode="auto">
          <a:xfrm>
            <a:off x="4211638" y="1916113"/>
            <a:ext cx="0" cy="1512887"/>
          </a:xfrm>
          <a:prstGeom prst="line">
            <a:avLst/>
          </a:prstGeom>
          <a:noFill/>
          <a:ln w="9525">
            <a:solidFill>
              <a:schemeClr val="tx1"/>
            </a:solidFill>
            <a:prstDash val="dash"/>
            <a:round/>
            <a:headEnd/>
            <a:tailEnd/>
          </a:ln>
          <a:effectLst/>
        </p:spPr>
        <p:txBody>
          <a:bodyPr/>
          <a:lstStyle/>
          <a:p>
            <a:endParaRPr lang="ja-JP" altLang="en-US"/>
          </a:p>
        </p:txBody>
      </p:sp>
      <p:sp>
        <p:nvSpPr>
          <p:cNvPr id="68642" name="Line 34"/>
          <p:cNvSpPr>
            <a:spLocks noChangeShapeType="1"/>
          </p:cNvSpPr>
          <p:nvPr/>
        </p:nvSpPr>
        <p:spPr bwMode="auto">
          <a:xfrm flipH="1">
            <a:off x="2411413" y="1916113"/>
            <a:ext cx="1800225" cy="0"/>
          </a:xfrm>
          <a:prstGeom prst="line">
            <a:avLst/>
          </a:prstGeom>
          <a:noFill/>
          <a:ln w="9525">
            <a:solidFill>
              <a:schemeClr val="tx1"/>
            </a:solidFill>
            <a:prstDash val="dash"/>
            <a:round/>
            <a:headEnd/>
            <a:tailEnd/>
          </a:ln>
          <a:effectLst/>
        </p:spPr>
        <p:txBody>
          <a:bodyPr/>
          <a:lstStyle/>
          <a:p>
            <a:endParaRPr lang="ja-JP" altLang="en-US"/>
          </a:p>
        </p:txBody>
      </p:sp>
      <p:sp>
        <p:nvSpPr>
          <p:cNvPr id="68643" name="Text Box 35"/>
          <p:cNvSpPr txBox="1">
            <a:spLocks noChangeArrowheads="1"/>
          </p:cNvSpPr>
          <p:nvPr/>
        </p:nvSpPr>
        <p:spPr bwMode="auto">
          <a:xfrm>
            <a:off x="1643042" y="4500570"/>
            <a:ext cx="5761038" cy="915988"/>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政府支出の増加や減税は上のグラフのように総需要曲線を</a:t>
            </a:r>
            <a:r>
              <a:rPr lang="en-US" altLang="ja-JP" sz="1800" dirty="0">
                <a:ea typeface="ＭＳ Ｐゴシック" charset="-128"/>
              </a:rPr>
              <a:t>AD1</a:t>
            </a:r>
            <a:r>
              <a:rPr lang="ja-JP" altLang="en-US" sz="1800" dirty="0">
                <a:ea typeface="ＭＳ Ｐゴシック" charset="-128"/>
              </a:rPr>
              <a:t>から</a:t>
            </a:r>
            <a:r>
              <a:rPr lang="en-US" altLang="ja-JP" sz="1800" dirty="0">
                <a:ea typeface="ＭＳ Ｐゴシック" charset="-128"/>
              </a:rPr>
              <a:t>AD2</a:t>
            </a:r>
            <a:r>
              <a:rPr lang="ja-JP" altLang="en-US" sz="1800" dirty="0" err="1">
                <a:ea typeface="ＭＳ Ｐゴシック" charset="-128"/>
              </a:rPr>
              <a:t>のように</a:t>
            </a:r>
            <a:r>
              <a:rPr lang="ja-JP" altLang="en-US" sz="1800" dirty="0">
                <a:ea typeface="ＭＳ Ｐゴシック" charset="-128"/>
              </a:rPr>
              <a:t>右シフトさせて短期の経済活動水準を上昇させ物価を上昇させる。</a:t>
            </a:r>
          </a:p>
        </p:txBody>
      </p:sp>
      <p:sp>
        <p:nvSpPr>
          <p:cNvPr id="68644" name="Line 36"/>
          <p:cNvSpPr>
            <a:spLocks noChangeShapeType="1"/>
          </p:cNvSpPr>
          <p:nvPr/>
        </p:nvSpPr>
        <p:spPr bwMode="auto">
          <a:xfrm>
            <a:off x="3929058" y="3357562"/>
            <a:ext cx="287338" cy="0"/>
          </a:xfrm>
          <a:prstGeom prst="line">
            <a:avLst/>
          </a:prstGeom>
          <a:noFill/>
          <a:ln w="9525">
            <a:solidFill>
              <a:srgbClr val="FF0000"/>
            </a:solidFill>
            <a:round/>
            <a:headEnd/>
            <a:tailEnd type="triangle" w="med" len="med"/>
          </a:ln>
          <a:effectLst/>
        </p:spPr>
        <p:txBody>
          <a:bodyPr/>
          <a:lstStyle/>
          <a:p>
            <a:endParaRPr lang="ja-JP" altLang="en-US"/>
          </a:p>
        </p:txBody>
      </p:sp>
      <p:sp>
        <p:nvSpPr>
          <p:cNvPr id="68645" name="Line 37"/>
          <p:cNvSpPr>
            <a:spLocks noChangeShapeType="1"/>
          </p:cNvSpPr>
          <p:nvPr/>
        </p:nvSpPr>
        <p:spPr bwMode="auto">
          <a:xfrm flipV="1">
            <a:off x="2457611" y="1916113"/>
            <a:ext cx="0" cy="360362"/>
          </a:xfrm>
          <a:prstGeom prst="line">
            <a:avLst/>
          </a:prstGeom>
          <a:noFill/>
          <a:ln w="9525">
            <a:solidFill>
              <a:srgbClr val="FF0000"/>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8638"/>
                                        </p:tgtEl>
                                        <p:attrNameLst>
                                          <p:attrName>style.visibility</p:attrName>
                                        </p:attrNameLst>
                                      </p:cBhvr>
                                      <p:to>
                                        <p:strVal val="visible"/>
                                      </p:to>
                                    </p:set>
                                    <p:anim calcmode="lin" valueType="num">
                                      <p:cBhvr additive="base">
                                        <p:cTn id="7" dur="500" fill="hold"/>
                                        <p:tgtEl>
                                          <p:spTgt spid="68638"/>
                                        </p:tgtEl>
                                        <p:attrNameLst>
                                          <p:attrName>ppt_x</p:attrName>
                                        </p:attrNameLst>
                                      </p:cBhvr>
                                      <p:tavLst>
                                        <p:tav tm="0">
                                          <p:val>
                                            <p:strVal val="#ppt_x"/>
                                          </p:val>
                                        </p:tav>
                                        <p:tav tm="100000">
                                          <p:val>
                                            <p:strVal val="#ppt_x"/>
                                          </p:val>
                                        </p:tav>
                                      </p:tavLst>
                                    </p:anim>
                                    <p:anim calcmode="lin" valueType="num">
                                      <p:cBhvr additive="base">
                                        <p:cTn id="8" dur="500" fill="hold"/>
                                        <p:tgtEl>
                                          <p:spTgt spid="686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grpId="0" nodeType="clickEffect">
                                  <p:stCondLst>
                                    <p:cond delay="0"/>
                                  </p:stCondLst>
                                  <p:childTnLst>
                                    <p:set>
                                      <p:cBhvr>
                                        <p:cTn id="12" dur="1" fill="hold">
                                          <p:stCondLst>
                                            <p:cond delay="0"/>
                                          </p:stCondLst>
                                        </p:cTn>
                                        <p:tgtEl>
                                          <p:spTgt spid="68636"/>
                                        </p:tgtEl>
                                        <p:attrNameLst>
                                          <p:attrName>style.visibility</p:attrName>
                                        </p:attrNameLst>
                                      </p:cBhvr>
                                      <p:to>
                                        <p:strVal val="visible"/>
                                      </p:to>
                                    </p:set>
                                    <p:anim calcmode="lin" valueType="num">
                                      <p:cBhvr>
                                        <p:cTn id="13" dur="500" fill="hold"/>
                                        <p:tgtEl>
                                          <p:spTgt spid="68636"/>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68636"/>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68636"/>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6863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9" presetClass="entr" presetSubtype="0" accel="100000" fill="hold" grpId="0" nodeType="afterEffect">
                                  <p:stCondLst>
                                    <p:cond delay="0"/>
                                  </p:stCondLst>
                                  <p:childTnLst>
                                    <p:set>
                                      <p:cBhvr>
                                        <p:cTn id="19" dur="1" fill="hold">
                                          <p:stCondLst>
                                            <p:cond delay="0"/>
                                          </p:stCondLst>
                                        </p:cTn>
                                        <p:tgtEl>
                                          <p:spTgt spid="68637"/>
                                        </p:tgtEl>
                                        <p:attrNameLst>
                                          <p:attrName>style.visibility</p:attrName>
                                        </p:attrNameLst>
                                      </p:cBhvr>
                                      <p:to>
                                        <p:strVal val="visible"/>
                                      </p:to>
                                    </p:set>
                                    <p:anim calcmode="lin" valueType="num">
                                      <p:cBhvr>
                                        <p:cTn id="20" dur="500" fill="hold"/>
                                        <p:tgtEl>
                                          <p:spTgt spid="68637"/>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68637"/>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68637"/>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68637"/>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68641"/>
                                        </p:tgtEl>
                                        <p:attrNameLst>
                                          <p:attrName>style.visibility</p:attrName>
                                        </p:attrNameLst>
                                      </p:cBhvr>
                                      <p:to>
                                        <p:strVal val="visible"/>
                                      </p:to>
                                    </p:set>
                                    <p:anim calcmode="lin" valueType="num">
                                      <p:cBhvr>
                                        <p:cTn id="28" dur="500" fill="hold"/>
                                        <p:tgtEl>
                                          <p:spTgt spid="68641"/>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68641"/>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68641"/>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68641"/>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9" presetClass="entr" presetSubtype="0" accel="100000" fill="hold" grpId="0" nodeType="clickEffect">
                                  <p:stCondLst>
                                    <p:cond delay="0"/>
                                  </p:stCondLst>
                                  <p:childTnLst>
                                    <p:set>
                                      <p:cBhvr>
                                        <p:cTn id="35" dur="1" fill="hold">
                                          <p:stCondLst>
                                            <p:cond delay="0"/>
                                          </p:stCondLst>
                                        </p:cTn>
                                        <p:tgtEl>
                                          <p:spTgt spid="68642"/>
                                        </p:tgtEl>
                                        <p:attrNameLst>
                                          <p:attrName>style.visibility</p:attrName>
                                        </p:attrNameLst>
                                      </p:cBhvr>
                                      <p:to>
                                        <p:strVal val="visible"/>
                                      </p:to>
                                    </p:set>
                                    <p:anim calcmode="lin" valueType="num">
                                      <p:cBhvr>
                                        <p:cTn id="36" dur="500" fill="hold"/>
                                        <p:tgtEl>
                                          <p:spTgt spid="68642"/>
                                        </p:tgtEl>
                                        <p:attrNameLst>
                                          <p:attrName>ppt_h</p:attrName>
                                        </p:attrNameLst>
                                      </p:cBhvr>
                                      <p:tavLst>
                                        <p:tav tm="0">
                                          <p:val>
                                            <p:strVal val="#ppt_h/20"/>
                                          </p:val>
                                        </p:tav>
                                        <p:tav tm="50000">
                                          <p:val>
                                            <p:strVal val="#ppt_h/20"/>
                                          </p:val>
                                        </p:tav>
                                        <p:tav tm="100000">
                                          <p:val>
                                            <p:strVal val="#ppt_h"/>
                                          </p:val>
                                        </p:tav>
                                      </p:tavLst>
                                    </p:anim>
                                    <p:anim calcmode="lin" valueType="num">
                                      <p:cBhvr>
                                        <p:cTn id="37" dur="500" fill="hold"/>
                                        <p:tgtEl>
                                          <p:spTgt spid="68642"/>
                                        </p:tgtEl>
                                        <p:attrNameLst>
                                          <p:attrName>ppt_w</p:attrName>
                                        </p:attrNameLst>
                                      </p:cBhvr>
                                      <p:tavLst>
                                        <p:tav tm="0">
                                          <p:val>
                                            <p:strVal val="#ppt_w+.3"/>
                                          </p:val>
                                        </p:tav>
                                        <p:tav tm="50000">
                                          <p:val>
                                            <p:strVal val="#ppt_w+.3"/>
                                          </p:val>
                                        </p:tav>
                                        <p:tav tm="100000">
                                          <p:val>
                                            <p:strVal val="#ppt_w"/>
                                          </p:val>
                                        </p:tav>
                                      </p:tavLst>
                                    </p:anim>
                                    <p:anim calcmode="lin" valueType="num">
                                      <p:cBhvr>
                                        <p:cTn id="38" dur="500" fill="hold"/>
                                        <p:tgtEl>
                                          <p:spTgt spid="68642"/>
                                        </p:tgtEl>
                                        <p:attrNameLst>
                                          <p:attrName>ppt_x</p:attrName>
                                        </p:attrNameLst>
                                      </p:cBhvr>
                                      <p:tavLst>
                                        <p:tav tm="0">
                                          <p:val>
                                            <p:strVal val="#ppt_x-.3"/>
                                          </p:val>
                                        </p:tav>
                                        <p:tav tm="50000">
                                          <p:val>
                                            <p:strVal val="#ppt_x"/>
                                          </p:val>
                                        </p:tav>
                                        <p:tav tm="100000">
                                          <p:val>
                                            <p:strVal val="#ppt_x"/>
                                          </p:val>
                                        </p:tav>
                                      </p:tavLst>
                                    </p:anim>
                                    <p:anim calcmode="lin" valueType="num">
                                      <p:cBhvr>
                                        <p:cTn id="39" dur="500" fill="hold"/>
                                        <p:tgtEl>
                                          <p:spTgt spid="68642"/>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9" presetClass="entr" presetSubtype="0" accel="100000" fill="hold" grpId="0" nodeType="clickEffect">
                                  <p:stCondLst>
                                    <p:cond delay="0"/>
                                  </p:stCondLst>
                                  <p:childTnLst>
                                    <p:set>
                                      <p:cBhvr>
                                        <p:cTn id="43" dur="1" fill="hold">
                                          <p:stCondLst>
                                            <p:cond delay="0"/>
                                          </p:stCondLst>
                                        </p:cTn>
                                        <p:tgtEl>
                                          <p:spTgt spid="68644"/>
                                        </p:tgtEl>
                                        <p:attrNameLst>
                                          <p:attrName>style.visibility</p:attrName>
                                        </p:attrNameLst>
                                      </p:cBhvr>
                                      <p:to>
                                        <p:strVal val="visible"/>
                                      </p:to>
                                    </p:set>
                                    <p:anim calcmode="lin" valueType="num">
                                      <p:cBhvr>
                                        <p:cTn id="44" dur="500" fill="hold"/>
                                        <p:tgtEl>
                                          <p:spTgt spid="68644"/>
                                        </p:tgtEl>
                                        <p:attrNameLst>
                                          <p:attrName>ppt_h</p:attrName>
                                        </p:attrNameLst>
                                      </p:cBhvr>
                                      <p:tavLst>
                                        <p:tav tm="0">
                                          <p:val>
                                            <p:strVal val="#ppt_h/20"/>
                                          </p:val>
                                        </p:tav>
                                        <p:tav tm="50000">
                                          <p:val>
                                            <p:strVal val="#ppt_h/20"/>
                                          </p:val>
                                        </p:tav>
                                        <p:tav tm="100000">
                                          <p:val>
                                            <p:strVal val="#ppt_h"/>
                                          </p:val>
                                        </p:tav>
                                      </p:tavLst>
                                    </p:anim>
                                    <p:anim calcmode="lin" valueType="num">
                                      <p:cBhvr>
                                        <p:cTn id="45" dur="500" fill="hold"/>
                                        <p:tgtEl>
                                          <p:spTgt spid="68644"/>
                                        </p:tgtEl>
                                        <p:attrNameLst>
                                          <p:attrName>ppt_w</p:attrName>
                                        </p:attrNameLst>
                                      </p:cBhvr>
                                      <p:tavLst>
                                        <p:tav tm="0">
                                          <p:val>
                                            <p:strVal val="#ppt_w+.3"/>
                                          </p:val>
                                        </p:tav>
                                        <p:tav tm="50000">
                                          <p:val>
                                            <p:strVal val="#ppt_w+.3"/>
                                          </p:val>
                                        </p:tav>
                                        <p:tav tm="100000">
                                          <p:val>
                                            <p:strVal val="#ppt_w"/>
                                          </p:val>
                                        </p:tav>
                                      </p:tavLst>
                                    </p:anim>
                                    <p:anim calcmode="lin" valueType="num">
                                      <p:cBhvr>
                                        <p:cTn id="46" dur="500" fill="hold"/>
                                        <p:tgtEl>
                                          <p:spTgt spid="68644"/>
                                        </p:tgtEl>
                                        <p:attrNameLst>
                                          <p:attrName>ppt_x</p:attrName>
                                        </p:attrNameLst>
                                      </p:cBhvr>
                                      <p:tavLst>
                                        <p:tav tm="0">
                                          <p:val>
                                            <p:strVal val="#ppt_x-.3"/>
                                          </p:val>
                                        </p:tav>
                                        <p:tav tm="50000">
                                          <p:val>
                                            <p:strVal val="#ppt_x"/>
                                          </p:val>
                                        </p:tav>
                                        <p:tav tm="100000">
                                          <p:val>
                                            <p:strVal val="#ppt_x"/>
                                          </p:val>
                                        </p:tav>
                                      </p:tavLst>
                                    </p:anim>
                                    <p:anim calcmode="lin" valueType="num">
                                      <p:cBhvr>
                                        <p:cTn id="47" dur="500" fill="hold"/>
                                        <p:tgtEl>
                                          <p:spTgt spid="6864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9" presetClass="entr" presetSubtype="0" accel="100000" fill="hold" grpId="0" nodeType="clickEffect">
                                  <p:stCondLst>
                                    <p:cond delay="0"/>
                                  </p:stCondLst>
                                  <p:childTnLst>
                                    <p:set>
                                      <p:cBhvr>
                                        <p:cTn id="51" dur="1" fill="hold">
                                          <p:stCondLst>
                                            <p:cond delay="0"/>
                                          </p:stCondLst>
                                        </p:cTn>
                                        <p:tgtEl>
                                          <p:spTgt spid="68645"/>
                                        </p:tgtEl>
                                        <p:attrNameLst>
                                          <p:attrName>style.visibility</p:attrName>
                                        </p:attrNameLst>
                                      </p:cBhvr>
                                      <p:to>
                                        <p:strVal val="visible"/>
                                      </p:to>
                                    </p:set>
                                    <p:anim calcmode="lin" valueType="num">
                                      <p:cBhvr>
                                        <p:cTn id="52" dur="500" fill="hold"/>
                                        <p:tgtEl>
                                          <p:spTgt spid="68645"/>
                                        </p:tgtEl>
                                        <p:attrNameLst>
                                          <p:attrName>ppt_h</p:attrName>
                                        </p:attrNameLst>
                                      </p:cBhvr>
                                      <p:tavLst>
                                        <p:tav tm="0">
                                          <p:val>
                                            <p:strVal val="#ppt_h/20"/>
                                          </p:val>
                                        </p:tav>
                                        <p:tav tm="50000">
                                          <p:val>
                                            <p:strVal val="#ppt_h/20"/>
                                          </p:val>
                                        </p:tav>
                                        <p:tav tm="100000">
                                          <p:val>
                                            <p:strVal val="#ppt_h"/>
                                          </p:val>
                                        </p:tav>
                                      </p:tavLst>
                                    </p:anim>
                                    <p:anim calcmode="lin" valueType="num">
                                      <p:cBhvr>
                                        <p:cTn id="53" dur="500" fill="hold"/>
                                        <p:tgtEl>
                                          <p:spTgt spid="68645"/>
                                        </p:tgtEl>
                                        <p:attrNameLst>
                                          <p:attrName>ppt_w</p:attrName>
                                        </p:attrNameLst>
                                      </p:cBhvr>
                                      <p:tavLst>
                                        <p:tav tm="0">
                                          <p:val>
                                            <p:strVal val="#ppt_w+.3"/>
                                          </p:val>
                                        </p:tav>
                                        <p:tav tm="50000">
                                          <p:val>
                                            <p:strVal val="#ppt_w+.3"/>
                                          </p:val>
                                        </p:tav>
                                        <p:tav tm="100000">
                                          <p:val>
                                            <p:strVal val="#ppt_w"/>
                                          </p:val>
                                        </p:tav>
                                      </p:tavLst>
                                    </p:anim>
                                    <p:anim calcmode="lin" valueType="num">
                                      <p:cBhvr>
                                        <p:cTn id="54" dur="500" fill="hold"/>
                                        <p:tgtEl>
                                          <p:spTgt spid="68645"/>
                                        </p:tgtEl>
                                        <p:attrNameLst>
                                          <p:attrName>ppt_x</p:attrName>
                                        </p:attrNameLst>
                                      </p:cBhvr>
                                      <p:tavLst>
                                        <p:tav tm="0">
                                          <p:val>
                                            <p:strVal val="#ppt_x-.3"/>
                                          </p:val>
                                        </p:tav>
                                        <p:tav tm="50000">
                                          <p:val>
                                            <p:strVal val="#ppt_x"/>
                                          </p:val>
                                        </p:tav>
                                        <p:tav tm="100000">
                                          <p:val>
                                            <p:strVal val="#ppt_x"/>
                                          </p:val>
                                        </p:tav>
                                      </p:tavLst>
                                    </p:anim>
                                    <p:anim calcmode="lin" valueType="num">
                                      <p:cBhvr>
                                        <p:cTn id="55" dur="500" fill="hold"/>
                                        <p:tgtEl>
                                          <p:spTgt spid="6864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68643"/>
                                        </p:tgtEl>
                                        <p:attrNameLst>
                                          <p:attrName>style.visibility</p:attrName>
                                        </p:attrNameLst>
                                      </p:cBhvr>
                                      <p:to>
                                        <p:strVal val="visible"/>
                                      </p:to>
                                    </p:set>
                                    <p:anim calcmode="lin" valueType="num">
                                      <p:cBhvr additive="base">
                                        <p:cTn id="60" dur="500" fill="hold"/>
                                        <p:tgtEl>
                                          <p:spTgt spid="68643"/>
                                        </p:tgtEl>
                                        <p:attrNameLst>
                                          <p:attrName>ppt_x</p:attrName>
                                        </p:attrNameLst>
                                      </p:cBhvr>
                                      <p:tavLst>
                                        <p:tav tm="0">
                                          <p:val>
                                            <p:strVal val="#ppt_x"/>
                                          </p:val>
                                        </p:tav>
                                        <p:tav tm="100000">
                                          <p:val>
                                            <p:strVal val="#ppt_x"/>
                                          </p:val>
                                        </p:tav>
                                      </p:tavLst>
                                    </p:anim>
                                    <p:anim calcmode="lin" valueType="num">
                                      <p:cBhvr additive="base">
                                        <p:cTn id="61" dur="500" fill="hold"/>
                                        <p:tgtEl>
                                          <p:spTgt spid="686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36" grpId="0" animBg="1"/>
      <p:bldP spid="68637" grpId="0"/>
      <p:bldP spid="68638" grpId="0" animBg="1"/>
      <p:bldP spid="68641" grpId="0" animBg="1"/>
      <p:bldP spid="68642" grpId="0" animBg="1"/>
      <p:bldP spid="68643" grpId="0"/>
      <p:bldP spid="68644" grpId="0" animBg="1"/>
      <p:bldP spid="6864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Text Box 4"/>
          <p:cNvSpPr txBox="1">
            <a:spLocks noChangeArrowheads="1"/>
          </p:cNvSpPr>
          <p:nvPr/>
        </p:nvSpPr>
        <p:spPr bwMode="auto">
          <a:xfrm>
            <a:off x="1214414" y="1071546"/>
            <a:ext cx="7743854" cy="4801314"/>
          </a:xfrm>
          <a:prstGeom prst="rect">
            <a:avLst/>
          </a:prstGeom>
          <a:noFill/>
          <a:ln w="9525">
            <a:noFill/>
            <a:miter lim="800000"/>
            <a:headEnd/>
            <a:tailEnd/>
          </a:ln>
          <a:effectLst/>
        </p:spPr>
        <p:txBody>
          <a:bodyPr wrap="square">
            <a:spAutoFit/>
          </a:bodyPr>
          <a:lstStyle/>
          <a:p>
            <a:pPr>
              <a:spcBef>
                <a:spcPct val="50000"/>
              </a:spcBef>
            </a:pPr>
            <a:r>
              <a:rPr lang="ja-JP" altLang="en-US" sz="1800" dirty="0" smtClean="0">
                <a:ea typeface="ＭＳ Ｐゴシック" charset="-128"/>
              </a:rPr>
              <a:t>減税</a:t>
            </a:r>
            <a:r>
              <a:rPr lang="ja-JP" altLang="en-US" sz="1800" dirty="0">
                <a:ea typeface="ＭＳ Ｐゴシック" charset="-128"/>
              </a:rPr>
              <a:t>が総需要を拡大させる効果については議論が必要。</a:t>
            </a:r>
          </a:p>
          <a:p>
            <a:pPr>
              <a:spcBef>
                <a:spcPct val="50000"/>
              </a:spcBef>
            </a:pPr>
            <a:r>
              <a:rPr lang="ja-JP" altLang="en-US" sz="1800" dirty="0">
                <a:ea typeface="ＭＳ Ｐゴシック" charset="-128"/>
              </a:rPr>
              <a:t>教科書図</a:t>
            </a:r>
            <a:r>
              <a:rPr lang="en-US" altLang="ja-JP" sz="1800" dirty="0">
                <a:ea typeface="ＭＳ Ｐゴシック" charset="-128"/>
              </a:rPr>
              <a:t>10-9</a:t>
            </a:r>
            <a:r>
              <a:rPr lang="ja-JP" altLang="en-US" sz="1800" dirty="0">
                <a:ea typeface="ＭＳ Ｐゴシック" charset="-128"/>
              </a:rPr>
              <a:t>を参照。</a:t>
            </a:r>
            <a:r>
              <a:rPr lang="en-US" altLang="ja-JP" sz="1800" dirty="0">
                <a:ea typeface="ＭＳ Ｐゴシック" charset="-128"/>
              </a:rPr>
              <a:t>1990</a:t>
            </a:r>
            <a:r>
              <a:rPr lang="ja-JP" altLang="en-US" sz="1800" dirty="0">
                <a:ea typeface="ＭＳ Ｐゴシック" charset="-128"/>
              </a:rPr>
              <a:t>年代に家計の消費が横ばいの後に落ち込んでいる。当時、定率減税のような大規模な減税も実施</a:t>
            </a:r>
            <a:r>
              <a:rPr lang="ja-JP" altLang="en-US" sz="1800" dirty="0" smtClean="0">
                <a:ea typeface="ＭＳ Ｐゴシック" charset="-128"/>
              </a:rPr>
              <a:t>された。しかし</a:t>
            </a:r>
            <a:r>
              <a:rPr lang="ja-JP" altLang="en-US" sz="1800" dirty="0">
                <a:ea typeface="ＭＳ Ｐゴシック" charset="-128"/>
              </a:rPr>
              <a:t>、家計の消費需要は拡大しなかった。</a:t>
            </a:r>
          </a:p>
          <a:p>
            <a:pPr>
              <a:spcBef>
                <a:spcPct val="50000"/>
              </a:spcBef>
            </a:pPr>
            <a:r>
              <a:rPr lang="ja-JP" altLang="en-US" sz="1800" dirty="0">
                <a:ea typeface="ＭＳ Ｐゴシック" charset="-128"/>
              </a:rPr>
              <a:t>なぜだろう？？</a:t>
            </a:r>
          </a:p>
          <a:p>
            <a:pPr>
              <a:spcBef>
                <a:spcPct val="50000"/>
              </a:spcBef>
            </a:pPr>
            <a:r>
              <a:rPr lang="ja-JP" altLang="en-US" sz="1800" dirty="0">
                <a:ea typeface="ＭＳ Ｐゴシック" charset="-128"/>
              </a:rPr>
              <a:t>家計の予算制約式（</a:t>
            </a:r>
            <a:r>
              <a:rPr lang="en-US" altLang="ja-JP" sz="1800" dirty="0">
                <a:ea typeface="ＭＳ Ｐゴシック" charset="-128"/>
              </a:rPr>
              <a:t>5</a:t>
            </a:r>
            <a:r>
              <a:rPr lang="ja-JP" altLang="en-US" sz="1800" dirty="0">
                <a:ea typeface="ＭＳ Ｐゴシック" charset="-128"/>
              </a:rPr>
              <a:t>章）を思い出そう。家計の消費や貯蓄に影響を与えるのは</a:t>
            </a:r>
            <a:r>
              <a:rPr lang="ja-JP" altLang="en-US" sz="1800" dirty="0">
                <a:solidFill>
                  <a:srgbClr val="FF0000"/>
                </a:solidFill>
                <a:ea typeface="ＭＳ Ｐゴシック" charset="-128"/>
              </a:rPr>
              <a:t>現在の所得だけではなく、将来の所得も含めた生涯に得られる</a:t>
            </a:r>
            <a:r>
              <a:rPr lang="ja-JP" altLang="en-US" sz="1800" dirty="0" err="1">
                <a:solidFill>
                  <a:srgbClr val="FF0000"/>
                </a:solidFill>
                <a:ea typeface="ＭＳ Ｐゴシック" charset="-128"/>
              </a:rPr>
              <a:t>で</a:t>
            </a:r>
            <a:r>
              <a:rPr lang="ja-JP" altLang="en-US" sz="1800" dirty="0">
                <a:solidFill>
                  <a:srgbClr val="FF0000"/>
                </a:solidFill>
                <a:ea typeface="ＭＳ Ｐゴシック" charset="-128"/>
              </a:rPr>
              <a:t>あろう所得</a:t>
            </a:r>
            <a:r>
              <a:rPr lang="ja-JP" altLang="en-US" sz="1800" dirty="0">
                <a:ea typeface="ＭＳ Ｐゴシック" charset="-128"/>
              </a:rPr>
              <a:t>である。</a:t>
            </a:r>
          </a:p>
          <a:p>
            <a:pPr>
              <a:spcBef>
                <a:spcPct val="50000"/>
              </a:spcBef>
            </a:pPr>
            <a:r>
              <a:rPr lang="ja-JP" altLang="en-US" sz="1800" dirty="0">
                <a:ea typeface="ＭＳ Ｐゴシック" charset="-128"/>
              </a:rPr>
              <a:t>では、減税政策が行われていたとき家計はどのようなことを考えていたのだろうか？？</a:t>
            </a:r>
          </a:p>
          <a:p>
            <a:pPr>
              <a:spcBef>
                <a:spcPct val="50000"/>
              </a:spcBef>
            </a:pPr>
            <a:r>
              <a:rPr lang="ja-JP" altLang="en-US" sz="1800" dirty="0">
                <a:ea typeface="ＭＳ Ｐゴシック" charset="-128"/>
              </a:rPr>
              <a:t>現在減税されても、この減税によって生じた財政赤字を埋め合わせるため</a:t>
            </a:r>
            <a:r>
              <a:rPr lang="ja-JP" altLang="en-US" sz="1800" dirty="0" smtClean="0">
                <a:ea typeface="ＭＳ Ｐゴシック" charset="-128"/>
              </a:rPr>
              <a:t>に、</a:t>
            </a:r>
            <a:r>
              <a:rPr lang="ja-JP" altLang="en-US" sz="1800" dirty="0" smtClean="0">
                <a:solidFill>
                  <a:srgbClr val="FF0000"/>
                </a:solidFill>
                <a:ea typeface="ＭＳ Ｐゴシック" charset="-128"/>
              </a:rPr>
              <a:t>将来</a:t>
            </a:r>
            <a:r>
              <a:rPr lang="ja-JP" altLang="en-US" sz="1800" dirty="0">
                <a:solidFill>
                  <a:srgbClr val="FF0000"/>
                </a:solidFill>
                <a:ea typeface="ＭＳ Ｐゴシック" charset="-128"/>
              </a:rPr>
              <a:t>増税</a:t>
            </a:r>
            <a:r>
              <a:rPr lang="ja-JP" altLang="en-US" sz="1800" dirty="0">
                <a:ea typeface="ＭＳ Ｐゴシック" charset="-128"/>
              </a:rPr>
              <a:t>が行われると予想していたと思われる。すると家計の考える生涯所得は増加しないので、家計は消費を増加させない。</a:t>
            </a:r>
          </a:p>
          <a:p>
            <a:pPr>
              <a:spcBef>
                <a:spcPct val="50000"/>
              </a:spcBef>
            </a:pPr>
            <a:r>
              <a:rPr lang="ja-JP" altLang="en-US" sz="1800" dirty="0">
                <a:ea typeface="ＭＳ Ｐゴシック" charset="-128"/>
              </a:rPr>
              <a:t>このように家計が将来の政策をどのように予想するかということが大切！！</a:t>
            </a:r>
          </a:p>
        </p:txBody>
      </p:sp>
      <p:graphicFrame>
        <p:nvGraphicFramePr>
          <p:cNvPr id="5" name="図表 4"/>
          <p:cNvGraphicFramePr/>
          <p:nvPr/>
        </p:nvGraphicFramePr>
        <p:xfrm>
          <a:off x="1571604" y="214290"/>
          <a:ext cx="4214842" cy="7474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1142976" y="3929066"/>
            <a:ext cx="7286676" cy="157163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0661" name="Text Box 5"/>
          <p:cNvSpPr txBox="1">
            <a:spLocks noChangeArrowheads="1"/>
          </p:cNvSpPr>
          <p:nvPr/>
        </p:nvSpPr>
        <p:spPr bwMode="auto">
          <a:xfrm>
            <a:off x="1257270" y="256193"/>
            <a:ext cx="7886730" cy="258532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これは政府支出についても同様。</a:t>
            </a:r>
          </a:p>
          <a:p>
            <a:pPr>
              <a:spcBef>
                <a:spcPct val="50000"/>
              </a:spcBef>
            </a:pPr>
            <a:r>
              <a:rPr lang="ja-JP" altLang="en-US" sz="1800" dirty="0">
                <a:ea typeface="ＭＳ Ｐゴシック" charset="-128"/>
              </a:rPr>
              <a:t>政府が政府支出を増加させて総需要を喚起しようとしても、それが将来の増税を家計に予期させるならば、政府支出の増加が総需要を増加させる効果は帳消しにされる可能性もある。</a:t>
            </a: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p:txBody>
      </p:sp>
      <p:graphicFrame>
        <p:nvGraphicFramePr>
          <p:cNvPr id="8" name="図表 7"/>
          <p:cNvGraphicFramePr/>
          <p:nvPr/>
        </p:nvGraphicFramePr>
        <p:xfrm>
          <a:off x="1285852" y="1714488"/>
          <a:ext cx="4214842" cy="759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p:cNvSpPr txBox="1"/>
          <p:nvPr/>
        </p:nvSpPr>
        <p:spPr>
          <a:xfrm>
            <a:off x="1142976" y="4714884"/>
            <a:ext cx="7263527" cy="461665"/>
          </a:xfrm>
          <a:prstGeom prst="rect">
            <a:avLst/>
          </a:prstGeom>
          <a:noFill/>
        </p:spPr>
        <p:txBody>
          <a:bodyPr wrap="none" rtlCol="0">
            <a:spAutoFit/>
          </a:bodyPr>
          <a:lstStyle/>
          <a:p>
            <a:r>
              <a:rPr lang="ja-JP" altLang="en-US" dirty="0" smtClean="0">
                <a:latin typeface="HGS創英角ｺﾞｼｯｸUB" pitchFamily="50" charset="-128"/>
                <a:ea typeface="HGS創英角ｺﾞｼｯｸUB" pitchFamily="50" charset="-128"/>
              </a:rPr>
              <a:t>債券の</a:t>
            </a:r>
            <a:r>
              <a:rPr lang="ja-JP" altLang="en-US" dirty="0" smtClean="0">
                <a:solidFill>
                  <a:srgbClr val="FF0000"/>
                </a:solidFill>
                <a:latin typeface="HGS創英角ｺﾞｼｯｸUB" pitchFamily="50" charset="-128"/>
                <a:ea typeface="HGS創英角ｺﾞｼｯｸUB" pitchFamily="50" charset="-128"/>
              </a:rPr>
              <a:t>売りオペレーション</a:t>
            </a:r>
            <a:r>
              <a:rPr lang="ja-JP" altLang="en-US" dirty="0" smtClean="0">
                <a:latin typeface="HGS創英角ｺﾞｼｯｸUB" pitchFamily="50" charset="-128"/>
                <a:ea typeface="HGS創英角ｺﾞｼｯｸUB" pitchFamily="50" charset="-128"/>
              </a:rPr>
              <a:t>通じて</a:t>
            </a:r>
            <a:r>
              <a:rPr lang="ja-JP" altLang="en-US" dirty="0" smtClean="0">
                <a:solidFill>
                  <a:srgbClr val="FF0000"/>
                </a:solidFill>
                <a:latin typeface="HGS創英角ｺﾞｼｯｸUB" pitchFamily="50" charset="-128"/>
                <a:ea typeface="HGS創英角ｺﾞｼｯｸUB" pitchFamily="50" charset="-128"/>
              </a:rPr>
              <a:t>貨幣量を減らす。</a:t>
            </a:r>
            <a:endParaRPr kumimoji="1" lang="ja-JP" altLang="en-US" dirty="0">
              <a:solidFill>
                <a:srgbClr val="FF0000"/>
              </a:solidFill>
              <a:latin typeface="HGS創英角ｺﾞｼｯｸUB" pitchFamily="50" charset="-128"/>
              <a:ea typeface="HGS創英角ｺﾞｼｯｸUB" pitchFamily="50" charset="-128"/>
            </a:endParaRPr>
          </a:p>
        </p:txBody>
      </p:sp>
      <p:sp>
        <p:nvSpPr>
          <p:cNvPr id="5" name="テキスト ボックス 4"/>
          <p:cNvSpPr txBox="1"/>
          <p:nvPr/>
        </p:nvSpPr>
        <p:spPr>
          <a:xfrm>
            <a:off x="1142976" y="4071942"/>
            <a:ext cx="7263527" cy="461665"/>
          </a:xfrm>
          <a:prstGeom prst="rect">
            <a:avLst/>
          </a:prstGeom>
          <a:noFill/>
        </p:spPr>
        <p:txBody>
          <a:bodyPr wrap="none" rtlCol="0">
            <a:spAutoFit/>
          </a:bodyPr>
          <a:lstStyle/>
          <a:p>
            <a:r>
              <a:rPr lang="ja-JP" altLang="en-US" dirty="0" smtClean="0">
                <a:latin typeface="HGS創英角ｺﾞｼｯｸUB" pitchFamily="50" charset="-128"/>
                <a:ea typeface="HGS創英角ｺﾞｼｯｸUB" pitchFamily="50" charset="-128"/>
              </a:rPr>
              <a:t>債券の</a:t>
            </a:r>
            <a:r>
              <a:rPr lang="ja-JP" altLang="en-US" dirty="0" smtClean="0">
                <a:solidFill>
                  <a:srgbClr val="FF0000"/>
                </a:solidFill>
                <a:latin typeface="HGS創英角ｺﾞｼｯｸUB" pitchFamily="50" charset="-128"/>
                <a:ea typeface="HGS創英角ｺﾞｼｯｸUB" pitchFamily="50" charset="-128"/>
              </a:rPr>
              <a:t>買いオペレーション</a:t>
            </a:r>
            <a:r>
              <a:rPr lang="ja-JP" altLang="en-US" dirty="0" smtClean="0">
                <a:latin typeface="HGS創英角ｺﾞｼｯｸUB" pitchFamily="50" charset="-128"/>
                <a:ea typeface="HGS創英角ｺﾞｼｯｸUB" pitchFamily="50" charset="-128"/>
              </a:rPr>
              <a:t>通じて</a:t>
            </a:r>
            <a:r>
              <a:rPr lang="ja-JP" altLang="en-US" dirty="0" smtClean="0">
                <a:solidFill>
                  <a:srgbClr val="FF0000"/>
                </a:solidFill>
                <a:latin typeface="HGS創英角ｺﾞｼｯｸUB" pitchFamily="50" charset="-128"/>
                <a:ea typeface="HGS創英角ｺﾞｼｯｸUB" pitchFamily="50" charset="-128"/>
              </a:rPr>
              <a:t>貨幣量を増やす。</a:t>
            </a:r>
            <a:endParaRPr kumimoji="1" lang="ja-JP" altLang="en-US" dirty="0">
              <a:solidFill>
                <a:srgbClr val="FF0000"/>
              </a:solidFill>
              <a:latin typeface="HGS創英角ｺﾞｼｯｸUB" pitchFamily="50" charset="-128"/>
              <a:ea typeface="HGS創英角ｺﾞｼｯｸUB" pitchFamily="50" charset="-128"/>
            </a:endParaRPr>
          </a:p>
        </p:txBody>
      </p:sp>
      <p:sp>
        <p:nvSpPr>
          <p:cNvPr id="6" name="正方形/長方形 5"/>
          <p:cNvSpPr/>
          <p:nvPr/>
        </p:nvSpPr>
        <p:spPr>
          <a:xfrm>
            <a:off x="1357290" y="2643182"/>
            <a:ext cx="6429420" cy="461665"/>
          </a:xfrm>
          <a:prstGeom prst="rect">
            <a:avLst/>
          </a:prstGeom>
        </p:spPr>
        <p:txBody>
          <a:bodyPr wrap="square">
            <a:spAutoFit/>
          </a:bodyPr>
          <a:lstStyle/>
          <a:p>
            <a:pPr>
              <a:spcBef>
                <a:spcPct val="50000"/>
              </a:spcBef>
            </a:pPr>
            <a:r>
              <a:rPr lang="ja-JP" altLang="en-US" dirty="0" smtClean="0">
                <a:latin typeface="HGS創英角ｺﾞｼｯｸUB" pitchFamily="50" charset="-128"/>
                <a:ea typeface="HGS創英角ｺﾞｼｯｸUB" pitchFamily="50" charset="-128"/>
              </a:rPr>
              <a:t>中央銀行の行う政策も総需要に影響を与える。</a:t>
            </a:r>
            <a:endParaRPr lang="ja-JP" altLang="en-US" dirty="0">
              <a:latin typeface="HGS創英角ｺﾞｼｯｸUB" pitchFamily="50" charset="-128"/>
              <a:ea typeface="HGS創英角ｺﾞｼｯｸUB" pitchFamily="50" charset="-128"/>
            </a:endParaRPr>
          </a:p>
        </p:txBody>
      </p:sp>
      <p:sp>
        <p:nvSpPr>
          <p:cNvPr id="10" name="正方形/長方形 9"/>
          <p:cNvSpPr/>
          <p:nvPr/>
        </p:nvSpPr>
        <p:spPr>
          <a:xfrm>
            <a:off x="1142976" y="3357562"/>
            <a:ext cx="6643734" cy="461665"/>
          </a:xfrm>
          <a:prstGeom prst="rect">
            <a:avLst/>
          </a:prstGeom>
        </p:spPr>
        <p:txBody>
          <a:bodyPr wrap="square">
            <a:spAutoFit/>
          </a:bodyPr>
          <a:lstStyle/>
          <a:p>
            <a:pPr>
              <a:spcBef>
                <a:spcPct val="50000"/>
              </a:spcBef>
            </a:pPr>
            <a:r>
              <a:rPr lang="ja-JP" altLang="en-US" dirty="0" smtClean="0">
                <a:latin typeface="HG創英角ｺﾞｼｯｸUB" pitchFamily="49" charset="-128"/>
                <a:ea typeface="HG創英角ｺﾞｼｯｸUB" pitchFamily="49" charset="-128"/>
              </a:rPr>
              <a:t>中央銀行の行う</a:t>
            </a:r>
            <a:r>
              <a:rPr lang="ja-JP" altLang="en-US" b="1" dirty="0" smtClean="0">
                <a:solidFill>
                  <a:srgbClr val="FF0000"/>
                </a:solidFill>
                <a:latin typeface="HG創英角ｺﾞｼｯｸUB" pitchFamily="49" charset="-128"/>
                <a:ea typeface="HG創英角ｺﾞｼｯｸUB" pitchFamily="49" charset="-128"/>
              </a:rPr>
              <a:t>金融政策</a:t>
            </a:r>
            <a:endParaRPr lang="ja-JP" altLang="en-US" dirty="0">
              <a:latin typeface="HG創英角ｺﾞｼｯｸUB" pitchFamily="49" charset="-128"/>
              <a:ea typeface="HG創英角ｺﾞｼｯｸUB" pitchFamily="49"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1431925" y="714355"/>
            <a:ext cx="7407275" cy="1117619"/>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中央銀行が行う政策</a:t>
            </a:r>
            <a:endParaRPr kumimoji="1" lang="ja-JP" altLang="en-US"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サブタイトル 2"/>
          <p:cNvSpPr txBox="1">
            <a:spLocks/>
          </p:cNvSpPr>
          <p:nvPr/>
        </p:nvSpPr>
        <p:spPr>
          <a:xfrm>
            <a:off x="1431925" y="1849438"/>
            <a:ext cx="7407275" cy="1752600"/>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1" lang="ja-JP" altLang="en-US" sz="3200" b="0" i="0" u="none" strike="noStrike" kern="1200" cap="none" spc="0" normalizeH="0" baseline="0" noProof="0" dirty="0" smtClean="0">
                <a:ln>
                  <a:noFill/>
                </a:ln>
                <a:solidFill>
                  <a:schemeClr val="tx1"/>
                </a:solidFill>
                <a:effectLst/>
                <a:uLnTx/>
                <a:uFillTx/>
                <a:latin typeface="+mn-lt"/>
                <a:ea typeface="+mn-ea"/>
                <a:cs typeface="+mn-cs"/>
              </a:rPr>
              <a:t>中央銀行は</a:t>
            </a:r>
            <a:r>
              <a:rPr kumimoji="1" lang="ja-JP" altLang="en-US" sz="3200" b="0" i="0" u="none" strike="noStrike" kern="1200" cap="none" spc="0" normalizeH="0" baseline="0" noProof="0" dirty="0" smtClean="0">
                <a:ln>
                  <a:noFill/>
                </a:ln>
                <a:solidFill>
                  <a:srgbClr val="FF0000"/>
                </a:solidFill>
                <a:effectLst/>
                <a:uLnTx/>
                <a:uFillTx/>
                <a:latin typeface="+mn-lt"/>
                <a:ea typeface="+mn-ea"/>
                <a:cs typeface="+mn-cs"/>
              </a:rPr>
              <a:t>公開市場操作</a:t>
            </a:r>
            <a:r>
              <a:rPr kumimoji="1" lang="ja-JP" altLang="en-US" sz="3200" b="0" i="0" u="none" strike="noStrike" kern="1200" cap="none" spc="0" normalizeH="0" baseline="0" noProof="0" dirty="0" smtClean="0">
                <a:ln>
                  <a:noFill/>
                </a:ln>
                <a:solidFill>
                  <a:schemeClr val="tx1"/>
                </a:solidFill>
                <a:effectLst/>
                <a:uLnTx/>
                <a:uFillTx/>
                <a:latin typeface="+mn-lt"/>
                <a:ea typeface="+mn-ea"/>
                <a:cs typeface="+mn-cs"/>
              </a:rPr>
              <a:t>で貨幣量を調節する。</a:t>
            </a:r>
            <a:endParaRPr kumimoji="1" lang="ja-JP" alt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テキスト ボックス 5"/>
          <p:cNvSpPr txBox="1"/>
          <p:nvPr/>
        </p:nvSpPr>
        <p:spPr>
          <a:xfrm>
            <a:off x="1428728" y="3143248"/>
            <a:ext cx="3357586" cy="369332"/>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ja-JP" altLang="en-US" sz="1800" dirty="0"/>
              <a:t>債券の買いオペレーション</a:t>
            </a:r>
          </a:p>
        </p:txBody>
      </p:sp>
      <p:sp>
        <p:nvSpPr>
          <p:cNvPr id="7" name="テキスト ボックス 6"/>
          <p:cNvSpPr txBox="1"/>
          <p:nvPr/>
        </p:nvSpPr>
        <p:spPr>
          <a:xfrm>
            <a:off x="2000240" y="4214818"/>
            <a:ext cx="1500198" cy="46166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dirty="0"/>
              <a:t>中央銀行</a:t>
            </a:r>
          </a:p>
        </p:txBody>
      </p:sp>
      <p:sp>
        <p:nvSpPr>
          <p:cNvPr id="8" name="正方形/長方形 7"/>
          <p:cNvSpPr/>
          <p:nvPr/>
        </p:nvSpPr>
        <p:spPr>
          <a:xfrm>
            <a:off x="5572132" y="3929066"/>
            <a:ext cx="2928938" cy="2214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 name="テキスト ボックス 8"/>
          <p:cNvSpPr txBox="1"/>
          <p:nvPr/>
        </p:nvSpPr>
        <p:spPr>
          <a:xfrm>
            <a:off x="5929330" y="4143380"/>
            <a:ext cx="2214578" cy="46166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ja-JP" altLang="en-US" dirty="0"/>
              <a:t>金融市場</a:t>
            </a:r>
          </a:p>
        </p:txBody>
      </p:sp>
      <p:sp>
        <p:nvSpPr>
          <p:cNvPr id="10" name="左矢印 9"/>
          <p:cNvSpPr/>
          <p:nvPr/>
        </p:nvSpPr>
        <p:spPr>
          <a:xfrm>
            <a:off x="3714757" y="4357691"/>
            <a:ext cx="1643063" cy="2857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 name="テキスト ボックス 17"/>
          <p:cNvSpPr txBox="1">
            <a:spLocks noChangeArrowheads="1"/>
          </p:cNvSpPr>
          <p:nvPr/>
        </p:nvSpPr>
        <p:spPr bwMode="auto">
          <a:xfrm>
            <a:off x="4000507" y="3857629"/>
            <a:ext cx="1571625" cy="461962"/>
          </a:xfrm>
          <a:prstGeom prst="rect">
            <a:avLst/>
          </a:prstGeom>
          <a:noFill/>
          <a:ln w="9525">
            <a:noFill/>
            <a:miter lim="800000"/>
            <a:headEnd/>
            <a:tailEnd/>
          </a:ln>
        </p:spPr>
        <p:txBody>
          <a:bodyPr>
            <a:spAutoFit/>
          </a:bodyPr>
          <a:lstStyle/>
          <a:p>
            <a:r>
              <a:rPr lang="ja-JP" altLang="en-US"/>
              <a:t>債券</a:t>
            </a:r>
          </a:p>
        </p:txBody>
      </p:sp>
      <p:sp>
        <p:nvSpPr>
          <p:cNvPr id="12" name="上カーブ矢印 11"/>
          <p:cNvSpPr/>
          <p:nvPr/>
        </p:nvSpPr>
        <p:spPr>
          <a:xfrm>
            <a:off x="2928934" y="4857760"/>
            <a:ext cx="3071834" cy="714380"/>
          </a:xfrm>
          <a:prstGeom prst="curvedUpArrow">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solidFill>
                <a:schemeClr val="tx1"/>
              </a:solidFill>
            </a:endParaRPr>
          </a:p>
        </p:txBody>
      </p:sp>
      <p:sp>
        <p:nvSpPr>
          <p:cNvPr id="13" name="テキスト ボックス 19"/>
          <p:cNvSpPr txBox="1">
            <a:spLocks noChangeArrowheads="1"/>
          </p:cNvSpPr>
          <p:nvPr/>
        </p:nvSpPr>
        <p:spPr bwMode="auto">
          <a:xfrm>
            <a:off x="3857632" y="5715004"/>
            <a:ext cx="1714500" cy="461962"/>
          </a:xfrm>
          <a:prstGeom prst="rect">
            <a:avLst/>
          </a:prstGeom>
          <a:noFill/>
          <a:ln w="9525">
            <a:noFill/>
            <a:miter lim="800000"/>
            <a:headEnd/>
            <a:tailEnd/>
          </a:ln>
        </p:spPr>
        <p:txBody>
          <a:bodyPr>
            <a:spAutoFit/>
          </a:bodyPr>
          <a:lstStyle/>
          <a:p>
            <a:r>
              <a:rPr lang="ja-JP" altLang="en-US"/>
              <a:t>貨幣</a:t>
            </a:r>
          </a:p>
        </p:txBody>
      </p:sp>
      <p:sp>
        <p:nvSpPr>
          <p:cNvPr id="14" name="テキスト ボックス 13"/>
          <p:cNvSpPr txBox="1"/>
          <p:nvPr/>
        </p:nvSpPr>
        <p:spPr>
          <a:xfrm>
            <a:off x="6357958" y="5286388"/>
            <a:ext cx="1500198" cy="46166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ja-JP" altLang="en-US" dirty="0"/>
              <a:t>貨幣量↑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ox(i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ox(in)">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57158" y="214290"/>
            <a:ext cx="4572032" cy="642942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cxnSp>
        <p:nvCxnSpPr>
          <p:cNvPr id="5" name="直線矢印コネクタ 4"/>
          <p:cNvCxnSpPr/>
          <p:nvPr/>
        </p:nvCxnSpPr>
        <p:spPr>
          <a:xfrm>
            <a:off x="1000125" y="3143250"/>
            <a:ext cx="32861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215106" y="1928019"/>
            <a:ext cx="242887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7"/>
          <p:cNvSpPr txBox="1">
            <a:spLocks noChangeArrowheads="1"/>
          </p:cNvSpPr>
          <p:nvPr/>
        </p:nvSpPr>
        <p:spPr bwMode="auto">
          <a:xfrm>
            <a:off x="4357688" y="3000375"/>
            <a:ext cx="428625" cy="461963"/>
          </a:xfrm>
          <a:prstGeom prst="rect">
            <a:avLst/>
          </a:prstGeom>
          <a:noFill/>
          <a:ln w="9525">
            <a:noFill/>
            <a:miter lim="800000"/>
            <a:headEnd/>
            <a:tailEnd/>
          </a:ln>
        </p:spPr>
        <p:txBody>
          <a:bodyPr>
            <a:spAutoFit/>
          </a:bodyPr>
          <a:lstStyle/>
          <a:p>
            <a:r>
              <a:rPr lang="en-US" altLang="ja-JP"/>
              <a:t>Y</a:t>
            </a:r>
            <a:endParaRPr lang="ja-JP" altLang="en-US"/>
          </a:p>
        </p:txBody>
      </p:sp>
      <p:sp>
        <p:nvSpPr>
          <p:cNvPr id="8" name="テキスト ボックス 8"/>
          <p:cNvSpPr txBox="1">
            <a:spLocks noChangeArrowheads="1"/>
          </p:cNvSpPr>
          <p:nvPr/>
        </p:nvSpPr>
        <p:spPr bwMode="auto">
          <a:xfrm>
            <a:off x="357188" y="285750"/>
            <a:ext cx="3143250" cy="461963"/>
          </a:xfrm>
          <a:prstGeom prst="rect">
            <a:avLst/>
          </a:prstGeom>
          <a:noFill/>
          <a:ln w="9525">
            <a:noFill/>
            <a:miter lim="800000"/>
            <a:headEnd/>
            <a:tailEnd/>
          </a:ln>
        </p:spPr>
        <p:txBody>
          <a:bodyPr>
            <a:spAutoFit/>
          </a:bodyPr>
          <a:lstStyle/>
          <a:p>
            <a:r>
              <a:rPr lang="ja-JP" altLang="en-US"/>
              <a:t>貨幣の需要・供給</a:t>
            </a:r>
          </a:p>
        </p:txBody>
      </p:sp>
      <p:cxnSp>
        <p:nvCxnSpPr>
          <p:cNvPr id="9" name="直線コネクタ 8"/>
          <p:cNvCxnSpPr/>
          <p:nvPr/>
        </p:nvCxnSpPr>
        <p:spPr>
          <a:xfrm flipV="1">
            <a:off x="1000100" y="928670"/>
            <a:ext cx="2928958" cy="2214578"/>
          </a:xfrm>
          <a:prstGeom prst="line">
            <a:avLst/>
          </a:prstGeom>
        </p:spPr>
        <p:style>
          <a:lnRef idx="3">
            <a:schemeClr val="accent5"/>
          </a:lnRef>
          <a:fillRef idx="0">
            <a:schemeClr val="accent5"/>
          </a:fillRef>
          <a:effectRef idx="2">
            <a:schemeClr val="accent5"/>
          </a:effectRef>
          <a:fontRef idx="minor">
            <a:schemeClr val="tx1"/>
          </a:fontRef>
        </p:style>
      </p:cxnSp>
      <p:cxnSp>
        <p:nvCxnSpPr>
          <p:cNvPr id="10" name="直線コネクタ 9"/>
          <p:cNvCxnSpPr/>
          <p:nvPr/>
        </p:nvCxnSpPr>
        <p:spPr>
          <a:xfrm>
            <a:off x="1000100" y="1500174"/>
            <a:ext cx="3143272"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直線コネクタ 10"/>
          <p:cNvCxnSpPr/>
          <p:nvPr/>
        </p:nvCxnSpPr>
        <p:spPr>
          <a:xfrm>
            <a:off x="1000125" y="2214563"/>
            <a:ext cx="3143250" cy="1587"/>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2" name="上矢印 11"/>
          <p:cNvSpPr/>
          <p:nvPr/>
        </p:nvSpPr>
        <p:spPr>
          <a:xfrm>
            <a:off x="3428992" y="1571612"/>
            <a:ext cx="214313" cy="4286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テキスト ボックス 17"/>
          <p:cNvSpPr txBox="1">
            <a:spLocks noChangeArrowheads="1"/>
          </p:cNvSpPr>
          <p:nvPr/>
        </p:nvSpPr>
        <p:spPr bwMode="auto">
          <a:xfrm>
            <a:off x="428625" y="2000250"/>
            <a:ext cx="714375" cy="461963"/>
          </a:xfrm>
          <a:prstGeom prst="rect">
            <a:avLst/>
          </a:prstGeom>
          <a:noFill/>
          <a:ln w="9525">
            <a:noFill/>
            <a:miter lim="800000"/>
            <a:headEnd/>
            <a:tailEnd/>
          </a:ln>
        </p:spPr>
        <p:txBody>
          <a:bodyPr>
            <a:spAutoFit/>
          </a:bodyPr>
          <a:lstStyle/>
          <a:p>
            <a:r>
              <a:rPr lang="en-US" altLang="ja-JP"/>
              <a:t>M</a:t>
            </a:r>
            <a:r>
              <a:rPr lang="en-US" altLang="ja-JP" baseline="-25000"/>
              <a:t>1</a:t>
            </a:r>
            <a:endParaRPr lang="ja-JP" altLang="en-US" baseline="-25000"/>
          </a:p>
        </p:txBody>
      </p:sp>
      <p:sp>
        <p:nvSpPr>
          <p:cNvPr id="14" name="テキスト ボックス 18"/>
          <p:cNvSpPr txBox="1">
            <a:spLocks noChangeArrowheads="1"/>
          </p:cNvSpPr>
          <p:nvPr/>
        </p:nvSpPr>
        <p:spPr bwMode="auto">
          <a:xfrm>
            <a:off x="428625" y="1214438"/>
            <a:ext cx="714375" cy="461962"/>
          </a:xfrm>
          <a:prstGeom prst="rect">
            <a:avLst/>
          </a:prstGeom>
          <a:noFill/>
          <a:ln w="9525">
            <a:noFill/>
            <a:miter lim="800000"/>
            <a:headEnd/>
            <a:tailEnd/>
          </a:ln>
        </p:spPr>
        <p:txBody>
          <a:bodyPr>
            <a:spAutoFit/>
          </a:bodyPr>
          <a:lstStyle/>
          <a:p>
            <a:r>
              <a:rPr lang="en-US" altLang="ja-JP"/>
              <a:t>M</a:t>
            </a:r>
            <a:r>
              <a:rPr lang="en-US" altLang="ja-JP" baseline="-25000"/>
              <a:t>2</a:t>
            </a:r>
            <a:endParaRPr lang="ja-JP" altLang="en-US" baseline="-25000"/>
          </a:p>
        </p:txBody>
      </p:sp>
      <p:sp>
        <p:nvSpPr>
          <p:cNvPr id="15" name="フローチャート : 結合子 14"/>
          <p:cNvSpPr/>
          <p:nvPr/>
        </p:nvSpPr>
        <p:spPr>
          <a:xfrm>
            <a:off x="3128963" y="1395413"/>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sp>
        <p:nvSpPr>
          <p:cNvPr id="16" name="フローチャート : 結合子 15"/>
          <p:cNvSpPr/>
          <p:nvPr/>
        </p:nvSpPr>
        <p:spPr>
          <a:xfrm>
            <a:off x="2143125" y="2143125"/>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graphicFrame>
        <p:nvGraphicFramePr>
          <p:cNvPr id="17" name="Object 19"/>
          <p:cNvGraphicFramePr>
            <a:graphicFrameLocks noChangeAspect="1"/>
          </p:cNvGraphicFramePr>
          <p:nvPr/>
        </p:nvGraphicFramePr>
        <p:xfrm>
          <a:off x="1857375" y="1857375"/>
          <a:ext cx="293688" cy="330200"/>
        </p:xfrm>
        <a:graphic>
          <a:graphicData uri="http://schemas.openxmlformats.org/presentationml/2006/ole">
            <mc:AlternateContent xmlns:mc="http://schemas.openxmlformats.org/markup-compatibility/2006">
              <mc:Choice xmlns:v="urn:schemas-microsoft-com:vml" Requires="v">
                <p:oleObj spid="_x0000_s167298" name="数式" r:id="rId3" imgW="203040" imgH="228600" progId="Equation.3">
                  <p:embed/>
                </p:oleObj>
              </mc:Choice>
              <mc:Fallback>
                <p:oleObj name="数式" r:id="rId3" imgW="203040" imgH="228600" progId="Equation.3">
                  <p:embed/>
                  <p:pic>
                    <p:nvPicPr>
                      <p:cNvPr id="0"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7375" y="1857375"/>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20"/>
          <p:cNvGraphicFramePr>
            <a:graphicFrameLocks noChangeAspect="1"/>
          </p:cNvGraphicFramePr>
          <p:nvPr/>
        </p:nvGraphicFramePr>
        <p:xfrm>
          <a:off x="2928938" y="1000125"/>
          <a:ext cx="293687" cy="330200"/>
        </p:xfrm>
        <a:graphic>
          <a:graphicData uri="http://schemas.openxmlformats.org/presentationml/2006/ole">
            <mc:AlternateContent xmlns:mc="http://schemas.openxmlformats.org/markup-compatibility/2006">
              <mc:Choice xmlns:v="urn:schemas-microsoft-com:vml" Requires="v">
                <p:oleObj spid="_x0000_s167299" name="数式" r:id="rId5" imgW="203040" imgH="228600" progId="Equation.3">
                  <p:embed/>
                </p:oleObj>
              </mc:Choice>
              <mc:Fallback>
                <p:oleObj name="数式" r:id="rId5" imgW="203040" imgH="228600" progId="Equation.3">
                  <p:embed/>
                  <p:pic>
                    <p:nvPicPr>
                      <p:cNvPr id="0" name="Object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8938" y="1000125"/>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直線コネクタ 18"/>
          <p:cNvCxnSpPr/>
          <p:nvPr/>
        </p:nvCxnSpPr>
        <p:spPr>
          <a:xfrm rot="5400000">
            <a:off x="1749425" y="2678113"/>
            <a:ext cx="928687"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rot="5400000">
            <a:off x="2393951" y="2320925"/>
            <a:ext cx="1643062"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21" name="Object 14"/>
          <p:cNvGraphicFramePr>
            <a:graphicFrameLocks noChangeAspect="1"/>
          </p:cNvGraphicFramePr>
          <p:nvPr/>
        </p:nvGraphicFramePr>
        <p:xfrm>
          <a:off x="2268538" y="3213100"/>
          <a:ext cx="274637" cy="330200"/>
        </p:xfrm>
        <a:graphic>
          <a:graphicData uri="http://schemas.openxmlformats.org/presentationml/2006/ole">
            <mc:AlternateContent xmlns:mc="http://schemas.openxmlformats.org/markup-compatibility/2006">
              <mc:Choice xmlns:v="urn:schemas-microsoft-com:vml" Requires="v">
                <p:oleObj spid="_x0000_s167300" name="数式" r:id="rId7" imgW="190440" imgH="228600" progId="Equation.3">
                  <p:embed/>
                </p:oleObj>
              </mc:Choice>
              <mc:Fallback>
                <p:oleObj name="数式" r:id="rId7" imgW="190440" imgH="228600" progId="Equation.3">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68538" y="321310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Object 16"/>
          <p:cNvGraphicFramePr>
            <a:graphicFrameLocks noChangeAspect="1"/>
          </p:cNvGraphicFramePr>
          <p:nvPr/>
        </p:nvGraphicFramePr>
        <p:xfrm>
          <a:off x="3348038" y="3213100"/>
          <a:ext cx="274637" cy="330200"/>
        </p:xfrm>
        <a:graphic>
          <a:graphicData uri="http://schemas.openxmlformats.org/presentationml/2006/ole">
            <mc:AlternateContent xmlns:mc="http://schemas.openxmlformats.org/markup-compatibility/2006">
              <mc:Choice xmlns:v="urn:schemas-microsoft-com:vml" Requires="v">
                <p:oleObj spid="_x0000_s167301" name="数式" r:id="rId9" imgW="190440" imgH="228600" progId="Equation.3">
                  <p:embed/>
                </p:oleObj>
              </mc:Choice>
              <mc:Fallback>
                <p:oleObj name="数式" r:id="rId9" imgW="190440" imgH="228600" progId="Equation.3">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48038" y="321310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3" name="直線矢印コネクタ 22"/>
          <p:cNvCxnSpPr/>
          <p:nvPr/>
        </p:nvCxnSpPr>
        <p:spPr>
          <a:xfrm>
            <a:off x="928688" y="6143625"/>
            <a:ext cx="33575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rot="5400000" flipH="1" flipV="1">
            <a:off x="-322263" y="4894263"/>
            <a:ext cx="25003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テキスト ボックス 33"/>
          <p:cNvSpPr txBox="1">
            <a:spLocks noChangeArrowheads="1"/>
          </p:cNvSpPr>
          <p:nvPr/>
        </p:nvSpPr>
        <p:spPr bwMode="auto">
          <a:xfrm>
            <a:off x="4429125" y="6072188"/>
            <a:ext cx="642938" cy="461962"/>
          </a:xfrm>
          <a:prstGeom prst="rect">
            <a:avLst/>
          </a:prstGeom>
          <a:noFill/>
          <a:ln w="9525">
            <a:noFill/>
            <a:miter lim="800000"/>
            <a:headEnd/>
            <a:tailEnd/>
          </a:ln>
        </p:spPr>
        <p:txBody>
          <a:bodyPr>
            <a:spAutoFit/>
          </a:bodyPr>
          <a:lstStyle/>
          <a:p>
            <a:r>
              <a:rPr lang="en-US" altLang="ja-JP"/>
              <a:t>Y</a:t>
            </a:r>
            <a:endParaRPr lang="ja-JP" altLang="en-US"/>
          </a:p>
        </p:txBody>
      </p:sp>
      <p:sp>
        <p:nvSpPr>
          <p:cNvPr id="26" name="テキスト ボックス 35"/>
          <p:cNvSpPr txBox="1">
            <a:spLocks noChangeArrowheads="1"/>
          </p:cNvSpPr>
          <p:nvPr/>
        </p:nvSpPr>
        <p:spPr bwMode="auto">
          <a:xfrm>
            <a:off x="571500" y="3357563"/>
            <a:ext cx="571500" cy="461962"/>
          </a:xfrm>
          <a:prstGeom prst="rect">
            <a:avLst/>
          </a:prstGeom>
          <a:noFill/>
          <a:ln w="9525">
            <a:noFill/>
            <a:miter lim="800000"/>
            <a:headEnd/>
            <a:tailEnd/>
          </a:ln>
        </p:spPr>
        <p:txBody>
          <a:bodyPr>
            <a:spAutoFit/>
          </a:bodyPr>
          <a:lstStyle/>
          <a:p>
            <a:r>
              <a:rPr lang="en-US" altLang="ja-JP"/>
              <a:t>r</a:t>
            </a:r>
            <a:endParaRPr lang="ja-JP" altLang="en-US"/>
          </a:p>
        </p:txBody>
      </p:sp>
      <p:sp>
        <p:nvSpPr>
          <p:cNvPr id="27" name="テキスト ボックス 36"/>
          <p:cNvSpPr txBox="1">
            <a:spLocks noChangeArrowheads="1"/>
          </p:cNvSpPr>
          <p:nvPr/>
        </p:nvSpPr>
        <p:spPr bwMode="auto">
          <a:xfrm>
            <a:off x="3286125" y="500063"/>
            <a:ext cx="2143125" cy="369332"/>
          </a:xfrm>
          <a:prstGeom prst="rect">
            <a:avLst/>
          </a:prstGeom>
          <a:noFill/>
          <a:ln w="9525">
            <a:noFill/>
            <a:miter lim="800000"/>
            <a:headEnd/>
            <a:tailEnd/>
          </a:ln>
        </p:spPr>
        <p:txBody>
          <a:bodyPr>
            <a:spAutoFit/>
          </a:bodyPr>
          <a:lstStyle/>
          <a:p>
            <a:r>
              <a:rPr lang="ja-JP" altLang="en-US" sz="1800" dirty="0"/>
              <a:t>貨幣の需要</a:t>
            </a:r>
            <a:r>
              <a:rPr lang="en-US" altLang="ja-JP" sz="1800" dirty="0"/>
              <a:t>(r)</a:t>
            </a:r>
            <a:endParaRPr lang="ja-JP" altLang="en-US" sz="1800" dirty="0"/>
          </a:p>
        </p:txBody>
      </p:sp>
      <p:cxnSp>
        <p:nvCxnSpPr>
          <p:cNvPr id="28" name="直線コネクタ 27"/>
          <p:cNvCxnSpPr/>
          <p:nvPr/>
        </p:nvCxnSpPr>
        <p:spPr>
          <a:xfrm rot="5400000">
            <a:off x="712787" y="4643438"/>
            <a:ext cx="3001963"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5400000">
            <a:off x="1715294" y="4642644"/>
            <a:ext cx="3000375"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30" name="Object 6"/>
          <p:cNvGraphicFramePr>
            <a:graphicFrameLocks noChangeAspect="1"/>
          </p:cNvGraphicFramePr>
          <p:nvPr/>
        </p:nvGraphicFramePr>
        <p:xfrm>
          <a:off x="2214563" y="6143625"/>
          <a:ext cx="274637" cy="330200"/>
        </p:xfrm>
        <a:graphic>
          <a:graphicData uri="http://schemas.openxmlformats.org/presentationml/2006/ole">
            <mc:AlternateContent xmlns:mc="http://schemas.openxmlformats.org/markup-compatibility/2006">
              <mc:Choice xmlns:v="urn:schemas-microsoft-com:vml" Requires="v">
                <p:oleObj spid="_x0000_s167302" name="数式" r:id="rId11" imgW="190440" imgH="228600" progId="Equation.3">
                  <p:embed/>
                </p:oleObj>
              </mc:Choice>
              <mc:Fallback>
                <p:oleObj name="数式" r:id="rId11" imgW="190440" imgH="2286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14563" y="6143625"/>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 name="Object 7"/>
          <p:cNvGraphicFramePr>
            <a:graphicFrameLocks noChangeAspect="1"/>
          </p:cNvGraphicFramePr>
          <p:nvPr/>
        </p:nvGraphicFramePr>
        <p:xfrm>
          <a:off x="3214688" y="6143625"/>
          <a:ext cx="274637" cy="330200"/>
        </p:xfrm>
        <a:graphic>
          <a:graphicData uri="http://schemas.openxmlformats.org/presentationml/2006/ole">
            <mc:AlternateContent xmlns:mc="http://schemas.openxmlformats.org/markup-compatibility/2006">
              <mc:Choice xmlns:v="urn:schemas-microsoft-com:vml" Requires="v">
                <p:oleObj spid="_x0000_s167303" name="数式" r:id="rId12" imgW="190440" imgH="228600" progId="Equation.3">
                  <p:embed/>
                </p:oleObj>
              </mc:Choice>
              <mc:Fallback>
                <p:oleObj name="数式" r:id="rId12" imgW="190440" imgH="2286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14688" y="6143625"/>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2" name="直線コネクタ 31"/>
          <p:cNvCxnSpPr/>
          <p:nvPr/>
        </p:nvCxnSpPr>
        <p:spPr>
          <a:xfrm>
            <a:off x="928688" y="4857750"/>
            <a:ext cx="2286000"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1142976" y="4000504"/>
            <a:ext cx="2571768" cy="2071702"/>
          </a:xfrm>
          <a:prstGeom prst="line">
            <a:avLst/>
          </a:prstGeom>
        </p:spPr>
        <p:style>
          <a:lnRef idx="3">
            <a:schemeClr val="accent3"/>
          </a:lnRef>
          <a:fillRef idx="0">
            <a:schemeClr val="accent3"/>
          </a:fillRef>
          <a:effectRef idx="2">
            <a:schemeClr val="accent3"/>
          </a:effectRef>
          <a:fontRef idx="minor">
            <a:schemeClr val="tx1"/>
          </a:fontRef>
        </p:style>
      </p:cxnSp>
      <p:cxnSp>
        <p:nvCxnSpPr>
          <p:cNvPr id="34" name="直線コネクタ 33"/>
          <p:cNvCxnSpPr/>
          <p:nvPr/>
        </p:nvCxnSpPr>
        <p:spPr>
          <a:xfrm flipV="1">
            <a:off x="1214438" y="4000500"/>
            <a:ext cx="1928812" cy="1785938"/>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2214546" y="4000504"/>
            <a:ext cx="1928826" cy="1785950"/>
          </a:xfrm>
          <a:prstGeom prst="line">
            <a:avLst/>
          </a:prstGeom>
          <a:ln/>
        </p:spPr>
        <p:style>
          <a:lnRef idx="3">
            <a:schemeClr val="accent6"/>
          </a:lnRef>
          <a:fillRef idx="0">
            <a:schemeClr val="accent6"/>
          </a:fillRef>
          <a:effectRef idx="2">
            <a:schemeClr val="accent6"/>
          </a:effectRef>
          <a:fontRef idx="minor">
            <a:schemeClr val="tx1"/>
          </a:fontRef>
        </p:style>
      </p:cxnSp>
      <p:graphicFrame>
        <p:nvGraphicFramePr>
          <p:cNvPr id="36" name="Object 8"/>
          <p:cNvGraphicFramePr>
            <a:graphicFrameLocks noChangeAspect="1"/>
          </p:cNvGraphicFramePr>
          <p:nvPr/>
        </p:nvGraphicFramePr>
        <p:xfrm>
          <a:off x="2071688" y="4429125"/>
          <a:ext cx="293687" cy="330200"/>
        </p:xfrm>
        <a:graphic>
          <a:graphicData uri="http://schemas.openxmlformats.org/presentationml/2006/ole">
            <mc:AlternateContent xmlns:mc="http://schemas.openxmlformats.org/markup-compatibility/2006">
              <mc:Choice xmlns:v="urn:schemas-microsoft-com:vml" Requires="v">
                <p:oleObj spid="_x0000_s167304" name="数式" r:id="rId13" imgW="203040" imgH="228600" progId="Equation.3">
                  <p:embed/>
                </p:oleObj>
              </mc:Choice>
              <mc:Fallback>
                <p:oleObj name="数式" r:id="rId13" imgW="203040" imgH="2286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1688" y="4429125"/>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 name="Object 70"/>
          <p:cNvGraphicFramePr>
            <a:graphicFrameLocks noChangeAspect="1"/>
          </p:cNvGraphicFramePr>
          <p:nvPr/>
        </p:nvGraphicFramePr>
        <p:xfrm>
          <a:off x="2571750" y="4857750"/>
          <a:ext cx="293688" cy="330200"/>
        </p:xfrm>
        <a:graphic>
          <a:graphicData uri="http://schemas.openxmlformats.org/presentationml/2006/ole">
            <mc:AlternateContent xmlns:mc="http://schemas.openxmlformats.org/markup-compatibility/2006">
              <mc:Choice xmlns:v="urn:schemas-microsoft-com:vml" Requires="v">
                <p:oleObj spid="_x0000_s167305" name="数式" r:id="rId14" imgW="203040" imgH="228600" progId="Equation.3">
                  <p:embed/>
                </p:oleObj>
              </mc:Choice>
              <mc:Fallback>
                <p:oleObj name="数式" r:id="rId14" imgW="203040" imgH="228600" progId="Equation.3">
                  <p:embed/>
                  <p:pic>
                    <p:nvPicPr>
                      <p:cNvPr id="0" name="Object 7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71750" y="4857750"/>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フローチャート : 結合子 37"/>
          <p:cNvSpPr/>
          <p:nvPr/>
        </p:nvSpPr>
        <p:spPr>
          <a:xfrm>
            <a:off x="2143125" y="4786313"/>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sp>
        <p:nvSpPr>
          <p:cNvPr id="39" name="AutoShape 71"/>
          <p:cNvSpPr>
            <a:spLocks noChangeArrowheads="1"/>
          </p:cNvSpPr>
          <p:nvPr/>
        </p:nvSpPr>
        <p:spPr bwMode="auto">
          <a:xfrm>
            <a:off x="2657907" y="5207144"/>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
        <p:nvSpPr>
          <p:cNvPr id="40" name="フローチャート : 結合子 39"/>
          <p:cNvSpPr/>
          <p:nvPr/>
        </p:nvSpPr>
        <p:spPr>
          <a:xfrm>
            <a:off x="3143250" y="4786313"/>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sp>
        <p:nvSpPr>
          <p:cNvPr id="41" name="テキスト ボックス 40"/>
          <p:cNvSpPr txBox="1">
            <a:spLocks noChangeArrowheads="1"/>
          </p:cNvSpPr>
          <p:nvPr/>
        </p:nvSpPr>
        <p:spPr bwMode="auto">
          <a:xfrm>
            <a:off x="3714744" y="1643050"/>
            <a:ext cx="1500187" cy="400110"/>
          </a:xfrm>
          <a:prstGeom prst="rect">
            <a:avLst/>
          </a:prstGeom>
          <a:noFill/>
          <a:ln w="9525">
            <a:noFill/>
            <a:miter lim="800000"/>
            <a:headEnd/>
            <a:tailEnd/>
          </a:ln>
        </p:spPr>
        <p:txBody>
          <a:bodyPr>
            <a:spAutoFit/>
          </a:bodyPr>
          <a:lstStyle/>
          <a:p>
            <a:r>
              <a:rPr lang="ja-JP" altLang="en-US" sz="2000" dirty="0"/>
              <a:t>買いオペ</a:t>
            </a:r>
          </a:p>
        </p:txBody>
      </p:sp>
      <p:sp>
        <p:nvSpPr>
          <p:cNvPr id="42" name="右矢印 41"/>
          <p:cNvSpPr/>
          <p:nvPr/>
        </p:nvSpPr>
        <p:spPr>
          <a:xfrm>
            <a:off x="3000375" y="4286250"/>
            <a:ext cx="57150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3" name="テキスト ボックス 45"/>
          <p:cNvSpPr txBox="1">
            <a:spLocks noChangeArrowheads="1"/>
          </p:cNvSpPr>
          <p:nvPr/>
        </p:nvSpPr>
        <p:spPr bwMode="auto">
          <a:xfrm>
            <a:off x="571500" y="4714875"/>
            <a:ext cx="428625" cy="461963"/>
          </a:xfrm>
          <a:prstGeom prst="rect">
            <a:avLst/>
          </a:prstGeom>
          <a:noFill/>
          <a:ln w="9525">
            <a:noFill/>
            <a:miter lim="800000"/>
            <a:headEnd/>
            <a:tailEnd/>
          </a:ln>
        </p:spPr>
        <p:txBody>
          <a:bodyPr>
            <a:spAutoFit/>
          </a:bodyPr>
          <a:lstStyle/>
          <a:p>
            <a:r>
              <a:rPr lang="en-US" altLang="ja-JP" i="1"/>
              <a:t>r</a:t>
            </a:r>
            <a:endParaRPr lang="ja-JP" altLang="en-US" i="1"/>
          </a:p>
        </p:txBody>
      </p:sp>
      <p:sp>
        <p:nvSpPr>
          <p:cNvPr id="44" name="Rectangle 67"/>
          <p:cNvSpPr>
            <a:spLocks noChangeArrowheads="1"/>
          </p:cNvSpPr>
          <p:nvPr/>
        </p:nvSpPr>
        <p:spPr bwMode="auto">
          <a:xfrm>
            <a:off x="5219700" y="2492375"/>
            <a:ext cx="3567142" cy="100806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lang="ja-JP" altLang="en-US"/>
          </a:p>
        </p:txBody>
      </p:sp>
      <p:sp>
        <p:nvSpPr>
          <p:cNvPr id="45" name="Rectangle 3"/>
          <p:cNvSpPr txBox="1">
            <a:spLocks noChangeArrowheads="1"/>
          </p:cNvSpPr>
          <p:nvPr/>
        </p:nvSpPr>
        <p:spPr>
          <a:xfrm>
            <a:off x="5214942" y="1785926"/>
            <a:ext cx="3527425" cy="571491"/>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mn-lt"/>
              </a:rPr>
              <a:t>＝貨幣</a:t>
            </a:r>
            <a:r>
              <a:rPr lang="ja-JP" altLang="en-US" sz="2800" dirty="0" smtClean="0">
                <a:solidFill>
                  <a:srgbClr val="FF0000"/>
                </a:solidFill>
              </a:rPr>
              <a:t>量</a:t>
            </a:r>
            <a:r>
              <a:rPr kumimoji="1" lang="ja-JP" altLang="en-US" sz="2800" b="0" i="0" u="none" strike="noStrike" kern="1200" cap="none" spc="0" normalizeH="0" baseline="0" noProof="0" dirty="0" smtClean="0">
                <a:ln>
                  <a:noFill/>
                </a:ln>
                <a:solidFill>
                  <a:srgbClr val="FF0000"/>
                </a:solidFill>
                <a:effectLst/>
                <a:uLnTx/>
                <a:uFillTx/>
                <a:latin typeface="+mn-lt"/>
              </a:rPr>
              <a:t>の増加</a:t>
            </a:r>
            <a:endParaRPr kumimoji="1" lang="ja-JP" altLang="en-US" sz="2800" b="0" i="0" u="none" strike="noStrike" kern="1200" cap="none" spc="0" normalizeH="0" baseline="0" noProof="0" dirty="0">
              <a:ln>
                <a:noFill/>
              </a:ln>
              <a:solidFill>
                <a:srgbClr val="FF0000"/>
              </a:solidFill>
              <a:effectLst/>
              <a:uLnTx/>
              <a:uFillTx/>
              <a:latin typeface="+mn-lt"/>
            </a:endParaRPr>
          </a:p>
        </p:txBody>
      </p:sp>
      <p:sp>
        <p:nvSpPr>
          <p:cNvPr id="46" name="Text Box 4"/>
          <p:cNvSpPr txBox="1">
            <a:spLocks noChangeArrowheads="1"/>
          </p:cNvSpPr>
          <p:nvPr/>
        </p:nvSpPr>
        <p:spPr bwMode="auto">
          <a:xfrm>
            <a:off x="5286380" y="2643182"/>
            <a:ext cx="3565555" cy="369332"/>
          </a:xfrm>
          <a:prstGeom prst="rect">
            <a:avLst/>
          </a:prstGeom>
          <a:noFill/>
          <a:ln w="9525">
            <a:noFill/>
            <a:miter lim="800000"/>
            <a:headEnd/>
            <a:tailEnd/>
          </a:ln>
        </p:spPr>
        <p:txBody>
          <a:bodyPr wrap="square">
            <a:spAutoFit/>
          </a:bodyPr>
          <a:lstStyle/>
          <a:p>
            <a:pPr>
              <a:spcBef>
                <a:spcPct val="50000"/>
              </a:spcBef>
            </a:pPr>
            <a:r>
              <a:rPr lang="ja-JP" altLang="en-US" sz="1800" dirty="0" smtClean="0"/>
              <a:t>貨幣量が</a:t>
            </a:r>
            <a:r>
              <a:rPr lang="en-US" altLang="ja-JP" sz="1800" dirty="0" smtClean="0"/>
              <a:t>M</a:t>
            </a:r>
            <a:r>
              <a:rPr lang="en-US" altLang="ja-JP" sz="1800" baseline="-25000" dirty="0" smtClean="0"/>
              <a:t>1</a:t>
            </a:r>
            <a:r>
              <a:rPr lang="ja-JP" altLang="en-US" sz="1800" dirty="0" smtClean="0"/>
              <a:t>から</a:t>
            </a:r>
            <a:r>
              <a:rPr lang="en-US" altLang="ja-JP" sz="1800" dirty="0"/>
              <a:t>M</a:t>
            </a:r>
            <a:r>
              <a:rPr lang="en-US" altLang="ja-JP" sz="1800" baseline="-25000" dirty="0" smtClean="0"/>
              <a:t>2</a:t>
            </a:r>
            <a:r>
              <a:rPr lang="ja-JP" altLang="en-US" sz="1800" dirty="0"/>
              <a:t>へ増加</a:t>
            </a:r>
          </a:p>
        </p:txBody>
      </p:sp>
      <p:sp>
        <p:nvSpPr>
          <p:cNvPr id="47" name="Text Box 6"/>
          <p:cNvSpPr txBox="1">
            <a:spLocks noChangeArrowheads="1"/>
          </p:cNvSpPr>
          <p:nvPr/>
        </p:nvSpPr>
        <p:spPr bwMode="auto">
          <a:xfrm>
            <a:off x="5219699" y="3068638"/>
            <a:ext cx="3522667" cy="338554"/>
          </a:xfrm>
          <a:prstGeom prst="rect">
            <a:avLst/>
          </a:prstGeom>
          <a:noFill/>
          <a:ln w="9525">
            <a:noFill/>
            <a:miter lim="800000"/>
            <a:headEnd/>
            <a:tailEnd/>
          </a:ln>
        </p:spPr>
        <p:txBody>
          <a:bodyPr wrap="square">
            <a:spAutoFit/>
          </a:bodyPr>
          <a:lstStyle/>
          <a:p>
            <a:pPr>
              <a:spcBef>
                <a:spcPct val="50000"/>
              </a:spcBef>
            </a:pPr>
            <a:r>
              <a:rPr lang="ja-JP" altLang="en-US" sz="1600" dirty="0"/>
              <a:t>利子率は</a:t>
            </a:r>
            <a:r>
              <a:rPr lang="ja-JP" altLang="en-US" sz="1600" dirty="0" err="1"/>
              <a:t>ｒ</a:t>
            </a:r>
            <a:r>
              <a:rPr lang="ja-JP" altLang="en-US" sz="1600" dirty="0"/>
              <a:t>のままであると</a:t>
            </a:r>
            <a:r>
              <a:rPr lang="ja-JP" altLang="en-US" sz="1600" dirty="0" smtClean="0"/>
              <a:t>する。</a:t>
            </a:r>
            <a:endParaRPr lang="ja-JP" altLang="en-US" sz="1600" dirty="0"/>
          </a:p>
        </p:txBody>
      </p:sp>
      <p:sp>
        <p:nvSpPr>
          <p:cNvPr id="48" name="Text Box 36"/>
          <p:cNvSpPr txBox="1">
            <a:spLocks noChangeArrowheads="1"/>
          </p:cNvSpPr>
          <p:nvPr/>
        </p:nvSpPr>
        <p:spPr bwMode="auto">
          <a:xfrm>
            <a:off x="5357818" y="3786190"/>
            <a:ext cx="2879725" cy="366713"/>
          </a:xfrm>
          <a:prstGeom prst="rect">
            <a:avLst/>
          </a:prstGeom>
          <a:noFill/>
          <a:ln w="9525">
            <a:noFill/>
            <a:miter lim="800000"/>
            <a:headEnd/>
            <a:tailEnd/>
          </a:ln>
        </p:spPr>
        <p:txBody>
          <a:bodyPr>
            <a:spAutoFit/>
          </a:bodyPr>
          <a:lstStyle/>
          <a:p>
            <a:pPr>
              <a:spcBef>
                <a:spcPct val="50000"/>
              </a:spcBef>
            </a:pPr>
            <a:r>
              <a:rPr lang="ja-JP" altLang="en-US" sz="1800" dirty="0" smtClean="0"/>
              <a:t>貨幣市場の</a:t>
            </a:r>
            <a:r>
              <a:rPr lang="ja-JP" altLang="en-US" sz="1800" dirty="0"/>
              <a:t>均衡</a:t>
            </a:r>
          </a:p>
        </p:txBody>
      </p:sp>
      <p:graphicFrame>
        <p:nvGraphicFramePr>
          <p:cNvPr id="49" name="Object 38"/>
          <p:cNvGraphicFramePr>
            <a:graphicFrameLocks noChangeAspect="1"/>
          </p:cNvGraphicFramePr>
          <p:nvPr/>
        </p:nvGraphicFramePr>
        <p:xfrm>
          <a:off x="5867400" y="4581525"/>
          <a:ext cx="293688" cy="330200"/>
        </p:xfrm>
        <a:graphic>
          <a:graphicData uri="http://schemas.openxmlformats.org/presentationml/2006/ole">
            <mc:AlternateContent xmlns:mc="http://schemas.openxmlformats.org/markup-compatibility/2006">
              <mc:Choice xmlns:v="urn:schemas-microsoft-com:vml" Requires="v">
                <p:oleObj spid="_x0000_s167306" name="数式" r:id="rId16" imgW="203040" imgH="228600" progId="Equation.3">
                  <p:embed/>
                </p:oleObj>
              </mc:Choice>
              <mc:Fallback>
                <p:oleObj name="数式" r:id="rId16" imgW="203040" imgH="228600" progId="Equation.3">
                  <p:embed/>
                  <p:pic>
                    <p:nvPicPr>
                      <p:cNvPr id="0"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4581525"/>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 name="Object 39"/>
          <p:cNvGraphicFramePr>
            <a:graphicFrameLocks noChangeAspect="1"/>
          </p:cNvGraphicFramePr>
          <p:nvPr/>
        </p:nvGraphicFramePr>
        <p:xfrm>
          <a:off x="7164388" y="4581525"/>
          <a:ext cx="293687" cy="330200"/>
        </p:xfrm>
        <a:graphic>
          <a:graphicData uri="http://schemas.openxmlformats.org/presentationml/2006/ole">
            <mc:AlternateContent xmlns:mc="http://schemas.openxmlformats.org/markup-compatibility/2006">
              <mc:Choice xmlns:v="urn:schemas-microsoft-com:vml" Requires="v">
                <p:oleObj spid="_x0000_s167307" name="数式" r:id="rId17" imgW="203040" imgH="228600" progId="Equation.3">
                  <p:embed/>
                </p:oleObj>
              </mc:Choice>
              <mc:Fallback>
                <p:oleObj name="数式" r:id="rId17" imgW="203040" imgH="228600" progId="Equation.3">
                  <p:embed/>
                  <p:pic>
                    <p:nvPicPr>
                      <p:cNvPr id="0" name="Object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388" y="4581525"/>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Line 40"/>
          <p:cNvSpPr>
            <a:spLocks noChangeShapeType="1"/>
          </p:cNvSpPr>
          <p:nvPr/>
        </p:nvSpPr>
        <p:spPr bwMode="auto">
          <a:xfrm>
            <a:off x="6372225" y="4797425"/>
            <a:ext cx="720725"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52" name="Object 41"/>
          <p:cNvGraphicFramePr>
            <a:graphicFrameLocks noChangeAspect="1"/>
          </p:cNvGraphicFramePr>
          <p:nvPr/>
        </p:nvGraphicFramePr>
        <p:xfrm>
          <a:off x="5867400" y="5013325"/>
          <a:ext cx="274638" cy="330200"/>
        </p:xfrm>
        <a:graphic>
          <a:graphicData uri="http://schemas.openxmlformats.org/presentationml/2006/ole">
            <mc:AlternateContent xmlns:mc="http://schemas.openxmlformats.org/markup-compatibility/2006">
              <mc:Choice xmlns:v="urn:schemas-microsoft-com:vml" Requires="v">
                <p:oleObj spid="_x0000_s167308" name="数式" r:id="rId18" imgW="190440" imgH="228600" progId="Equation.3">
                  <p:embed/>
                </p:oleObj>
              </mc:Choice>
              <mc:Fallback>
                <p:oleObj name="数式" r:id="rId18" imgW="190440" imgH="228600" progId="Equation.3">
                  <p:embed/>
                  <p:pic>
                    <p:nvPicPr>
                      <p:cNvPr id="0" name="Object 4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7400" y="5013325"/>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3" name="Object 42"/>
          <p:cNvGraphicFramePr>
            <a:graphicFrameLocks noChangeAspect="1"/>
          </p:cNvGraphicFramePr>
          <p:nvPr/>
        </p:nvGraphicFramePr>
        <p:xfrm>
          <a:off x="7235825" y="5013325"/>
          <a:ext cx="274638" cy="330200"/>
        </p:xfrm>
        <a:graphic>
          <a:graphicData uri="http://schemas.openxmlformats.org/presentationml/2006/ole">
            <mc:AlternateContent xmlns:mc="http://schemas.openxmlformats.org/markup-compatibility/2006">
              <mc:Choice xmlns:v="urn:schemas-microsoft-com:vml" Requires="v">
                <p:oleObj spid="_x0000_s167309" name="数式" r:id="rId19" imgW="190440" imgH="228600" progId="Equation.3">
                  <p:embed/>
                </p:oleObj>
              </mc:Choice>
              <mc:Fallback>
                <p:oleObj name="数式" r:id="rId19" imgW="190440" imgH="228600" progId="Equation.3">
                  <p:embed/>
                  <p:pic>
                    <p:nvPicPr>
                      <p:cNvPr id="0" name="Object 4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5825" y="5013325"/>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 name="Text Box 66"/>
          <p:cNvSpPr txBox="1">
            <a:spLocks noChangeArrowheads="1"/>
          </p:cNvSpPr>
          <p:nvPr/>
        </p:nvSpPr>
        <p:spPr bwMode="auto">
          <a:xfrm>
            <a:off x="5076825" y="5589588"/>
            <a:ext cx="3311525" cy="369332"/>
          </a:xfrm>
          <a:prstGeom prst="rect">
            <a:avLst/>
          </a:prstGeom>
          <a:noFill/>
          <a:ln w="9525">
            <a:noFill/>
            <a:miter lim="800000"/>
            <a:headEnd/>
            <a:tailEnd/>
          </a:ln>
        </p:spPr>
        <p:txBody>
          <a:bodyPr>
            <a:spAutoFit/>
          </a:bodyPr>
          <a:lstStyle/>
          <a:p>
            <a:pPr>
              <a:spcBef>
                <a:spcPct val="50000"/>
              </a:spcBef>
            </a:pPr>
            <a:r>
              <a:rPr lang="ja-JP" altLang="en-US" dirty="0"/>
              <a:t>　</a:t>
            </a:r>
            <a:r>
              <a:rPr lang="en-US" altLang="ja-JP" dirty="0" smtClean="0"/>
              <a:t>LM</a:t>
            </a:r>
            <a:r>
              <a:rPr lang="ja-JP" altLang="en-US" dirty="0" smtClean="0"/>
              <a:t>曲線</a:t>
            </a:r>
            <a:r>
              <a:rPr lang="ja-JP" altLang="en-US" dirty="0"/>
              <a:t>が右シフト</a:t>
            </a:r>
          </a:p>
        </p:txBody>
      </p:sp>
      <p:sp>
        <p:nvSpPr>
          <p:cNvPr id="56" name="Rectangle 3"/>
          <p:cNvSpPr txBox="1">
            <a:spLocks noChangeArrowheads="1"/>
          </p:cNvSpPr>
          <p:nvPr/>
        </p:nvSpPr>
        <p:spPr>
          <a:xfrm>
            <a:off x="5143504" y="1214422"/>
            <a:ext cx="4214842" cy="655638"/>
          </a:xfrm>
          <a:prstGeom prst="rect">
            <a:avLst/>
          </a:prstGeom>
        </p:spPr>
        <p:txBody>
          <a:bodyPr>
            <a:no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mn-lt"/>
                <a:ea typeface="+mn-ea"/>
                <a:cs typeface="+mn-cs"/>
              </a:rPr>
              <a:t>中央銀行の買いオペ</a:t>
            </a:r>
            <a:endParaRPr kumimoji="1" lang="ja-JP" altLang="en-US" sz="2800" b="0" i="0" u="none" strike="noStrike" kern="1200" cap="none" spc="0" normalizeH="0" baseline="0" noProof="0" dirty="0">
              <a:ln>
                <a:noFill/>
              </a:ln>
              <a:solidFill>
                <a:srgbClr val="FF0000"/>
              </a:solidFill>
              <a:effectLst/>
              <a:uLnTx/>
              <a:uFillTx/>
              <a:latin typeface="+mn-lt"/>
              <a:ea typeface="+mn-ea"/>
              <a:cs typeface="+mn-cs"/>
            </a:endParaRPr>
          </a:p>
        </p:txBody>
      </p:sp>
      <p:sp>
        <p:nvSpPr>
          <p:cNvPr id="57" name="Rectangle 2"/>
          <p:cNvSpPr>
            <a:spLocks noGrp="1" noChangeArrowheads="1"/>
          </p:cNvSpPr>
          <p:nvPr>
            <p:ph type="title" idx="4294967295"/>
          </p:nvPr>
        </p:nvSpPr>
        <p:spPr>
          <a:xfrm>
            <a:off x="5214942" y="214290"/>
            <a:ext cx="3000375" cy="1143000"/>
          </a:xfrm>
        </p:spPr>
        <p:txBody>
          <a:bodyPr>
            <a:normAutofit/>
          </a:bodyPr>
          <a:lstStyle/>
          <a:p>
            <a:pPr eaLnBrk="1" fontAlgn="auto" hangingPunct="1">
              <a:spcAft>
                <a:spcPts val="0"/>
              </a:spcAft>
              <a:defRPr/>
            </a:pPr>
            <a:r>
              <a:rPr lang="ja-JP" altLang="en-US" dirty="0" smtClean="0">
                <a:solidFill>
                  <a:schemeClr val="tx2">
                    <a:satMod val="130000"/>
                  </a:schemeClr>
                </a:solidFill>
              </a:rPr>
              <a:t>金融政策</a:t>
            </a:r>
            <a:endParaRPr lang="ja-JP" altLang="en-US" dirty="0">
              <a:solidFill>
                <a:schemeClr val="tx2">
                  <a:satMod val="130000"/>
                </a:schemeClr>
              </a:solidFill>
            </a:endParaRPr>
          </a:p>
        </p:txBody>
      </p:sp>
      <p:sp>
        <p:nvSpPr>
          <p:cNvPr id="58" name="テキスト ボックス 57"/>
          <p:cNvSpPr txBox="1"/>
          <p:nvPr/>
        </p:nvSpPr>
        <p:spPr>
          <a:xfrm>
            <a:off x="6429388" y="4929198"/>
            <a:ext cx="571504" cy="461665"/>
          </a:xfrm>
          <a:prstGeom prst="rect">
            <a:avLst/>
          </a:prstGeom>
          <a:noFill/>
        </p:spPr>
        <p:txBody>
          <a:bodyPr wrap="square" rtlCol="0">
            <a:spAutoFit/>
          </a:bodyPr>
          <a:lstStyle/>
          <a:p>
            <a:r>
              <a:rPr kumimoji="1" lang="ja-JP" altLang="en-US" dirty="0" smtClean="0"/>
              <a:t>＜</a:t>
            </a:r>
            <a:endParaRPr kumimoji="1" lang="ja-JP" altLang="en-US" dirty="0"/>
          </a:p>
        </p:txBody>
      </p:sp>
      <p:sp>
        <p:nvSpPr>
          <p:cNvPr id="59" name="Text Box 25"/>
          <p:cNvSpPr txBox="1">
            <a:spLocks noChangeArrowheads="1"/>
          </p:cNvSpPr>
          <p:nvPr/>
        </p:nvSpPr>
        <p:spPr bwMode="auto">
          <a:xfrm>
            <a:off x="3714744" y="5643578"/>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lang="en-US" altLang="ja-JP" sz="1600" b="1" dirty="0"/>
              <a:t>IS</a:t>
            </a:r>
            <a:endParaRPr lang="en-US" altLang="ja-JP" sz="1200" b="1" dirty="0"/>
          </a:p>
        </p:txBody>
      </p:sp>
      <p:sp>
        <p:nvSpPr>
          <p:cNvPr id="60" name="Text Box 27"/>
          <p:cNvSpPr txBox="1">
            <a:spLocks noChangeArrowheads="1"/>
          </p:cNvSpPr>
          <p:nvPr/>
        </p:nvSpPr>
        <p:spPr bwMode="auto">
          <a:xfrm>
            <a:off x="2500298" y="3643314"/>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r>
              <a:rPr lang="en-US" altLang="ja-JP" sz="1600" b="1" baseline="-25000" dirty="0"/>
              <a:t>1</a:t>
            </a:r>
          </a:p>
        </p:txBody>
      </p:sp>
      <p:sp>
        <p:nvSpPr>
          <p:cNvPr id="61" name="Text Box 27"/>
          <p:cNvSpPr txBox="1">
            <a:spLocks noChangeArrowheads="1"/>
          </p:cNvSpPr>
          <p:nvPr/>
        </p:nvSpPr>
        <p:spPr bwMode="auto">
          <a:xfrm>
            <a:off x="3857620" y="3571876"/>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r>
              <a:rPr lang="en-US" altLang="ja-JP" sz="1600" b="1" baseline="-25000" dirty="0"/>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linds(horizontal)">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ox(i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ox(in)">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box(in)">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box(in)">
                                      <p:cBhvr>
                                        <p:cTn id="48" dur="500"/>
                                        <p:tgtEl>
                                          <p:spTgt spid="29"/>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box(in)">
                                      <p:cBhvr>
                                        <p:cTn id="58" dur="500"/>
                                        <p:tgtEl>
                                          <p:spTgt spid="42"/>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box(in)">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box(in)">
                                      <p:cBhvr>
                                        <p:cTn id="68" dur="500"/>
                                        <p:tgtEl>
                                          <p:spTgt spid="3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000"/>
                                        <p:tgtEl>
                                          <p:spTgt spid="61"/>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box(in)">
                                      <p:cBhvr>
                                        <p:cTn id="78" dur="500"/>
                                        <p:tgtEl>
                                          <p:spTgt spid="3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animBg="1"/>
      <p:bldP spid="40" grpId="0" animBg="1"/>
      <p:bldP spid="41" grpId="0"/>
      <p:bldP spid="42" grpId="0" animBg="1"/>
      <p:bldP spid="6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00034" y="571480"/>
            <a:ext cx="4286280" cy="5857916"/>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a:p>
        </p:txBody>
      </p:sp>
      <p:cxnSp>
        <p:nvCxnSpPr>
          <p:cNvPr id="5" name="直線矢印コネクタ 4"/>
          <p:cNvCxnSpPr/>
          <p:nvPr/>
        </p:nvCxnSpPr>
        <p:spPr>
          <a:xfrm>
            <a:off x="785813" y="3357563"/>
            <a:ext cx="33575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465138" y="2106613"/>
            <a:ext cx="25003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4"/>
          <p:cNvSpPr txBox="1">
            <a:spLocks noChangeArrowheads="1"/>
          </p:cNvSpPr>
          <p:nvPr/>
        </p:nvSpPr>
        <p:spPr bwMode="auto">
          <a:xfrm>
            <a:off x="4286250" y="3286125"/>
            <a:ext cx="642938" cy="461963"/>
          </a:xfrm>
          <a:prstGeom prst="rect">
            <a:avLst/>
          </a:prstGeom>
          <a:noFill/>
          <a:ln w="9525">
            <a:noFill/>
            <a:miter lim="800000"/>
            <a:headEnd/>
            <a:tailEnd/>
          </a:ln>
        </p:spPr>
        <p:txBody>
          <a:bodyPr>
            <a:spAutoFit/>
          </a:bodyPr>
          <a:lstStyle/>
          <a:p>
            <a:r>
              <a:rPr lang="en-US" altLang="ja-JP"/>
              <a:t>Y</a:t>
            </a:r>
            <a:endParaRPr lang="ja-JP" altLang="en-US"/>
          </a:p>
        </p:txBody>
      </p:sp>
      <p:sp>
        <p:nvSpPr>
          <p:cNvPr id="8" name="テキスト ボックス 5"/>
          <p:cNvSpPr txBox="1">
            <a:spLocks noChangeArrowheads="1"/>
          </p:cNvSpPr>
          <p:nvPr/>
        </p:nvSpPr>
        <p:spPr bwMode="auto">
          <a:xfrm>
            <a:off x="571472" y="571480"/>
            <a:ext cx="571500" cy="461963"/>
          </a:xfrm>
          <a:prstGeom prst="rect">
            <a:avLst/>
          </a:prstGeom>
          <a:noFill/>
          <a:ln w="9525">
            <a:noFill/>
            <a:miter lim="800000"/>
            <a:headEnd/>
            <a:tailEnd/>
          </a:ln>
        </p:spPr>
        <p:txBody>
          <a:bodyPr>
            <a:spAutoFit/>
          </a:bodyPr>
          <a:lstStyle/>
          <a:p>
            <a:r>
              <a:rPr lang="en-US" altLang="ja-JP" dirty="0"/>
              <a:t>r</a:t>
            </a:r>
            <a:endParaRPr lang="ja-JP" altLang="en-US" dirty="0"/>
          </a:p>
        </p:txBody>
      </p:sp>
      <p:graphicFrame>
        <p:nvGraphicFramePr>
          <p:cNvPr id="9" name="Object 2"/>
          <p:cNvGraphicFramePr>
            <a:graphicFrameLocks noChangeAspect="1"/>
          </p:cNvGraphicFramePr>
          <p:nvPr/>
        </p:nvGraphicFramePr>
        <p:xfrm>
          <a:off x="2071688" y="3357563"/>
          <a:ext cx="274637" cy="330200"/>
        </p:xfrm>
        <a:graphic>
          <a:graphicData uri="http://schemas.openxmlformats.org/presentationml/2006/ole">
            <mc:AlternateContent xmlns:mc="http://schemas.openxmlformats.org/markup-compatibility/2006">
              <mc:Choice xmlns:v="urn:schemas-microsoft-com:vml" Requires="v">
                <p:oleObj spid="_x0000_s168301" name="数式" r:id="rId3" imgW="190440" imgH="228600" progId="Equation.3">
                  <p:embed/>
                </p:oleObj>
              </mc:Choice>
              <mc:Fallback>
                <p:oleObj name="数式" r:id="rId3" imgW="19044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1688" y="3357563"/>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3"/>
          <p:cNvGraphicFramePr>
            <a:graphicFrameLocks noChangeAspect="1"/>
          </p:cNvGraphicFramePr>
          <p:nvPr/>
        </p:nvGraphicFramePr>
        <p:xfrm>
          <a:off x="3071813" y="3357563"/>
          <a:ext cx="274637" cy="330200"/>
        </p:xfrm>
        <a:graphic>
          <a:graphicData uri="http://schemas.openxmlformats.org/presentationml/2006/ole">
            <mc:AlternateContent xmlns:mc="http://schemas.openxmlformats.org/markup-compatibility/2006">
              <mc:Choice xmlns:v="urn:schemas-microsoft-com:vml" Requires="v">
                <p:oleObj spid="_x0000_s168302" name="数式" r:id="rId5" imgW="190440" imgH="228600" progId="Equation.3">
                  <p:embed/>
                </p:oleObj>
              </mc:Choice>
              <mc:Fallback>
                <p:oleObj name="数式" r:id="rId5" imgW="19044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1813" y="3357563"/>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直線コネクタ 10"/>
          <p:cNvCxnSpPr/>
          <p:nvPr/>
        </p:nvCxnSpPr>
        <p:spPr>
          <a:xfrm>
            <a:off x="785813" y="2071688"/>
            <a:ext cx="2286000" cy="1587"/>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1000100" y="1214422"/>
            <a:ext cx="2571768" cy="2071702"/>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直線コネクタ 12"/>
          <p:cNvCxnSpPr/>
          <p:nvPr/>
        </p:nvCxnSpPr>
        <p:spPr>
          <a:xfrm flipV="1">
            <a:off x="1071563" y="1214438"/>
            <a:ext cx="1928812" cy="1785937"/>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V="1">
            <a:off x="2071670" y="1214422"/>
            <a:ext cx="1928826" cy="1785950"/>
          </a:xfrm>
          <a:prstGeom prst="line">
            <a:avLst/>
          </a:prstGeom>
          <a:ln/>
        </p:spPr>
        <p:style>
          <a:lnRef idx="3">
            <a:schemeClr val="accent6"/>
          </a:lnRef>
          <a:fillRef idx="0">
            <a:schemeClr val="accent6"/>
          </a:fillRef>
          <a:effectRef idx="2">
            <a:schemeClr val="accent6"/>
          </a:effectRef>
          <a:fontRef idx="minor">
            <a:schemeClr val="tx1"/>
          </a:fontRef>
        </p:style>
      </p:cxnSp>
      <p:graphicFrame>
        <p:nvGraphicFramePr>
          <p:cNvPr id="15" name="Object 19"/>
          <p:cNvGraphicFramePr>
            <a:graphicFrameLocks noChangeAspect="1"/>
          </p:cNvGraphicFramePr>
          <p:nvPr/>
        </p:nvGraphicFramePr>
        <p:xfrm>
          <a:off x="1928813" y="1643063"/>
          <a:ext cx="293687" cy="330200"/>
        </p:xfrm>
        <a:graphic>
          <a:graphicData uri="http://schemas.openxmlformats.org/presentationml/2006/ole">
            <mc:AlternateContent xmlns:mc="http://schemas.openxmlformats.org/markup-compatibility/2006">
              <mc:Choice xmlns:v="urn:schemas-microsoft-com:vml" Requires="v">
                <p:oleObj spid="_x0000_s168303" name="数式" r:id="rId7" imgW="203040" imgH="228600" progId="Equation.3">
                  <p:embed/>
                </p:oleObj>
              </mc:Choice>
              <mc:Fallback>
                <p:oleObj name="数式" r:id="rId7" imgW="203040" imgH="228600"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28813" y="1643063"/>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70"/>
          <p:cNvGraphicFramePr>
            <a:graphicFrameLocks noChangeAspect="1"/>
          </p:cNvGraphicFramePr>
          <p:nvPr/>
        </p:nvGraphicFramePr>
        <p:xfrm>
          <a:off x="2428875" y="2071688"/>
          <a:ext cx="293688" cy="330200"/>
        </p:xfrm>
        <a:graphic>
          <a:graphicData uri="http://schemas.openxmlformats.org/presentationml/2006/ole">
            <mc:AlternateContent xmlns:mc="http://schemas.openxmlformats.org/markup-compatibility/2006">
              <mc:Choice xmlns:v="urn:schemas-microsoft-com:vml" Requires="v">
                <p:oleObj spid="_x0000_s168304" name="数式" r:id="rId9" imgW="203040" imgH="228600" progId="Equation.3">
                  <p:embed/>
                </p:oleObj>
              </mc:Choice>
              <mc:Fallback>
                <p:oleObj name="数式" r:id="rId9" imgW="203040" imgH="228600" progId="Equation.3">
                  <p:embed/>
                  <p:pic>
                    <p:nvPicPr>
                      <p:cNvPr id="0" name="Object 7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28875" y="2071688"/>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フローチャート : 結合子 16"/>
          <p:cNvSpPr/>
          <p:nvPr/>
        </p:nvSpPr>
        <p:spPr>
          <a:xfrm>
            <a:off x="2000250" y="2000250"/>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sp>
        <p:nvSpPr>
          <p:cNvPr id="18" name="AutoShape 71"/>
          <p:cNvSpPr>
            <a:spLocks noChangeArrowheads="1"/>
          </p:cNvSpPr>
          <p:nvPr/>
        </p:nvSpPr>
        <p:spPr bwMode="auto">
          <a:xfrm>
            <a:off x="2515031" y="2421062"/>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
        <p:nvSpPr>
          <p:cNvPr id="19" name="フローチャート : 結合子 18"/>
          <p:cNvSpPr/>
          <p:nvPr/>
        </p:nvSpPr>
        <p:spPr>
          <a:xfrm>
            <a:off x="3000375" y="2000250"/>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cxnSp>
        <p:nvCxnSpPr>
          <p:cNvPr id="20" name="直線コネクタ 19"/>
          <p:cNvCxnSpPr>
            <a:stCxn id="17" idx="4"/>
          </p:cNvCxnSpPr>
          <p:nvPr/>
        </p:nvCxnSpPr>
        <p:spPr>
          <a:xfrm rot="5400000">
            <a:off x="1463675" y="2749550"/>
            <a:ext cx="1214438"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19" idx="4"/>
          </p:cNvCxnSpPr>
          <p:nvPr/>
        </p:nvCxnSpPr>
        <p:spPr>
          <a:xfrm rot="5400000">
            <a:off x="2463800" y="2749550"/>
            <a:ext cx="1214438"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587625" y="2565400"/>
            <a:ext cx="3175" cy="7874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aphicFrame>
        <p:nvGraphicFramePr>
          <p:cNvPr id="23" name="Object 57"/>
          <p:cNvGraphicFramePr>
            <a:graphicFrameLocks noChangeAspect="1"/>
          </p:cNvGraphicFramePr>
          <p:nvPr/>
        </p:nvGraphicFramePr>
        <p:xfrm>
          <a:off x="2571750" y="3357563"/>
          <a:ext cx="274638" cy="330200"/>
        </p:xfrm>
        <a:graphic>
          <a:graphicData uri="http://schemas.openxmlformats.org/presentationml/2006/ole">
            <mc:AlternateContent xmlns:mc="http://schemas.openxmlformats.org/markup-compatibility/2006">
              <mc:Choice xmlns:v="urn:schemas-microsoft-com:vml" Requires="v">
                <p:oleObj spid="_x0000_s168305" name="数式" r:id="rId11" imgW="190440" imgH="228600" progId="Equation.3">
                  <p:embed/>
                </p:oleObj>
              </mc:Choice>
              <mc:Fallback>
                <p:oleObj name="数式" r:id="rId11" imgW="190440" imgH="228600" progId="Equation.3">
                  <p:embed/>
                  <p:pic>
                    <p:nvPicPr>
                      <p:cNvPr id="0" name="Object 5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71750" y="3357563"/>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 Box 27"/>
          <p:cNvSpPr txBox="1">
            <a:spLocks noChangeArrowheads="1"/>
          </p:cNvSpPr>
          <p:nvPr/>
        </p:nvSpPr>
        <p:spPr bwMode="auto">
          <a:xfrm>
            <a:off x="3071802" y="785794"/>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r>
              <a:rPr lang="en-US" altLang="ja-JP" sz="1600" b="1" baseline="-25000" dirty="0"/>
              <a:t>1</a:t>
            </a:r>
          </a:p>
        </p:txBody>
      </p:sp>
      <p:sp>
        <p:nvSpPr>
          <p:cNvPr id="25" name="Text Box 25"/>
          <p:cNvSpPr txBox="1">
            <a:spLocks noChangeArrowheads="1"/>
          </p:cNvSpPr>
          <p:nvPr/>
        </p:nvSpPr>
        <p:spPr bwMode="auto">
          <a:xfrm>
            <a:off x="3643306" y="2928934"/>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lang="en-US" altLang="ja-JP" sz="1600" b="1" dirty="0"/>
              <a:t>IS</a:t>
            </a:r>
            <a:endParaRPr lang="en-US" altLang="ja-JP" sz="1200" b="1" dirty="0"/>
          </a:p>
        </p:txBody>
      </p:sp>
      <p:sp>
        <p:nvSpPr>
          <p:cNvPr id="26" name="Text Box 27"/>
          <p:cNvSpPr txBox="1">
            <a:spLocks noChangeArrowheads="1"/>
          </p:cNvSpPr>
          <p:nvPr/>
        </p:nvSpPr>
        <p:spPr bwMode="auto">
          <a:xfrm>
            <a:off x="4071934" y="785794"/>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r>
              <a:rPr lang="en-US" altLang="ja-JP" sz="1600" b="1" baseline="-25000" dirty="0"/>
              <a:t>2</a:t>
            </a:r>
          </a:p>
        </p:txBody>
      </p:sp>
      <p:cxnSp>
        <p:nvCxnSpPr>
          <p:cNvPr id="27" name="直線矢印コネクタ 26"/>
          <p:cNvCxnSpPr/>
          <p:nvPr/>
        </p:nvCxnSpPr>
        <p:spPr>
          <a:xfrm>
            <a:off x="785813" y="6072188"/>
            <a:ext cx="3429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rot="5400000" flipH="1" flipV="1">
            <a:off x="-356393" y="4928394"/>
            <a:ext cx="22860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5400000">
            <a:off x="712788" y="4714875"/>
            <a:ext cx="2716212"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5400000">
            <a:off x="1233488" y="4735513"/>
            <a:ext cx="2714625" cy="317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1" name="テキスト ボックス 38"/>
          <p:cNvSpPr txBox="1">
            <a:spLocks noChangeArrowheads="1"/>
          </p:cNvSpPr>
          <p:nvPr/>
        </p:nvSpPr>
        <p:spPr bwMode="auto">
          <a:xfrm>
            <a:off x="4286250" y="5857875"/>
            <a:ext cx="642938" cy="461963"/>
          </a:xfrm>
          <a:prstGeom prst="rect">
            <a:avLst/>
          </a:prstGeom>
          <a:noFill/>
          <a:ln w="9525">
            <a:noFill/>
            <a:miter lim="800000"/>
            <a:headEnd/>
            <a:tailEnd/>
          </a:ln>
        </p:spPr>
        <p:txBody>
          <a:bodyPr>
            <a:spAutoFit/>
          </a:bodyPr>
          <a:lstStyle/>
          <a:p>
            <a:r>
              <a:rPr lang="en-US" altLang="ja-JP"/>
              <a:t>Y</a:t>
            </a:r>
            <a:endParaRPr lang="ja-JP" altLang="en-US"/>
          </a:p>
        </p:txBody>
      </p:sp>
      <p:sp>
        <p:nvSpPr>
          <p:cNvPr id="32" name="テキスト ボックス 39"/>
          <p:cNvSpPr txBox="1">
            <a:spLocks noChangeArrowheads="1"/>
          </p:cNvSpPr>
          <p:nvPr/>
        </p:nvSpPr>
        <p:spPr bwMode="auto">
          <a:xfrm>
            <a:off x="571472" y="3500438"/>
            <a:ext cx="428625" cy="461963"/>
          </a:xfrm>
          <a:prstGeom prst="rect">
            <a:avLst/>
          </a:prstGeom>
          <a:noFill/>
          <a:ln w="9525">
            <a:noFill/>
            <a:miter lim="800000"/>
            <a:headEnd/>
            <a:tailEnd/>
          </a:ln>
        </p:spPr>
        <p:txBody>
          <a:bodyPr>
            <a:spAutoFit/>
          </a:bodyPr>
          <a:lstStyle/>
          <a:p>
            <a:r>
              <a:rPr lang="en-US" altLang="ja-JP" dirty="0"/>
              <a:t>P</a:t>
            </a:r>
            <a:endParaRPr lang="ja-JP" altLang="en-US" dirty="0"/>
          </a:p>
        </p:txBody>
      </p:sp>
      <p:sp>
        <p:nvSpPr>
          <p:cNvPr id="33" name="テキスト ボックス 40"/>
          <p:cNvSpPr txBox="1">
            <a:spLocks noChangeArrowheads="1"/>
          </p:cNvSpPr>
          <p:nvPr/>
        </p:nvSpPr>
        <p:spPr bwMode="auto">
          <a:xfrm>
            <a:off x="571472" y="4786322"/>
            <a:ext cx="428625" cy="461962"/>
          </a:xfrm>
          <a:prstGeom prst="rect">
            <a:avLst/>
          </a:prstGeom>
          <a:noFill/>
          <a:ln w="9525">
            <a:noFill/>
            <a:miter lim="800000"/>
            <a:headEnd/>
            <a:tailEnd/>
          </a:ln>
        </p:spPr>
        <p:txBody>
          <a:bodyPr>
            <a:spAutoFit/>
          </a:bodyPr>
          <a:lstStyle/>
          <a:p>
            <a:r>
              <a:rPr lang="en-US" altLang="ja-JP" i="1" dirty="0"/>
              <a:t>P</a:t>
            </a:r>
            <a:endParaRPr lang="ja-JP" altLang="en-US" i="1" dirty="0"/>
          </a:p>
        </p:txBody>
      </p:sp>
      <p:sp>
        <p:nvSpPr>
          <p:cNvPr id="34" name="Text Box 45"/>
          <p:cNvSpPr txBox="1">
            <a:spLocks noChangeArrowheads="1"/>
          </p:cNvSpPr>
          <p:nvPr/>
        </p:nvSpPr>
        <p:spPr bwMode="auto">
          <a:xfrm>
            <a:off x="2000250" y="4786313"/>
            <a:ext cx="504825" cy="336550"/>
          </a:xfrm>
          <a:prstGeom prst="rect">
            <a:avLst/>
          </a:prstGeom>
          <a:noFill/>
          <a:ln w="9525">
            <a:noFill/>
            <a:miter lim="800000"/>
            <a:headEnd/>
            <a:tailEnd/>
          </a:ln>
        </p:spPr>
        <p:txBody>
          <a:bodyPr>
            <a:spAutoFit/>
          </a:bodyPr>
          <a:lstStyle/>
          <a:p>
            <a:pPr>
              <a:spcBef>
                <a:spcPct val="50000"/>
              </a:spcBef>
            </a:pPr>
            <a:r>
              <a:rPr lang="en-US" altLang="ja-JP" sz="1600" b="1"/>
              <a:t>A</a:t>
            </a:r>
            <a:r>
              <a:rPr lang="en-US" altLang="ja-JP" sz="1000" b="1"/>
              <a:t>1</a:t>
            </a:r>
          </a:p>
        </p:txBody>
      </p:sp>
      <p:sp>
        <p:nvSpPr>
          <p:cNvPr id="35" name="Text Box 46"/>
          <p:cNvSpPr txBox="1">
            <a:spLocks noChangeArrowheads="1"/>
          </p:cNvSpPr>
          <p:nvPr/>
        </p:nvSpPr>
        <p:spPr bwMode="auto">
          <a:xfrm>
            <a:off x="2643188" y="4786313"/>
            <a:ext cx="504825" cy="338137"/>
          </a:xfrm>
          <a:prstGeom prst="rect">
            <a:avLst/>
          </a:prstGeom>
          <a:noFill/>
          <a:ln w="9525">
            <a:noFill/>
            <a:miter lim="800000"/>
            <a:headEnd/>
            <a:tailEnd/>
          </a:ln>
        </p:spPr>
        <p:txBody>
          <a:bodyPr>
            <a:spAutoFit/>
          </a:bodyPr>
          <a:lstStyle/>
          <a:p>
            <a:pPr>
              <a:spcBef>
                <a:spcPct val="50000"/>
              </a:spcBef>
            </a:pPr>
            <a:r>
              <a:rPr lang="en-US" altLang="ja-JP" sz="1600" b="1"/>
              <a:t>A</a:t>
            </a:r>
            <a:r>
              <a:rPr lang="en-US" altLang="ja-JP" sz="1000" b="1"/>
              <a:t>2</a:t>
            </a:r>
          </a:p>
        </p:txBody>
      </p:sp>
      <p:cxnSp>
        <p:nvCxnSpPr>
          <p:cNvPr id="36" name="直線コネクタ 35"/>
          <p:cNvCxnSpPr/>
          <p:nvPr/>
        </p:nvCxnSpPr>
        <p:spPr>
          <a:xfrm>
            <a:off x="785813" y="5072063"/>
            <a:ext cx="1785937" cy="1587"/>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rot="16200000" flipH="1">
            <a:off x="1107281" y="4107657"/>
            <a:ext cx="1857375" cy="1785938"/>
          </a:xfrm>
          <a:prstGeom prst="line">
            <a:avLst/>
          </a:prstGeom>
          <a:ln w="381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16200000" flipH="1">
            <a:off x="1535906" y="4036219"/>
            <a:ext cx="1857375" cy="1785938"/>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graphicFrame>
        <p:nvGraphicFramePr>
          <p:cNvPr id="39" name="Object 7"/>
          <p:cNvGraphicFramePr>
            <a:graphicFrameLocks noChangeAspect="1"/>
          </p:cNvGraphicFramePr>
          <p:nvPr/>
        </p:nvGraphicFramePr>
        <p:xfrm>
          <a:off x="2000250" y="6072188"/>
          <a:ext cx="274638" cy="330200"/>
        </p:xfrm>
        <a:graphic>
          <a:graphicData uri="http://schemas.openxmlformats.org/presentationml/2006/ole">
            <mc:AlternateContent xmlns:mc="http://schemas.openxmlformats.org/markup-compatibility/2006">
              <mc:Choice xmlns:v="urn:schemas-microsoft-com:vml" Requires="v">
                <p:oleObj spid="_x0000_s168306" name="数式" r:id="rId13" imgW="190440" imgH="228600" progId="Equation.3">
                  <p:embed/>
                </p:oleObj>
              </mc:Choice>
              <mc:Fallback>
                <p:oleObj name="数式" r:id="rId13" imgW="190440" imgH="2286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0250" y="6072188"/>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8"/>
          <p:cNvGraphicFramePr>
            <a:graphicFrameLocks noChangeAspect="1"/>
          </p:cNvGraphicFramePr>
          <p:nvPr/>
        </p:nvGraphicFramePr>
        <p:xfrm>
          <a:off x="2500313" y="6072188"/>
          <a:ext cx="274637" cy="330200"/>
        </p:xfrm>
        <a:graphic>
          <a:graphicData uri="http://schemas.openxmlformats.org/presentationml/2006/ole">
            <mc:AlternateContent xmlns:mc="http://schemas.openxmlformats.org/markup-compatibility/2006">
              <mc:Choice xmlns:v="urn:schemas-microsoft-com:vml" Requires="v">
                <p:oleObj spid="_x0000_s168307" name="数式" r:id="rId14" imgW="190440" imgH="228600" progId="Equation.3">
                  <p:embed/>
                </p:oleObj>
              </mc:Choice>
              <mc:Fallback>
                <p:oleObj name="数式" r:id="rId14" imgW="190440" imgH="228600" progId="Equation.3">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00313" y="6072188"/>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Text Box 47"/>
          <p:cNvSpPr txBox="1">
            <a:spLocks noChangeArrowheads="1"/>
          </p:cNvSpPr>
          <p:nvPr/>
        </p:nvSpPr>
        <p:spPr bwMode="auto">
          <a:xfrm>
            <a:off x="2857500" y="5786438"/>
            <a:ext cx="587375" cy="338137"/>
          </a:xfrm>
          <a:prstGeom prst="rect">
            <a:avLst/>
          </a:prstGeom>
          <a:noFill/>
          <a:ln w="9525">
            <a:noFill/>
            <a:miter lim="800000"/>
            <a:headEnd/>
            <a:tailEnd/>
          </a:ln>
          <a:effectLst/>
        </p:spPr>
        <p:style>
          <a:lnRef idx="0">
            <a:scrgbClr r="0" g="0" b="0"/>
          </a:lnRef>
          <a:fillRef idx="1003">
            <a:schemeClr val="dk2"/>
          </a:fillRef>
          <a:effectRef idx="0">
            <a:scrgbClr r="0" g="0" b="0"/>
          </a:effectRef>
          <a:fontRef idx="major"/>
        </p:style>
        <p:txBody>
          <a:bodyPr>
            <a:spAutoFit/>
          </a:bodyPr>
          <a:lstStyle/>
          <a:p>
            <a:pPr>
              <a:spcBef>
                <a:spcPct val="50000"/>
              </a:spcBef>
              <a:defRPr/>
            </a:pPr>
            <a:r>
              <a:rPr lang="en-US" altLang="ja-JP" sz="1600" b="1" dirty="0"/>
              <a:t>AD</a:t>
            </a:r>
            <a:r>
              <a:rPr lang="en-US" altLang="ja-JP" sz="1000" b="1" dirty="0"/>
              <a:t>1</a:t>
            </a:r>
          </a:p>
        </p:txBody>
      </p:sp>
      <p:sp>
        <p:nvSpPr>
          <p:cNvPr id="42" name="Text Box 48"/>
          <p:cNvSpPr txBox="1">
            <a:spLocks noChangeArrowheads="1"/>
          </p:cNvSpPr>
          <p:nvPr/>
        </p:nvSpPr>
        <p:spPr bwMode="auto">
          <a:xfrm>
            <a:off x="3429000" y="5715000"/>
            <a:ext cx="647700" cy="336550"/>
          </a:xfrm>
          <a:prstGeom prst="rect">
            <a:avLst/>
          </a:prstGeom>
          <a:noFill/>
          <a:ln w="9525">
            <a:noFill/>
            <a:miter lim="800000"/>
            <a:headEnd/>
            <a:tailEnd/>
          </a:ln>
          <a:effectLst/>
        </p:spPr>
        <p:txBody>
          <a:bodyPr>
            <a:spAutoFit/>
          </a:bodyPr>
          <a:lstStyle/>
          <a:p>
            <a:pPr>
              <a:spcBef>
                <a:spcPct val="50000"/>
              </a:spcBef>
              <a:defRPr/>
            </a:pPr>
            <a:r>
              <a:rPr lang="en-US" altLang="ja-JP" sz="1600" b="1" dirty="0">
                <a:latin typeface="+mj-lt"/>
              </a:rPr>
              <a:t>AD</a:t>
            </a:r>
            <a:r>
              <a:rPr lang="en-US" altLang="ja-JP" sz="1000" b="1" dirty="0">
                <a:latin typeface="+mj-lt"/>
              </a:rPr>
              <a:t>2</a:t>
            </a:r>
          </a:p>
        </p:txBody>
      </p:sp>
      <p:sp>
        <p:nvSpPr>
          <p:cNvPr id="43" name="右矢印 42"/>
          <p:cNvSpPr/>
          <p:nvPr/>
        </p:nvSpPr>
        <p:spPr>
          <a:xfrm>
            <a:off x="2786063" y="1571625"/>
            <a:ext cx="57150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4" name="右矢印 43"/>
          <p:cNvSpPr/>
          <p:nvPr/>
        </p:nvSpPr>
        <p:spPr>
          <a:xfrm>
            <a:off x="1428750" y="4214813"/>
            <a:ext cx="285750" cy="7143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ja-JP" altLang="en-US"/>
          </a:p>
        </p:txBody>
      </p:sp>
      <p:sp>
        <p:nvSpPr>
          <p:cNvPr id="45" name="Text Box 49"/>
          <p:cNvSpPr txBox="1">
            <a:spLocks noChangeArrowheads="1"/>
          </p:cNvSpPr>
          <p:nvPr/>
        </p:nvSpPr>
        <p:spPr bwMode="auto">
          <a:xfrm>
            <a:off x="4984750" y="2205038"/>
            <a:ext cx="3475038" cy="822325"/>
          </a:xfrm>
          <a:prstGeom prst="rect">
            <a:avLst/>
          </a:prstGeom>
          <a:noFill/>
          <a:ln w="9525">
            <a:noFill/>
            <a:miter lim="800000"/>
            <a:headEnd/>
            <a:tailEnd/>
          </a:ln>
        </p:spPr>
        <p:txBody>
          <a:bodyPr>
            <a:spAutoFit/>
          </a:bodyPr>
          <a:lstStyle/>
          <a:p>
            <a:r>
              <a:rPr lang="ja-JP" altLang="en-US"/>
              <a:t>財･サービス市場と貨幣市場の同時均衡は</a:t>
            </a:r>
          </a:p>
        </p:txBody>
      </p:sp>
      <p:graphicFrame>
        <p:nvGraphicFramePr>
          <p:cNvPr id="46" name="Object 51"/>
          <p:cNvGraphicFramePr>
            <a:graphicFrameLocks noChangeAspect="1"/>
          </p:cNvGraphicFramePr>
          <p:nvPr/>
        </p:nvGraphicFramePr>
        <p:xfrm>
          <a:off x="5508625" y="3068638"/>
          <a:ext cx="293688" cy="330200"/>
        </p:xfrm>
        <a:graphic>
          <a:graphicData uri="http://schemas.openxmlformats.org/presentationml/2006/ole">
            <mc:AlternateContent xmlns:mc="http://schemas.openxmlformats.org/markup-compatibility/2006">
              <mc:Choice xmlns:v="urn:schemas-microsoft-com:vml" Requires="v">
                <p:oleObj spid="_x0000_s168308" name="数式" r:id="rId15" imgW="203040" imgH="228600" progId="Equation.3">
                  <p:embed/>
                </p:oleObj>
              </mc:Choice>
              <mc:Fallback>
                <p:oleObj name="数式" r:id="rId15" imgW="203040" imgH="228600" progId="Equation.3">
                  <p:embed/>
                  <p:pic>
                    <p:nvPicPr>
                      <p:cNvPr id="0" name="Object 5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8625" y="3068638"/>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 name="Object 52"/>
          <p:cNvGraphicFramePr>
            <a:graphicFrameLocks noChangeAspect="1"/>
          </p:cNvGraphicFramePr>
          <p:nvPr/>
        </p:nvGraphicFramePr>
        <p:xfrm>
          <a:off x="6877050" y="3068638"/>
          <a:ext cx="293688" cy="330200"/>
        </p:xfrm>
        <a:graphic>
          <a:graphicData uri="http://schemas.openxmlformats.org/presentationml/2006/ole">
            <mc:AlternateContent xmlns:mc="http://schemas.openxmlformats.org/markup-compatibility/2006">
              <mc:Choice xmlns:v="urn:schemas-microsoft-com:vml" Requires="v">
                <p:oleObj spid="_x0000_s168309" name="数式" r:id="rId16" imgW="203040" imgH="228600" progId="Equation.3">
                  <p:embed/>
                </p:oleObj>
              </mc:Choice>
              <mc:Fallback>
                <p:oleObj name="数式" r:id="rId16" imgW="203040" imgH="228600" progId="Equation.3">
                  <p:embed/>
                  <p:pic>
                    <p:nvPicPr>
                      <p:cNvPr id="0" name="Object 5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77050" y="3068638"/>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 name="Line 53"/>
          <p:cNvSpPr>
            <a:spLocks noChangeShapeType="1"/>
          </p:cNvSpPr>
          <p:nvPr/>
        </p:nvSpPr>
        <p:spPr bwMode="auto">
          <a:xfrm>
            <a:off x="5940425" y="3213100"/>
            <a:ext cx="719138" cy="0"/>
          </a:xfrm>
          <a:prstGeom prst="line">
            <a:avLst/>
          </a:prstGeom>
          <a:noFill/>
          <a:ln w="9525">
            <a:solidFill>
              <a:schemeClr val="tx1"/>
            </a:solidFill>
            <a:round/>
            <a:headEnd/>
            <a:tailEnd type="triangle" w="med" len="med"/>
          </a:ln>
        </p:spPr>
        <p:txBody>
          <a:bodyPr/>
          <a:lstStyle/>
          <a:p>
            <a:endParaRPr lang="ja-JP" altLang="en-US"/>
          </a:p>
        </p:txBody>
      </p:sp>
      <p:graphicFrame>
        <p:nvGraphicFramePr>
          <p:cNvPr id="49" name="Object 54"/>
          <p:cNvGraphicFramePr>
            <a:graphicFrameLocks noChangeAspect="1"/>
          </p:cNvGraphicFramePr>
          <p:nvPr/>
        </p:nvGraphicFramePr>
        <p:xfrm>
          <a:off x="5508625" y="3500438"/>
          <a:ext cx="274638" cy="330200"/>
        </p:xfrm>
        <a:graphic>
          <a:graphicData uri="http://schemas.openxmlformats.org/presentationml/2006/ole">
            <mc:AlternateContent xmlns:mc="http://schemas.openxmlformats.org/markup-compatibility/2006">
              <mc:Choice xmlns:v="urn:schemas-microsoft-com:vml" Requires="v">
                <p:oleObj spid="_x0000_s168310" name="数式" r:id="rId17" imgW="190440" imgH="228600" progId="Equation.3">
                  <p:embed/>
                </p:oleObj>
              </mc:Choice>
              <mc:Fallback>
                <p:oleObj name="数式" r:id="rId17" imgW="190440" imgH="228600" progId="Equation.3">
                  <p:embed/>
                  <p:pic>
                    <p:nvPicPr>
                      <p:cNvPr id="0" name="Object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3500438"/>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 name="Object 55"/>
          <p:cNvGraphicFramePr>
            <a:graphicFrameLocks noChangeAspect="1"/>
          </p:cNvGraphicFramePr>
          <p:nvPr/>
        </p:nvGraphicFramePr>
        <p:xfrm>
          <a:off x="6877050" y="3500438"/>
          <a:ext cx="274638" cy="330200"/>
        </p:xfrm>
        <a:graphic>
          <a:graphicData uri="http://schemas.openxmlformats.org/presentationml/2006/ole">
            <mc:AlternateContent xmlns:mc="http://schemas.openxmlformats.org/markup-compatibility/2006">
              <mc:Choice xmlns:v="urn:schemas-microsoft-com:vml" Requires="v">
                <p:oleObj spid="_x0000_s168311" name="数式" r:id="rId18" imgW="190440" imgH="228600" progId="Equation.3">
                  <p:embed/>
                </p:oleObj>
              </mc:Choice>
              <mc:Fallback>
                <p:oleObj name="数式" r:id="rId18" imgW="190440" imgH="228600" progId="Equation.3">
                  <p:embed/>
                  <p:pic>
                    <p:nvPicPr>
                      <p:cNvPr id="0" name="Object 5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77050" y="3500438"/>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テキスト ボックス 50"/>
          <p:cNvSpPr txBox="1"/>
          <p:nvPr/>
        </p:nvSpPr>
        <p:spPr>
          <a:xfrm>
            <a:off x="6072198" y="3500438"/>
            <a:ext cx="571504"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52" name="テキスト ボックス 51"/>
          <p:cNvSpPr txBox="1"/>
          <p:nvPr/>
        </p:nvSpPr>
        <p:spPr>
          <a:xfrm>
            <a:off x="5214942" y="4143380"/>
            <a:ext cx="3429024" cy="1200329"/>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ja-JP" altLang="en-US" sz="1800" dirty="0" smtClean="0"/>
              <a:t>貨幣量の増加は</a:t>
            </a:r>
            <a:endParaRPr lang="en-US" altLang="ja-JP" sz="1800" dirty="0" smtClean="0"/>
          </a:p>
          <a:p>
            <a:r>
              <a:rPr lang="ja-JP" altLang="en-US" sz="1800" dirty="0" smtClean="0"/>
              <a:t>総需要曲線を右シフトさせ</a:t>
            </a:r>
            <a:endParaRPr lang="en-US" altLang="ja-JP" sz="1800" dirty="0" smtClean="0"/>
          </a:p>
          <a:p>
            <a:r>
              <a:rPr kumimoji="1" lang="ja-JP" altLang="en-US" sz="1800" dirty="0" smtClean="0"/>
              <a:t>短期の実質</a:t>
            </a:r>
            <a:r>
              <a:rPr kumimoji="1" lang="en-US" altLang="ja-JP" sz="1800" dirty="0" smtClean="0"/>
              <a:t>GDP</a:t>
            </a:r>
            <a:r>
              <a:rPr kumimoji="1" lang="ja-JP" altLang="en-US" sz="1800" dirty="0" smtClean="0"/>
              <a:t>及び物価水準を</a:t>
            </a:r>
            <a:endParaRPr kumimoji="1" lang="en-US" altLang="ja-JP" sz="1800" dirty="0" smtClean="0"/>
          </a:p>
          <a:p>
            <a:r>
              <a:rPr lang="ja-JP" altLang="en-US" sz="1800" dirty="0" smtClean="0"/>
              <a:t>上昇させる。</a:t>
            </a:r>
            <a:endParaRPr kumimoji="1" lang="ja-JP"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box(in)">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box(in)">
                                      <p:cBhvr>
                                        <p:cTn id="32" dur="500"/>
                                        <p:tgtEl>
                                          <p:spTgt spid="44"/>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box(in)">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2" grpId="0"/>
      <p:bldP spid="4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正方形/長方形 36"/>
          <p:cNvSpPr/>
          <p:nvPr/>
        </p:nvSpPr>
        <p:spPr>
          <a:xfrm>
            <a:off x="571472" y="1643050"/>
            <a:ext cx="4857784" cy="407196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fontScale="90000"/>
          </a:bodyPr>
          <a:lstStyle/>
          <a:p>
            <a:r>
              <a:rPr kumimoji="1" lang="ja-JP" altLang="en-US" dirty="0" smtClean="0"/>
              <a:t>貨幣量の増加が総需要を増加させるのはなぜ？</a:t>
            </a:r>
            <a:endParaRPr kumimoji="1" lang="ja-JP" altLang="en-US" dirty="0"/>
          </a:p>
        </p:txBody>
      </p:sp>
      <p:cxnSp>
        <p:nvCxnSpPr>
          <p:cNvPr id="3" name="直線矢印コネクタ 2"/>
          <p:cNvCxnSpPr/>
          <p:nvPr/>
        </p:nvCxnSpPr>
        <p:spPr>
          <a:xfrm>
            <a:off x="1285852" y="4857760"/>
            <a:ext cx="33575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3"/>
          <p:cNvCxnSpPr/>
          <p:nvPr/>
        </p:nvCxnSpPr>
        <p:spPr>
          <a:xfrm rot="5400000" flipH="1" flipV="1">
            <a:off x="34901" y="3606810"/>
            <a:ext cx="25003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a:spLocks noChangeArrowheads="1"/>
          </p:cNvSpPr>
          <p:nvPr/>
        </p:nvSpPr>
        <p:spPr bwMode="auto">
          <a:xfrm>
            <a:off x="4786289" y="4786322"/>
            <a:ext cx="642938" cy="461963"/>
          </a:xfrm>
          <a:prstGeom prst="rect">
            <a:avLst/>
          </a:prstGeom>
          <a:noFill/>
          <a:ln w="9525">
            <a:noFill/>
            <a:miter lim="800000"/>
            <a:headEnd/>
            <a:tailEnd/>
          </a:ln>
        </p:spPr>
        <p:txBody>
          <a:bodyPr>
            <a:spAutoFit/>
          </a:bodyPr>
          <a:lstStyle/>
          <a:p>
            <a:r>
              <a:rPr lang="en-US" altLang="ja-JP"/>
              <a:t>Y</a:t>
            </a:r>
            <a:endParaRPr lang="ja-JP" altLang="en-US"/>
          </a:p>
        </p:txBody>
      </p:sp>
      <p:sp>
        <p:nvSpPr>
          <p:cNvPr id="6" name="テキスト ボックス 5"/>
          <p:cNvSpPr txBox="1">
            <a:spLocks noChangeArrowheads="1"/>
          </p:cNvSpPr>
          <p:nvPr/>
        </p:nvSpPr>
        <p:spPr bwMode="auto">
          <a:xfrm>
            <a:off x="928664" y="2071697"/>
            <a:ext cx="571500" cy="461963"/>
          </a:xfrm>
          <a:prstGeom prst="rect">
            <a:avLst/>
          </a:prstGeom>
          <a:noFill/>
          <a:ln w="9525">
            <a:noFill/>
            <a:miter lim="800000"/>
            <a:headEnd/>
            <a:tailEnd/>
          </a:ln>
        </p:spPr>
        <p:txBody>
          <a:bodyPr>
            <a:spAutoFit/>
          </a:bodyPr>
          <a:lstStyle/>
          <a:p>
            <a:r>
              <a:rPr lang="en-US" altLang="ja-JP"/>
              <a:t>r</a:t>
            </a:r>
            <a:endParaRPr lang="ja-JP" altLang="en-US"/>
          </a:p>
        </p:txBody>
      </p:sp>
      <p:graphicFrame>
        <p:nvGraphicFramePr>
          <p:cNvPr id="7" name="Object 2"/>
          <p:cNvGraphicFramePr>
            <a:graphicFrameLocks noChangeAspect="1"/>
          </p:cNvGraphicFramePr>
          <p:nvPr/>
        </p:nvGraphicFramePr>
        <p:xfrm>
          <a:off x="2571727" y="4857760"/>
          <a:ext cx="274637" cy="330200"/>
        </p:xfrm>
        <a:graphic>
          <a:graphicData uri="http://schemas.openxmlformats.org/presentationml/2006/ole">
            <mc:AlternateContent xmlns:mc="http://schemas.openxmlformats.org/markup-compatibility/2006">
              <mc:Choice xmlns:v="urn:schemas-microsoft-com:vml" Requires="v">
                <p:oleObj spid="_x0000_s169186" name="数式" r:id="rId3" imgW="190440" imgH="228600" progId="Equation.3">
                  <p:embed/>
                </p:oleObj>
              </mc:Choice>
              <mc:Fallback>
                <p:oleObj name="数式" r:id="rId3" imgW="19044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27" y="485776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3"/>
          <p:cNvGraphicFramePr>
            <a:graphicFrameLocks noChangeAspect="1"/>
          </p:cNvGraphicFramePr>
          <p:nvPr/>
        </p:nvGraphicFramePr>
        <p:xfrm>
          <a:off x="3571852" y="4857760"/>
          <a:ext cx="274637" cy="330200"/>
        </p:xfrm>
        <a:graphic>
          <a:graphicData uri="http://schemas.openxmlformats.org/presentationml/2006/ole">
            <mc:AlternateContent xmlns:mc="http://schemas.openxmlformats.org/markup-compatibility/2006">
              <mc:Choice xmlns:v="urn:schemas-microsoft-com:vml" Requires="v">
                <p:oleObj spid="_x0000_s169187" name="数式" r:id="rId5" imgW="190440" imgH="228600" progId="Equation.3">
                  <p:embed/>
                </p:oleObj>
              </mc:Choice>
              <mc:Fallback>
                <p:oleObj name="数式" r:id="rId5" imgW="19044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71852" y="4857760"/>
                        <a:ext cx="27463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直線コネクタ 8"/>
          <p:cNvCxnSpPr/>
          <p:nvPr/>
        </p:nvCxnSpPr>
        <p:spPr>
          <a:xfrm>
            <a:off x="1285852" y="3571885"/>
            <a:ext cx="2286000" cy="158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500139" y="2714619"/>
            <a:ext cx="2571768" cy="2071702"/>
          </a:xfrm>
          <a:prstGeom prst="line">
            <a:avLst/>
          </a:prstGeom>
        </p:spPr>
        <p:style>
          <a:lnRef idx="3">
            <a:schemeClr val="accent3"/>
          </a:lnRef>
          <a:fillRef idx="0">
            <a:schemeClr val="accent3"/>
          </a:fillRef>
          <a:effectRef idx="2">
            <a:schemeClr val="accent3"/>
          </a:effectRef>
          <a:fontRef idx="minor">
            <a:schemeClr val="tx1"/>
          </a:fontRef>
        </p:style>
      </p:cxnSp>
      <p:cxnSp>
        <p:nvCxnSpPr>
          <p:cNvPr id="11" name="直線コネクタ 10"/>
          <p:cNvCxnSpPr/>
          <p:nvPr/>
        </p:nvCxnSpPr>
        <p:spPr>
          <a:xfrm flipV="1">
            <a:off x="1571602" y="2714635"/>
            <a:ext cx="1928812" cy="1785937"/>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2571709" y="2714619"/>
            <a:ext cx="1928826" cy="1785950"/>
          </a:xfrm>
          <a:prstGeom prst="line">
            <a:avLst/>
          </a:prstGeom>
          <a:ln/>
        </p:spPr>
        <p:style>
          <a:lnRef idx="3">
            <a:schemeClr val="accent6"/>
          </a:lnRef>
          <a:fillRef idx="0">
            <a:schemeClr val="accent6"/>
          </a:fillRef>
          <a:effectRef idx="2">
            <a:schemeClr val="accent6"/>
          </a:effectRef>
          <a:fontRef idx="minor">
            <a:schemeClr val="tx1"/>
          </a:fontRef>
        </p:style>
      </p:cxnSp>
      <p:graphicFrame>
        <p:nvGraphicFramePr>
          <p:cNvPr id="13" name="Object 19"/>
          <p:cNvGraphicFramePr>
            <a:graphicFrameLocks noChangeAspect="1"/>
          </p:cNvGraphicFramePr>
          <p:nvPr/>
        </p:nvGraphicFramePr>
        <p:xfrm>
          <a:off x="2428852" y="3143260"/>
          <a:ext cx="293687" cy="330200"/>
        </p:xfrm>
        <a:graphic>
          <a:graphicData uri="http://schemas.openxmlformats.org/presentationml/2006/ole">
            <mc:AlternateContent xmlns:mc="http://schemas.openxmlformats.org/markup-compatibility/2006">
              <mc:Choice xmlns:v="urn:schemas-microsoft-com:vml" Requires="v">
                <p:oleObj spid="_x0000_s169188" name="数式" r:id="rId7" imgW="203040" imgH="228600" progId="Equation.3">
                  <p:embed/>
                </p:oleObj>
              </mc:Choice>
              <mc:Fallback>
                <p:oleObj name="数式" r:id="rId7" imgW="203040" imgH="228600"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28852" y="3143260"/>
                        <a:ext cx="2936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70"/>
          <p:cNvGraphicFramePr>
            <a:graphicFrameLocks noChangeAspect="1"/>
          </p:cNvGraphicFramePr>
          <p:nvPr/>
        </p:nvGraphicFramePr>
        <p:xfrm>
          <a:off x="2928914" y="3571885"/>
          <a:ext cx="293688" cy="330200"/>
        </p:xfrm>
        <a:graphic>
          <a:graphicData uri="http://schemas.openxmlformats.org/presentationml/2006/ole">
            <mc:AlternateContent xmlns:mc="http://schemas.openxmlformats.org/markup-compatibility/2006">
              <mc:Choice xmlns:v="urn:schemas-microsoft-com:vml" Requires="v">
                <p:oleObj spid="_x0000_s169189" name="数式" r:id="rId9" imgW="203040" imgH="228600" progId="Equation.3">
                  <p:embed/>
                </p:oleObj>
              </mc:Choice>
              <mc:Fallback>
                <p:oleObj name="数式" r:id="rId9" imgW="203040" imgH="228600" progId="Equation.3">
                  <p:embed/>
                  <p:pic>
                    <p:nvPicPr>
                      <p:cNvPr id="0" name="Object 7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28914" y="3571885"/>
                        <a:ext cx="29368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フローチャート : 結合子 14"/>
          <p:cNvSpPr/>
          <p:nvPr/>
        </p:nvSpPr>
        <p:spPr>
          <a:xfrm>
            <a:off x="2500289" y="3500447"/>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sp>
        <p:nvSpPr>
          <p:cNvPr id="16" name="AutoShape 71"/>
          <p:cNvSpPr>
            <a:spLocks noChangeArrowheads="1"/>
          </p:cNvSpPr>
          <p:nvPr/>
        </p:nvSpPr>
        <p:spPr bwMode="auto">
          <a:xfrm>
            <a:off x="3015070" y="3921259"/>
            <a:ext cx="144462" cy="14446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
        <p:nvSpPr>
          <p:cNvPr id="17" name="フローチャート : 結合子 16"/>
          <p:cNvSpPr/>
          <p:nvPr/>
        </p:nvSpPr>
        <p:spPr>
          <a:xfrm>
            <a:off x="3500414" y="3500447"/>
            <a:ext cx="142875" cy="142875"/>
          </a:xfrm>
          <a:prstGeom prst="flowChartConnector">
            <a:avLst/>
          </a:prstGeom>
        </p:spPr>
        <p:style>
          <a:lnRef idx="3">
            <a:schemeClr val="lt1"/>
          </a:lnRef>
          <a:fillRef idx="1">
            <a:schemeClr val="accent1"/>
          </a:fillRef>
          <a:effectRef idx="1">
            <a:schemeClr val="accent1"/>
          </a:effectRef>
          <a:fontRef idx="minor">
            <a:schemeClr val="lt1"/>
          </a:fontRef>
        </p:style>
        <p:txBody>
          <a:bodyPr anchor="ctr"/>
          <a:lstStyle/>
          <a:p>
            <a:pPr algn="ctr">
              <a:defRPr/>
            </a:pPr>
            <a:endParaRPr lang="ja-JP" altLang="en-US"/>
          </a:p>
        </p:txBody>
      </p:sp>
      <p:cxnSp>
        <p:nvCxnSpPr>
          <p:cNvPr id="18" name="直線コネクタ 17"/>
          <p:cNvCxnSpPr>
            <a:stCxn id="15" idx="4"/>
          </p:cNvCxnSpPr>
          <p:nvPr/>
        </p:nvCxnSpPr>
        <p:spPr>
          <a:xfrm rot="5400000">
            <a:off x="1963714" y="4249747"/>
            <a:ext cx="1214438"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17" idx="4"/>
          </p:cNvCxnSpPr>
          <p:nvPr/>
        </p:nvCxnSpPr>
        <p:spPr>
          <a:xfrm rot="5400000">
            <a:off x="2963839" y="4249747"/>
            <a:ext cx="1214438" cy="158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3087664" y="4065597"/>
            <a:ext cx="3175" cy="78740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21" name="Object 57"/>
          <p:cNvGraphicFramePr>
            <a:graphicFrameLocks noChangeAspect="1"/>
          </p:cNvGraphicFramePr>
          <p:nvPr/>
        </p:nvGraphicFramePr>
        <p:xfrm>
          <a:off x="3071789" y="4857760"/>
          <a:ext cx="274638" cy="330200"/>
        </p:xfrm>
        <a:graphic>
          <a:graphicData uri="http://schemas.openxmlformats.org/presentationml/2006/ole">
            <mc:AlternateContent xmlns:mc="http://schemas.openxmlformats.org/markup-compatibility/2006">
              <mc:Choice xmlns:v="urn:schemas-microsoft-com:vml" Requires="v">
                <p:oleObj spid="_x0000_s169190" name="数式" r:id="rId11" imgW="190440" imgH="228600" progId="Equation.3">
                  <p:embed/>
                </p:oleObj>
              </mc:Choice>
              <mc:Fallback>
                <p:oleObj name="数式" r:id="rId11" imgW="190440" imgH="228600" progId="Equation.3">
                  <p:embed/>
                  <p:pic>
                    <p:nvPicPr>
                      <p:cNvPr id="0" name="Object 5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71789" y="4857760"/>
                        <a:ext cx="274638"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 Box 27"/>
          <p:cNvSpPr txBox="1">
            <a:spLocks noChangeArrowheads="1"/>
          </p:cNvSpPr>
          <p:nvPr/>
        </p:nvSpPr>
        <p:spPr bwMode="auto">
          <a:xfrm>
            <a:off x="3571841" y="2285991"/>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r>
              <a:rPr lang="en-US" altLang="ja-JP" sz="1600" b="1" baseline="-25000" dirty="0"/>
              <a:t>1</a:t>
            </a:r>
          </a:p>
        </p:txBody>
      </p:sp>
      <p:sp>
        <p:nvSpPr>
          <p:cNvPr id="23" name="Text Box 25"/>
          <p:cNvSpPr txBox="1">
            <a:spLocks noChangeArrowheads="1"/>
          </p:cNvSpPr>
          <p:nvPr/>
        </p:nvSpPr>
        <p:spPr bwMode="auto">
          <a:xfrm>
            <a:off x="4143345" y="4429131"/>
            <a:ext cx="504825" cy="33655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spAutoFit/>
          </a:bodyPr>
          <a:lstStyle/>
          <a:p>
            <a:pPr>
              <a:spcBef>
                <a:spcPct val="50000"/>
              </a:spcBef>
              <a:defRPr/>
            </a:pPr>
            <a:r>
              <a:rPr lang="en-US" altLang="ja-JP" sz="1600" b="1" dirty="0"/>
              <a:t>IS</a:t>
            </a:r>
            <a:endParaRPr lang="en-US" altLang="ja-JP" sz="1200" b="1" dirty="0"/>
          </a:p>
        </p:txBody>
      </p:sp>
      <p:sp>
        <p:nvSpPr>
          <p:cNvPr id="24" name="Text Box 27"/>
          <p:cNvSpPr txBox="1">
            <a:spLocks noChangeArrowheads="1"/>
          </p:cNvSpPr>
          <p:nvPr/>
        </p:nvSpPr>
        <p:spPr bwMode="auto">
          <a:xfrm>
            <a:off x="4571973" y="2285991"/>
            <a:ext cx="642942" cy="338554"/>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a:spAutoFit/>
          </a:bodyPr>
          <a:lstStyle/>
          <a:p>
            <a:pPr>
              <a:spcBef>
                <a:spcPct val="50000"/>
              </a:spcBef>
              <a:defRPr/>
            </a:pPr>
            <a:r>
              <a:rPr lang="en-US" altLang="ja-JP" sz="1600" b="1" dirty="0"/>
              <a:t>LM</a:t>
            </a:r>
            <a:r>
              <a:rPr lang="en-US" altLang="ja-JP" sz="1600" b="1" baseline="-25000" dirty="0"/>
              <a:t>2</a:t>
            </a:r>
          </a:p>
        </p:txBody>
      </p:sp>
      <p:sp>
        <p:nvSpPr>
          <p:cNvPr id="25" name="右矢印 24"/>
          <p:cNvSpPr/>
          <p:nvPr/>
        </p:nvSpPr>
        <p:spPr>
          <a:xfrm>
            <a:off x="3286102" y="3071822"/>
            <a:ext cx="57150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27" name="直線コネクタ 26"/>
          <p:cNvCxnSpPr>
            <a:stCxn id="16" idx="2"/>
          </p:cNvCxnSpPr>
          <p:nvPr/>
        </p:nvCxnSpPr>
        <p:spPr>
          <a:xfrm flipH="1">
            <a:off x="1285852" y="3993490"/>
            <a:ext cx="1729218" cy="70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下矢印 27"/>
          <p:cNvSpPr/>
          <p:nvPr/>
        </p:nvSpPr>
        <p:spPr>
          <a:xfrm>
            <a:off x="1428728" y="3571876"/>
            <a:ext cx="214314"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642910" y="3500438"/>
            <a:ext cx="1000132" cy="584775"/>
          </a:xfrm>
          <a:prstGeom prst="rect">
            <a:avLst/>
          </a:prstGeom>
          <a:noFill/>
        </p:spPr>
        <p:txBody>
          <a:bodyPr wrap="square" rtlCol="0">
            <a:spAutoFit/>
          </a:bodyPr>
          <a:lstStyle/>
          <a:p>
            <a:r>
              <a:rPr kumimoji="1" lang="en-US" altLang="ja-JP" sz="3200" dirty="0" smtClean="0"/>
              <a:t>r</a:t>
            </a:r>
            <a:r>
              <a:rPr kumimoji="1" lang="ja-JP" altLang="en-US" sz="3200" dirty="0" smtClean="0"/>
              <a:t>↓</a:t>
            </a:r>
            <a:endParaRPr kumimoji="1" lang="ja-JP" altLang="en-US" sz="3200" dirty="0"/>
          </a:p>
        </p:txBody>
      </p:sp>
      <p:sp>
        <p:nvSpPr>
          <p:cNvPr id="30" name="テキスト ボックス 29"/>
          <p:cNvSpPr txBox="1"/>
          <p:nvPr/>
        </p:nvSpPr>
        <p:spPr>
          <a:xfrm>
            <a:off x="5857884" y="2143116"/>
            <a:ext cx="2857520" cy="369332"/>
          </a:xfrm>
          <a:prstGeom prst="rect">
            <a:avLst/>
          </a:prstGeom>
          <a:noFill/>
        </p:spPr>
        <p:txBody>
          <a:bodyPr wrap="square" rtlCol="0">
            <a:spAutoFit/>
          </a:bodyPr>
          <a:lstStyle/>
          <a:p>
            <a:r>
              <a:rPr kumimoji="1" lang="ja-JP" altLang="en-US" dirty="0" smtClean="0"/>
              <a:t>実質利子率↓</a:t>
            </a:r>
            <a:endParaRPr kumimoji="1" lang="ja-JP" altLang="en-US" dirty="0"/>
          </a:p>
        </p:txBody>
      </p:sp>
      <p:graphicFrame>
        <p:nvGraphicFramePr>
          <p:cNvPr id="31" name="Object 19"/>
          <p:cNvGraphicFramePr>
            <a:graphicFrameLocks noChangeAspect="1"/>
          </p:cNvGraphicFramePr>
          <p:nvPr/>
        </p:nvGraphicFramePr>
        <p:xfrm>
          <a:off x="5857884" y="1500174"/>
          <a:ext cx="500066" cy="562237"/>
        </p:xfrm>
        <a:graphic>
          <a:graphicData uri="http://schemas.openxmlformats.org/presentationml/2006/ole">
            <mc:AlternateContent xmlns:mc="http://schemas.openxmlformats.org/markup-compatibility/2006">
              <mc:Choice xmlns:v="urn:schemas-microsoft-com:vml" Requires="v">
                <p:oleObj spid="_x0000_s169191" name="数式" r:id="rId13" imgW="203040" imgH="228600" progId="Equation.3">
                  <p:embed/>
                </p:oleObj>
              </mc:Choice>
              <mc:Fallback>
                <p:oleObj name="数式" r:id="rId13" imgW="203040" imgH="228600" progId="Equation.3">
                  <p:embed/>
                  <p:pic>
                    <p:nvPicPr>
                      <p:cNvPr id="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7884" y="1500174"/>
                        <a:ext cx="500066" cy="562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70"/>
          <p:cNvGraphicFramePr>
            <a:graphicFrameLocks noChangeAspect="1"/>
          </p:cNvGraphicFramePr>
          <p:nvPr/>
        </p:nvGraphicFramePr>
        <p:xfrm>
          <a:off x="7429520" y="1571612"/>
          <a:ext cx="428628" cy="481916"/>
        </p:xfrm>
        <a:graphic>
          <a:graphicData uri="http://schemas.openxmlformats.org/presentationml/2006/ole">
            <mc:AlternateContent xmlns:mc="http://schemas.openxmlformats.org/markup-compatibility/2006">
              <mc:Choice xmlns:v="urn:schemas-microsoft-com:vml" Requires="v">
                <p:oleObj spid="_x0000_s169192" name="数式" r:id="rId14" imgW="203040" imgH="228600" progId="Equation.3">
                  <p:embed/>
                </p:oleObj>
              </mc:Choice>
              <mc:Fallback>
                <p:oleObj name="数式" r:id="rId14" imgW="203040" imgH="228600" progId="Equation.3">
                  <p:embed/>
                  <p:pic>
                    <p:nvPicPr>
                      <p:cNvPr id="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29520" y="1571612"/>
                        <a:ext cx="428628" cy="4819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4" name="直線矢印コネクタ 33"/>
          <p:cNvCxnSpPr/>
          <p:nvPr/>
        </p:nvCxnSpPr>
        <p:spPr>
          <a:xfrm>
            <a:off x="6500826" y="1857364"/>
            <a:ext cx="64294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5" name="テキスト ボックス 34"/>
          <p:cNvSpPr txBox="1"/>
          <p:nvPr/>
        </p:nvSpPr>
        <p:spPr>
          <a:xfrm>
            <a:off x="5572132" y="2857496"/>
            <a:ext cx="3286148" cy="1200329"/>
          </a:xfrm>
          <a:prstGeom prst="rect">
            <a:avLst/>
          </a:prstGeom>
          <a:noFill/>
        </p:spPr>
        <p:txBody>
          <a:bodyPr wrap="square" rtlCol="0">
            <a:spAutoFit/>
          </a:bodyPr>
          <a:lstStyle/>
          <a:p>
            <a:r>
              <a:rPr kumimoji="1" lang="ja-JP" altLang="en-US" dirty="0" smtClean="0"/>
              <a:t>実質利子率の低下は企業の投資意欲を強め、総需要を引き上げる。</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ox(in)">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ox(in)">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日本銀行のゼロ金利政策・量的緩和政策</a:t>
            </a:r>
            <a:endParaRPr lang="ja-JP" altLang="en-US" dirty="0"/>
          </a:p>
        </p:txBody>
      </p:sp>
      <p:sp>
        <p:nvSpPr>
          <p:cNvPr id="3" name="テキスト ボックス 2"/>
          <p:cNvSpPr txBox="1"/>
          <p:nvPr/>
        </p:nvSpPr>
        <p:spPr>
          <a:xfrm>
            <a:off x="1214414" y="1643050"/>
            <a:ext cx="1643074" cy="461665"/>
          </a:xfrm>
          <a:prstGeom prst="rect">
            <a:avLst/>
          </a:prstGeom>
          <a:noFill/>
        </p:spPr>
        <p:txBody>
          <a:bodyPr wrap="square" rtlCol="0">
            <a:spAutoFit/>
          </a:bodyPr>
          <a:lstStyle/>
          <a:p>
            <a:r>
              <a:rPr kumimoji="1" lang="en-US" altLang="ja-JP" dirty="0" smtClean="0"/>
              <a:t>1999</a:t>
            </a:r>
            <a:r>
              <a:rPr kumimoji="1" lang="ja-JP" altLang="en-US" dirty="0" smtClean="0"/>
              <a:t>年</a:t>
            </a:r>
            <a:r>
              <a:rPr kumimoji="1" lang="en-US" altLang="ja-JP" dirty="0" smtClean="0"/>
              <a:t>2</a:t>
            </a:r>
            <a:r>
              <a:rPr kumimoji="1" lang="ja-JP" altLang="en-US" dirty="0" smtClean="0"/>
              <a:t>月　</a:t>
            </a:r>
            <a:endParaRPr kumimoji="1" lang="ja-JP" altLang="en-US" dirty="0"/>
          </a:p>
        </p:txBody>
      </p:sp>
      <p:sp>
        <p:nvSpPr>
          <p:cNvPr id="4" name="テキスト ボックス 3"/>
          <p:cNvSpPr txBox="1"/>
          <p:nvPr/>
        </p:nvSpPr>
        <p:spPr>
          <a:xfrm>
            <a:off x="1214414" y="2071678"/>
            <a:ext cx="2071702" cy="461665"/>
          </a:xfrm>
          <a:prstGeom prst="rect">
            <a:avLst/>
          </a:prstGeom>
          <a:noFill/>
        </p:spPr>
        <p:txBody>
          <a:bodyPr wrap="square" rtlCol="0">
            <a:spAutoFit/>
          </a:bodyPr>
          <a:lstStyle/>
          <a:p>
            <a:r>
              <a:rPr kumimoji="1" lang="en-US" altLang="ja-JP" dirty="0" smtClean="0"/>
              <a:t>2001</a:t>
            </a:r>
            <a:r>
              <a:rPr kumimoji="1" lang="ja-JP" altLang="en-US" dirty="0" smtClean="0"/>
              <a:t>年</a:t>
            </a:r>
            <a:r>
              <a:rPr lang="en-US" altLang="ja-JP" dirty="0" smtClean="0"/>
              <a:t>3</a:t>
            </a:r>
            <a:r>
              <a:rPr kumimoji="1" lang="ja-JP" altLang="en-US" dirty="0" smtClean="0"/>
              <a:t>月　</a:t>
            </a:r>
            <a:endParaRPr kumimoji="1" lang="ja-JP" altLang="en-US" dirty="0"/>
          </a:p>
        </p:txBody>
      </p:sp>
      <p:sp>
        <p:nvSpPr>
          <p:cNvPr id="5" name="テキスト ボックス 4"/>
          <p:cNvSpPr txBox="1"/>
          <p:nvPr/>
        </p:nvSpPr>
        <p:spPr>
          <a:xfrm>
            <a:off x="2786050" y="1643050"/>
            <a:ext cx="3000396" cy="369332"/>
          </a:xfrm>
          <a:prstGeom prst="rect">
            <a:avLst/>
          </a:prstGeom>
          <a:noFill/>
        </p:spPr>
        <p:txBody>
          <a:bodyPr wrap="square" rtlCol="0">
            <a:spAutoFit/>
          </a:bodyPr>
          <a:lstStyle/>
          <a:p>
            <a:r>
              <a:rPr kumimoji="1" lang="ja-JP" altLang="en-US" dirty="0" smtClean="0"/>
              <a:t>ゼロ金利政策</a:t>
            </a:r>
            <a:endParaRPr kumimoji="1" lang="ja-JP" altLang="en-US" dirty="0"/>
          </a:p>
        </p:txBody>
      </p:sp>
      <p:sp>
        <p:nvSpPr>
          <p:cNvPr id="6" name="テキスト ボックス 5"/>
          <p:cNvSpPr txBox="1"/>
          <p:nvPr/>
        </p:nvSpPr>
        <p:spPr>
          <a:xfrm>
            <a:off x="2857488" y="2071678"/>
            <a:ext cx="3000396" cy="369332"/>
          </a:xfrm>
          <a:prstGeom prst="rect">
            <a:avLst/>
          </a:prstGeom>
          <a:noFill/>
        </p:spPr>
        <p:txBody>
          <a:bodyPr wrap="square" rtlCol="0">
            <a:spAutoFit/>
          </a:bodyPr>
          <a:lstStyle/>
          <a:p>
            <a:r>
              <a:rPr kumimoji="1" lang="ja-JP" altLang="en-US" dirty="0" smtClean="0"/>
              <a:t>量的緩和政策</a:t>
            </a:r>
            <a:endParaRPr kumimoji="1" lang="ja-JP" altLang="en-US" dirty="0"/>
          </a:p>
        </p:txBody>
      </p:sp>
      <p:sp>
        <p:nvSpPr>
          <p:cNvPr id="7" name="テキスト ボックス 6"/>
          <p:cNvSpPr txBox="1"/>
          <p:nvPr/>
        </p:nvSpPr>
        <p:spPr>
          <a:xfrm>
            <a:off x="4929158" y="1714488"/>
            <a:ext cx="4214842" cy="707886"/>
          </a:xfrm>
          <a:prstGeom prst="rect">
            <a:avLst/>
          </a:prstGeom>
          <a:noFill/>
        </p:spPr>
        <p:txBody>
          <a:bodyPr wrap="square" rtlCol="0">
            <a:spAutoFit/>
          </a:bodyPr>
          <a:lstStyle/>
          <a:p>
            <a:r>
              <a:rPr kumimoji="1" lang="ja-JP" altLang="en-US" sz="2000" dirty="0" smtClean="0"/>
              <a:t>日本銀行が貨幣を大量に供給し，名目利子率をほぼゼロにする政策</a:t>
            </a:r>
            <a:endParaRPr kumimoji="1" lang="ja-JP" altLang="en-US" sz="2000" dirty="0"/>
          </a:p>
        </p:txBody>
      </p:sp>
      <p:sp>
        <p:nvSpPr>
          <p:cNvPr id="8" name="正方形/長方形 7"/>
          <p:cNvSpPr/>
          <p:nvPr/>
        </p:nvSpPr>
        <p:spPr>
          <a:xfrm>
            <a:off x="1357290" y="2643182"/>
            <a:ext cx="2214578" cy="1785950"/>
          </a:xfrm>
          <a:prstGeom prst="rect">
            <a:avLst/>
          </a:prstGeom>
          <a:effectLst>
            <a:outerShdw blurRad="76200" dir="18900000" sy="23000" kx="-1200000" algn="bl" rotWithShape="0">
              <a:prstClr val="black">
                <a:alpha val="20000"/>
              </a:prstClr>
            </a:outerShdw>
          </a:effectLst>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785918" y="2857496"/>
            <a:ext cx="1500198" cy="369332"/>
          </a:xfrm>
          <a:prstGeom prst="rect">
            <a:avLst/>
          </a:prstGeom>
          <a:noFill/>
        </p:spPr>
        <p:txBody>
          <a:bodyPr wrap="square" rtlCol="0">
            <a:spAutoFit/>
          </a:bodyPr>
          <a:lstStyle/>
          <a:p>
            <a:r>
              <a:rPr kumimoji="1" lang="ja-JP" altLang="en-US" dirty="0" smtClean="0"/>
              <a:t>日本銀行</a:t>
            </a:r>
            <a:endParaRPr kumimoji="1" lang="ja-JP" altLang="en-US" dirty="0"/>
          </a:p>
        </p:txBody>
      </p:sp>
      <p:sp>
        <p:nvSpPr>
          <p:cNvPr id="10" name="角丸四角形吹き出し 9"/>
          <p:cNvSpPr/>
          <p:nvPr/>
        </p:nvSpPr>
        <p:spPr>
          <a:xfrm>
            <a:off x="3286116" y="2714620"/>
            <a:ext cx="4714908" cy="1143008"/>
          </a:xfrm>
          <a:prstGeom prst="wedgeRoundRectCallout">
            <a:avLst>
              <a:gd name="adj1" fmla="val -49600"/>
              <a:gd name="adj2" fmla="val 94500"/>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1" name="テキスト ボックス 10"/>
          <p:cNvSpPr txBox="1"/>
          <p:nvPr/>
        </p:nvSpPr>
        <p:spPr>
          <a:xfrm>
            <a:off x="3643306" y="2928934"/>
            <a:ext cx="4143404" cy="707886"/>
          </a:xfrm>
          <a:prstGeom prst="rect">
            <a:avLst/>
          </a:prstGeom>
          <a:noFill/>
        </p:spPr>
        <p:txBody>
          <a:bodyPr wrap="square" rtlCol="0">
            <a:spAutoFit/>
          </a:bodyPr>
          <a:lstStyle/>
          <a:p>
            <a:r>
              <a:rPr kumimoji="1" lang="ja-JP" altLang="en-US" sz="2000" dirty="0" smtClean="0"/>
              <a:t>インフレ率が安定的にプラスになるまで量的緩和政策を</a:t>
            </a:r>
            <a:r>
              <a:rPr lang="ja-JP" altLang="en-US" sz="2000" dirty="0" smtClean="0"/>
              <a:t>続ける。</a:t>
            </a:r>
            <a:endParaRPr kumimoji="1" lang="ja-JP" altLang="en-US" sz="2000" dirty="0"/>
          </a:p>
        </p:txBody>
      </p:sp>
      <p:sp>
        <p:nvSpPr>
          <p:cNvPr id="14" name="角丸四角形吹き出し 13"/>
          <p:cNvSpPr/>
          <p:nvPr/>
        </p:nvSpPr>
        <p:spPr>
          <a:xfrm>
            <a:off x="3714744" y="5143512"/>
            <a:ext cx="4786346" cy="714380"/>
          </a:xfrm>
          <a:prstGeom prst="wedgeRoundRectCallout">
            <a:avLst>
              <a:gd name="adj1" fmla="val -49490"/>
              <a:gd name="adj2" fmla="val 60367"/>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3786182" y="5143512"/>
            <a:ext cx="4929222" cy="707886"/>
          </a:xfrm>
          <a:prstGeom prst="rect">
            <a:avLst/>
          </a:prstGeom>
          <a:noFill/>
        </p:spPr>
        <p:txBody>
          <a:bodyPr wrap="square" rtlCol="0">
            <a:spAutoFit/>
          </a:bodyPr>
          <a:lstStyle/>
          <a:p>
            <a:r>
              <a:rPr kumimoji="1" lang="ja-JP" altLang="en-US" sz="2000" dirty="0" smtClean="0"/>
              <a:t>これからもゼロ金利が続く</a:t>
            </a:r>
            <a:r>
              <a:rPr kumimoji="1" lang="ja-JP" altLang="en-US" sz="2000" dirty="0" smtClean="0"/>
              <a:t>なら、思い切って</a:t>
            </a:r>
            <a:r>
              <a:rPr kumimoji="1" lang="ja-JP" altLang="en-US" sz="2000" dirty="0" smtClean="0"/>
              <a:t>設備投資をしよう</a:t>
            </a:r>
            <a:r>
              <a:rPr kumimoji="1" lang="ja-JP" altLang="en-US" sz="2000" dirty="0" smtClean="0"/>
              <a:t>かな。</a:t>
            </a:r>
            <a:endParaRPr kumimoji="1" lang="ja-JP" altLang="en-US" sz="2000" dirty="0"/>
          </a:p>
        </p:txBody>
      </p:sp>
      <p:sp>
        <p:nvSpPr>
          <p:cNvPr id="15" name="正方形/長方形 14"/>
          <p:cNvSpPr/>
          <p:nvPr/>
        </p:nvSpPr>
        <p:spPr>
          <a:xfrm>
            <a:off x="2786050" y="5357826"/>
            <a:ext cx="857256" cy="1143008"/>
          </a:xfrm>
          <a:prstGeom prst="rect">
            <a:avLst/>
          </a:prstGeom>
          <a:effectLst>
            <a:outerShdw blurRad="76200" dir="18900000" sy="23000" kx="-1200000" algn="bl" rotWithShape="0">
              <a:prstClr val="black">
                <a:alpha val="20000"/>
              </a:prstClr>
            </a:outerShdw>
          </a:effectLst>
          <a:scene3d>
            <a:camera prst="perspectiveLeft"/>
            <a:lightRig rig="threePt" dir="t"/>
          </a:scene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786050" y="5500702"/>
            <a:ext cx="1000132" cy="369332"/>
          </a:xfrm>
          <a:prstGeom prst="rect">
            <a:avLst/>
          </a:prstGeom>
          <a:noFill/>
        </p:spPr>
        <p:txBody>
          <a:bodyPr wrap="square" rtlCol="0">
            <a:spAutoFit/>
          </a:bodyPr>
          <a:lstStyle/>
          <a:p>
            <a:r>
              <a:rPr kumimoji="1" lang="ja-JP" altLang="en-US" dirty="0" smtClean="0"/>
              <a:t>企業</a:t>
            </a:r>
            <a:endParaRPr kumimoji="1" lang="ja-JP" altLang="en-US" dirty="0"/>
          </a:p>
        </p:txBody>
      </p:sp>
      <p:sp>
        <p:nvSpPr>
          <p:cNvPr id="17" name="右中かっこ 16"/>
          <p:cNvSpPr/>
          <p:nvPr/>
        </p:nvSpPr>
        <p:spPr>
          <a:xfrm>
            <a:off x="4786314" y="1714488"/>
            <a:ext cx="285752" cy="64294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テキスト ボックス 17"/>
          <p:cNvSpPr txBox="1"/>
          <p:nvPr/>
        </p:nvSpPr>
        <p:spPr>
          <a:xfrm>
            <a:off x="5429256" y="4071942"/>
            <a:ext cx="214314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800" dirty="0" smtClean="0"/>
              <a:t>アナウンスメント</a:t>
            </a:r>
            <a:endParaRPr kumimoji="1" lang="ja-JP" altLang="en-US" sz="1800" dirty="0"/>
          </a:p>
        </p:txBody>
      </p:sp>
      <p:sp>
        <p:nvSpPr>
          <p:cNvPr id="19" name="テキスト ボックス 18"/>
          <p:cNvSpPr txBox="1"/>
          <p:nvPr/>
        </p:nvSpPr>
        <p:spPr>
          <a:xfrm>
            <a:off x="5929322" y="6072206"/>
            <a:ext cx="128588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800" dirty="0" smtClean="0"/>
              <a:t>予想形成</a:t>
            </a:r>
            <a:endParaRPr kumimoji="1" lang="ja-JP"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ox(i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ox(in)">
                                      <p:cBhvr>
                                        <p:cTn id="20" dur="500"/>
                                        <p:tgtEl>
                                          <p:spTgt spid="14"/>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ox(in)">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4" grpId="0" animBg="1"/>
      <p:bldP spid="13" grpId="0"/>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457278" y="522247"/>
            <a:ext cx="5143536" cy="92869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7108" name="Text Box 4"/>
          <p:cNvSpPr txBox="1">
            <a:spLocks noChangeArrowheads="1"/>
          </p:cNvSpPr>
          <p:nvPr/>
        </p:nvSpPr>
        <p:spPr bwMode="auto">
          <a:xfrm>
            <a:off x="1428728" y="642918"/>
            <a:ext cx="5905500" cy="5632311"/>
          </a:xfrm>
          <a:prstGeom prst="rect">
            <a:avLst/>
          </a:prstGeom>
          <a:noFill/>
          <a:ln w="9525">
            <a:noFill/>
            <a:miter lim="800000"/>
            <a:headEnd/>
            <a:tailEnd/>
          </a:ln>
          <a:effectLst/>
        </p:spPr>
        <p:txBody>
          <a:bodyPr>
            <a:spAutoFit/>
          </a:bodyPr>
          <a:lstStyle/>
          <a:p>
            <a:pPr>
              <a:spcBef>
                <a:spcPct val="50000"/>
              </a:spcBef>
            </a:pPr>
            <a:r>
              <a:rPr lang="ja-JP" altLang="en-US" sz="1800" dirty="0">
                <a:latin typeface="+mj-ea"/>
                <a:ea typeface="+mj-ea"/>
              </a:rPr>
              <a:t>収入≡財の価格</a:t>
            </a:r>
            <a:r>
              <a:rPr lang="en-US" altLang="ja-JP" sz="1800" dirty="0">
                <a:latin typeface="+mj-ea"/>
                <a:ea typeface="+mj-ea"/>
              </a:rPr>
              <a:t>×</a:t>
            </a:r>
            <a:r>
              <a:rPr lang="ja-JP" altLang="en-US" sz="1800" dirty="0">
                <a:latin typeface="+mj-ea"/>
                <a:ea typeface="+mj-ea"/>
              </a:rPr>
              <a:t>生産量＝</a:t>
            </a:r>
            <a:r>
              <a:rPr lang="en-US" altLang="ja-JP" sz="1800" dirty="0">
                <a:latin typeface="+mj-ea"/>
                <a:ea typeface="+mj-ea"/>
              </a:rPr>
              <a:t>(1+m)×</a:t>
            </a:r>
            <a:r>
              <a:rPr lang="ja-JP" altLang="en-US" sz="1800" dirty="0">
                <a:latin typeface="+mj-ea"/>
                <a:ea typeface="+mj-ea"/>
              </a:rPr>
              <a:t>費用</a:t>
            </a:r>
          </a:p>
          <a:p>
            <a:pPr>
              <a:spcBef>
                <a:spcPct val="50000"/>
              </a:spcBef>
            </a:pPr>
            <a:r>
              <a:rPr lang="ja-JP" altLang="en-US" sz="1800" dirty="0">
                <a:latin typeface="+mj-ea"/>
                <a:ea typeface="+mj-ea"/>
              </a:rPr>
              <a:t>この上乗せ比率</a:t>
            </a:r>
            <a:r>
              <a:rPr lang="en-US" altLang="ja-JP" sz="1800" dirty="0">
                <a:latin typeface="+mj-ea"/>
                <a:ea typeface="+mj-ea"/>
              </a:rPr>
              <a:t>m</a:t>
            </a:r>
            <a:r>
              <a:rPr lang="ja-JP" altLang="en-US" sz="1800" dirty="0">
                <a:latin typeface="+mj-ea"/>
                <a:ea typeface="+mj-ea"/>
              </a:rPr>
              <a:t>をマークアップ比率と呼ぶ。</a:t>
            </a:r>
          </a:p>
          <a:p>
            <a:pPr>
              <a:spcBef>
                <a:spcPct val="50000"/>
              </a:spcBef>
            </a:pPr>
            <a:endParaRPr lang="en-US" altLang="ja-JP" sz="1800" dirty="0" smtClean="0">
              <a:latin typeface="+mj-ea"/>
              <a:ea typeface="+mj-ea"/>
            </a:endParaRPr>
          </a:p>
          <a:p>
            <a:pPr>
              <a:spcBef>
                <a:spcPct val="50000"/>
              </a:spcBef>
            </a:pPr>
            <a:r>
              <a:rPr lang="ja-JP" altLang="en-US" sz="1800" dirty="0" smtClean="0">
                <a:latin typeface="+mj-ea"/>
                <a:ea typeface="+mj-ea"/>
              </a:rPr>
              <a:t>企業</a:t>
            </a:r>
            <a:r>
              <a:rPr lang="ja-JP" altLang="en-US" sz="1800" dirty="0">
                <a:latin typeface="+mj-ea"/>
                <a:ea typeface="+mj-ea"/>
              </a:rPr>
              <a:t>が生産量を増やそうとするときに限界生産力は逓減する。（</a:t>
            </a:r>
            <a:r>
              <a:rPr lang="en-US" altLang="ja-JP" sz="1800" dirty="0">
                <a:latin typeface="+mj-ea"/>
                <a:ea typeface="+mj-ea"/>
              </a:rPr>
              <a:t>4</a:t>
            </a:r>
            <a:r>
              <a:rPr lang="ja-JP" altLang="en-US" sz="1800" dirty="0">
                <a:latin typeface="+mj-ea"/>
                <a:ea typeface="+mj-ea"/>
              </a:rPr>
              <a:t>章参照）</a:t>
            </a:r>
          </a:p>
          <a:p>
            <a:pPr>
              <a:spcBef>
                <a:spcPct val="50000"/>
              </a:spcBef>
            </a:pPr>
            <a:r>
              <a:rPr lang="ja-JP" altLang="en-US" sz="1800" dirty="0" smtClean="0">
                <a:latin typeface="+mj-ea"/>
                <a:ea typeface="+mj-ea"/>
              </a:rPr>
              <a:t>企業</a:t>
            </a:r>
            <a:r>
              <a:rPr lang="ja-JP" altLang="en-US" sz="1800" dirty="0">
                <a:latin typeface="+mj-ea"/>
                <a:ea typeface="+mj-ea"/>
              </a:rPr>
              <a:t>が生産量を増やそうとすると、生産量の増加を上回るペースで生産要素を投入しなければならない。</a:t>
            </a:r>
          </a:p>
          <a:p>
            <a:pPr>
              <a:spcBef>
                <a:spcPct val="50000"/>
              </a:spcBef>
            </a:pPr>
            <a:endParaRPr lang="en-US" altLang="ja-JP" sz="1800" dirty="0" smtClean="0">
              <a:latin typeface="+mj-ea"/>
              <a:ea typeface="+mj-ea"/>
            </a:endParaRPr>
          </a:p>
          <a:p>
            <a:pPr>
              <a:spcBef>
                <a:spcPct val="50000"/>
              </a:spcBef>
            </a:pPr>
            <a:r>
              <a:rPr lang="ja-JP" altLang="en-US" sz="1800" dirty="0" smtClean="0">
                <a:latin typeface="+mj-ea"/>
                <a:ea typeface="+mj-ea"/>
              </a:rPr>
              <a:t>結果</a:t>
            </a:r>
            <a:r>
              <a:rPr lang="ja-JP" altLang="en-US" sz="1800" dirty="0">
                <a:latin typeface="+mj-ea"/>
                <a:ea typeface="+mj-ea"/>
              </a:rPr>
              <a:t>、費用の増加＞生産量の増加となってしまう</a:t>
            </a:r>
          </a:p>
          <a:p>
            <a:pPr>
              <a:spcBef>
                <a:spcPct val="50000"/>
              </a:spcBef>
            </a:pPr>
            <a:endParaRPr lang="en-US" altLang="ja-JP" sz="1800" dirty="0" smtClean="0">
              <a:latin typeface="+mj-ea"/>
              <a:ea typeface="+mj-ea"/>
            </a:endParaRPr>
          </a:p>
          <a:p>
            <a:pPr>
              <a:spcBef>
                <a:spcPct val="50000"/>
              </a:spcBef>
            </a:pPr>
            <a:r>
              <a:rPr lang="ja-JP" altLang="en-US" sz="1800" dirty="0" smtClean="0">
                <a:latin typeface="+mj-ea"/>
                <a:ea typeface="+mj-ea"/>
              </a:rPr>
              <a:t>価格</a:t>
            </a:r>
            <a:r>
              <a:rPr lang="ja-JP" altLang="en-US" sz="1800" dirty="0">
                <a:latin typeface="+mj-ea"/>
                <a:ea typeface="+mj-ea"/>
              </a:rPr>
              <a:t>が一定のままでは費用の増加に収入の増加が追いつかないから、利潤が減ってしまう。</a:t>
            </a:r>
          </a:p>
          <a:p>
            <a:pPr>
              <a:spcBef>
                <a:spcPct val="50000"/>
              </a:spcBef>
            </a:pPr>
            <a:endParaRPr lang="en-US" altLang="ja-JP" sz="1800" dirty="0" smtClean="0">
              <a:latin typeface="+mj-ea"/>
              <a:ea typeface="+mj-ea"/>
            </a:endParaRPr>
          </a:p>
          <a:p>
            <a:pPr>
              <a:spcBef>
                <a:spcPct val="50000"/>
              </a:spcBef>
            </a:pPr>
            <a:r>
              <a:rPr lang="ja-JP" altLang="en-US" sz="1800" dirty="0" smtClean="0">
                <a:latin typeface="+mj-ea"/>
                <a:ea typeface="+mj-ea"/>
              </a:rPr>
              <a:t>したがって</a:t>
            </a:r>
            <a:r>
              <a:rPr lang="ja-JP" altLang="en-US" sz="1800" dirty="0">
                <a:latin typeface="+mj-ea"/>
                <a:ea typeface="+mj-ea"/>
              </a:rPr>
              <a:t>、企業は</a:t>
            </a:r>
            <a:r>
              <a:rPr lang="ja-JP" altLang="en-US" sz="1800" dirty="0">
                <a:solidFill>
                  <a:srgbClr val="FF0000"/>
                </a:solidFill>
                <a:latin typeface="+mj-ea"/>
                <a:ea typeface="+mj-ea"/>
              </a:rPr>
              <a:t>生産量の増加とともに価格を引き上げる</a:t>
            </a:r>
            <a:r>
              <a:rPr lang="ja-JP" altLang="en-US" sz="1800" dirty="0">
                <a:latin typeface="+mj-ea"/>
                <a:ea typeface="+mj-ea"/>
              </a:rPr>
              <a:t>。</a:t>
            </a:r>
          </a:p>
        </p:txBody>
      </p:sp>
      <p:sp>
        <p:nvSpPr>
          <p:cNvPr id="47109" name="Line 5"/>
          <p:cNvSpPr>
            <a:spLocks noChangeShapeType="1"/>
          </p:cNvSpPr>
          <p:nvPr/>
        </p:nvSpPr>
        <p:spPr bwMode="auto">
          <a:xfrm>
            <a:off x="3671856" y="1522379"/>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47110" name="Line 6"/>
          <p:cNvSpPr>
            <a:spLocks noChangeShapeType="1"/>
          </p:cNvSpPr>
          <p:nvPr/>
        </p:nvSpPr>
        <p:spPr bwMode="auto">
          <a:xfrm>
            <a:off x="3671856" y="2236759"/>
            <a:ext cx="0" cy="360363"/>
          </a:xfrm>
          <a:prstGeom prst="line">
            <a:avLst/>
          </a:prstGeom>
          <a:noFill/>
          <a:ln w="9525">
            <a:solidFill>
              <a:schemeClr val="tx1"/>
            </a:solidFill>
            <a:round/>
            <a:headEnd/>
            <a:tailEnd type="triangle" w="med" len="med"/>
          </a:ln>
          <a:effectLst/>
        </p:spPr>
        <p:txBody>
          <a:bodyPr/>
          <a:lstStyle/>
          <a:p>
            <a:endParaRPr lang="ja-JP" altLang="en-US"/>
          </a:p>
        </p:txBody>
      </p:sp>
      <p:cxnSp>
        <p:nvCxnSpPr>
          <p:cNvPr id="9" name="直線矢印コネクタ 8"/>
          <p:cNvCxnSpPr/>
          <p:nvPr/>
        </p:nvCxnSpPr>
        <p:spPr bwMode="auto">
          <a:xfrm rot="5400000">
            <a:off x="3457542" y="3451205"/>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 name="直線矢印コネクタ 9"/>
          <p:cNvCxnSpPr/>
          <p:nvPr/>
        </p:nvCxnSpPr>
        <p:spPr bwMode="auto">
          <a:xfrm rot="5400000">
            <a:off x="3386898" y="4236229"/>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直線矢印コネクタ 10"/>
          <p:cNvCxnSpPr/>
          <p:nvPr/>
        </p:nvCxnSpPr>
        <p:spPr bwMode="auto">
          <a:xfrm rot="5400000">
            <a:off x="3386898" y="5307799"/>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Text Box 4"/>
          <p:cNvSpPr txBox="1">
            <a:spLocks noChangeArrowheads="1"/>
          </p:cNvSpPr>
          <p:nvPr/>
        </p:nvSpPr>
        <p:spPr bwMode="auto">
          <a:xfrm>
            <a:off x="1285852" y="571480"/>
            <a:ext cx="7529540" cy="4478149"/>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したがって日本銀行が量的緩和政策に</a:t>
            </a:r>
            <a:r>
              <a:rPr lang="ja-JP" altLang="en-US" sz="1800" b="1" dirty="0">
                <a:solidFill>
                  <a:srgbClr val="FF0000"/>
                </a:solidFill>
                <a:ea typeface="ＭＳ Ｐゴシック" charset="-128"/>
              </a:rPr>
              <a:t>コミット</a:t>
            </a:r>
            <a:r>
              <a:rPr lang="ja-JP" altLang="en-US" sz="1800" dirty="0">
                <a:ea typeface="ＭＳ Ｐゴシック" charset="-128"/>
              </a:rPr>
              <a:t>するというアナウンスが信頼を得れば企業の投資を刺激して総需要曲線を右にシフトすることが可能になる。</a:t>
            </a:r>
          </a:p>
          <a:p>
            <a:pPr>
              <a:spcBef>
                <a:spcPct val="50000"/>
              </a:spcBef>
            </a:pPr>
            <a:r>
              <a:rPr lang="ja-JP" altLang="en-US" sz="1800" dirty="0">
                <a:ea typeface="ＭＳ Ｐゴシック" charset="-128"/>
              </a:rPr>
              <a:t>図</a:t>
            </a:r>
            <a:r>
              <a:rPr lang="en-US" altLang="ja-JP" sz="1800" dirty="0" smtClean="0">
                <a:ea typeface="ＭＳ Ｐゴシック" charset="-128"/>
              </a:rPr>
              <a:t>10-17</a:t>
            </a:r>
            <a:r>
              <a:rPr lang="ja-JP" altLang="en-US" sz="1800" dirty="0" smtClean="0">
                <a:ea typeface="ＭＳ Ｐゴシック" charset="-128"/>
              </a:rPr>
              <a:t>参照</a:t>
            </a:r>
            <a:endParaRPr lang="ja-JP" altLang="en-US" sz="1800" dirty="0">
              <a:ea typeface="ＭＳ Ｐゴシック" charset="-128"/>
            </a:endParaRPr>
          </a:p>
          <a:p>
            <a:pPr>
              <a:spcBef>
                <a:spcPct val="50000"/>
              </a:spcBef>
            </a:pPr>
            <a:endParaRPr lang="en-US" altLang="ja-JP" sz="2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総供給</a:t>
            </a:r>
            <a:r>
              <a:rPr lang="ja-JP" altLang="en-US" sz="1800" dirty="0">
                <a:ea typeface="ＭＳ Ｐゴシック" charset="-128"/>
              </a:rPr>
              <a:t>の変動も短期の経済活動を引き起こす重要な要因である。</a:t>
            </a:r>
          </a:p>
          <a:p>
            <a:pPr>
              <a:spcBef>
                <a:spcPct val="50000"/>
              </a:spcBef>
            </a:pPr>
            <a:r>
              <a:rPr lang="ja-JP" altLang="en-US" sz="1800" dirty="0">
                <a:ea typeface="ＭＳ Ｐゴシック" charset="-128"/>
              </a:rPr>
              <a:t>供給サイドに大きな影響を与えるものとして、災害、戦争、石油価格の急上昇（石油ショック）といったものがある。</a:t>
            </a:r>
          </a:p>
          <a:p>
            <a:pPr>
              <a:spcBef>
                <a:spcPct val="50000"/>
              </a:spcBef>
            </a:pPr>
            <a:r>
              <a:rPr lang="ja-JP" altLang="en-US" sz="1800" dirty="0">
                <a:ea typeface="ＭＳ Ｐゴシック" charset="-128"/>
              </a:rPr>
              <a:t>これらは企業のコストを大きく引き上げ供給そのものを困難にしてしまう。</a:t>
            </a:r>
          </a:p>
        </p:txBody>
      </p:sp>
      <p:graphicFrame>
        <p:nvGraphicFramePr>
          <p:cNvPr id="4" name="図表 3"/>
          <p:cNvGraphicFramePr/>
          <p:nvPr/>
        </p:nvGraphicFramePr>
        <p:xfrm>
          <a:off x="1285852" y="2285992"/>
          <a:ext cx="7215238" cy="1015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1285852" y="285728"/>
            <a:ext cx="7215238" cy="407196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3730" name="Line 2"/>
          <p:cNvSpPr>
            <a:spLocks noChangeShapeType="1"/>
          </p:cNvSpPr>
          <p:nvPr/>
        </p:nvSpPr>
        <p:spPr bwMode="auto">
          <a:xfrm flipV="1">
            <a:off x="2697165" y="620713"/>
            <a:ext cx="0" cy="2808287"/>
          </a:xfrm>
          <a:prstGeom prst="line">
            <a:avLst/>
          </a:prstGeom>
          <a:noFill/>
          <a:ln w="9525">
            <a:solidFill>
              <a:schemeClr val="tx1"/>
            </a:solidFill>
            <a:round/>
            <a:headEnd/>
            <a:tailEnd type="triangle" w="med" len="med"/>
          </a:ln>
          <a:effectLst/>
        </p:spPr>
        <p:txBody>
          <a:bodyPr/>
          <a:lstStyle/>
          <a:p>
            <a:endParaRPr lang="ja-JP" altLang="en-US"/>
          </a:p>
        </p:txBody>
      </p:sp>
      <p:sp>
        <p:nvSpPr>
          <p:cNvPr id="73731" name="Line 3"/>
          <p:cNvSpPr>
            <a:spLocks noChangeShapeType="1"/>
          </p:cNvSpPr>
          <p:nvPr/>
        </p:nvSpPr>
        <p:spPr bwMode="auto">
          <a:xfrm>
            <a:off x="2697165" y="3429000"/>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73732" name="Freeform 4"/>
          <p:cNvSpPr>
            <a:spLocks/>
          </p:cNvSpPr>
          <p:nvPr/>
        </p:nvSpPr>
        <p:spPr bwMode="auto">
          <a:xfrm>
            <a:off x="3057527" y="765175"/>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73733" name="Text Box 5"/>
          <p:cNvSpPr txBox="1">
            <a:spLocks noChangeArrowheads="1"/>
          </p:cNvSpPr>
          <p:nvPr/>
        </p:nvSpPr>
        <p:spPr bwMode="auto">
          <a:xfrm>
            <a:off x="5937252" y="2708275"/>
            <a:ext cx="792163"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a:t>
            </a:r>
          </a:p>
        </p:txBody>
      </p:sp>
      <p:sp>
        <p:nvSpPr>
          <p:cNvPr id="73734" name="Text Box 6"/>
          <p:cNvSpPr txBox="1">
            <a:spLocks noChangeArrowheads="1"/>
          </p:cNvSpPr>
          <p:nvPr/>
        </p:nvSpPr>
        <p:spPr bwMode="auto">
          <a:xfrm>
            <a:off x="5434015" y="3500438"/>
            <a:ext cx="14398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実質</a:t>
            </a:r>
            <a:r>
              <a:rPr lang="en-US" altLang="ja-JP" sz="1600">
                <a:ea typeface="ＭＳ Ｐゴシック" charset="-128"/>
              </a:rPr>
              <a:t>GDP(Y)</a:t>
            </a:r>
          </a:p>
        </p:txBody>
      </p:sp>
      <p:sp>
        <p:nvSpPr>
          <p:cNvPr id="73735" name="Text Box 7"/>
          <p:cNvSpPr txBox="1">
            <a:spLocks noChangeArrowheads="1"/>
          </p:cNvSpPr>
          <p:nvPr/>
        </p:nvSpPr>
        <p:spPr bwMode="auto">
          <a:xfrm>
            <a:off x="2554290" y="3500438"/>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73736" name="Text Box 8"/>
          <p:cNvSpPr txBox="1">
            <a:spLocks noChangeArrowheads="1"/>
          </p:cNvSpPr>
          <p:nvPr/>
        </p:nvSpPr>
        <p:spPr bwMode="auto">
          <a:xfrm>
            <a:off x="1257302" y="692150"/>
            <a:ext cx="13684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物価水準</a:t>
            </a:r>
            <a:r>
              <a:rPr lang="en-US" altLang="ja-JP" sz="1600">
                <a:ea typeface="ＭＳ Ｐゴシック" charset="-128"/>
              </a:rPr>
              <a:t>(P)</a:t>
            </a:r>
          </a:p>
        </p:txBody>
      </p:sp>
      <p:sp>
        <p:nvSpPr>
          <p:cNvPr id="73737" name="Text Box 9"/>
          <p:cNvSpPr txBox="1">
            <a:spLocks noChangeArrowheads="1"/>
          </p:cNvSpPr>
          <p:nvPr/>
        </p:nvSpPr>
        <p:spPr bwMode="auto">
          <a:xfrm>
            <a:off x="2265365" y="3860800"/>
            <a:ext cx="4752975"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図</a:t>
            </a:r>
            <a:r>
              <a:rPr lang="en-US" altLang="ja-JP" sz="1600" dirty="0">
                <a:ea typeface="ＭＳ Ｐゴシック" charset="-128"/>
              </a:rPr>
              <a:t>10</a:t>
            </a:r>
            <a:r>
              <a:rPr lang="ja-JP" altLang="en-US" sz="1600" dirty="0">
                <a:ea typeface="ＭＳ Ｐゴシック" charset="-128"/>
              </a:rPr>
              <a:t>－</a:t>
            </a:r>
            <a:r>
              <a:rPr lang="en-US" altLang="ja-JP" sz="1600" dirty="0" smtClean="0">
                <a:ea typeface="ＭＳ Ｐゴシック" charset="-128"/>
              </a:rPr>
              <a:t>18</a:t>
            </a:r>
            <a:r>
              <a:rPr lang="ja-JP" altLang="en-US" sz="1600" dirty="0">
                <a:ea typeface="ＭＳ Ｐゴシック" charset="-128"/>
              </a:rPr>
              <a:t>　供給ショック（スタグフレーションの発生）</a:t>
            </a:r>
          </a:p>
        </p:txBody>
      </p:sp>
      <p:sp>
        <p:nvSpPr>
          <p:cNvPr id="73738" name="Line 10"/>
          <p:cNvSpPr>
            <a:spLocks noChangeShapeType="1"/>
          </p:cNvSpPr>
          <p:nvPr/>
        </p:nvSpPr>
        <p:spPr bwMode="auto">
          <a:xfrm>
            <a:off x="4210052" y="2276475"/>
            <a:ext cx="0" cy="1152525"/>
          </a:xfrm>
          <a:prstGeom prst="line">
            <a:avLst/>
          </a:prstGeom>
          <a:noFill/>
          <a:ln w="9525">
            <a:solidFill>
              <a:schemeClr val="tx1"/>
            </a:solidFill>
            <a:prstDash val="dash"/>
            <a:round/>
            <a:headEnd/>
            <a:tailEnd/>
          </a:ln>
          <a:effectLst/>
        </p:spPr>
        <p:txBody>
          <a:bodyPr/>
          <a:lstStyle/>
          <a:p>
            <a:endParaRPr lang="ja-JP" altLang="en-US"/>
          </a:p>
        </p:txBody>
      </p:sp>
      <p:sp>
        <p:nvSpPr>
          <p:cNvPr id="73739" name="Line 11"/>
          <p:cNvSpPr>
            <a:spLocks noChangeShapeType="1"/>
          </p:cNvSpPr>
          <p:nvPr/>
        </p:nvSpPr>
        <p:spPr bwMode="auto">
          <a:xfrm flipH="1">
            <a:off x="2697165" y="2276475"/>
            <a:ext cx="1439862" cy="0"/>
          </a:xfrm>
          <a:prstGeom prst="line">
            <a:avLst/>
          </a:prstGeom>
          <a:noFill/>
          <a:ln w="9525">
            <a:solidFill>
              <a:schemeClr val="tx1"/>
            </a:solidFill>
            <a:prstDash val="dash"/>
            <a:round/>
            <a:headEnd/>
            <a:tailEnd/>
          </a:ln>
          <a:effectLst/>
        </p:spPr>
        <p:txBody>
          <a:bodyPr/>
          <a:lstStyle/>
          <a:p>
            <a:endParaRPr lang="ja-JP" altLang="en-US"/>
          </a:p>
        </p:txBody>
      </p:sp>
      <p:sp>
        <p:nvSpPr>
          <p:cNvPr id="73740" name="Text Box 12"/>
          <p:cNvSpPr txBox="1">
            <a:spLocks noChangeArrowheads="1"/>
          </p:cNvSpPr>
          <p:nvPr/>
        </p:nvSpPr>
        <p:spPr bwMode="auto">
          <a:xfrm>
            <a:off x="5505452" y="620713"/>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2</a:t>
            </a:r>
          </a:p>
        </p:txBody>
      </p:sp>
      <p:graphicFrame>
        <p:nvGraphicFramePr>
          <p:cNvPr id="73741" name="Object 13"/>
          <p:cNvGraphicFramePr>
            <a:graphicFrameLocks noChangeAspect="1"/>
          </p:cNvGraphicFramePr>
          <p:nvPr/>
        </p:nvGraphicFramePr>
        <p:xfrm>
          <a:off x="4094168" y="3469004"/>
          <a:ext cx="292097" cy="333376"/>
        </p:xfrm>
        <a:graphic>
          <a:graphicData uri="http://schemas.openxmlformats.org/presentationml/2006/ole">
            <mc:AlternateContent xmlns:mc="http://schemas.openxmlformats.org/markup-compatibility/2006">
              <mc:Choice xmlns:v="urn:schemas-microsoft-com:vml" Requires="v">
                <p:oleObj spid="_x0000_s73849" name="数式" r:id="rId3" imgW="190440" imgH="190440" progId="Equation.3">
                  <p:embed/>
                </p:oleObj>
              </mc:Choice>
              <mc:Fallback>
                <p:oleObj name="数式" r:id="rId3" imgW="190440" imgH="190440" progId="Equation.3">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4168" y="3469004"/>
                        <a:ext cx="292097" cy="3333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3742" name="Object 14"/>
          <p:cNvGraphicFramePr>
            <a:graphicFrameLocks noChangeAspect="1"/>
          </p:cNvGraphicFramePr>
          <p:nvPr/>
        </p:nvGraphicFramePr>
        <p:xfrm>
          <a:off x="2285984" y="1928802"/>
          <a:ext cx="320693" cy="407998"/>
        </p:xfrm>
        <a:graphic>
          <a:graphicData uri="http://schemas.openxmlformats.org/presentationml/2006/ole">
            <mc:AlternateContent xmlns:mc="http://schemas.openxmlformats.org/markup-compatibility/2006">
              <mc:Choice xmlns:v="urn:schemas-microsoft-com:vml" Requires="v">
                <p:oleObj spid="_x0000_s73850" name="数式" r:id="rId5" imgW="203040" imgH="190440" progId="Equation.3">
                  <p:embed/>
                </p:oleObj>
              </mc:Choice>
              <mc:Fallback>
                <p:oleObj name="数式" r:id="rId5" imgW="203040" imgH="190440" progId="Equation.3">
                  <p:embed/>
                  <p:pic>
                    <p:nvPicPr>
                      <p:cNvPr id="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5984" y="1928802"/>
                        <a:ext cx="320693" cy="40799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743" name="Text Box 15"/>
          <p:cNvSpPr txBox="1">
            <a:spLocks noChangeArrowheads="1"/>
          </p:cNvSpPr>
          <p:nvPr/>
        </p:nvSpPr>
        <p:spPr bwMode="auto">
          <a:xfrm>
            <a:off x="3994152" y="1916113"/>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E</a:t>
            </a:r>
          </a:p>
        </p:txBody>
      </p:sp>
      <p:sp>
        <p:nvSpPr>
          <p:cNvPr id="73744" name="Freeform 16"/>
          <p:cNvSpPr>
            <a:spLocks/>
          </p:cNvSpPr>
          <p:nvPr/>
        </p:nvSpPr>
        <p:spPr bwMode="auto">
          <a:xfrm>
            <a:off x="3057527" y="836613"/>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73753" name="Freeform 25"/>
          <p:cNvSpPr>
            <a:spLocks/>
          </p:cNvSpPr>
          <p:nvPr/>
        </p:nvSpPr>
        <p:spPr bwMode="auto">
          <a:xfrm>
            <a:off x="3489327" y="1052513"/>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noFill/>
          <a:ln w="38100" cap="flat">
            <a:solidFill>
              <a:schemeClr val="tx1"/>
            </a:solidFill>
            <a:prstDash val="dash"/>
            <a:round/>
            <a:headEnd/>
            <a:tailEnd/>
          </a:ln>
          <a:effectLst/>
        </p:spPr>
        <p:txBody>
          <a:bodyPr/>
          <a:lstStyle/>
          <a:p>
            <a:endParaRPr lang="ja-JP" altLang="en-US"/>
          </a:p>
        </p:txBody>
      </p:sp>
      <p:sp>
        <p:nvSpPr>
          <p:cNvPr id="73754" name="Line 26"/>
          <p:cNvSpPr>
            <a:spLocks noChangeShapeType="1"/>
          </p:cNvSpPr>
          <p:nvPr/>
        </p:nvSpPr>
        <p:spPr bwMode="auto">
          <a:xfrm>
            <a:off x="4641852" y="692150"/>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graphicFrame>
        <p:nvGraphicFramePr>
          <p:cNvPr id="73755" name="Object 27"/>
          <p:cNvGraphicFramePr>
            <a:graphicFrameLocks noChangeAspect="1"/>
          </p:cNvGraphicFramePr>
          <p:nvPr/>
        </p:nvGraphicFramePr>
        <p:xfrm>
          <a:off x="4560890" y="3453764"/>
          <a:ext cx="287337" cy="357190"/>
        </p:xfrm>
        <a:graphic>
          <a:graphicData uri="http://schemas.openxmlformats.org/presentationml/2006/ole">
            <mc:AlternateContent xmlns:mc="http://schemas.openxmlformats.org/markup-compatibility/2006">
              <mc:Choice xmlns:v="urn:schemas-microsoft-com:vml" Requires="v">
                <p:oleObj spid="_x0000_s73851" name="数式" r:id="rId7" imgW="190440" imgH="215640" progId="Equation.3">
                  <p:embed/>
                </p:oleObj>
              </mc:Choice>
              <mc:Fallback>
                <p:oleObj name="数式" r:id="rId7" imgW="190440" imgH="215640" progId="Equation.3">
                  <p:embed/>
                  <p:pic>
                    <p:nvPicPr>
                      <p:cNvPr id="0" name="Picture 2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60890" y="3453764"/>
                        <a:ext cx="287337" cy="3571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756" name="Text Box 28"/>
          <p:cNvSpPr txBox="1">
            <a:spLocks noChangeArrowheads="1"/>
          </p:cNvSpPr>
          <p:nvPr/>
        </p:nvSpPr>
        <p:spPr bwMode="auto">
          <a:xfrm>
            <a:off x="5937252" y="981075"/>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1</a:t>
            </a:r>
          </a:p>
        </p:txBody>
      </p:sp>
      <p:sp>
        <p:nvSpPr>
          <p:cNvPr id="73757" name="Line 29"/>
          <p:cNvSpPr>
            <a:spLocks noChangeShapeType="1"/>
          </p:cNvSpPr>
          <p:nvPr/>
        </p:nvSpPr>
        <p:spPr bwMode="auto">
          <a:xfrm flipH="1">
            <a:off x="5286380" y="1142984"/>
            <a:ext cx="431800" cy="0"/>
          </a:xfrm>
          <a:prstGeom prst="line">
            <a:avLst/>
          </a:prstGeom>
          <a:noFill/>
          <a:ln w="9525">
            <a:solidFill>
              <a:schemeClr val="tx1"/>
            </a:solidFill>
            <a:round/>
            <a:headEnd/>
            <a:tailEnd type="triangle" w="med" len="med"/>
          </a:ln>
          <a:effectLst/>
        </p:spPr>
        <p:txBody>
          <a:bodyPr/>
          <a:lstStyle/>
          <a:p>
            <a:endParaRPr lang="ja-JP" altLang="en-US"/>
          </a:p>
        </p:txBody>
      </p:sp>
      <p:sp>
        <p:nvSpPr>
          <p:cNvPr id="73761" name="Text Box 33"/>
          <p:cNvSpPr txBox="1">
            <a:spLocks noChangeArrowheads="1"/>
          </p:cNvSpPr>
          <p:nvPr/>
        </p:nvSpPr>
        <p:spPr bwMode="auto">
          <a:xfrm>
            <a:off x="1571604" y="4500570"/>
            <a:ext cx="7072362" cy="1061829"/>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このようなショックが発生すると、企業にとっては今までと同じだけの供給が不可能になるから、</a:t>
            </a:r>
            <a:r>
              <a:rPr lang="en-US" altLang="ja-JP" sz="1800" dirty="0">
                <a:ea typeface="ＭＳ Ｐゴシック" charset="-128"/>
              </a:rPr>
              <a:t>AS1</a:t>
            </a:r>
            <a:r>
              <a:rPr lang="ja-JP" altLang="en-US" sz="1800" dirty="0">
                <a:ea typeface="ＭＳ Ｐゴシック" charset="-128"/>
              </a:rPr>
              <a:t>から</a:t>
            </a:r>
            <a:r>
              <a:rPr lang="en-US" altLang="ja-JP" sz="1800" dirty="0">
                <a:ea typeface="ＭＳ Ｐゴシック" charset="-128"/>
              </a:rPr>
              <a:t>AS2</a:t>
            </a:r>
            <a:r>
              <a:rPr lang="ja-JP" altLang="en-US" sz="1800" dirty="0" err="1">
                <a:ea typeface="ＭＳ Ｐゴシック" charset="-128"/>
              </a:rPr>
              <a:t>へと</a:t>
            </a:r>
            <a:r>
              <a:rPr lang="ja-JP" altLang="en-US" sz="1800" dirty="0">
                <a:ea typeface="ＭＳ Ｐゴシック" charset="-128"/>
              </a:rPr>
              <a:t>総供給曲線は左にシフトする。</a:t>
            </a:r>
          </a:p>
          <a:p>
            <a:pPr>
              <a:spcBef>
                <a:spcPct val="50000"/>
              </a:spcBef>
            </a:pPr>
            <a:endParaRPr lang="ja-JP" altLang="en-US" sz="1800" dirty="0">
              <a:ea typeface="ＭＳ Ｐゴシック" charset="-128"/>
            </a:endParaRPr>
          </a:p>
        </p:txBody>
      </p:sp>
      <p:sp>
        <p:nvSpPr>
          <p:cNvPr id="73763" name="Text Box 35"/>
          <p:cNvSpPr txBox="1">
            <a:spLocks noChangeArrowheads="1"/>
          </p:cNvSpPr>
          <p:nvPr/>
        </p:nvSpPr>
        <p:spPr bwMode="auto">
          <a:xfrm>
            <a:off x="1643042" y="5715016"/>
            <a:ext cx="6786610" cy="646331"/>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均衡は</a:t>
            </a:r>
            <a:r>
              <a:rPr lang="en-US" altLang="ja-JP" sz="1800" dirty="0">
                <a:ea typeface="ＭＳ Ｐゴシック" charset="-128"/>
              </a:rPr>
              <a:t>E</a:t>
            </a:r>
            <a:r>
              <a:rPr lang="ja-JP" altLang="en-US" sz="1800" dirty="0">
                <a:ea typeface="ＭＳ Ｐゴシック" charset="-128"/>
              </a:rPr>
              <a:t>点になり物価の上昇と生産水準の低下が同時に発生する。このような経済状況を</a:t>
            </a:r>
            <a:r>
              <a:rPr lang="ja-JP" altLang="en-US" sz="1800" b="1" dirty="0">
                <a:solidFill>
                  <a:srgbClr val="FF0000"/>
                </a:solidFill>
                <a:ea typeface="ＭＳ Ｐゴシック" charset="-128"/>
              </a:rPr>
              <a:t>スタグフレーション</a:t>
            </a:r>
            <a:r>
              <a:rPr lang="ja-JP" altLang="en-US" sz="1800" dirty="0">
                <a:ea typeface="ＭＳ Ｐゴシック" charset="-128"/>
              </a:rPr>
              <a:t>という。</a:t>
            </a:r>
          </a:p>
        </p:txBody>
      </p:sp>
      <p:sp>
        <p:nvSpPr>
          <p:cNvPr id="73764" name="Line 36"/>
          <p:cNvSpPr>
            <a:spLocks noChangeShapeType="1"/>
          </p:cNvSpPr>
          <p:nvPr/>
        </p:nvSpPr>
        <p:spPr bwMode="auto">
          <a:xfrm flipH="1">
            <a:off x="2697165" y="2492375"/>
            <a:ext cx="1944687" cy="0"/>
          </a:xfrm>
          <a:prstGeom prst="line">
            <a:avLst/>
          </a:prstGeom>
          <a:noFill/>
          <a:ln w="9525">
            <a:solidFill>
              <a:schemeClr val="tx1"/>
            </a:solidFill>
            <a:prstDash val="dash"/>
            <a:round/>
            <a:headEnd/>
            <a:tailEnd/>
          </a:ln>
          <a:effectLst/>
        </p:spPr>
        <p:txBody>
          <a:bodyPr/>
          <a:lstStyle/>
          <a:p>
            <a:endParaRPr lang="ja-JP" altLang="en-US"/>
          </a:p>
        </p:txBody>
      </p:sp>
      <p:sp>
        <p:nvSpPr>
          <p:cNvPr id="73765" name="Line 37"/>
          <p:cNvSpPr>
            <a:spLocks noChangeShapeType="1"/>
          </p:cNvSpPr>
          <p:nvPr/>
        </p:nvSpPr>
        <p:spPr bwMode="auto">
          <a:xfrm flipH="1">
            <a:off x="4143372" y="3286124"/>
            <a:ext cx="576263" cy="0"/>
          </a:xfrm>
          <a:prstGeom prst="line">
            <a:avLst/>
          </a:prstGeom>
          <a:noFill/>
          <a:ln w="9525">
            <a:solidFill>
              <a:srgbClr val="FF0000"/>
            </a:solidFill>
            <a:round/>
            <a:headEnd/>
            <a:tailEnd type="triangle" w="med" len="med"/>
          </a:ln>
          <a:effectLst/>
        </p:spPr>
        <p:txBody>
          <a:bodyPr/>
          <a:lstStyle/>
          <a:p>
            <a:endParaRPr lang="ja-JP" altLang="en-US"/>
          </a:p>
        </p:txBody>
      </p:sp>
      <p:sp>
        <p:nvSpPr>
          <p:cNvPr id="73766" name="Line 38"/>
          <p:cNvSpPr>
            <a:spLocks noChangeShapeType="1"/>
          </p:cNvSpPr>
          <p:nvPr/>
        </p:nvSpPr>
        <p:spPr bwMode="auto">
          <a:xfrm flipV="1">
            <a:off x="2857488" y="2285992"/>
            <a:ext cx="0" cy="215900"/>
          </a:xfrm>
          <a:prstGeom prst="line">
            <a:avLst/>
          </a:prstGeom>
          <a:noFill/>
          <a:ln w="9525">
            <a:solidFill>
              <a:srgbClr val="FF0000"/>
            </a:solidFill>
            <a:round/>
            <a:headEnd/>
            <a:tailEnd type="triangle" w="med" len="med"/>
          </a:ln>
          <a:effectLst/>
        </p:spPr>
        <p:txBody>
          <a:bodyPr/>
          <a:lstStyle/>
          <a:p>
            <a:endParaRPr lang="ja-JP" altLang="en-US"/>
          </a:p>
        </p:txBody>
      </p:sp>
      <p:sp>
        <p:nvSpPr>
          <p:cNvPr id="28" name="下矢印 27"/>
          <p:cNvSpPr/>
          <p:nvPr/>
        </p:nvSpPr>
        <p:spPr>
          <a:xfrm>
            <a:off x="4357686" y="5214950"/>
            <a:ext cx="214314" cy="357190"/>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3757"/>
                                        </p:tgtEl>
                                        <p:attrNameLst>
                                          <p:attrName>style.visibility</p:attrName>
                                        </p:attrNameLst>
                                      </p:cBhvr>
                                      <p:to>
                                        <p:strVal val="visible"/>
                                      </p:to>
                                    </p:set>
                                    <p:anim calcmode="lin" valueType="num">
                                      <p:cBhvr additive="base">
                                        <p:cTn id="7" dur="500" fill="hold"/>
                                        <p:tgtEl>
                                          <p:spTgt spid="73757"/>
                                        </p:tgtEl>
                                        <p:attrNameLst>
                                          <p:attrName>ppt_x</p:attrName>
                                        </p:attrNameLst>
                                      </p:cBhvr>
                                      <p:tavLst>
                                        <p:tav tm="0">
                                          <p:val>
                                            <p:strVal val="#ppt_x"/>
                                          </p:val>
                                        </p:tav>
                                        <p:tav tm="100000">
                                          <p:val>
                                            <p:strVal val="#ppt_x"/>
                                          </p:val>
                                        </p:tav>
                                      </p:tavLst>
                                    </p:anim>
                                    <p:anim calcmode="lin" valueType="num">
                                      <p:cBhvr additive="base">
                                        <p:cTn id="8" dur="500" fill="hold"/>
                                        <p:tgtEl>
                                          <p:spTgt spid="7375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grpId="0" nodeType="clickEffect">
                                  <p:stCondLst>
                                    <p:cond delay="0"/>
                                  </p:stCondLst>
                                  <p:childTnLst>
                                    <p:set>
                                      <p:cBhvr>
                                        <p:cTn id="12" dur="1" fill="hold">
                                          <p:stCondLst>
                                            <p:cond delay="0"/>
                                          </p:stCondLst>
                                        </p:cTn>
                                        <p:tgtEl>
                                          <p:spTgt spid="73744"/>
                                        </p:tgtEl>
                                        <p:attrNameLst>
                                          <p:attrName>style.visibility</p:attrName>
                                        </p:attrNameLst>
                                      </p:cBhvr>
                                      <p:to>
                                        <p:strVal val="visible"/>
                                      </p:to>
                                    </p:set>
                                    <p:anim calcmode="lin" valueType="num">
                                      <p:cBhvr>
                                        <p:cTn id="13" dur="500" fill="hold"/>
                                        <p:tgtEl>
                                          <p:spTgt spid="73744"/>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73744"/>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73744"/>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7374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39" presetClass="entr" presetSubtype="0" accel="100000" fill="hold" grpId="0" nodeType="afterEffect">
                                  <p:stCondLst>
                                    <p:cond delay="0"/>
                                  </p:stCondLst>
                                  <p:childTnLst>
                                    <p:set>
                                      <p:cBhvr>
                                        <p:cTn id="19" dur="1" fill="hold">
                                          <p:stCondLst>
                                            <p:cond delay="0"/>
                                          </p:stCondLst>
                                        </p:cTn>
                                        <p:tgtEl>
                                          <p:spTgt spid="73740"/>
                                        </p:tgtEl>
                                        <p:attrNameLst>
                                          <p:attrName>style.visibility</p:attrName>
                                        </p:attrNameLst>
                                      </p:cBhvr>
                                      <p:to>
                                        <p:strVal val="visible"/>
                                      </p:to>
                                    </p:set>
                                    <p:anim calcmode="lin" valueType="num">
                                      <p:cBhvr>
                                        <p:cTn id="20" dur="500" fill="hold"/>
                                        <p:tgtEl>
                                          <p:spTgt spid="73740"/>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73740"/>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73740"/>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73740"/>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73738"/>
                                        </p:tgtEl>
                                        <p:attrNameLst>
                                          <p:attrName>style.visibility</p:attrName>
                                        </p:attrNameLst>
                                      </p:cBhvr>
                                      <p:to>
                                        <p:strVal val="visible"/>
                                      </p:to>
                                    </p:set>
                                    <p:anim calcmode="lin" valueType="num">
                                      <p:cBhvr>
                                        <p:cTn id="28" dur="500" fill="hold"/>
                                        <p:tgtEl>
                                          <p:spTgt spid="73738"/>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73738"/>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73738"/>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73738"/>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39" presetClass="entr" presetSubtype="0" accel="100000" fill="hold" nodeType="afterEffect">
                                  <p:stCondLst>
                                    <p:cond delay="0"/>
                                  </p:stCondLst>
                                  <p:childTnLst>
                                    <p:set>
                                      <p:cBhvr>
                                        <p:cTn id="34" dur="1" fill="hold">
                                          <p:stCondLst>
                                            <p:cond delay="0"/>
                                          </p:stCondLst>
                                        </p:cTn>
                                        <p:tgtEl>
                                          <p:spTgt spid="73741"/>
                                        </p:tgtEl>
                                        <p:attrNameLst>
                                          <p:attrName>style.visibility</p:attrName>
                                        </p:attrNameLst>
                                      </p:cBhvr>
                                      <p:to>
                                        <p:strVal val="visible"/>
                                      </p:to>
                                    </p:set>
                                    <p:anim calcmode="lin" valueType="num">
                                      <p:cBhvr>
                                        <p:cTn id="35" dur="500" fill="hold"/>
                                        <p:tgtEl>
                                          <p:spTgt spid="73741"/>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73741"/>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73741"/>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73741"/>
                                        </p:tgtEl>
                                        <p:attrNameLst>
                                          <p:attrName>ppt_y</p:attrName>
                                        </p:attrNameLst>
                                      </p:cBhvr>
                                      <p:tavLst>
                                        <p:tav tm="0">
                                          <p:val>
                                            <p:strVal val="#ppt_y"/>
                                          </p:val>
                                        </p:tav>
                                        <p:tav tm="100000">
                                          <p:val>
                                            <p:strVal val="#ppt_y"/>
                                          </p:val>
                                        </p:tav>
                                      </p:tavLst>
                                    </p:anim>
                                  </p:childTnLst>
                                </p:cTn>
                              </p:par>
                            </p:childTnLst>
                          </p:cTn>
                        </p:par>
                        <p:par>
                          <p:cTn id="39" fill="hold">
                            <p:stCondLst>
                              <p:cond delay="1000"/>
                            </p:stCondLst>
                            <p:childTnLst>
                              <p:par>
                                <p:cTn id="40" presetID="39" presetClass="entr" presetSubtype="0" accel="100000" fill="hold" grpId="0" nodeType="afterEffect">
                                  <p:stCondLst>
                                    <p:cond delay="0"/>
                                  </p:stCondLst>
                                  <p:childTnLst>
                                    <p:set>
                                      <p:cBhvr>
                                        <p:cTn id="41" dur="1" fill="hold">
                                          <p:stCondLst>
                                            <p:cond delay="0"/>
                                          </p:stCondLst>
                                        </p:cTn>
                                        <p:tgtEl>
                                          <p:spTgt spid="73739"/>
                                        </p:tgtEl>
                                        <p:attrNameLst>
                                          <p:attrName>style.visibility</p:attrName>
                                        </p:attrNameLst>
                                      </p:cBhvr>
                                      <p:to>
                                        <p:strVal val="visible"/>
                                      </p:to>
                                    </p:set>
                                    <p:anim calcmode="lin" valueType="num">
                                      <p:cBhvr>
                                        <p:cTn id="42" dur="500" fill="hold"/>
                                        <p:tgtEl>
                                          <p:spTgt spid="73739"/>
                                        </p:tgtEl>
                                        <p:attrNameLst>
                                          <p:attrName>ppt_h</p:attrName>
                                        </p:attrNameLst>
                                      </p:cBhvr>
                                      <p:tavLst>
                                        <p:tav tm="0">
                                          <p:val>
                                            <p:strVal val="#ppt_h/20"/>
                                          </p:val>
                                        </p:tav>
                                        <p:tav tm="50000">
                                          <p:val>
                                            <p:strVal val="#ppt_h/20"/>
                                          </p:val>
                                        </p:tav>
                                        <p:tav tm="100000">
                                          <p:val>
                                            <p:strVal val="#ppt_h"/>
                                          </p:val>
                                        </p:tav>
                                      </p:tavLst>
                                    </p:anim>
                                    <p:anim calcmode="lin" valueType="num">
                                      <p:cBhvr>
                                        <p:cTn id="43" dur="500" fill="hold"/>
                                        <p:tgtEl>
                                          <p:spTgt spid="73739"/>
                                        </p:tgtEl>
                                        <p:attrNameLst>
                                          <p:attrName>ppt_w</p:attrName>
                                        </p:attrNameLst>
                                      </p:cBhvr>
                                      <p:tavLst>
                                        <p:tav tm="0">
                                          <p:val>
                                            <p:strVal val="#ppt_w+.3"/>
                                          </p:val>
                                        </p:tav>
                                        <p:tav tm="50000">
                                          <p:val>
                                            <p:strVal val="#ppt_w+.3"/>
                                          </p:val>
                                        </p:tav>
                                        <p:tav tm="100000">
                                          <p:val>
                                            <p:strVal val="#ppt_w"/>
                                          </p:val>
                                        </p:tav>
                                      </p:tavLst>
                                    </p:anim>
                                    <p:anim calcmode="lin" valueType="num">
                                      <p:cBhvr>
                                        <p:cTn id="44" dur="500" fill="hold"/>
                                        <p:tgtEl>
                                          <p:spTgt spid="73739"/>
                                        </p:tgtEl>
                                        <p:attrNameLst>
                                          <p:attrName>ppt_x</p:attrName>
                                        </p:attrNameLst>
                                      </p:cBhvr>
                                      <p:tavLst>
                                        <p:tav tm="0">
                                          <p:val>
                                            <p:strVal val="#ppt_x-.3"/>
                                          </p:val>
                                        </p:tav>
                                        <p:tav tm="50000">
                                          <p:val>
                                            <p:strVal val="#ppt_x"/>
                                          </p:val>
                                        </p:tav>
                                        <p:tav tm="100000">
                                          <p:val>
                                            <p:strVal val="#ppt_x"/>
                                          </p:val>
                                        </p:tav>
                                      </p:tavLst>
                                    </p:anim>
                                    <p:anim calcmode="lin" valueType="num">
                                      <p:cBhvr>
                                        <p:cTn id="45" dur="500" fill="hold"/>
                                        <p:tgtEl>
                                          <p:spTgt spid="73739"/>
                                        </p:tgtEl>
                                        <p:attrNameLst>
                                          <p:attrName>ppt_y</p:attrName>
                                        </p:attrNameLst>
                                      </p:cBhvr>
                                      <p:tavLst>
                                        <p:tav tm="0">
                                          <p:val>
                                            <p:strVal val="#ppt_y"/>
                                          </p:val>
                                        </p:tav>
                                        <p:tav tm="100000">
                                          <p:val>
                                            <p:strVal val="#ppt_y"/>
                                          </p:val>
                                        </p:tav>
                                      </p:tavLst>
                                    </p:anim>
                                  </p:childTnLst>
                                </p:cTn>
                              </p:par>
                            </p:childTnLst>
                          </p:cTn>
                        </p:par>
                        <p:par>
                          <p:cTn id="46" fill="hold">
                            <p:stCondLst>
                              <p:cond delay="1500"/>
                            </p:stCondLst>
                            <p:childTnLst>
                              <p:par>
                                <p:cTn id="47" presetID="39" presetClass="entr" presetSubtype="0" accel="100000" fill="hold" nodeType="afterEffect">
                                  <p:stCondLst>
                                    <p:cond delay="0"/>
                                  </p:stCondLst>
                                  <p:childTnLst>
                                    <p:set>
                                      <p:cBhvr>
                                        <p:cTn id="48" dur="1" fill="hold">
                                          <p:stCondLst>
                                            <p:cond delay="0"/>
                                          </p:stCondLst>
                                        </p:cTn>
                                        <p:tgtEl>
                                          <p:spTgt spid="73742"/>
                                        </p:tgtEl>
                                        <p:attrNameLst>
                                          <p:attrName>style.visibility</p:attrName>
                                        </p:attrNameLst>
                                      </p:cBhvr>
                                      <p:to>
                                        <p:strVal val="visible"/>
                                      </p:to>
                                    </p:set>
                                    <p:anim calcmode="lin" valueType="num">
                                      <p:cBhvr>
                                        <p:cTn id="49" dur="500" fill="hold"/>
                                        <p:tgtEl>
                                          <p:spTgt spid="73742"/>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73742"/>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73742"/>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73742"/>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39" presetClass="entr" presetSubtype="0" accel="100000" fill="hold" grpId="0" nodeType="afterEffect">
                                  <p:stCondLst>
                                    <p:cond delay="0"/>
                                  </p:stCondLst>
                                  <p:childTnLst>
                                    <p:set>
                                      <p:cBhvr>
                                        <p:cTn id="55" dur="1" fill="hold">
                                          <p:stCondLst>
                                            <p:cond delay="0"/>
                                          </p:stCondLst>
                                        </p:cTn>
                                        <p:tgtEl>
                                          <p:spTgt spid="73743"/>
                                        </p:tgtEl>
                                        <p:attrNameLst>
                                          <p:attrName>style.visibility</p:attrName>
                                        </p:attrNameLst>
                                      </p:cBhvr>
                                      <p:to>
                                        <p:strVal val="visible"/>
                                      </p:to>
                                    </p:set>
                                    <p:anim calcmode="lin" valueType="num">
                                      <p:cBhvr>
                                        <p:cTn id="56" dur="500" fill="hold"/>
                                        <p:tgtEl>
                                          <p:spTgt spid="73743"/>
                                        </p:tgtEl>
                                        <p:attrNameLst>
                                          <p:attrName>ppt_h</p:attrName>
                                        </p:attrNameLst>
                                      </p:cBhvr>
                                      <p:tavLst>
                                        <p:tav tm="0">
                                          <p:val>
                                            <p:strVal val="#ppt_h/20"/>
                                          </p:val>
                                        </p:tav>
                                        <p:tav tm="50000">
                                          <p:val>
                                            <p:strVal val="#ppt_h/20"/>
                                          </p:val>
                                        </p:tav>
                                        <p:tav tm="100000">
                                          <p:val>
                                            <p:strVal val="#ppt_h"/>
                                          </p:val>
                                        </p:tav>
                                      </p:tavLst>
                                    </p:anim>
                                    <p:anim calcmode="lin" valueType="num">
                                      <p:cBhvr>
                                        <p:cTn id="57" dur="500" fill="hold"/>
                                        <p:tgtEl>
                                          <p:spTgt spid="73743"/>
                                        </p:tgtEl>
                                        <p:attrNameLst>
                                          <p:attrName>ppt_w</p:attrName>
                                        </p:attrNameLst>
                                      </p:cBhvr>
                                      <p:tavLst>
                                        <p:tav tm="0">
                                          <p:val>
                                            <p:strVal val="#ppt_w+.3"/>
                                          </p:val>
                                        </p:tav>
                                        <p:tav tm="50000">
                                          <p:val>
                                            <p:strVal val="#ppt_w+.3"/>
                                          </p:val>
                                        </p:tav>
                                        <p:tav tm="100000">
                                          <p:val>
                                            <p:strVal val="#ppt_w"/>
                                          </p:val>
                                        </p:tav>
                                      </p:tavLst>
                                    </p:anim>
                                    <p:anim calcmode="lin" valueType="num">
                                      <p:cBhvr>
                                        <p:cTn id="58" dur="500" fill="hold"/>
                                        <p:tgtEl>
                                          <p:spTgt spid="73743"/>
                                        </p:tgtEl>
                                        <p:attrNameLst>
                                          <p:attrName>ppt_x</p:attrName>
                                        </p:attrNameLst>
                                      </p:cBhvr>
                                      <p:tavLst>
                                        <p:tav tm="0">
                                          <p:val>
                                            <p:strVal val="#ppt_x-.3"/>
                                          </p:val>
                                        </p:tav>
                                        <p:tav tm="50000">
                                          <p:val>
                                            <p:strVal val="#ppt_x"/>
                                          </p:val>
                                        </p:tav>
                                        <p:tav tm="100000">
                                          <p:val>
                                            <p:strVal val="#ppt_x"/>
                                          </p:val>
                                        </p:tav>
                                      </p:tavLst>
                                    </p:anim>
                                    <p:anim calcmode="lin" valueType="num">
                                      <p:cBhvr>
                                        <p:cTn id="59" dur="500" fill="hold"/>
                                        <p:tgtEl>
                                          <p:spTgt spid="73743"/>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9" presetClass="entr" presetSubtype="0" accel="100000" fill="hold" grpId="0" nodeType="clickEffect">
                                  <p:stCondLst>
                                    <p:cond delay="0"/>
                                  </p:stCondLst>
                                  <p:childTnLst>
                                    <p:set>
                                      <p:cBhvr>
                                        <p:cTn id="63" dur="1" fill="hold">
                                          <p:stCondLst>
                                            <p:cond delay="0"/>
                                          </p:stCondLst>
                                        </p:cTn>
                                        <p:tgtEl>
                                          <p:spTgt spid="73766"/>
                                        </p:tgtEl>
                                        <p:attrNameLst>
                                          <p:attrName>style.visibility</p:attrName>
                                        </p:attrNameLst>
                                      </p:cBhvr>
                                      <p:to>
                                        <p:strVal val="visible"/>
                                      </p:to>
                                    </p:set>
                                    <p:anim calcmode="lin" valueType="num">
                                      <p:cBhvr>
                                        <p:cTn id="64" dur="500" fill="hold"/>
                                        <p:tgtEl>
                                          <p:spTgt spid="73766"/>
                                        </p:tgtEl>
                                        <p:attrNameLst>
                                          <p:attrName>ppt_h</p:attrName>
                                        </p:attrNameLst>
                                      </p:cBhvr>
                                      <p:tavLst>
                                        <p:tav tm="0">
                                          <p:val>
                                            <p:strVal val="#ppt_h/20"/>
                                          </p:val>
                                        </p:tav>
                                        <p:tav tm="50000">
                                          <p:val>
                                            <p:strVal val="#ppt_h/20"/>
                                          </p:val>
                                        </p:tav>
                                        <p:tav tm="100000">
                                          <p:val>
                                            <p:strVal val="#ppt_h"/>
                                          </p:val>
                                        </p:tav>
                                      </p:tavLst>
                                    </p:anim>
                                    <p:anim calcmode="lin" valueType="num">
                                      <p:cBhvr>
                                        <p:cTn id="65" dur="500" fill="hold"/>
                                        <p:tgtEl>
                                          <p:spTgt spid="73766"/>
                                        </p:tgtEl>
                                        <p:attrNameLst>
                                          <p:attrName>ppt_w</p:attrName>
                                        </p:attrNameLst>
                                      </p:cBhvr>
                                      <p:tavLst>
                                        <p:tav tm="0">
                                          <p:val>
                                            <p:strVal val="#ppt_w+.3"/>
                                          </p:val>
                                        </p:tav>
                                        <p:tav tm="50000">
                                          <p:val>
                                            <p:strVal val="#ppt_w+.3"/>
                                          </p:val>
                                        </p:tav>
                                        <p:tav tm="100000">
                                          <p:val>
                                            <p:strVal val="#ppt_w"/>
                                          </p:val>
                                        </p:tav>
                                      </p:tavLst>
                                    </p:anim>
                                    <p:anim calcmode="lin" valueType="num">
                                      <p:cBhvr>
                                        <p:cTn id="66" dur="500" fill="hold"/>
                                        <p:tgtEl>
                                          <p:spTgt spid="73766"/>
                                        </p:tgtEl>
                                        <p:attrNameLst>
                                          <p:attrName>ppt_x</p:attrName>
                                        </p:attrNameLst>
                                      </p:cBhvr>
                                      <p:tavLst>
                                        <p:tav tm="0">
                                          <p:val>
                                            <p:strVal val="#ppt_x-.3"/>
                                          </p:val>
                                        </p:tav>
                                        <p:tav tm="50000">
                                          <p:val>
                                            <p:strVal val="#ppt_x"/>
                                          </p:val>
                                        </p:tav>
                                        <p:tav tm="100000">
                                          <p:val>
                                            <p:strVal val="#ppt_x"/>
                                          </p:val>
                                        </p:tav>
                                      </p:tavLst>
                                    </p:anim>
                                    <p:anim calcmode="lin" valueType="num">
                                      <p:cBhvr>
                                        <p:cTn id="67" dur="500" fill="hold"/>
                                        <p:tgtEl>
                                          <p:spTgt spid="73766"/>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39" presetClass="entr" presetSubtype="0" accel="100000" fill="hold" grpId="0" nodeType="clickEffect">
                                  <p:stCondLst>
                                    <p:cond delay="0"/>
                                  </p:stCondLst>
                                  <p:childTnLst>
                                    <p:set>
                                      <p:cBhvr>
                                        <p:cTn id="71" dur="1" fill="hold">
                                          <p:stCondLst>
                                            <p:cond delay="0"/>
                                          </p:stCondLst>
                                        </p:cTn>
                                        <p:tgtEl>
                                          <p:spTgt spid="73765"/>
                                        </p:tgtEl>
                                        <p:attrNameLst>
                                          <p:attrName>style.visibility</p:attrName>
                                        </p:attrNameLst>
                                      </p:cBhvr>
                                      <p:to>
                                        <p:strVal val="visible"/>
                                      </p:to>
                                    </p:set>
                                    <p:anim calcmode="lin" valueType="num">
                                      <p:cBhvr>
                                        <p:cTn id="72" dur="500" fill="hold"/>
                                        <p:tgtEl>
                                          <p:spTgt spid="73765"/>
                                        </p:tgtEl>
                                        <p:attrNameLst>
                                          <p:attrName>ppt_h</p:attrName>
                                        </p:attrNameLst>
                                      </p:cBhvr>
                                      <p:tavLst>
                                        <p:tav tm="0">
                                          <p:val>
                                            <p:strVal val="#ppt_h/20"/>
                                          </p:val>
                                        </p:tav>
                                        <p:tav tm="50000">
                                          <p:val>
                                            <p:strVal val="#ppt_h/20"/>
                                          </p:val>
                                        </p:tav>
                                        <p:tav tm="100000">
                                          <p:val>
                                            <p:strVal val="#ppt_h"/>
                                          </p:val>
                                        </p:tav>
                                      </p:tavLst>
                                    </p:anim>
                                    <p:anim calcmode="lin" valueType="num">
                                      <p:cBhvr>
                                        <p:cTn id="73" dur="500" fill="hold"/>
                                        <p:tgtEl>
                                          <p:spTgt spid="73765"/>
                                        </p:tgtEl>
                                        <p:attrNameLst>
                                          <p:attrName>ppt_w</p:attrName>
                                        </p:attrNameLst>
                                      </p:cBhvr>
                                      <p:tavLst>
                                        <p:tav tm="0">
                                          <p:val>
                                            <p:strVal val="#ppt_w+.3"/>
                                          </p:val>
                                        </p:tav>
                                        <p:tav tm="50000">
                                          <p:val>
                                            <p:strVal val="#ppt_w+.3"/>
                                          </p:val>
                                        </p:tav>
                                        <p:tav tm="100000">
                                          <p:val>
                                            <p:strVal val="#ppt_w"/>
                                          </p:val>
                                        </p:tav>
                                      </p:tavLst>
                                    </p:anim>
                                    <p:anim calcmode="lin" valueType="num">
                                      <p:cBhvr>
                                        <p:cTn id="74" dur="500" fill="hold"/>
                                        <p:tgtEl>
                                          <p:spTgt spid="73765"/>
                                        </p:tgtEl>
                                        <p:attrNameLst>
                                          <p:attrName>ppt_x</p:attrName>
                                        </p:attrNameLst>
                                      </p:cBhvr>
                                      <p:tavLst>
                                        <p:tav tm="0">
                                          <p:val>
                                            <p:strVal val="#ppt_x-.3"/>
                                          </p:val>
                                        </p:tav>
                                        <p:tav tm="50000">
                                          <p:val>
                                            <p:strVal val="#ppt_x"/>
                                          </p:val>
                                        </p:tav>
                                        <p:tav tm="100000">
                                          <p:val>
                                            <p:strVal val="#ppt_x"/>
                                          </p:val>
                                        </p:tav>
                                      </p:tavLst>
                                    </p:anim>
                                    <p:anim calcmode="lin" valueType="num">
                                      <p:cBhvr>
                                        <p:cTn id="75" dur="500" fill="hold"/>
                                        <p:tgtEl>
                                          <p:spTgt spid="73765"/>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73763"/>
                                        </p:tgtEl>
                                        <p:attrNameLst>
                                          <p:attrName>style.visibility</p:attrName>
                                        </p:attrNameLst>
                                      </p:cBhvr>
                                      <p:to>
                                        <p:strVal val="visible"/>
                                      </p:to>
                                    </p:set>
                                    <p:anim calcmode="lin" valueType="num">
                                      <p:cBhvr additive="base">
                                        <p:cTn id="80" dur="500" fill="hold"/>
                                        <p:tgtEl>
                                          <p:spTgt spid="73763"/>
                                        </p:tgtEl>
                                        <p:attrNameLst>
                                          <p:attrName>ppt_x</p:attrName>
                                        </p:attrNameLst>
                                      </p:cBhvr>
                                      <p:tavLst>
                                        <p:tav tm="0">
                                          <p:val>
                                            <p:strVal val="#ppt_x"/>
                                          </p:val>
                                        </p:tav>
                                        <p:tav tm="100000">
                                          <p:val>
                                            <p:strVal val="#ppt_x"/>
                                          </p:val>
                                        </p:tav>
                                      </p:tavLst>
                                    </p:anim>
                                    <p:anim calcmode="lin" valueType="num">
                                      <p:cBhvr additive="base">
                                        <p:cTn id="81" dur="500" fill="hold"/>
                                        <p:tgtEl>
                                          <p:spTgt spid="737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8" grpId="0" animBg="1"/>
      <p:bldP spid="73739" grpId="0" animBg="1"/>
      <p:bldP spid="73740" grpId="0"/>
      <p:bldP spid="73743" grpId="0"/>
      <p:bldP spid="73744" grpId="0" animBg="1"/>
      <p:bldP spid="73757" grpId="0" animBg="1"/>
      <p:bldP spid="73763" grpId="0"/>
      <p:bldP spid="73765" grpId="0" animBg="1"/>
      <p:bldP spid="7376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5779" name="Rectangle 3"/>
          <p:cNvSpPr>
            <a:spLocks noGrp="1" noChangeArrowheads="1"/>
          </p:cNvSpPr>
          <p:nvPr>
            <p:ph idx="1"/>
          </p:nvPr>
        </p:nvSpPr>
        <p:spPr>
          <a:xfrm>
            <a:off x="1285852" y="1500174"/>
            <a:ext cx="7578755" cy="4784725"/>
          </a:xfrm>
        </p:spPr>
        <p:txBody>
          <a:bodyPr>
            <a:normAutofit/>
          </a:bodyPr>
          <a:lstStyle/>
          <a:p>
            <a:pPr>
              <a:buFontTx/>
              <a:buNone/>
            </a:pPr>
            <a:r>
              <a:rPr lang="ja-JP" altLang="en-US" sz="1800" dirty="0"/>
              <a:t>スタグフレーションが発生したときには経済活動</a:t>
            </a:r>
            <a:r>
              <a:rPr lang="ja-JP" altLang="en-US" sz="1800" dirty="0" smtClean="0"/>
              <a:t>水準が</a:t>
            </a:r>
            <a:r>
              <a:rPr lang="ja-JP" altLang="en-US" sz="1800" dirty="0"/>
              <a:t>低下する</a:t>
            </a:r>
            <a:r>
              <a:rPr lang="ja-JP" altLang="en-US" sz="1800" dirty="0" smtClean="0"/>
              <a:t>。</a:t>
            </a:r>
            <a:endParaRPr lang="en-US" altLang="ja-JP" sz="1800" dirty="0" smtClean="0"/>
          </a:p>
          <a:p>
            <a:pPr>
              <a:buFontTx/>
              <a:buNone/>
            </a:pPr>
            <a:endParaRPr lang="en-US" altLang="ja-JP" sz="1800" dirty="0" smtClean="0"/>
          </a:p>
          <a:p>
            <a:pPr>
              <a:buFontTx/>
              <a:buNone/>
            </a:pPr>
            <a:r>
              <a:rPr lang="ja-JP" altLang="en-US" sz="1800" dirty="0" smtClean="0"/>
              <a:t>雇</a:t>
            </a:r>
            <a:r>
              <a:rPr lang="ja-JP" altLang="en-US" sz="1800" dirty="0"/>
              <a:t>用量は減少して失業が発生。</a:t>
            </a:r>
            <a:r>
              <a:rPr lang="ja-JP" altLang="en-US" sz="1800" dirty="0" smtClean="0"/>
              <a:t>遊休資本</a:t>
            </a:r>
            <a:r>
              <a:rPr lang="ja-JP" altLang="en-US" sz="1800" dirty="0"/>
              <a:t>が</a:t>
            </a:r>
            <a:r>
              <a:rPr lang="ja-JP" altLang="en-US" sz="1800" dirty="0" smtClean="0"/>
              <a:t>存在し、</a:t>
            </a:r>
            <a:endParaRPr lang="en-US" altLang="ja-JP" sz="1800" dirty="0" smtClean="0"/>
          </a:p>
          <a:p>
            <a:pPr>
              <a:buFontTx/>
              <a:buNone/>
            </a:pPr>
            <a:r>
              <a:rPr lang="ja-JP" altLang="en-US" sz="1800" dirty="0" smtClean="0"/>
              <a:t>労働者</a:t>
            </a:r>
            <a:r>
              <a:rPr lang="ja-JP" altLang="en-US" sz="1800" dirty="0"/>
              <a:t>も企業もうれしい状態では</a:t>
            </a:r>
            <a:r>
              <a:rPr lang="ja-JP" altLang="en-US" sz="1800" dirty="0" smtClean="0"/>
              <a:t>ない。</a:t>
            </a:r>
            <a:endParaRPr lang="en-US" altLang="ja-JP" sz="1800" dirty="0" smtClean="0"/>
          </a:p>
          <a:p>
            <a:pPr>
              <a:buFontTx/>
              <a:buNone/>
            </a:pPr>
            <a:endParaRPr lang="en-US" altLang="ja-JP" sz="1800" dirty="0"/>
          </a:p>
          <a:p>
            <a:pPr>
              <a:buFontTx/>
              <a:buNone/>
            </a:pPr>
            <a:r>
              <a:rPr lang="ja-JP" altLang="en-US" sz="1800" dirty="0" smtClean="0"/>
              <a:t>しかし</a:t>
            </a:r>
            <a:r>
              <a:rPr lang="ja-JP" altLang="en-US" sz="1800" dirty="0"/>
              <a:t>、</a:t>
            </a:r>
            <a:r>
              <a:rPr lang="ja-JP" altLang="en-US" sz="1800" dirty="0" smtClean="0"/>
              <a:t>長期的</a:t>
            </a:r>
            <a:r>
              <a:rPr lang="ja-JP" altLang="en-US" sz="1800" dirty="0"/>
              <a:t>には時間の経過とともに市場の</a:t>
            </a:r>
            <a:r>
              <a:rPr lang="ja-JP" altLang="en-US" sz="1800" dirty="0" smtClean="0"/>
              <a:t>調整</a:t>
            </a:r>
            <a:r>
              <a:rPr lang="ja-JP" altLang="en-US" sz="1800" dirty="0"/>
              <a:t>が進む</a:t>
            </a:r>
            <a:r>
              <a:rPr lang="ja-JP" altLang="en-US" sz="1800" dirty="0" smtClean="0"/>
              <a:t>ので</a:t>
            </a:r>
            <a:endParaRPr lang="en-US" altLang="ja-JP" sz="1800" dirty="0" smtClean="0"/>
          </a:p>
          <a:p>
            <a:pPr>
              <a:buFontTx/>
              <a:buNone/>
            </a:pPr>
            <a:r>
              <a:rPr lang="ja-JP" altLang="en-US" sz="1800" dirty="0" smtClean="0"/>
              <a:t>失業</a:t>
            </a:r>
            <a:r>
              <a:rPr lang="ja-JP" altLang="en-US" sz="1800" dirty="0"/>
              <a:t>や遊休資本は</a:t>
            </a:r>
            <a:r>
              <a:rPr lang="ja-JP" altLang="en-US" sz="1800" dirty="0" smtClean="0"/>
              <a:t>なく</a:t>
            </a:r>
            <a:r>
              <a:rPr lang="ja-JP" altLang="en-US" sz="1800" dirty="0"/>
              <a:t>なってゆく。</a:t>
            </a:r>
          </a:p>
          <a:p>
            <a:pPr>
              <a:buFontTx/>
              <a:buNone/>
            </a:pPr>
            <a:endParaRPr lang="en-US" altLang="ja-JP" sz="1800" dirty="0" smtClean="0"/>
          </a:p>
          <a:p>
            <a:pPr>
              <a:buFontTx/>
              <a:buNone/>
            </a:pPr>
            <a:r>
              <a:rPr lang="ja-JP" altLang="en-US" sz="1800" dirty="0" smtClean="0"/>
              <a:t>ところが</a:t>
            </a:r>
            <a:r>
              <a:rPr lang="ja-JP" altLang="en-US" sz="1800" dirty="0"/>
              <a:t>この調整プロセスでは失業や遊休資本は</a:t>
            </a:r>
            <a:r>
              <a:rPr lang="ja-JP" altLang="en-US" sz="1800" dirty="0" smtClean="0"/>
              <a:t>持続的</a:t>
            </a:r>
            <a:r>
              <a:rPr lang="ja-JP" altLang="en-US" sz="1800" dirty="0"/>
              <a:t>に存在し、</a:t>
            </a:r>
            <a:r>
              <a:rPr lang="ja-JP" altLang="en-US" sz="1800" dirty="0" smtClean="0"/>
              <a:t>特</a:t>
            </a:r>
            <a:endParaRPr lang="en-US" altLang="ja-JP" sz="1800" dirty="0" smtClean="0"/>
          </a:p>
          <a:p>
            <a:pPr>
              <a:buFontTx/>
              <a:buNone/>
            </a:pPr>
            <a:r>
              <a:rPr lang="ja-JP" altLang="en-US" sz="1800" dirty="0" smtClean="0"/>
              <a:t>に</a:t>
            </a:r>
            <a:r>
              <a:rPr lang="ja-JP" altLang="en-US" sz="1800" dirty="0"/>
              <a:t>所得のそれほど高くない</a:t>
            </a:r>
            <a:r>
              <a:rPr lang="ja-JP" altLang="en-US" sz="1800" dirty="0" smtClean="0"/>
              <a:t>労働者に</a:t>
            </a:r>
            <a:r>
              <a:rPr lang="ja-JP" altLang="en-US" sz="1800" dirty="0"/>
              <a:t>とって厳しい状況が続く。</a:t>
            </a:r>
          </a:p>
          <a:p>
            <a:pPr>
              <a:buFontTx/>
              <a:buNone/>
            </a:pPr>
            <a:endParaRPr lang="en-US" altLang="ja-JP" sz="1800" dirty="0" smtClean="0"/>
          </a:p>
          <a:p>
            <a:pPr>
              <a:buFontTx/>
              <a:buNone/>
            </a:pPr>
            <a:r>
              <a:rPr lang="ja-JP" altLang="en-US" sz="1800" dirty="0" smtClean="0"/>
              <a:t>この</a:t>
            </a:r>
            <a:r>
              <a:rPr lang="ja-JP" altLang="en-US" sz="1800" dirty="0"/>
              <a:t>ような事態を緩和するために政府は財政政策を</a:t>
            </a:r>
            <a:r>
              <a:rPr lang="ja-JP" altLang="en-US" sz="1800" dirty="0" smtClean="0"/>
              <a:t>、日本</a:t>
            </a:r>
            <a:r>
              <a:rPr lang="ja-JP" altLang="en-US" sz="1800" dirty="0"/>
              <a:t>銀行は</a:t>
            </a:r>
            <a:r>
              <a:rPr lang="ja-JP" altLang="en-US" sz="1800" dirty="0" smtClean="0"/>
              <a:t>金融</a:t>
            </a:r>
            <a:endParaRPr lang="en-US" altLang="ja-JP" sz="1800" dirty="0" smtClean="0"/>
          </a:p>
          <a:p>
            <a:pPr>
              <a:buFontTx/>
              <a:buNone/>
            </a:pPr>
            <a:r>
              <a:rPr lang="ja-JP" altLang="en-US" sz="1800" dirty="0" smtClean="0"/>
              <a:t>政策</a:t>
            </a:r>
            <a:r>
              <a:rPr lang="ja-JP" altLang="en-US" sz="1800" dirty="0"/>
              <a:t>を使うことができる。</a:t>
            </a:r>
          </a:p>
          <a:p>
            <a:pPr>
              <a:buFontTx/>
              <a:buNone/>
            </a:pPr>
            <a:endParaRPr lang="ja-JP" altLang="en-US" sz="1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1428728" y="214290"/>
            <a:ext cx="7072362" cy="385765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6802" name="Line 2"/>
          <p:cNvSpPr>
            <a:spLocks noChangeShapeType="1"/>
          </p:cNvSpPr>
          <p:nvPr/>
        </p:nvSpPr>
        <p:spPr bwMode="auto">
          <a:xfrm flipV="1">
            <a:off x="2840041" y="477837"/>
            <a:ext cx="0" cy="2808287"/>
          </a:xfrm>
          <a:prstGeom prst="line">
            <a:avLst/>
          </a:prstGeom>
          <a:noFill/>
          <a:ln w="9525">
            <a:solidFill>
              <a:schemeClr val="tx1"/>
            </a:solidFill>
            <a:round/>
            <a:headEnd/>
            <a:tailEnd type="triangle" w="med" len="med"/>
          </a:ln>
          <a:effectLst/>
        </p:spPr>
        <p:txBody>
          <a:bodyPr/>
          <a:lstStyle/>
          <a:p>
            <a:endParaRPr lang="ja-JP" altLang="en-US"/>
          </a:p>
        </p:txBody>
      </p:sp>
      <p:sp>
        <p:nvSpPr>
          <p:cNvPr id="76803" name="Line 3"/>
          <p:cNvSpPr>
            <a:spLocks noChangeShapeType="1"/>
          </p:cNvSpPr>
          <p:nvPr/>
        </p:nvSpPr>
        <p:spPr bwMode="auto">
          <a:xfrm>
            <a:off x="2840041" y="3286124"/>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76804" name="Freeform 4"/>
          <p:cNvSpPr>
            <a:spLocks/>
          </p:cNvSpPr>
          <p:nvPr/>
        </p:nvSpPr>
        <p:spPr bwMode="auto">
          <a:xfrm>
            <a:off x="3200403" y="622299"/>
            <a:ext cx="3024188" cy="2305050"/>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76805" name="Text Box 5"/>
          <p:cNvSpPr txBox="1">
            <a:spLocks noChangeArrowheads="1"/>
          </p:cNvSpPr>
          <p:nvPr/>
        </p:nvSpPr>
        <p:spPr bwMode="auto">
          <a:xfrm>
            <a:off x="6080128" y="2565399"/>
            <a:ext cx="792163"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AD1</a:t>
            </a:r>
          </a:p>
        </p:txBody>
      </p:sp>
      <p:sp>
        <p:nvSpPr>
          <p:cNvPr id="76806" name="Text Box 6"/>
          <p:cNvSpPr txBox="1">
            <a:spLocks noChangeArrowheads="1"/>
          </p:cNvSpPr>
          <p:nvPr/>
        </p:nvSpPr>
        <p:spPr bwMode="auto">
          <a:xfrm>
            <a:off x="5576891" y="3357562"/>
            <a:ext cx="14398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実質</a:t>
            </a:r>
            <a:r>
              <a:rPr lang="en-US" altLang="ja-JP" sz="1600">
                <a:ea typeface="ＭＳ Ｐゴシック" charset="-128"/>
              </a:rPr>
              <a:t>GDP(Y)</a:t>
            </a:r>
          </a:p>
        </p:txBody>
      </p:sp>
      <p:sp>
        <p:nvSpPr>
          <p:cNvPr id="76807" name="Text Box 7"/>
          <p:cNvSpPr txBox="1">
            <a:spLocks noChangeArrowheads="1"/>
          </p:cNvSpPr>
          <p:nvPr/>
        </p:nvSpPr>
        <p:spPr bwMode="auto">
          <a:xfrm>
            <a:off x="2697166" y="3357562"/>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76808" name="Text Box 8"/>
          <p:cNvSpPr txBox="1">
            <a:spLocks noChangeArrowheads="1"/>
          </p:cNvSpPr>
          <p:nvPr/>
        </p:nvSpPr>
        <p:spPr bwMode="auto">
          <a:xfrm>
            <a:off x="1400178" y="549274"/>
            <a:ext cx="13684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物価水準</a:t>
            </a:r>
            <a:r>
              <a:rPr lang="en-US" altLang="ja-JP" sz="1600">
                <a:ea typeface="ＭＳ Ｐゴシック" charset="-128"/>
              </a:rPr>
              <a:t>(P)</a:t>
            </a:r>
          </a:p>
        </p:txBody>
      </p:sp>
      <p:sp>
        <p:nvSpPr>
          <p:cNvPr id="76809" name="Text Box 9"/>
          <p:cNvSpPr txBox="1">
            <a:spLocks noChangeArrowheads="1"/>
          </p:cNvSpPr>
          <p:nvPr/>
        </p:nvSpPr>
        <p:spPr bwMode="auto">
          <a:xfrm>
            <a:off x="2408241" y="3646487"/>
            <a:ext cx="4752975"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図</a:t>
            </a:r>
            <a:r>
              <a:rPr lang="en-US" altLang="ja-JP" sz="1600" dirty="0">
                <a:ea typeface="ＭＳ Ｐゴシック" charset="-128"/>
              </a:rPr>
              <a:t>10</a:t>
            </a:r>
            <a:r>
              <a:rPr lang="ja-JP" altLang="en-US" sz="1600" dirty="0">
                <a:ea typeface="ＭＳ Ｐゴシック" charset="-128"/>
              </a:rPr>
              <a:t>－</a:t>
            </a:r>
            <a:r>
              <a:rPr lang="en-US" altLang="ja-JP" sz="1600" dirty="0" smtClean="0">
                <a:ea typeface="ＭＳ Ｐゴシック" charset="-128"/>
              </a:rPr>
              <a:t>19</a:t>
            </a:r>
            <a:r>
              <a:rPr lang="ja-JP" altLang="en-US" sz="1600" dirty="0">
                <a:ea typeface="ＭＳ Ｐゴシック" charset="-128"/>
              </a:rPr>
              <a:t>　総需要拡大政策</a:t>
            </a:r>
          </a:p>
        </p:txBody>
      </p:sp>
      <p:sp>
        <p:nvSpPr>
          <p:cNvPr id="76810" name="Line 10"/>
          <p:cNvSpPr>
            <a:spLocks noChangeShapeType="1"/>
          </p:cNvSpPr>
          <p:nvPr/>
        </p:nvSpPr>
        <p:spPr bwMode="auto">
          <a:xfrm>
            <a:off x="4352928" y="2133599"/>
            <a:ext cx="0" cy="1152525"/>
          </a:xfrm>
          <a:prstGeom prst="line">
            <a:avLst/>
          </a:prstGeom>
          <a:noFill/>
          <a:ln w="9525">
            <a:solidFill>
              <a:schemeClr val="tx1"/>
            </a:solidFill>
            <a:prstDash val="dash"/>
            <a:round/>
            <a:headEnd/>
            <a:tailEnd/>
          </a:ln>
          <a:effectLst/>
        </p:spPr>
        <p:txBody>
          <a:bodyPr/>
          <a:lstStyle/>
          <a:p>
            <a:endParaRPr lang="ja-JP" altLang="en-US"/>
          </a:p>
        </p:txBody>
      </p:sp>
      <p:sp>
        <p:nvSpPr>
          <p:cNvPr id="76811" name="Line 11"/>
          <p:cNvSpPr>
            <a:spLocks noChangeShapeType="1"/>
          </p:cNvSpPr>
          <p:nvPr/>
        </p:nvSpPr>
        <p:spPr bwMode="auto">
          <a:xfrm flipH="1">
            <a:off x="2840041" y="2133599"/>
            <a:ext cx="1439862" cy="0"/>
          </a:xfrm>
          <a:prstGeom prst="line">
            <a:avLst/>
          </a:prstGeom>
          <a:noFill/>
          <a:ln w="9525">
            <a:solidFill>
              <a:schemeClr val="tx1"/>
            </a:solidFill>
            <a:prstDash val="dash"/>
            <a:round/>
            <a:headEnd/>
            <a:tailEnd/>
          </a:ln>
          <a:effectLst/>
        </p:spPr>
        <p:txBody>
          <a:bodyPr/>
          <a:lstStyle/>
          <a:p>
            <a:endParaRPr lang="ja-JP" altLang="en-US"/>
          </a:p>
        </p:txBody>
      </p:sp>
      <p:sp>
        <p:nvSpPr>
          <p:cNvPr id="76812" name="Text Box 12"/>
          <p:cNvSpPr txBox="1">
            <a:spLocks noChangeArrowheads="1"/>
          </p:cNvSpPr>
          <p:nvPr/>
        </p:nvSpPr>
        <p:spPr bwMode="auto">
          <a:xfrm>
            <a:off x="5648328" y="477837"/>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2</a:t>
            </a:r>
          </a:p>
        </p:txBody>
      </p:sp>
      <p:graphicFrame>
        <p:nvGraphicFramePr>
          <p:cNvPr id="76813" name="Object 13"/>
          <p:cNvGraphicFramePr>
            <a:graphicFrameLocks noChangeAspect="1"/>
          </p:cNvGraphicFramePr>
          <p:nvPr/>
        </p:nvGraphicFramePr>
        <p:xfrm>
          <a:off x="4143373" y="3357562"/>
          <a:ext cx="327030" cy="357190"/>
        </p:xfrm>
        <a:graphic>
          <a:graphicData uri="http://schemas.openxmlformats.org/presentationml/2006/ole">
            <mc:AlternateContent xmlns:mc="http://schemas.openxmlformats.org/markup-compatibility/2006">
              <mc:Choice xmlns:v="urn:schemas-microsoft-com:vml" Requires="v">
                <p:oleObj spid="_x0000_s76916" name="数式" r:id="rId3" imgW="190440" imgH="190440" progId="Equation.3">
                  <p:embed/>
                </p:oleObj>
              </mc:Choice>
              <mc:Fallback>
                <p:oleObj name="数式" r:id="rId3" imgW="190440" imgH="190440" progId="Equation.3">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3373" y="3357562"/>
                        <a:ext cx="327030" cy="3571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814" name="Object 14"/>
          <p:cNvGraphicFramePr>
            <a:graphicFrameLocks noChangeAspect="1"/>
          </p:cNvGraphicFramePr>
          <p:nvPr/>
        </p:nvGraphicFramePr>
        <p:xfrm>
          <a:off x="2428860" y="2003424"/>
          <a:ext cx="320693" cy="354006"/>
        </p:xfrm>
        <a:graphic>
          <a:graphicData uri="http://schemas.openxmlformats.org/presentationml/2006/ole">
            <mc:AlternateContent xmlns:mc="http://schemas.openxmlformats.org/markup-compatibility/2006">
              <mc:Choice xmlns:v="urn:schemas-microsoft-com:vml" Requires="v">
                <p:oleObj spid="_x0000_s76917" name="数式" r:id="rId5" imgW="203040" imgH="190440" progId="Equation.3">
                  <p:embed/>
                </p:oleObj>
              </mc:Choice>
              <mc:Fallback>
                <p:oleObj name="数式" r:id="rId5" imgW="203040" imgH="190440" progId="Equation.3">
                  <p:embed/>
                  <p:pic>
                    <p:nvPicPr>
                      <p:cNvPr id="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60" y="2003424"/>
                        <a:ext cx="320693" cy="35400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15" name="Text Box 15"/>
          <p:cNvSpPr txBox="1">
            <a:spLocks noChangeArrowheads="1"/>
          </p:cNvSpPr>
          <p:nvPr/>
        </p:nvSpPr>
        <p:spPr bwMode="auto">
          <a:xfrm>
            <a:off x="4137028" y="1773237"/>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E</a:t>
            </a:r>
          </a:p>
        </p:txBody>
      </p:sp>
      <p:sp>
        <p:nvSpPr>
          <p:cNvPr id="76816" name="Freeform 16"/>
          <p:cNvSpPr>
            <a:spLocks/>
          </p:cNvSpPr>
          <p:nvPr/>
        </p:nvSpPr>
        <p:spPr bwMode="auto">
          <a:xfrm>
            <a:off x="3200403" y="693737"/>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76817" name="Freeform 17"/>
          <p:cNvSpPr>
            <a:spLocks/>
          </p:cNvSpPr>
          <p:nvPr/>
        </p:nvSpPr>
        <p:spPr bwMode="auto">
          <a:xfrm>
            <a:off x="3632203" y="909637"/>
            <a:ext cx="2376488" cy="2305050"/>
          </a:xfrm>
          <a:custGeom>
            <a:avLst/>
            <a:gdLst/>
            <a:ahLst/>
            <a:cxnLst>
              <a:cxn ang="0">
                <a:pos x="0" y="1452"/>
              </a:cxn>
              <a:cxn ang="0">
                <a:pos x="499" y="1134"/>
              </a:cxn>
              <a:cxn ang="0">
                <a:pos x="1497" y="0"/>
              </a:cxn>
            </a:cxnLst>
            <a:rect l="0" t="0" r="r" b="b"/>
            <a:pathLst>
              <a:path w="1497" h="1452">
                <a:moveTo>
                  <a:pt x="0" y="1452"/>
                </a:moveTo>
                <a:cubicBezTo>
                  <a:pt x="125" y="1414"/>
                  <a:pt x="250" y="1376"/>
                  <a:pt x="499" y="1134"/>
                </a:cubicBezTo>
                <a:cubicBezTo>
                  <a:pt x="748" y="892"/>
                  <a:pt x="1122" y="446"/>
                  <a:pt x="1497" y="0"/>
                </a:cubicBezTo>
              </a:path>
            </a:pathLst>
          </a:custGeom>
          <a:noFill/>
          <a:ln w="38100" cap="flat">
            <a:solidFill>
              <a:schemeClr val="tx1"/>
            </a:solidFill>
            <a:prstDash val="dash"/>
            <a:round/>
            <a:headEnd/>
            <a:tailEnd/>
          </a:ln>
          <a:effectLst/>
        </p:spPr>
        <p:txBody>
          <a:bodyPr/>
          <a:lstStyle/>
          <a:p>
            <a:endParaRPr lang="ja-JP" altLang="en-US"/>
          </a:p>
        </p:txBody>
      </p:sp>
      <p:sp>
        <p:nvSpPr>
          <p:cNvPr id="76818" name="Line 18"/>
          <p:cNvSpPr>
            <a:spLocks noChangeShapeType="1"/>
          </p:cNvSpPr>
          <p:nvPr/>
        </p:nvSpPr>
        <p:spPr bwMode="auto">
          <a:xfrm>
            <a:off x="4784728" y="549274"/>
            <a:ext cx="0" cy="273685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graphicFrame>
        <p:nvGraphicFramePr>
          <p:cNvPr id="76819" name="Object 19"/>
          <p:cNvGraphicFramePr>
            <a:graphicFrameLocks noChangeAspect="1"/>
          </p:cNvGraphicFramePr>
          <p:nvPr/>
        </p:nvGraphicFramePr>
        <p:xfrm>
          <a:off x="4643438" y="3357562"/>
          <a:ext cx="331791" cy="357190"/>
        </p:xfrm>
        <a:graphic>
          <a:graphicData uri="http://schemas.openxmlformats.org/presentationml/2006/ole">
            <mc:AlternateContent xmlns:mc="http://schemas.openxmlformats.org/markup-compatibility/2006">
              <mc:Choice xmlns:v="urn:schemas-microsoft-com:vml" Requires="v">
                <p:oleObj spid="_x0000_s76918" name="数式" r:id="rId7" imgW="190440" imgH="215640" progId="Equation.3">
                  <p:embed/>
                </p:oleObj>
              </mc:Choice>
              <mc:Fallback>
                <p:oleObj name="数式" r:id="rId7" imgW="190440" imgH="215640" progId="Equation.3">
                  <p:embed/>
                  <p:pic>
                    <p:nvPicPr>
                      <p:cNvPr id="0"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3438" y="3357562"/>
                        <a:ext cx="331791" cy="35719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20" name="Text Box 20"/>
          <p:cNvSpPr txBox="1">
            <a:spLocks noChangeArrowheads="1"/>
          </p:cNvSpPr>
          <p:nvPr/>
        </p:nvSpPr>
        <p:spPr bwMode="auto">
          <a:xfrm>
            <a:off x="6080128" y="838199"/>
            <a:ext cx="792163"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ＡＳ</a:t>
            </a:r>
            <a:r>
              <a:rPr lang="en-US" altLang="ja-JP" sz="1600">
                <a:ea typeface="ＭＳ Ｐゴシック" charset="-128"/>
              </a:rPr>
              <a:t>1</a:t>
            </a:r>
          </a:p>
        </p:txBody>
      </p:sp>
      <p:sp>
        <p:nvSpPr>
          <p:cNvPr id="76821" name="Line 21"/>
          <p:cNvSpPr>
            <a:spLocks noChangeShapeType="1"/>
          </p:cNvSpPr>
          <p:nvPr/>
        </p:nvSpPr>
        <p:spPr bwMode="auto">
          <a:xfrm flipH="1">
            <a:off x="5505453" y="982662"/>
            <a:ext cx="431800" cy="0"/>
          </a:xfrm>
          <a:prstGeom prst="line">
            <a:avLst/>
          </a:prstGeom>
          <a:noFill/>
          <a:ln w="9525">
            <a:solidFill>
              <a:schemeClr val="tx1"/>
            </a:solidFill>
            <a:round/>
            <a:headEnd/>
            <a:tailEnd type="triangle" w="med" len="med"/>
          </a:ln>
          <a:effectLst/>
        </p:spPr>
        <p:txBody>
          <a:bodyPr/>
          <a:lstStyle/>
          <a:p>
            <a:endParaRPr lang="ja-JP" altLang="en-US"/>
          </a:p>
        </p:txBody>
      </p:sp>
      <p:sp>
        <p:nvSpPr>
          <p:cNvPr id="76828" name="Freeform 28"/>
          <p:cNvSpPr>
            <a:spLocks/>
          </p:cNvSpPr>
          <p:nvPr/>
        </p:nvSpPr>
        <p:spPr bwMode="auto">
          <a:xfrm>
            <a:off x="4137028" y="549274"/>
            <a:ext cx="2519363" cy="1944688"/>
          </a:xfrm>
          <a:custGeom>
            <a:avLst/>
            <a:gdLst/>
            <a:ahLst/>
            <a:cxnLst>
              <a:cxn ang="0">
                <a:pos x="0" y="0"/>
              </a:cxn>
              <a:cxn ang="0">
                <a:pos x="499" y="817"/>
              </a:cxn>
              <a:cxn ang="0">
                <a:pos x="1905" y="1452"/>
              </a:cxn>
            </a:cxnLst>
            <a:rect l="0" t="0" r="r" b="b"/>
            <a:pathLst>
              <a:path w="1905" h="1452">
                <a:moveTo>
                  <a:pt x="0" y="0"/>
                </a:moveTo>
                <a:cubicBezTo>
                  <a:pt x="91" y="287"/>
                  <a:pt x="182" y="575"/>
                  <a:pt x="499" y="817"/>
                </a:cubicBezTo>
                <a:cubicBezTo>
                  <a:pt x="816" y="1059"/>
                  <a:pt x="1671" y="1346"/>
                  <a:pt x="1905" y="1452"/>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76829" name="Line 29"/>
          <p:cNvSpPr>
            <a:spLocks noChangeShapeType="1"/>
          </p:cNvSpPr>
          <p:nvPr/>
        </p:nvSpPr>
        <p:spPr bwMode="auto">
          <a:xfrm>
            <a:off x="3560766" y="693737"/>
            <a:ext cx="503237" cy="0"/>
          </a:xfrm>
          <a:prstGeom prst="line">
            <a:avLst/>
          </a:prstGeom>
          <a:noFill/>
          <a:ln w="25400">
            <a:solidFill>
              <a:srgbClr val="FF0000"/>
            </a:solidFill>
            <a:round/>
            <a:headEnd/>
            <a:tailEnd type="triangle" w="med" len="med"/>
          </a:ln>
          <a:effectLst/>
        </p:spPr>
        <p:txBody>
          <a:bodyPr/>
          <a:lstStyle/>
          <a:p>
            <a:endParaRPr lang="ja-JP" altLang="en-US"/>
          </a:p>
        </p:txBody>
      </p:sp>
      <p:sp>
        <p:nvSpPr>
          <p:cNvPr id="76830" name="Text Box 30"/>
          <p:cNvSpPr txBox="1">
            <a:spLocks noChangeArrowheads="1"/>
          </p:cNvSpPr>
          <p:nvPr/>
        </p:nvSpPr>
        <p:spPr bwMode="auto">
          <a:xfrm>
            <a:off x="6513516" y="2133599"/>
            <a:ext cx="792162"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AD2</a:t>
            </a:r>
          </a:p>
        </p:txBody>
      </p:sp>
      <p:sp>
        <p:nvSpPr>
          <p:cNvPr id="76831" name="Text Box 31"/>
          <p:cNvSpPr txBox="1">
            <a:spLocks noChangeArrowheads="1"/>
          </p:cNvSpPr>
          <p:nvPr/>
        </p:nvSpPr>
        <p:spPr bwMode="auto">
          <a:xfrm>
            <a:off x="1328708" y="4214818"/>
            <a:ext cx="7529540" cy="641350"/>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政府は政府支出を増やし減税を行うことで総需要曲線を右にシフトさせて完全雇用を実現することが可能。</a:t>
            </a:r>
          </a:p>
        </p:txBody>
      </p:sp>
      <p:sp>
        <p:nvSpPr>
          <p:cNvPr id="76832" name="Text Box 32"/>
          <p:cNvSpPr txBox="1">
            <a:spLocks noChangeArrowheads="1"/>
          </p:cNvSpPr>
          <p:nvPr/>
        </p:nvSpPr>
        <p:spPr bwMode="auto">
          <a:xfrm>
            <a:off x="1257270" y="4929198"/>
            <a:ext cx="7886730" cy="923330"/>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日本銀行は債権の買いオペを行い経済の貨幣量を増加させて実質利子率を低下させることにより企業の投資を引き上げて総需要を増やしてやることができる。（これを金融緩和と</a:t>
            </a:r>
            <a:r>
              <a:rPr lang="ja-JP" altLang="en-US" sz="1800" dirty="0" smtClean="0">
                <a:ea typeface="ＭＳ Ｐゴシック" charset="-128"/>
              </a:rPr>
              <a:t>いう。）</a:t>
            </a:r>
            <a:endParaRPr lang="ja-JP" altLang="en-US" sz="1800" dirty="0">
              <a:ea typeface="ＭＳ Ｐゴシック" charset="-128"/>
            </a:endParaRPr>
          </a:p>
        </p:txBody>
      </p:sp>
      <p:sp>
        <p:nvSpPr>
          <p:cNvPr id="76833" name="Text Box 33"/>
          <p:cNvSpPr txBox="1">
            <a:spLocks noChangeArrowheads="1"/>
          </p:cNvSpPr>
          <p:nvPr/>
        </p:nvSpPr>
        <p:spPr bwMode="auto">
          <a:xfrm>
            <a:off x="1257270" y="6072206"/>
            <a:ext cx="7672416" cy="369332"/>
          </a:xfrm>
          <a:prstGeom prst="rect">
            <a:avLst/>
          </a:prstGeom>
          <a:noFill/>
          <a:ln w="9525">
            <a:noFill/>
            <a:miter lim="800000"/>
            <a:headEnd/>
            <a:tailEnd/>
          </a:ln>
          <a:effectLst/>
        </p:spPr>
        <p:txBody>
          <a:bodyPr wrap="square">
            <a:spAutoFit/>
          </a:bodyPr>
          <a:lstStyle/>
          <a:p>
            <a:r>
              <a:rPr lang="ja-JP" altLang="en-US" sz="1800" dirty="0">
                <a:ea typeface="ＭＳ Ｐゴシック" charset="-128"/>
              </a:rPr>
              <a:t>財政政策や金融政策によって需要曲線を</a:t>
            </a:r>
            <a:r>
              <a:rPr lang="en-US" altLang="ja-JP" sz="1800" dirty="0">
                <a:ea typeface="ＭＳ Ｐゴシック" charset="-128"/>
              </a:rPr>
              <a:t>AD1</a:t>
            </a:r>
            <a:r>
              <a:rPr lang="ja-JP" altLang="en-US" sz="1800" dirty="0">
                <a:ea typeface="ＭＳ Ｐゴシック" charset="-128"/>
              </a:rPr>
              <a:t>から</a:t>
            </a:r>
            <a:r>
              <a:rPr lang="en-US" altLang="ja-JP" sz="1800" dirty="0">
                <a:ea typeface="ＭＳ Ｐゴシック" charset="-128"/>
              </a:rPr>
              <a:t>AD2</a:t>
            </a:r>
            <a:r>
              <a:rPr lang="ja-JP" altLang="en-US" sz="1800" dirty="0" err="1">
                <a:ea typeface="ＭＳ Ｐゴシック" charset="-128"/>
              </a:rPr>
              <a:t>へと</a:t>
            </a:r>
            <a:r>
              <a:rPr lang="ja-JP" altLang="en-US" sz="1800" dirty="0">
                <a:ea typeface="ＭＳ Ｐゴシック" charset="-128"/>
              </a:rPr>
              <a:t>右シフトさせている。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6829"/>
                                        </p:tgtEl>
                                        <p:attrNameLst>
                                          <p:attrName>style.visibility</p:attrName>
                                        </p:attrNameLst>
                                      </p:cBhvr>
                                      <p:to>
                                        <p:strVal val="visible"/>
                                      </p:to>
                                    </p:set>
                                    <p:animEffect transition="in" filter="diamond(in)">
                                      <p:cBhvr>
                                        <p:cTn id="7" dur="1000"/>
                                        <p:tgtEl>
                                          <p:spTgt spid="76829"/>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grpId="0" nodeType="clickEffect">
                                  <p:stCondLst>
                                    <p:cond delay="0"/>
                                  </p:stCondLst>
                                  <p:childTnLst>
                                    <p:set>
                                      <p:cBhvr>
                                        <p:cTn id="11" dur="1" fill="hold">
                                          <p:stCondLst>
                                            <p:cond delay="0"/>
                                          </p:stCondLst>
                                        </p:cTn>
                                        <p:tgtEl>
                                          <p:spTgt spid="76828"/>
                                        </p:tgtEl>
                                        <p:attrNameLst>
                                          <p:attrName>style.visibility</p:attrName>
                                        </p:attrNameLst>
                                      </p:cBhvr>
                                      <p:to>
                                        <p:strVal val="visible"/>
                                      </p:to>
                                    </p:set>
                                    <p:anim calcmode="lin" valueType="num">
                                      <p:cBhvr>
                                        <p:cTn id="12" dur="500" fill="hold"/>
                                        <p:tgtEl>
                                          <p:spTgt spid="76828"/>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76828"/>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76828"/>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76828"/>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39" presetClass="entr" presetSubtype="0" accel="100000" fill="hold" grpId="0" nodeType="afterEffect">
                                  <p:stCondLst>
                                    <p:cond delay="0"/>
                                  </p:stCondLst>
                                  <p:childTnLst>
                                    <p:set>
                                      <p:cBhvr>
                                        <p:cTn id="18" dur="1" fill="hold">
                                          <p:stCondLst>
                                            <p:cond delay="0"/>
                                          </p:stCondLst>
                                        </p:cTn>
                                        <p:tgtEl>
                                          <p:spTgt spid="76830"/>
                                        </p:tgtEl>
                                        <p:attrNameLst>
                                          <p:attrName>style.visibility</p:attrName>
                                        </p:attrNameLst>
                                      </p:cBhvr>
                                      <p:to>
                                        <p:strVal val="visible"/>
                                      </p:to>
                                    </p:set>
                                    <p:anim calcmode="lin" valueType="num">
                                      <p:cBhvr>
                                        <p:cTn id="19" dur="500" fill="hold"/>
                                        <p:tgtEl>
                                          <p:spTgt spid="76830"/>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76830"/>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76830"/>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768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28" grpId="0" animBg="1"/>
      <p:bldP spid="76829" grpId="0" animBg="1"/>
      <p:bldP spid="7683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Text Box 4"/>
          <p:cNvSpPr txBox="1">
            <a:spLocks noChangeArrowheads="1"/>
          </p:cNvSpPr>
          <p:nvPr/>
        </p:nvSpPr>
        <p:spPr bwMode="auto">
          <a:xfrm>
            <a:off x="1357290" y="642918"/>
            <a:ext cx="7529540" cy="3554819"/>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しかし、財政政策は家計の予想を変化させてしまい、その効果を発揮できないかもしれない。</a:t>
            </a:r>
          </a:p>
          <a:p>
            <a:pPr>
              <a:spcBef>
                <a:spcPct val="50000"/>
              </a:spcBef>
            </a:pPr>
            <a:r>
              <a:rPr lang="ja-JP" altLang="en-US" sz="1800" dirty="0">
                <a:ea typeface="ＭＳ Ｐゴシック" charset="-128"/>
              </a:rPr>
              <a:t>また総需要の水準が非常に高く経済の状態が図</a:t>
            </a:r>
            <a:r>
              <a:rPr lang="en-US" altLang="ja-JP" sz="1800" dirty="0" smtClean="0">
                <a:ea typeface="ＭＳ Ｐゴシック" charset="-128"/>
              </a:rPr>
              <a:t>10-12</a:t>
            </a:r>
            <a:r>
              <a:rPr lang="ja-JP" altLang="en-US" sz="1800" dirty="0" smtClean="0">
                <a:ea typeface="ＭＳ Ｐゴシック" charset="-128"/>
              </a:rPr>
              <a:t>の</a:t>
            </a:r>
            <a:r>
              <a:rPr lang="ja-JP" altLang="en-US" sz="1800" dirty="0">
                <a:ea typeface="ＭＳ Ｐゴシック" charset="-128"/>
              </a:rPr>
              <a:t>点</a:t>
            </a:r>
            <a:r>
              <a:rPr lang="en-US" altLang="ja-JP" sz="1800" dirty="0">
                <a:ea typeface="ＭＳ Ｐゴシック" charset="-128"/>
              </a:rPr>
              <a:t>E</a:t>
            </a:r>
            <a:r>
              <a:rPr lang="ja-JP" altLang="en-US" sz="1800" dirty="0" err="1">
                <a:ea typeface="ＭＳ Ｐゴシック" charset="-128"/>
              </a:rPr>
              <a:t>のように</a:t>
            </a:r>
            <a:r>
              <a:rPr lang="ja-JP" altLang="en-US" sz="1800" dirty="0">
                <a:ea typeface="ＭＳ Ｐゴシック" charset="-128"/>
              </a:rPr>
              <a:t>なっているときはどうだろうか。このような状況では、労働者にとっては自分が働きたいと思っている以上に働かされてしまい、企業の生産設備は過剰に酷使されているので損耗も激しい</a:t>
            </a:r>
            <a:r>
              <a:rPr lang="ja-JP" altLang="en-US" sz="1800" dirty="0" smtClean="0">
                <a:ea typeface="ＭＳ Ｐゴシック" charset="-128"/>
              </a:rPr>
              <a:t>。　　この</a:t>
            </a:r>
            <a:r>
              <a:rPr lang="ja-JP" altLang="en-US" sz="1800" dirty="0">
                <a:ea typeface="ＭＳ Ｐゴシック" charset="-128"/>
              </a:rPr>
              <a:t>状態が続くと物価も上昇してくるだろうからインフレ発生の恐れもある。</a:t>
            </a:r>
          </a:p>
          <a:p>
            <a:pPr>
              <a:spcBef>
                <a:spcPct val="50000"/>
              </a:spcBef>
            </a:pPr>
            <a:r>
              <a:rPr lang="ja-JP" altLang="en-US" sz="1800" dirty="0">
                <a:ea typeface="ＭＳ Ｐゴシック" charset="-128"/>
              </a:rPr>
              <a:t>この場合に</a:t>
            </a:r>
            <a:r>
              <a:rPr lang="ja-JP" altLang="en-US" sz="1800" dirty="0" smtClean="0">
                <a:ea typeface="ＭＳ Ｐゴシック" charset="-128"/>
              </a:rPr>
              <a:t>は、政府が政府</a:t>
            </a:r>
            <a:r>
              <a:rPr lang="ja-JP" altLang="en-US" sz="1800" dirty="0">
                <a:ea typeface="ＭＳ Ｐゴシック" charset="-128"/>
              </a:rPr>
              <a:t>支出を削減したり、日本</a:t>
            </a:r>
            <a:r>
              <a:rPr lang="ja-JP" altLang="en-US" sz="1800" dirty="0" smtClean="0">
                <a:ea typeface="ＭＳ Ｐゴシック" charset="-128"/>
              </a:rPr>
              <a:t>銀行が売り</a:t>
            </a:r>
            <a:r>
              <a:rPr lang="ja-JP" altLang="en-US" sz="1800" dirty="0">
                <a:ea typeface="ＭＳ Ｐゴシック" charset="-128"/>
              </a:rPr>
              <a:t>オペにより経済の中の貨幣量を減少させて投資を抑えることで（これを金融引き締めという）、総需要を抑えて経済を完全雇用の水準に引き戻すことができる。</a:t>
            </a:r>
          </a:p>
          <a:p>
            <a:pPr>
              <a:spcBef>
                <a:spcPct val="50000"/>
              </a:spcBef>
            </a:pPr>
            <a:endParaRPr lang="ja-JP" altLang="en-US" sz="1800" dirty="0">
              <a:ea typeface="ＭＳ Ｐゴシック" charset="-128"/>
            </a:endParaRPr>
          </a:p>
        </p:txBody>
      </p:sp>
      <p:cxnSp>
        <p:nvCxnSpPr>
          <p:cNvPr id="3" name="直線矢印コネクタ 2"/>
          <p:cNvCxnSpPr/>
          <p:nvPr/>
        </p:nvCxnSpPr>
        <p:spPr bwMode="auto">
          <a:xfrm>
            <a:off x="4139952" y="2348880"/>
            <a:ext cx="285752"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Text Box 4"/>
          <p:cNvSpPr txBox="1">
            <a:spLocks noChangeArrowheads="1"/>
          </p:cNvSpPr>
          <p:nvPr/>
        </p:nvSpPr>
        <p:spPr bwMode="auto">
          <a:xfrm>
            <a:off x="1285852" y="642918"/>
            <a:ext cx="7600978" cy="535531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さて、経済を安定化させる方法としては財政政策と金融政策は同じ効果を持つが、企業の投資に与える影響はまったく逆になっていることに注意！</a:t>
            </a:r>
          </a:p>
          <a:p>
            <a:pPr>
              <a:spcBef>
                <a:spcPct val="50000"/>
              </a:spcBef>
            </a:pPr>
            <a:r>
              <a:rPr lang="ja-JP" altLang="en-US" b="1" dirty="0">
                <a:ea typeface="ＭＳ Ｐゴシック" charset="-128"/>
              </a:rPr>
              <a:t>日本銀行の金融政策</a:t>
            </a:r>
            <a:r>
              <a:rPr lang="ja-JP" altLang="en-US" sz="1800" dirty="0">
                <a:ea typeface="ＭＳ Ｐゴシック" charset="-128"/>
              </a:rPr>
              <a:t>・・・</a:t>
            </a:r>
            <a:r>
              <a:rPr lang="ja-JP" altLang="en-US" sz="1800" dirty="0" smtClean="0">
                <a:ea typeface="ＭＳ Ｐゴシック" charset="-128"/>
              </a:rPr>
              <a:t>貨幣</a:t>
            </a:r>
            <a:r>
              <a:rPr lang="ja-JP" altLang="en-US" sz="1800" dirty="0">
                <a:ea typeface="ＭＳ Ｐゴシック" charset="-128"/>
              </a:rPr>
              <a:t>量</a:t>
            </a:r>
            <a:r>
              <a:rPr lang="ja-JP" altLang="en-US" sz="1800" dirty="0" smtClean="0">
                <a:ea typeface="ＭＳ Ｐゴシック" charset="-128"/>
              </a:rPr>
              <a:t>の</a:t>
            </a:r>
            <a:r>
              <a:rPr lang="ja-JP" altLang="en-US" sz="1800" dirty="0">
                <a:ea typeface="ＭＳ Ｐゴシック" charset="-128"/>
              </a:rPr>
              <a:t>増加に伴い利子率を低下</a:t>
            </a:r>
            <a:r>
              <a:rPr lang="ja-JP" altLang="en-US" sz="1800" dirty="0" smtClean="0">
                <a:ea typeface="ＭＳ Ｐゴシック" charset="-128"/>
              </a:rPr>
              <a:t>させて　　　　　</a:t>
            </a:r>
            <a:endParaRPr lang="en-US" altLang="ja-JP" sz="1800" dirty="0" smtClean="0">
              <a:ea typeface="ＭＳ Ｐゴシック" charset="-128"/>
            </a:endParaRPr>
          </a:p>
          <a:p>
            <a:pPr>
              <a:spcBef>
                <a:spcPct val="50000"/>
              </a:spcBef>
            </a:pPr>
            <a:r>
              <a:rPr lang="ja-JP" altLang="en-US" sz="1800" dirty="0" smtClean="0">
                <a:ea typeface="ＭＳ Ｐゴシック" charset="-128"/>
              </a:rPr>
              <a:t>　　　　　　　　　　　　　　　　　　　　　投資</a:t>
            </a:r>
            <a:r>
              <a:rPr lang="ja-JP" altLang="en-US" sz="1800" dirty="0">
                <a:ea typeface="ＭＳ Ｐゴシック" charset="-128"/>
              </a:rPr>
              <a:t>を増やしている。</a:t>
            </a:r>
          </a:p>
          <a:p>
            <a:pPr>
              <a:spcBef>
                <a:spcPct val="50000"/>
              </a:spcBef>
            </a:pPr>
            <a:r>
              <a:rPr lang="ja-JP" altLang="en-US" b="1" dirty="0">
                <a:ea typeface="ＭＳ Ｐゴシック" charset="-128"/>
              </a:rPr>
              <a:t>財政政策</a:t>
            </a:r>
            <a:r>
              <a:rPr lang="ja-JP" altLang="en-US" sz="1800" dirty="0">
                <a:ea typeface="ＭＳ Ｐゴシック" charset="-128"/>
              </a:rPr>
              <a:t>・・・財政政策そのものに利子率を変化させる効果は無い</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r>
              <a:rPr lang="ja-JP" altLang="en-US" sz="1800" dirty="0" smtClean="0">
                <a:ea typeface="ＭＳ Ｐゴシック" charset="-128"/>
              </a:rPr>
              <a:t>　　　　　　　　　　　直接的</a:t>
            </a:r>
            <a:r>
              <a:rPr lang="ja-JP" altLang="en-US" sz="1800" dirty="0">
                <a:ea typeface="ＭＳ Ｐゴシック" charset="-128"/>
              </a:rPr>
              <a:t>に総需要を引き上げる</a:t>
            </a:r>
            <a:r>
              <a:rPr lang="ja-JP" altLang="en-US" sz="1800" dirty="0" smtClean="0">
                <a:ea typeface="ＭＳ Ｐゴシック" charset="-128"/>
              </a:rPr>
              <a:t>。　　</a:t>
            </a:r>
            <a:endParaRPr lang="en-US" altLang="ja-JP" sz="1800" dirty="0" smtClean="0">
              <a:ea typeface="ＭＳ Ｐゴシック" charset="-128"/>
            </a:endParaRPr>
          </a:p>
          <a:p>
            <a:pPr>
              <a:spcBef>
                <a:spcPct val="50000"/>
              </a:spcBef>
            </a:pPr>
            <a:r>
              <a:rPr lang="ja-JP" altLang="en-US" sz="1800" dirty="0" smtClean="0">
                <a:ea typeface="ＭＳ Ｐゴシック" charset="-128"/>
              </a:rPr>
              <a:t>⇒経済</a:t>
            </a:r>
            <a:r>
              <a:rPr lang="ja-JP" altLang="en-US" sz="1800" dirty="0">
                <a:ea typeface="ＭＳ Ｐゴシック" charset="-128"/>
              </a:rPr>
              <a:t>の生産水準が高まり実質</a:t>
            </a:r>
            <a:r>
              <a:rPr lang="en-US" altLang="ja-JP" sz="1800" dirty="0">
                <a:ea typeface="ＭＳ Ｐゴシック" charset="-128"/>
              </a:rPr>
              <a:t>GDP</a:t>
            </a:r>
            <a:r>
              <a:rPr lang="ja-JP" altLang="en-US" sz="1800" dirty="0">
                <a:ea typeface="ＭＳ Ｐゴシック" charset="-128"/>
              </a:rPr>
              <a:t>と名目</a:t>
            </a:r>
            <a:r>
              <a:rPr lang="en-US" altLang="ja-JP" sz="1800" dirty="0">
                <a:ea typeface="ＭＳ Ｐゴシック" charset="-128"/>
              </a:rPr>
              <a:t>GDP</a:t>
            </a:r>
            <a:r>
              <a:rPr lang="ja-JP" altLang="en-US" sz="1800" dirty="0">
                <a:ea typeface="ＭＳ Ｐゴシック" charset="-128"/>
              </a:rPr>
              <a:t>が増加する</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r>
              <a:rPr lang="ja-JP" altLang="en-US" sz="1800" dirty="0" smtClean="0">
                <a:ea typeface="ＭＳ Ｐゴシック" charset="-128"/>
              </a:rPr>
              <a:t>⇒名目</a:t>
            </a:r>
            <a:r>
              <a:rPr lang="en-US" altLang="ja-JP" sz="1800" dirty="0">
                <a:ea typeface="ＭＳ Ｐゴシック" charset="-128"/>
              </a:rPr>
              <a:t>GDP</a:t>
            </a:r>
            <a:r>
              <a:rPr lang="ja-JP" altLang="en-US" sz="1800" dirty="0">
                <a:ea typeface="ＭＳ Ｐゴシック" charset="-128"/>
              </a:rPr>
              <a:t>の増加は取引に必要な貨幣の量を増やすので人々の貨幣</a:t>
            </a:r>
            <a:r>
              <a:rPr lang="ja-JP" altLang="en-US" sz="1800" dirty="0" smtClean="0">
                <a:ea typeface="ＭＳ Ｐゴシック" charset="-128"/>
              </a:rPr>
              <a:t>需要　　</a:t>
            </a:r>
            <a:endParaRPr lang="en-US" altLang="ja-JP" sz="1800" dirty="0" smtClean="0">
              <a:ea typeface="ＭＳ Ｐゴシック" charset="-128"/>
            </a:endParaRPr>
          </a:p>
          <a:p>
            <a:pPr>
              <a:spcBef>
                <a:spcPct val="50000"/>
              </a:spcBef>
            </a:pPr>
            <a:r>
              <a:rPr lang="ja-JP" altLang="en-US" sz="1800" dirty="0" smtClean="0">
                <a:ea typeface="ＭＳ Ｐゴシック" charset="-128"/>
              </a:rPr>
              <a:t>　　　が</a:t>
            </a:r>
            <a:r>
              <a:rPr lang="ja-JP" altLang="en-US" sz="1800" dirty="0">
                <a:ea typeface="ＭＳ Ｐゴシック" charset="-128"/>
              </a:rPr>
              <a:t>増加する</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r>
              <a:rPr lang="ja-JP" altLang="en-US" sz="1800" dirty="0" smtClean="0">
                <a:ea typeface="ＭＳ Ｐゴシック" charset="-128"/>
              </a:rPr>
              <a:t>⇒人々</a:t>
            </a:r>
            <a:r>
              <a:rPr lang="ja-JP" altLang="en-US" sz="1800" dirty="0">
                <a:ea typeface="ＭＳ Ｐゴシック" charset="-128"/>
              </a:rPr>
              <a:t>は高い利子率であっても</a:t>
            </a:r>
            <a:r>
              <a:rPr lang="ja-JP" altLang="en-US" sz="1800" dirty="0" smtClean="0">
                <a:ea typeface="ＭＳ Ｐゴシック" charset="-128"/>
              </a:rPr>
              <a:t>貨幣保有を</a:t>
            </a:r>
            <a:r>
              <a:rPr lang="ja-JP" altLang="en-US" sz="1800" dirty="0">
                <a:ea typeface="ＭＳ Ｐゴシック" charset="-128"/>
              </a:rPr>
              <a:t>欲するので利子率は上昇する</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r>
              <a:rPr lang="ja-JP" altLang="en-US" sz="1800" dirty="0" smtClean="0">
                <a:ea typeface="ＭＳ Ｐゴシック" charset="-128"/>
              </a:rPr>
              <a:t>⇒企業</a:t>
            </a:r>
            <a:r>
              <a:rPr lang="ja-JP" altLang="en-US" sz="1800" dirty="0">
                <a:ea typeface="ＭＳ Ｐゴシック" charset="-128"/>
              </a:rPr>
              <a:t>の投資は減少する。</a:t>
            </a:r>
          </a:p>
          <a:p>
            <a:pPr>
              <a:spcBef>
                <a:spcPct val="50000"/>
              </a:spcBef>
            </a:pPr>
            <a:r>
              <a:rPr lang="ja-JP" altLang="en-US" sz="1800" dirty="0">
                <a:ea typeface="ＭＳ Ｐゴシック" charset="-128"/>
              </a:rPr>
              <a:t>このように、財政政策の結果、政府による需要創出効果によって企業の投資需要が押しのけられることを</a:t>
            </a:r>
            <a:r>
              <a:rPr lang="ja-JP" altLang="en-US" sz="1800" dirty="0">
                <a:solidFill>
                  <a:srgbClr val="FF0000"/>
                </a:solidFill>
                <a:ea typeface="ＭＳ Ｐゴシック" charset="-128"/>
              </a:rPr>
              <a:t>クラウディング・アウト</a:t>
            </a:r>
            <a:r>
              <a:rPr lang="ja-JP" altLang="en-US" sz="1800" dirty="0">
                <a:ea typeface="ＭＳ Ｐゴシック" charset="-128"/>
              </a:rPr>
              <a:t>という。</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Text Box 4"/>
          <p:cNvSpPr txBox="1">
            <a:spLocks noChangeArrowheads="1"/>
          </p:cNvSpPr>
          <p:nvPr/>
        </p:nvSpPr>
        <p:spPr bwMode="auto">
          <a:xfrm>
            <a:off x="1328708" y="571480"/>
            <a:ext cx="5834062" cy="366713"/>
          </a:xfrm>
          <a:prstGeom prst="rect">
            <a:avLst/>
          </a:prstGeom>
          <a:noFill/>
          <a:ln w="9525">
            <a:noFill/>
            <a:miter lim="800000"/>
            <a:headEnd/>
            <a:tailEnd/>
          </a:ln>
          <a:effectLst/>
        </p:spPr>
        <p:txBody>
          <a:bodyPr>
            <a:spAutoFit/>
          </a:bodyPr>
          <a:lstStyle/>
          <a:p>
            <a:pPr>
              <a:spcBef>
                <a:spcPct val="50000"/>
              </a:spcBef>
            </a:pPr>
            <a:endParaRPr lang="ja-JP" altLang="en-US" sz="1800">
              <a:ea typeface="ＭＳ Ｐゴシック" charset="-128"/>
            </a:endParaRPr>
          </a:p>
        </p:txBody>
      </p:sp>
      <p:sp>
        <p:nvSpPr>
          <p:cNvPr id="79877" name="Text Box 5"/>
          <p:cNvSpPr txBox="1">
            <a:spLocks noChangeArrowheads="1"/>
          </p:cNvSpPr>
          <p:nvPr/>
        </p:nvSpPr>
        <p:spPr bwMode="auto">
          <a:xfrm>
            <a:off x="1257270" y="571480"/>
            <a:ext cx="7886730" cy="5632311"/>
          </a:xfrm>
          <a:prstGeom prst="rect">
            <a:avLst/>
          </a:prstGeom>
          <a:noFill/>
          <a:ln w="9525">
            <a:noFill/>
            <a:miter lim="800000"/>
            <a:headEnd/>
            <a:tailEnd/>
          </a:ln>
          <a:effectLst/>
        </p:spPr>
        <p:txBody>
          <a:bodyPr wrap="square">
            <a:spAutoFit/>
          </a:bodyPr>
          <a:lstStyle/>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金融</a:t>
            </a:r>
            <a:r>
              <a:rPr lang="ja-JP" altLang="en-US" sz="1800" dirty="0">
                <a:ea typeface="ＭＳ Ｐゴシック" charset="-128"/>
              </a:rPr>
              <a:t>政策と財政政策は失業や遊休資本をなくすという点においては</a:t>
            </a:r>
            <a:r>
              <a:rPr lang="en-US" altLang="ja-JP" sz="1800" dirty="0">
                <a:ea typeface="ＭＳ Ｐゴシック" charset="-128"/>
              </a:rPr>
              <a:t>2</a:t>
            </a:r>
            <a:r>
              <a:rPr lang="ja-JP" altLang="en-US" sz="1800" dirty="0" err="1">
                <a:ea typeface="ＭＳ Ｐゴシック" charset="-128"/>
              </a:rPr>
              <a:t>つの</a:t>
            </a:r>
            <a:r>
              <a:rPr lang="ja-JP" altLang="en-US" sz="1800" dirty="0">
                <a:ea typeface="ＭＳ Ｐゴシック" charset="-128"/>
              </a:rPr>
              <a:t>政策は同じ効果を持つ。</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では</a:t>
            </a:r>
            <a:r>
              <a:rPr lang="ja-JP" altLang="en-US" sz="1800" dirty="0">
                <a:ea typeface="ＭＳ Ｐゴシック" charset="-128"/>
              </a:rPr>
              <a:t>どちらを用いてもいいのだろうか？？どちらかが優れているのだろうか？</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経済学</a:t>
            </a:r>
            <a:r>
              <a:rPr lang="ja-JP" altLang="en-US" sz="1800" dirty="0">
                <a:ea typeface="ＭＳ Ｐゴシック" charset="-128"/>
              </a:rPr>
              <a:t>の答え</a:t>
            </a:r>
            <a:r>
              <a:rPr lang="ja-JP" altLang="en-US" sz="1800" dirty="0" smtClean="0">
                <a:ea typeface="ＭＳ Ｐゴシック" charset="-128"/>
              </a:rPr>
              <a:t>：</a:t>
            </a:r>
            <a:endParaRPr lang="en-US" altLang="ja-JP" sz="1800" b="1" dirty="0" smtClean="0">
              <a:solidFill>
                <a:srgbClr val="FF0000"/>
              </a:solidFill>
              <a:ea typeface="ＭＳ Ｐゴシック" charset="-128"/>
            </a:endParaRPr>
          </a:p>
          <a:p>
            <a:pPr>
              <a:spcBef>
                <a:spcPct val="50000"/>
              </a:spcBef>
            </a:pPr>
            <a:r>
              <a:rPr lang="ja-JP" altLang="en-US" sz="1800" b="1" dirty="0" smtClean="0">
                <a:solidFill>
                  <a:srgbClr val="FF0000"/>
                </a:solidFill>
                <a:ea typeface="ＭＳ Ｐゴシック" charset="-128"/>
              </a:rPr>
              <a:t>「経済の安定化には金融政策を用いるべきである」</a:t>
            </a:r>
            <a:endParaRPr lang="ja-JP" altLang="en-US" sz="1800" dirty="0">
              <a:ea typeface="ＭＳ Ｐゴシック" charset="-128"/>
            </a:endParaRP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理由</a:t>
            </a:r>
            <a:r>
              <a:rPr lang="ja-JP" altLang="en-US" sz="1800" dirty="0">
                <a:ea typeface="ＭＳ Ｐゴシック" charset="-128"/>
              </a:rPr>
              <a:t>：</a:t>
            </a:r>
          </a:p>
          <a:p>
            <a:pPr>
              <a:spcBef>
                <a:spcPct val="50000"/>
              </a:spcBef>
            </a:pPr>
            <a:r>
              <a:rPr lang="ja-JP" altLang="en-US" sz="1800" dirty="0">
                <a:ea typeface="ＭＳ Ｐゴシック" charset="-128"/>
              </a:rPr>
              <a:t>財政政策の変更は政府の予算の変更によって初めて可能となる。これには予算の審議を国会で行い、予算案を国会で通過させることが前提。税率の変更は経済全体を考えるといっそう困難である。</a:t>
            </a:r>
          </a:p>
          <a:p>
            <a:pPr>
              <a:spcBef>
                <a:spcPct val="50000"/>
              </a:spcBef>
            </a:pPr>
            <a:r>
              <a:rPr lang="ja-JP" altLang="en-US" sz="1800" dirty="0">
                <a:ea typeface="ＭＳ Ｐゴシック" charset="-128"/>
              </a:rPr>
              <a:t>金融政策は国会の審議を経る必要はなく機動的に経済の変動に対処することが可能。さらに日本銀行は政府から独立している。</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extLst>
              <p:ext uri="{D42A27DB-BD31-4B8C-83A1-F6EECF244321}">
                <p14:modId xmlns:p14="http://schemas.microsoft.com/office/powerpoint/2010/main" val="618887206"/>
              </p:ext>
            </p:extLst>
          </p:nvPr>
        </p:nvGraphicFramePr>
        <p:xfrm>
          <a:off x="1279525" y="500042"/>
          <a:ext cx="7086600" cy="917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0901" name="Text Box 5"/>
          <p:cNvSpPr txBox="1">
            <a:spLocks noChangeArrowheads="1"/>
          </p:cNvSpPr>
          <p:nvPr/>
        </p:nvSpPr>
        <p:spPr bwMode="auto">
          <a:xfrm>
            <a:off x="1331640" y="2276872"/>
            <a:ext cx="6912768" cy="1477328"/>
          </a:xfrm>
          <a:prstGeom prst="rect">
            <a:avLst/>
          </a:prstGeom>
          <a:noFill/>
          <a:ln w="9525">
            <a:noFill/>
            <a:miter lim="800000"/>
            <a:headEnd/>
            <a:tailEnd/>
          </a:ln>
          <a:effectLst/>
        </p:spPr>
        <p:txBody>
          <a:bodyPr wrap="square">
            <a:spAutoFit/>
          </a:bodyPr>
          <a:lstStyle/>
          <a:p>
            <a:pPr>
              <a:spcBef>
                <a:spcPct val="50000"/>
              </a:spcBef>
            </a:pPr>
            <a:r>
              <a:rPr lang="en-US" altLang="ja-JP" sz="1800" b="1" dirty="0">
                <a:ea typeface="ＭＳ Ｐゴシック" charset="-128"/>
              </a:rPr>
              <a:t>1999</a:t>
            </a:r>
            <a:r>
              <a:rPr lang="ja-JP" altLang="en-US" sz="1800" b="1" dirty="0">
                <a:ea typeface="ＭＳ Ｐゴシック" charset="-128"/>
              </a:rPr>
              <a:t>年</a:t>
            </a:r>
            <a:r>
              <a:rPr lang="ja-JP" altLang="en-US" sz="1800" b="1" dirty="0" smtClean="0">
                <a:ea typeface="ＭＳ Ｐゴシック" charset="-128"/>
              </a:rPr>
              <a:t>以降、日本</a:t>
            </a:r>
            <a:r>
              <a:rPr lang="ja-JP" altLang="en-US" sz="1800" b="1" dirty="0" smtClean="0">
                <a:ea typeface="ＭＳ Ｐゴシック" charset="-128"/>
              </a:rPr>
              <a:t>銀行は金利をゼロにする政策を続けている。</a:t>
            </a:r>
            <a:endParaRPr lang="en-US" altLang="ja-JP" sz="1800" b="1" dirty="0">
              <a:ea typeface="ＭＳ Ｐゴシック" charset="-128"/>
            </a:endParaRPr>
          </a:p>
          <a:p>
            <a:pPr>
              <a:spcBef>
                <a:spcPct val="50000"/>
              </a:spcBef>
            </a:pPr>
            <a:r>
              <a:rPr lang="ja-JP" altLang="en-US" sz="1800" b="1" dirty="0" smtClean="0">
                <a:ea typeface="ＭＳ Ｐゴシック" charset="-128"/>
              </a:rPr>
              <a:t>したがって：</a:t>
            </a:r>
            <a:endParaRPr lang="en-US" altLang="ja-JP" sz="1800" b="1" dirty="0">
              <a:ea typeface="ＭＳ Ｐゴシック" charset="-128"/>
            </a:endParaRPr>
          </a:p>
          <a:p>
            <a:pPr>
              <a:spcBef>
                <a:spcPct val="50000"/>
              </a:spcBef>
            </a:pPr>
            <a:r>
              <a:rPr lang="ja-JP" altLang="en-US" sz="1800" b="1" dirty="0" smtClean="0">
                <a:ea typeface="ＭＳ Ｐゴシック" charset="-128"/>
              </a:rPr>
              <a:t>利子率を通じて経済活動の水準に影響を</a:t>
            </a:r>
            <a:r>
              <a:rPr lang="ja-JP" altLang="en-US" sz="1800" b="1" dirty="0">
                <a:ea typeface="ＭＳ Ｐゴシック" charset="-128"/>
              </a:rPr>
              <a:t>与える</a:t>
            </a:r>
            <a:r>
              <a:rPr lang="ja-JP" altLang="en-US" sz="1800" b="1" dirty="0" smtClean="0">
                <a:ea typeface="ＭＳ Ｐゴシック" charset="-128"/>
              </a:rPr>
              <a:t>ことが困難になっている。この問題に</a:t>
            </a:r>
            <a:r>
              <a:rPr lang="en-US" altLang="ja-JP" sz="1800" b="1" dirty="0" smtClean="0">
                <a:ea typeface="ＭＳ Ｐゴシック" charset="-128"/>
              </a:rPr>
              <a:t>IS-LM</a:t>
            </a:r>
            <a:r>
              <a:rPr lang="ja-JP" altLang="en-US" sz="1800" b="1" dirty="0" smtClean="0">
                <a:ea typeface="ＭＳ Ｐゴシック" charset="-128"/>
              </a:rPr>
              <a:t>分析を応用してみる。</a:t>
            </a:r>
            <a:endParaRPr lang="en-US" altLang="ja-JP" sz="1800" b="1" dirty="0" smtClean="0">
              <a:ea typeface="ＭＳ Ｐゴシック" charset="-128"/>
            </a:endParaRPr>
          </a:p>
        </p:txBody>
      </p:sp>
      <mc:AlternateContent xmlns:mc="http://schemas.openxmlformats.org/markup-compatibility/2006">
        <mc:Choice xmlns:a14="http://schemas.microsoft.com/office/drawing/2010/main" Requires="a14">
          <p:sp>
            <p:nvSpPr>
              <p:cNvPr id="80903" name="Text Box 7"/>
              <p:cNvSpPr txBox="1">
                <a:spLocks noChangeArrowheads="1"/>
              </p:cNvSpPr>
              <p:nvPr/>
            </p:nvSpPr>
            <p:spPr bwMode="auto">
              <a:xfrm>
                <a:off x="1331640" y="4077072"/>
                <a:ext cx="7286676" cy="2557431"/>
              </a:xfrm>
              <a:prstGeom prst="rect">
                <a:avLst/>
              </a:prstGeom>
              <a:noFill/>
              <a:ln w="9525">
                <a:noFill/>
                <a:miter lim="800000"/>
                <a:headEnd/>
                <a:tailEnd/>
              </a:ln>
              <a:effectLst/>
            </p:spPr>
            <p:txBody>
              <a:bodyPr wrap="square">
                <a:spAutoFit/>
              </a:bodyPr>
              <a:lstStyle/>
              <a:p>
                <a:pPr>
                  <a:spcBef>
                    <a:spcPct val="50000"/>
                  </a:spcBef>
                </a:pPr>
                <a:r>
                  <a:rPr lang="ja-JP" altLang="en-US" sz="1800" b="1" dirty="0" smtClean="0">
                    <a:ea typeface="ＭＳ Ｐゴシック" charset="-128"/>
                  </a:rPr>
                  <a:t>人々が予想するインフレ率（</a:t>
                </a:r>
                <a14:m>
                  <m:oMath xmlns:m="http://schemas.openxmlformats.org/officeDocument/2006/math">
                    <m:sSup>
                      <m:sSupPr>
                        <m:ctrlPr>
                          <a:rPr lang="en-US" altLang="ja-JP" sz="1800" b="1" i="1" smtClean="0">
                            <a:latin typeface="Cambria Math" panose="02040503050406030204" pitchFamily="18" charset="0"/>
                            <a:ea typeface="ＭＳ Ｐゴシック" charset="-128"/>
                          </a:rPr>
                        </m:ctrlPr>
                      </m:sSupPr>
                      <m:e>
                        <m:r>
                          <a:rPr lang="ja-JP" altLang="en-US" sz="1800" b="1" i="1" smtClean="0">
                            <a:latin typeface="Cambria Math"/>
                            <a:ea typeface="ＭＳ Ｐゴシック" charset="-128"/>
                          </a:rPr>
                          <m:t>𝝅</m:t>
                        </m:r>
                      </m:e>
                      <m:sup>
                        <m:r>
                          <a:rPr lang="en-US" altLang="ja-JP" sz="1800" b="1" i="1" smtClean="0">
                            <a:latin typeface="Cambria Math"/>
                            <a:ea typeface="ＭＳ Ｐゴシック" charset="-128"/>
                          </a:rPr>
                          <m:t>𝒆</m:t>
                        </m:r>
                      </m:sup>
                    </m:sSup>
                  </m:oMath>
                </a14:m>
                <a:r>
                  <a:rPr lang="ja-JP" altLang="en-US" sz="1800" b="1" dirty="0" smtClean="0">
                    <a:ea typeface="ＭＳ Ｐゴシック" charset="-128"/>
                  </a:rPr>
                  <a:t>）が</a:t>
                </a:r>
                <a:r>
                  <a:rPr lang="ja-JP" altLang="en-US" sz="1800" b="1" dirty="0">
                    <a:ea typeface="ＭＳ Ｐゴシック" charset="-128"/>
                  </a:rPr>
                  <a:t>一定</a:t>
                </a:r>
                <a:r>
                  <a:rPr lang="ja-JP" altLang="en-US" sz="1800" b="1" dirty="0" smtClean="0">
                    <a:ea typeface="ＭＳ Ｐゴシック" charset="-128"/>
                  </a:rPr>
                  <a:t>とする。</a:t>
                </a:r>
                <a:endParaRPr lang="en-US" altLang="ja-JP" sz="1800" b="1" dirty="0" smtClean="0">
                  <a:ea typeface="ＭＳ Ｐゴシック" charset="-128"/>
                </a:endParaRPr>
              </a:p>
              <a:p>
                <a:pPr>
                  <a:spcBef>
                    <a:spcPct val="50000"/>
                  </a:spcBef>
                </a:pPr>
                <a:r>
                  <a:rPr lang="ja-JP" altLang="en-US" sz="1800" b="1" dirty="0">
                    <a:ea typeface="ＭＳ Ｐゴシック" charset="-128"/>
                  </a:rPr>
                  <a:t>この</a:t>
                </a:r>
                <a:r>
                  <a:rPr lang="ja-JP" altLang="en-US" sz="1800" b="1" dirty="0" smtClean="0">
                    <a:ea typeface="ＭＳ Ｐゴシック" charset="-128"/>
                  </a:rPr>
                  <a:t>とき、フィッシャー方程式は：</a:t>
                </a:r>
                <a:endParaRPr lang="en-US" altLang="ja-JP" sz="1800" b="1" dirty="0" smtClean="0">
                  <a:ea typeface="ＭＳ Ｐゴシック" charset="-128"/>
                </a:endParaRPr>
              </a:p>
              <a:p>
                <a:pPr>
                  <a:spcBef>
                    <a:spcPct val="50000"/>
                  </a:spcBef>
                </a:pPr>
                <a14:m>
                  <m:oMathPara xmlns:m="http://schemas.openxmlformats.org/officeDocument/2006/math">
                    <m:oMathParaPr>
                      <m:jc m:val="centerGroup"/>
                    </m:oMathParaPr>
                    <m:oMath xmlns:m="http://schemas.openxmlformats.org/officeDocument/2006/math">
                      <m:r>
                        <a:rPr lang="en-US" altLang="ja-JP" sz="1800" b="1" i="1" smtClean="0">
                          <a:latin typeface="Cambria Math"/>
                          <a:ea typeface="ＭＳ Ｐゴシック" charset="-128"/>
                        </a:rPr>
                        <m:t>𝟏</m:t>
                      </m:r>
                      <m:r>
                        <a:rPr lang="en-US" altLang="ja-JP" sz="1800" b="1" i="1" smtClean="0">
                          <a:latin typeface="Cambria Math"/>
                          <a:ea typeface="ＭＳ Ｐゴシック" charset="-128"/>
                        </a:rPr>
                        <m:t>+</m:t>
                      </m:r>
                      <m:r>
                        <a:rPr lang="en-US" altLang="ja-JP" sz="1800" b="1" i="1" smtClean="0">
                          <a:latin typeface="Cambria Math"/>
                          <a:ea typeface="ＭＳ Ｐゴシック" charset="-128"/>
                        </a:rPr>
                        <m:t>𝒓</m:t>
                      </m:r>
                      <m:r>
                        <a:rPr lang="en-US" altLang="ja-JP" sz="1800" b="1" i="1" smtClean="0">
                          <a:latin typeface="Cambria Math"/>
                          <a:ea typeface="ＭＳ Ｐゴシック" charset="-128"/>
                        </a:rPr>
                        <m:t>=</m:t>
                      </m:r>
                      <m:f>
                        <m:fPr>
                          <m:ctrlPr>
                            <a:rPr lang="en-US" altLang="ja-JP" sz="1800" b="1" i="1" smtClean="0">
                              <a:latin typeface="Cambria Math" panose="02040503050406030204" pitchFamily="18" charset="0"/>
                              <a:ea typeface="ＭＳ Ｐゴシック" charset="-128"/>
                            </a:rPr>
                          </m:ctrlPr>
                        </m:fPr>
                        <m:num>
                          <m:r>
                            <a:rPr lang="en-US" altLang="ja-JP" sz="1800" b="1" i="1" smtClean="0">
                              <a:latin typeface="Cambria Math"/>
                              <a:ea typeface="ＭＳ Ｐゴシック" charset="-128"/>
                            </a:rPr>
                            <m:t>𝟏</m:t>
                          </m:r>
                          <m:r>
                            <a:rPr lang="en-US" altLang="ja-JP" sz="1800" b="1" i="1" smtClean="0">
                              <a:latin typeface="Cambria Math"/>
                              <a:ea typeface="ＭＳ Ｐゴシック" charset="-128"/>
                            </a:rPr>
                            <m:t>+</m:t>
                          </m:r>
                          <m:r>
                            <a:rPr lang="en-US" altLang="ja-JP" sz="1800" b="1" i="1" smtClean="0">
                              <a:latin typeface="Cambria Math"/>
                              <a:ea typeface="ＭＳ Ｐゴシック" charset="-128"/>
                            </a:rPr>
                            <m:t>𝒊</m:t>
                          </m:r>
                        </m:num>
                        <m:den>
                          <m:r>
                            <a:rPr lang="en-US" altLang="ja-JP" sz="1800" b="1" i="1" smtClean="0">
                              <a:latin typeface="Cambria Math"/>
                              <a:ea typeface="ＭＳ Ｐゴシック" charset="-128"/>
                            </a:rPr>
                            <m:t>𝟏</m:t>
                          </m:r>
                          <m:r>
                            <a:rPr lang="en-US" altLang="ja-JP" sz="1800" b="1" i="1" smtClean="0">
                              <a:latin typeface="Cambria Math"/>
                              <a:ea typeface="ＭＳ Ｐゴシック" charset="-128"/>
                            </a:rPr>
                            <m:t>+</m:t>
                          </m:r>
                          <m:sSup>
                            <m:sSupPr>
                              <m:ctrlPr>
                                <a:rPr lang="en-US" altLang="ja-JP" sz="1800" b="1" i="1" smtClean="0">
                                  <a:latin typeface="Cambria Math" panose="02040503050406030204" pitchFamily="18" charset="0"/>
                                  <a:ea typeface="ＭＳ Ｐゴシック" charset="-128"/>
                                </a:rPr>
                              </m:ctrlPr>
                            </m:sSupPr>
                            <m:e>
                              <m:r>
                                <a:rPr lang="ja-JP" altLang="en-US" sz="1800" b="1" i="1" smtClean="0">
                                  <a:latin typeface="Cambria Math"/>
                                  <a:ea typeface="ＭＳ Ｐゴシック" charset="-128"/>
                                </a:rPr>
                                <m:t>𝝅</m:t>
                              </m:r>
                            </m:e>
                            <m:sup>
                              <m:r>
                                <a:rPr lang="en-US" altLang="ja-JP" sz="1800" b="1" i="1" smtClean="0">
                                  <a:latin typeface="Cambria Math"/>
                                  <a:ea typeface="ＭＳ Ｐゴシック" charset="-128"/>
                                </a:rPr>
                                <m:t>𝒆</m:t>
                              </m:r>
                            </m:sup>
                          </m:sSup>
                        </m:den>
                      </m:f>
                    </m:oMath>
                  </m:oMathPara>
                </a14:m>
                <a:endParaRPr lang="en-US" altLang="ja-JP" sz="1800" b="1" dirty="0" smtClean="0">
                  <a:ea typeface="ＭＳ Ｐゴシック" charset="-128"/>
                </a:endParaRPr>
              </a:p>
              <a:p>
                <a:pPr>
                  <a:spcBef>
                    <a:spcPct val="50000"/>
                  </a:spcBef>
                </a:pPr>
                <a:r>
                  <a:rPr lang="ja-JP" altLang="en-US" sz="1800" b="1" dirty="0" smtClean="0">
                    <a:ea typeface="ＭＳ Ｐゴシック" charset="-128"/>
                  </a:rPr>
                  <a:t>となる。</a:t>
                </a:r>
                <a:r>
                  <a:rPr lang="ja-JP" altLang="en-US" sz="1800" b="1" dirty="0" smtClean="0">
                    <a:ea typeface="ＭＳ Ｐゴシック" charset="-128"/>
                  </a:rPr>
                  <a:t>したがって、実質</a:t>
                </a:r>
                <a:r>
                  <a:rPr lang="ja-JP" altLang="en-US" sz="1800" b="1" dirty="0" smtClean="0">
                    <a:ea typeface="ＭＳ Ｐゴシック" charset="-128"/>
                  </a:rPr>
                  <a:t>利子率</a:t>
                </a:r>
                <a:r>
                  <a:rPr lang="ja-JP" altLang="en-US" sz="1800" b="1" dirty="0">
                    <a:ea typeface="ＭＳ Ｐゴシック" charset="-128"/>
                  </a:rPr>
                  <a:t>（</a:t>
                </a:r>
                <a:r>
                  <a:rPr lang="en-US" altLang="ja-JP" sz="1800" b="1" i="1" dirty="0" smtClean="0">
                    <a:ea typeface="ＭＳ Ｐゴシック" charset="-128"/>
                  </a:rPr>
                  <a:t>r</a:t>
                </a:r>
                <a:r>
                  <a:rPr lang="ja-JP" altLang="en-US" sz="1800" b="1" dirty="0" smtClean="0">
                    <a:ea typeface="ＭＳ Ｐゴシック" charset="-128"/>
                  </a:rPr>
                  <a:t>）でも名目利子率（</a:t>
                </a:r>
                <a:r>
                  <a:rPr lang="en-US" altLang="ja-JP" sz="1800" b="1" i="1" dirty="0" err="1" smtClean="0">
                    <a:ea typeface="ＭＳ Ｐゴシック" charset="-128"/>
                  </a:rPr>
                  <a:t>i</a:t>
                </a:r>
                <a:r>
                  <a:rPr lang="ja-JP" altLang="en-US" sz="1800" b="1" dirty="0" smtClean="0">
                    <a:ea typeface="ＭＳ Ｐゴシック" charset="-128"/>
                  </a:rPr>
                  <a:t>）で考えても</a:t>
                </a:r>
                <a:endParaRPr lang="en-US" altLang="ja-JP" sz="1800" b="1" dirty="0" smtClean="0">
                  <a:ea typeface="ＭＳ Ｐゴシック" charset="-128"/>
                </a:endParaRPr>
              </a:p>
              <a:p>
                <a:pPr>
                  <a:spcBef>
                    <a:spcPct val="50000"/>
                  </a:spcBef>
                </a:pPr>
                <a:r>
                  <a:rPr lang="en-US" altLang="ja-JP" sz="1800" b="1" dirty="0" smtClean="0">
                    <a:ea typeface="ＭＳ Ｐゴシック" charset="-128"/>
                  </a:rPr>
                  <a:t>LM</a:t>
                </a:r>
                <a:r>
                  <a:rPr lang="ja-JP" altLang="en-US" sz="1800" b="1" dirty="0" smtClean="0">
                    <a:ea typeface="ＭＳ Ｐゴシック" charset="-128"/>
                  </a:rPr>
                  <a:t>曲線は右上がりに、</a:t>
                </a:r>
                <a:r>
                  <a:rPr lang="en-US" altLang="ja-JP" sz="1800" b="1" dirty="0" smtClean="0">
                    <a:ea typeface="ＭＳ Ｐゴシック" charset="-128"/>
                  </a:rPr>
                  <a:t>IS</a:t>
                </a:r>
                <a:r>
                  <a:rPr lang="ja-JP" altLang="en-US" sz="1800" b="1" dirty="0" smtClean="0">
                    <a:ea typeface="ＭＳ Ｐゴシック" charset="-128"/>
                  </a:rPr>
                  <a:t>曲線は右下がりになる。</a:t>
                </a:r>
                <a:endParaRPr lang="en-US" altLang="ja-JP" sz="1800" b="1" dirty="0">
                  <a:ea typeface="ＭＳ Ｐゴシック" charset="-128"/>
                </a:endParaRPr>
              </a:p>
              <a:p>
                <a:pPr>
                  <a:spcBef>
                    <a:spcPct val="50000"/>
                  </a:spcBef>
                </a:pPr>
                <a:endParaRPr lang="ja-JP" altLang="en-US" sz="1800" b="1" dirty="0">
                  <a:ea typeface="ＭＳ Ｐゴシック" charset="-128"/>
                </a:endParaRPr>
              </a:p>
            </p:txBody>
          </p:sp>
        </mc:Choice>
        <mc:Fallback>
          <p:sp>
            <p:nvSpPr>
              <p:cNvPr id="80903" name="Text Box 7"/>
              <p:cNvSpPr txBox="1">
                <a:spLocks noRot="1" noChangeAspect="1" noMove="1" noResize="1" noEditPoints="1" noAdjustHandles="1" noChangeArrowheads="1" noChangeShapeType="1" noTextEdit="1"/>
              </p:cNvSpPr>
              <p:nvPr/>
            </p:nvSpPr>
            <p:spPr bwMode="auto">
              <a:xfrm>
                <a:off x="1331640" y="4077072"/>
                <a:ext cx="7286676" cy="2557431"/>
              </a:xfrm>
              <a:prstGeom prst="rect">
                <a:avLst/>
              </a:prstGeom>
              <a:blipFill rotWithShape="0">
                <a:blip r:embed="rId7"/>
                <a:stretch>
                  <a:fillRect l="-669" t="-1909"/>
                </a:stretch>
              </a:blipFill>
              <a:ln w="9525">
                <a:noFill/>
                <a:miter lim="800000"/>
                <a:headEnd/>
                <a:tailEnd/>
              </a:ln>
              <a:effectLst/>
            </p:spPr>
            <p:txBody>
              <a:bodyPr/>
              <a:lstStyle/>
              <a:p>
                <a:r>
                  <a:rPr lang="ja-JP" altLang="en-US">
                    <a:noFill/>
                  </a:rPr>
                  <a:t> </a:t>
                </a:r>
              </a:p>
            </p:txBody>
          </p:sp>
        </mc:Fallback>
      </mc:AlternateContent>
      <p:graphicFrame>
        <p:nvGraphicFramePr>
          <p:cNvPr id="11" name="図表 10"/>
          <p:cNvGraphicFramePr/>
          <p:nvPr>
            <p:extLst>
              <p:ext uri="{D42A27DB-BD31-4B8C-83A1-F6EECF244321}">
                <p14:modId xmlns:p14="http://schemas.microsoft.com/office/powerpoint/2010/main" val="2760248938"/>
              </p:ext>
            </p:extLst>
          </p:nvPr>
        </p:nvGraphicFramePr>
        <p:xfrm>
          <a:off x="1357290" y="1428736"/>
          <a:ext cx="4429156" cy="7143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1209675" y="3051783"/>
            <a:ext cx="5090517" cy="322032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 name="テキスト ボックス 5"/>
          <p:cNvSpPr txBox="1"/>
          <p:nvPr/>
        </p:nvSpPr>
        <p:spPr>
          <a:xfrm>
            <a:off x="1187624" y="476672"/>
            <a:ext cx="6819496" cy="1631216"/>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ただ、名目利子率がゼロになったときにはこれまでの</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en-US" altLang="ja-JP" sz="2000" b="1" dirty="0" smtClean="0">
                <a:latin typeface="ＭＳ Ｐゴシック" panose="020B0600070205080204" pitchFamily="50" charset="-128"/>
                <a:ea typeface="ＭＳ Ｐゴシック" panose="020B0600070205080204" pitchFamily="50" charset="-128"/>
              </a:rPr>
              <a:t>LM</a:t>
            </a:r>
            <a:r>
              <a:rPr kumimoji="1" lang="ja-JP" altLang="en-US" sz="2000" b="1" dirty="0" smtClean="0">
                <a:latin typeface="ＭＳ Ｐゴシック" panose="020B0600070205080204" pitchFamily="50" charset="-128"/>
                <a:ea typeface="ＭＳ Ｐゴシック" panose="020B0600070205080204" pitchFamily="50" charset="-128"/>
              </a:rPr>
              <a:t>曲線の導出方法は有効ではなくなる。</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理由：</a:t>
            </a:r>
            <a:endParaRPr kumimoji="1" lang="en-US" altLang="ja-JP" sz="2000" b="1" dirty="0" smtClean="0">
              <a:solidFill>
                <a:srgbClr val="FF0000"/>
              </a:solidFill>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名目利子率</a:t>
            </a:r>
            <a:r>
              <a:rPr kumimoji="1" lang="ja-JP" altLang="en-US" sz="2000" b="1" dirty="0" smtClean="0">
                <a:latin typeface="ＭＳ Ｐゴシック" panose="020B0600070205080204" pitchFamily="50" charset="-128"/>
                <a:ea typeface="ＭＳ Ｐゴシック" panose="020B0600070205080204" pitchFamily="50" charset="-128"/>
              </a:rPr>
              <a:t>（</a:t>
            </a:r>
            <a:r>
              <a:rPr kumimoji="1" lang="en-US" altLang="ja-JP" sz="2000" b="1" i="1" dirty="0" err="1">
                <a:latin typeface="ＭＳ Ｐゴシック" panose="020B0600070205080204" pitchFamily="50" charset="-128"/>
                <a:ea typeface="ＭＳ Ｐゴシック" panose="020B0600070205080204" pitchFamily="50" charset="-128"/>
              </a:rPr>
              <a:t>i</a:t>
            </a:r>
            <a:r>
              <a:rPr kumimoji="1" lang="ja-JP" altLang="en-US" sz="2000" b="1" i="1" dirty="0" smtClean="0">
                <a:latin typeface="ＭＳ Ｐゴシック" panose="020B0600070205080204" pitchFamily="50" charset="-128"/>
                <a:ea typeface="ＭＳ Ｐゴシック" panose="020B0600070205080204" pitchFamily="50" charset="-128"/>
              </a:rPr>
              <a:t> </a:t>
            </a:r>
            <a:r>
              <a:rPr kumimoji="1" lang="ja-JP" altLang="en-US" sz="2000" b="1" dirty="0" smtClean="0">
                <a:latin typeface="ＭＳ Ｐゴシック" panose="020B0600070205080204" pitchFamily="50" charset="-128"/>
                <a:ea typeface="ＭＳ Ｐゴシック" panose="020B0600070205080204" pitchFamily="50" charset="-128"/>
              </a:rPr>
              <a:t>）</a:t>
            </a:r>
            <a:r>
              <a:rPr kumimoji="1" lang="ja-JP" altLang="en-US" sz="2000" b="1" dirty="0" smtClean="0">
                <a:latin typeface="ＭＳ Ｐゴシック" panose="020B0600070205080204" pitchFamily="50" charset="-128"/>
                <a:ea typeface="ＭＳ Ｐゴシック" panose="020B0600070205080204" pitchFamily="50" charset="-128"/>
              </a:rPr>
              <a:t>＝</a:t>
            </a:r>
            <a:r>
              <a:rPr kumimoji="1" lang="en-US" altLang="ja-JP" sz="2000" b="1" dirty="0" smtClean="0">
                <a:latin typeface="ＭＳ Ｐゴシック" panose="020B0600070205080204" pitchFamily="50" charset="-128"/>
                <a:ea typeface="ＭＳ Ｐゴシック" panose="020B0600070205080204" pitchFamily="50" charset="-128"/>
              </a:rPr>
              <a:t>0</a:t>
            </a:r>
            <a:r>
              <a:rPr kumimoji="1" lang="ja-JP" altLang="en-US" sz="2000" b="1" dirty="0" smtClean="0">
                <a:latin typeface="ＭＳ Ｐゴシック" panose="020B0600070205080204" pitchFamily="50" charset="-128"/>
                <a:ea typeface="ＭＳ Ｐゴシック" panose="020B0600070205080204" pitchFamily="50" charset="-128"/>
              </a:rPr>
              <a:t>　⇒　貨幣保有のコスト＝</a:t>
            </a:r>
            <a:r>
              <a:rPr kumimoji="1" lang="en-US" altLang="ja-JP" sz="2000" b="1" dirty="0" smtClean="0">
                <a:latin typeface="ＭＳ Ｐゴシック" panose="020B0600070205080204" pitchFamily="50" charset="-128"/>
                <a:ea typeface="ＭＳ Ｐゴシック" panose="020B0600070205080204" pitchFamily="50" charset="-128"/>
              </a:rPr>
              <a:t>0</a:t>
            </a:r>
          </a:p>
          <a:p>
            <a:r>
              <a:rPr kumimoji="1" lang="ja-JP" altLang="en-US" sz="2000" b="1" dirty="0" smtClean="0">
                <a:latin typeface="ＭＳ Ｐゴシック" panose="020B0600070205080204" pitchFamily="50" charset="-128"/>
                <a:ea typeface="ＭＳ Ｐゴシック" panose="020B0600070205080204" pitchFamily="50" charset="-128"/>
              </a:rPr>
              <a:t>よって、どのような実質</a:t>
            </a:r>
            <a:r>
              <a:rPr kumimoji="1" lang="en-US" altLang="ja-JP" sz="2000" b="1" dirty="0" smtClean="0">
                <a:latin typeface="ＭＳ Ｐゴシック" panose="020B0600070205080204" pitchFamily="50" charset="-128"/>
                <a:ea typeface="ＭＳ Ｐゴシック" panose="020B0600070205080204" pitchFamily="50" charset="-128"/>
              </a:rPr>
              <a:t>GDP</a:t>
            </a:r>
            <a:r>
              <a:rPr kumimoji="1" lang="ja-JP" altLang="en-US" sz="2000" b="1" dirty="0" smtClean="0">
                <a:latin typeface="ＭＳ Ｐゴシック" panose="020B0600070205080204" pitchFamily="50" charset="-128"/>
                <a:ea typeface="ＭＳ Ｐゴシック" panose="020B0600070205080204" pitchFamily="50" charset="-128"/>
              </a:rPr>
              <a:t>の水準でも貨幣市場は均衡する。</a:t>
            </a:r>
            <a:endParaRPr kumimoji="1" lang="en-US" altLang="ja-JP" sz="2000" b="1" dirty="0" smtClean="0">
              <a:latin typeface="ＭＳ Ｐゴシック" panose="020B0600070205080204" pitchFamily="50" charset="-128"/>
              <a:ea typeface="ＭＳ Ｐゴシック" panose="020B0600070205080204" pitchFamily="50" charset="-128"/>
            </a:endParaRPr>
          </a:p>
        </p:txBody>
      </p:sp>
      <p:sp>
        <p:nvSpPr>
          <p:cNvPr id="7" name="Line 2"/>
          <p:cNvSpPr>
            <a:spLocks noChangeShapeType="1"/>
          </p:cNvSpPr>
          <p:nvPr/>
        </p:nvSpPr>
        <p:spPr bwMode="auto">
          <a:xfrm flipV="1">
            <a:off x="2339752" y="3501007"/>
            <a:ext cx="0" cy="223224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 name="Line 3"/>
          <p:cNvSpPr>
            <a:spLocks noChangeShapeType="1"/>
          </p:cNvSpPr>
          <p:nvPr/>
        </p:nvSpPr>
        <p:spPr bwMode="auto">
          <a:xfrm>
            <a:off x="2339752" y="5733255"/>
            <a:ext cx="331236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Line 4"/>
          <p:cNvSpPr>
            <a:spLocks noChangeShapeType="1"/>
          </p:cNvSpPr>
          <p:nvPr/>
        </p:nvSpPr>
        <p:spPr bwMode="auto">
          <a:xfrm>
            <a:off x="2962473" y="3778931"/>
            <a:ext cx="1177479" cy="1954324"/>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Line 5"/>
          <p:cNvSpPr>
            <a:spLocks noChangeShapeType="1"/>
          </p:cNvSpPr>
          <p:nvPr/>
        </p:nvSpPr>
        <p:spPr bwMode="auto">
          <a:xfrm>
            <a:off x="2339752" y="5731833"/>
            <a:ext cx="3168352" cy="1422"/>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テキスト ボックス 10"/>
          <p:cNvSpPr txBox="1"/>
          <p:nvPr/>
        </p:nvSpPr>
        <p:spPr>
          <a:xfrm>
            <a:off x="4627093" y="5774164"/>
            <a:ext cx="1762021" cy="369332"/>
          </a:xfrm>
          <a:prstGeom prst="rect">
            <a:avLst/>
          </a:prstGeom>
          <a:noFill/>
        </p:spPr>
        <p:txBody>
          <a:bodyPr wrap="none" rtlCol="0">
            <a:spAutoFit/>
          </a:bodyPr>
          <a:lstStyle/>
          <a:p>
            <a:r>
              <a:rPr kumimoji="1" lang="ja-JP" altLang="en-US" sz="1800" dirty="0" smtClean="0"/>
              <a:t>実質</a:t>
            </a:r>
            <a:r>
              <a:rPr kumimoji="1" lang="en-US" altLang="ja-JP" sz="1800" dirty="0" smtClean="0"/>
              <a:t>GDP</a:t>
            </a:r>
            <a:r>
              <a:rPr kumimoji="1" lang="ja-JP" altLang="en-US" sz="1800" dirty="0" smtClean="0"/>
              <a:t>（</a:t>
            </a:r>
            <a:r>
              <a:rPr kumimoji="1" lang="en-US" altLang="ja-JP" sz="1800" i="1" dirty="0" smtClean="0"/>
              <a:t>Y</a:t>
            </a:r>
            <a:r>
              <a:rPr kumimoji="1" lang="ja-JP" altLang="en-US" sz="1800" dirty="0" smtClean="0"/>
              <a:t>）</a:t>
            </a:r>
            <a:endParaRPr kumimoji="1" lang="ja-JP" altLang="en-US" sz="1800" dirty="0"/>
          </a:p>
        </p:txBody>
      </p:sp>
      <p:sp>
        <p:nvSpPr>
          <p:cNvPr id="12" name="テキスト ボックス 11"/>
          <p:cNvSpPr txBox="1"/>
          <p:nvPr/>
        </p:nvSpPr>
        <p:spPr>
          <a:xfrm>
            <a:off x="1331640" y="3140968"/>
            <a:ext cx="1851789" cy="369332"/>
          </a:xfrm>
          <a:prstGeom prst="rect">
            <a:avLst/>
          </a:prstGeom>
          <a:noFill/>
        </p:spPr>
        <p:txBody>
          <a:bodyPr wrap="none" rtlCol="0">
            <a:spAutoFit/>
          </a:bodyPr>
          <a:lstStyle/>
          <a:p>
            <a:r>
              <a:rPr kumimoji="1" lang="ja-JP" altLang="en-US" sz="1800" dirty="0"/>
              <a:t>名目</a:t>
            </a:r>
            <a:r>
              <a:rPr kumimoji="1" lang="ja-JP" altLang="en-US" sz="1800" dirty="0" smtClean="0"/>
              <a:t>利子率（</a:t>
            </a:r>
            <a:r>
              <a:rPr kumimoji="1" lang="en-US" altLang="ja-JP" sz="1800" b="1" i="1" dirty="0" err="1"/>
              <a:t>i</a:t>
            </a:r>
            <a:r>
              <a:rPr kumimoji="1" lang="ja-JP" altLang="en-US" sz="1800" dirty="0" smtClean="0"/>
              <a:t>）</a:t>
            </a:r>
            <a:endParaRPr kumimoji="1" lang="ja-JP" altLang="en-US" sz="1800" dirty="0"/>
          </a:p>
        </p:txBody>
      </p:sp>
      <p:sp>
        <p:nvSpPr>
          <p:cNvPr id="13" name="テキスト ボックス 12"/>
          <p:cNvSpPr txBox="1"/>
          <p:nvPr/>
        </p:nvSpPr>
        <p:spPr>
          <a:xfrm>
            <a:off x="2945190" y="3573016"/>
            <a:ext cx="402674" cy="369332"/>
          </a:xfrm>
          <a:prstGeom prst="rect">
            <a:avLst/>
          </a:prstGeom>
          <a:noFill/>
        </p:spPr>
        <p:txBody>
          <a:bodyPr wrap="none" rtlCol="0">
            <a:spAutoFit/>
          </a:bodyPr>
          <a:lstStyle/>
          <a:p>
            <a:r>
              <a:rPr kumimoji="1" lang="en-US" altLang="ja-JP" sz="1800" dirty="0" smtClean="0">
                <a:solidFill>
                  <a:srgbClr val="0070C0"/>
                </a:solidFill>
              </a:rPr>
              <a:t>IS</a:t>
            </a:r>
            <a:endParaRPr kumimoji="1" lang="ja-JP" altLang="en-US" sz="1800" dirty="0">
              <a:solidFill>
                <a:srgbClr val="0070C0"/>
              </a:solidFill>
            </a:endParaRPr>
          </a:p>
        </p:txBody>
      </p:sp>
      <p:sp>
        <p:nvSpPr>
          <p:cNvPr id="14" name="テキスト ボックス 13"/>
          <p:cNvSpPr txBox="1"/>
          <p:nvPr/>
        </p:nvSpPr>
        <p:spPr>
          <a:xfrm>
            <a:off x="4932040" y="5335625"/>
            <a:ext cx="505267" cy="369332"/>
          </a:xfrm>
          <a:prstGeom prst="rect">
            <a:avLst/>
          </a:prstGeom>
          <a:noFill/>
        </p:spPr>
        <p:txBody>
          <a:bodyPr wrap="none" rtlCol="0">
            <a:spAutoFit/>
          </a:bodyPr>
          <a:lstStyle/>
          <a:p>
            <a:r>
              <a:rPr kumimoji="1" lang="en-US" altLang="ja-JP" sz="1800" dirty="0" smtClean="0">
                <a:solidFill>
                  <a:srgbClr val="FF0000"/>
                </a:solidFill>
              </a:rPr>
              <a:t>LM</a:t>
            </a:r>
            <a:endParaRPr kumimoji="1" lang="ja-JP" altLang="en-US" sz="1800" dirty="0">
              <a:solidFill>
                <a:srgbClr val="FF0000"/>
              </a:solidFill>
            </a:endParaRPr>
          </a:p>
        </p:txBody>
      </p:sp>
      <p:sp>
        <p:nvSpPr>
          <p:cNvPr id="15" name="テキスト ボックス 14"/>
          <p:cNvSpPr txBox="1"/>
          <p:nvPr/>
        </p:nvSpPr>
        <p:spPr>
          <a:xfrm>
            <a:off x="4144269" y="5335625"/>
            <a:ext cx="338554" cy="369332"/>
          </a:xfrm>
          <a:prstGeom prst="rect">
            <a:avLst/>
          </a:prstGeom>
          <a:noFill/>
        </p:spPr>
        <p:txBody>
          <a:bodyPr wrap="none" rtlCol="0">
            <a:spAutoFit/>
          </a:bodyPr>
          <a:lstStyle/>
          <a:p>
            <a:r>
              <a:rPr kumimoji="1" lang="en-US" altLang="ja-JP" sz="1800" dirty="0"/>
              <a:t>E</a:t>
            </a:r>
            <a:endParaRPr kumimoji="1" lang="ja-JP" altLang="en-US" sz="1800" dirty="0"/>
          </a:p>
        </p:txBody>
      </p:sp>
      <p:sp>
        <p:nvSpPr>
          <p:cNvPr id="16" name="テキスト ボックス 15"/>
          <p:cNvSpPr txBox="1"/>
          <p:nvPr/>
        </p:nvSpPr>
        <p:spPr>
          <a:xfrm>
            <a:off x="1379642" y="5902774"/>
            <a:ext cx="2544286" cy="369332"/>
          </a:xfrm>
          <a:prstGeom prst="rect">
            <a:avLst/>
          </a:prstGeom>
          <a:noFill/>
        </p:spPr>
        <p:txBody>
          <a:bodyPr wrap="none" rtlCol="0">
            <a:spAutoFit/>
          </a:bodyPr>
          <a:lstStyle/>
          <a:p>
            <a:r>
              <a:rPr kumimoji="1" lang="ja-JP" altLang="en-US" sz="1800" dirty="0"/>
              <a:t>図</a:t>
            </a:r>
            <a:r>
              <a:rPr kumimoji="1" lang="en-US" altLang="ja-JP" sz="1800" dirty="0"/>
              <a:t>10</a:t>
            </a:r>
            <a:r>
              <a:rPr kumimoji="1" lang="ja-JP" altLang="en-US" sz="1800" dirty="0"/>
              <a:t>－</a:t>
            </a:r>
            <a:r>
              <a:rPr kumimoji="1" lang="en-US" altLang="ja-JP" sz="1800" dirty="0" smtClean="0"/>
              <a:t>20</a:t>
            </a:r>
            <a:r>
              <a:rPr kumimoji="1" lang="ja-JP" altLang="en-US" sz="1800" dirty="0" smtClean="0"/>
              <a:t>　流動性の罠</a:t>
            </a:r>
            <a:endParaRPr kumimoji="1" lang="ja-JP" altLang="en-US" sz="1800" dirty="0"/>
          </a:p>
        </p:txBody>
      </p:sp>
      <p:sp>
        <p:nvSpPr>
          <p:cNvPr id="17" name="テキスト ボックス 16"/>
          <p:cNvSpPr txBox="1"/>
          <p:nvPr/>
        </p:nvSpPr>
        <p:spPr>
          <a:xfrm>
            <a:off x="6369357" y="3100025"/>
            <a:ext cx="2137124" cy="1938992"/>
          </a:xfrm>
          <a:prstGeom prst="rect">
            <a:avLst/>
          </a:prstGeom>
          <a:solidFill>
            <a:schemeClr val="accent1">
              <a:lumMod val="20000"/>
              <a:lumOff val="80000"/>
            </a:schemeClr>
          </a:solidFill>
        </p:spPr>
        <p:txBody>
          <a:bodyPr wrap="none" rtlCol="0">
            <a:spAutoFit/>
          </a:bodyPr>
          <a:lstStyle/>
          <a:p>
            <a:r>
              <a:rPr kumimoji="1" lang="en-US" altLang="ja-JP" sz="2000" b="1" dirty="0" smtClean="0">
                <a:latin typeface="ＭＳ Ｐゴシック" panose="020B0600070205080204" pitchFamily="50" charset="-128"/>
                <a:ea typeface="ＭＳ Ｐゴシック" panose="020B0600070205080204" pitchFamily="50" charset="-128"/>
              </a:rPr>
              <a:t>LM</a:t>
            </a:r>
            <a:r>
              <a:rPr kumimoji="1" lang="ja-JP" altLang="en-US" sz="2000" b="1" dirty="0" smtClean="0">
                <a:latin typeface="ＭＳ Ｐゴシック" panose="020B0600070205080204" pitchFamily="50" charset="-128"/>
                <a:ea typeface="ＭＳ Ｐゴシック" panose="020B0600070205080204" pitchFamily="50" charset="-128"/>
              </a:rPr>
              <a:t>曲線をシフト</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点</a:t>
            </a:r>
            <a:r>
              <a:rPr kumimoji="1" lang="en-US" altLang="ja-JP" sz="2000" b="1" dirty="0" smtClean="0">
                <a:latin typeface="ＭＳ Ｐゴシック" panose="020B0600070205080204" pitchFamily="50" charset="-128"/>
                <a:ea typeface="ＭＳ Ｐゴシック" panose="020B0600070205080204" pitchFamily="50" charset="-128"/>
              </a:rPr>
              <a:t>E</a:t>
            </a:r>
            <a:r>
              <a:rPr kumimoji="1" lang="ja-JP" altLang="en-US" sz="2000" b="1" dirty="0" smtClean="0">
                <a:latin typeface="ＭＳ Ｐゴシック" panose="020B0600070205080204" pitchFamily="50" charset="-128"/>
                <a:ea typeface="ＭＳ Ｐゴシック" panose="020B0600070205080204" pitchFamily="50" charset="-128"/>
              </a:rPr>
              <a:t>の場所は不変</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　　　　↓</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金融政策は</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無効</a:t>
            </a:r>
            <a:endParaRPr kumimoji="1" lang="en-US" altLang="ja-JP" sz="2000" b="1" dirty="0" smtClean="0">
              <a:solidFill>
                <a:srgbClr val="FF0000"/>
              </a:solidFill>
              <a:latin typeface="ＭＳ Ｐゴシック" panose="020B0600070205080204" pitchFamily="50" charset="-128"/>
              <a:ea typeface="ＭＳ Ｐゴシック" panose="020B0600070205080204" pitchFamily="50" charset="-128"/>
            </a:endParaRPr>
          </a:p>
          <a:p>
            <a:endParaRPr kumimoji="1" lang="en-US" altLang="ja-JP" sz="2000" b="1" dirty="0">
              <a:solidFill>
                <a:srgbClr val="FF0000"/>
              </a:solidFill>
              <a:latin typeface="ＭＳ Ｐゴシック" panose="020B0600070205080204" pitchFamily="50" charset="-128"/>
              <a:ea typeface="ＭＳ Ｐゴシック" panose="020B0600070205080204" pitchFamily="50" charset="-128"/>
            </a:endParaRPr>
          </a:p>
          <a:p>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流動性の罠</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2" name="テキスト ボックス 1"/>
          <p:cNvSpPr txBox="1"/>
          <p:nvPr/>
        </p:nvSpPr>
        <p:spPr>
          <a:xfrm>
            <a:off x="1250943" y="2111117"/>
            <a:ext cx="7561685" cy="400110"/>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したがって、図</a:t>
            </a:r>
            <a:r>
              <a:rPr kumimoji="1" lang="en-US" altLang="ja-JP" sz="2000" b="1" dirty="0">
                <a:latin typeface="ＭＳ Ｐゴシック" panose="020B0600070205080204" pitchFamily="50" charset="-128"/>
                <a:ea typeface="ＭＳ Ｐゴシック" panose="020B0600070205080204" pitchFamily="50" charset="-128"/>
              </a:rPr>
              <a:t>10</a:t>
            </a:r>
            <a:r>
              <a:rPr kumimoji="1" lang="ja-JP" altLang="en-US" sz="2000" b="1" dirty="0">
                <a:latin typeface="ＭＳ Ｐゴシック" panose="020B0600070205080204" pitchFamily="50" charset="-128"/>
                <a:ea typeface="ＭＳ Ｐゴシック" panose="020B0600070205080204" pitchFamily="50" charset="-128"/>
              </a:rPr>
              <a:t>－</a:t>
            </a:r>
            <a:r>
              <a:rPr kumimoji="1" lang="en-US" altLang="ja-JP" sz="2000" b="1" dirty="0">
                <a:latin typeface="ＭＳ Ｐゴシック" panose="020B0600070205080204" pitchFamily="50" charset="-128"/>
                <a:ea typeface="ＭＳ Ｐゴシック" panose="020B0600070205080204" pitchFamily="50" charset="-128"/>
              </a:rPr>
              <a:t>20</a:t>
            </a:r>
            <a:r>
              <a:rPr kumimoji="1" lang="ja-JP" altLang="en-US" sz="2000" b="1" dirty="0" err="1">
                <a:latin typeface="ＭＳ Ｐゴシック" panose="020B0600070205080204" pitchFamily="50" charset="-128"/>
                <a:ea typeface="ＭＳ Ｐゴシック" panose="020B0600070205080204" pitchFamily="50" charset="-128"/>
              </a:rPr>
              <a:t>のように</a:t>
            </a:r>
            <a:r>
              <a:rPr kumimoji="1" lang="en-US" altLang="ja-JP" sz="2000" b="1" dirty="0">
                <a:latin typeface="ＭＳ Ｐゴシック" panose="020B0600070205080204" pitchFamily="50" charset="-128"/>
                <a:ea typeface="ＭＳ Ｐゴシック" panose="020B0600070205080204" pitchFamily="50" charset="-128"/>
              </a:rPr>
              <a:t>LM</a:t>
            </a:r>
            <a:r>
              <a:rPr kumimoji="1" lang="ja-JP" altLang="en-US" sz="2000" b="1" dirty="0">
                <a:latin typeface="ＭＳ Ｐゴシック" panose="020B0600070205080204" pitchFamily="50" charset="-128"/>
                <a:ea typeface="ＭＳ Ｐゴシック" panose="020B0600070205080204" pitchFamily="50" charset="-128"/>
              </a:rPr>
              <a:t>曲線は横軸に一致</a:t>
            </a:r>
            <a:r>
              <a:rPr kumimoji="1" lang="ja-JP" altLang="en-US" sz="2000" b="1" dirty="0" smtClean="0">
                <a:latin typeface="ＭＳ Ｐゴシック" panose="020B0600070205080204" pitchFamily="50" charset="-128"/>
                <a:ea typeface="ＭＳ Ｐゴシック" panose="020B0600070205080204" pitchFamily="50" charset="-128"/>
              </a:rPr>
              <a:t>し、</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水平になる。</a:t>
            </a:r>
            <a:endParaRPr kumimoji="1" lang="en-US" altLang="ja-JP"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1273794" y="2492896"/>
            <a:ext cx="3586238" cy="400110"/>
          </a:xfrm>
          <a:prstGeom prst="rect">
            <a:avLst/>
          </a:prstGeom>
          <a:noFill/>
        </p:spPr>
        <p:txBody>
          <a:bodyPr wrap="none" rtlCol="0">
            <a:spAutoFit/>
          </a:bodyPr>
          <a:lstStyle/>
          <a:p>
            <a:pPr lvl="0"/>
            <a:r>
              <a:rPr kumimoji="1" lang="en-US" altLang="ja-JP" sz="2000" b="1" dirty="0">
                <a:solidFill>
                  <a:prstClr val="black"/>
                </a:solidFill>
                <a:latin typeface="ＭＳ Ｐゴシック" panose="020B0600070205080204" pitchFamily="50" charset="-128"/>
                <a:ea typeface="ＭＳ Ｐゴシック" panose="020B0600070205080204" pitchFamily="50" charset="-128"/>
              </a:rPr>
              <a:t>IS</a:t>
            </a:r>
            <a:r>
              <a:rPr kumimoji="1" lang="ja-JP" altLang="en-US" sz="2000" b="1" dirty="0">
                <a:solidFill>
                  <a:prstClr val="black"/>
                </a:solidFill>
                <a:latin typeface="ＭＳ Ｐゴシック" panose="020B0600070205080204" pitchFamily="50" charset="-128"/>
                <a:ea typeface="ＭＳ Ｐゴシック" panose="020B0600070205080204" pitchFamily="50" charset="-128"/>
              </a:rPr>
              <a:t>曲線との交点は横軸上の点</a:t>
            </a:r>
            <a:r>
              <a:rPr kumimoji="1" lang="en-US" altLang="ja-JP" sz="2000" b="1" dirty="0">
                <a:solidFill>
                  <a:prstClr val="black"/>
                </a:solidFill>
                <a:latin typeface="ＭＳ Ｐゴシック" panose="020B0600070205080204" pitchFamily="50" charset="-128"/>
                <a:ea typeface="ＭＳ Ｐゴシック" panose="020B0600070205080204" pitchFamily="50" charset="-128"/>
              </a:rPr>
              <a:t>E</a:t>
            </a:r>
            <a:endParaRPr kumimoji="1" lang="ja-JP" altLang="en-US" sz="2000" b="1"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16089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inVertical)">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circle(in)">
                                      <p:cBhvr>
                                        <p:cTn id="24" dur="2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arn(inVertical)">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circle(in)">
                                      <p:cBhvr>
                                        <p:cTn id="46"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p:bldP spid="14" grpId="0"/>
      <p:bldP spid="15" grpId="0"/>
      <p:bldP spid="17" grpId="0" animBg="1"/>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043609" y="2956302"/>
            <a:ext cx="5544616" cy="342502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2" name="図表 1"/>
          <p:cNvGraphicFramePr/>
          <p:nvPr>
            <p:extLst>
              <p:ext uri="{D42A27DB-BD31-4B8C-83A1-F6EECF244321}">
                <p14:modId xmlns:p14="http://schemas.microsoft.com/office/powerpoint/2010/main" val="717224530"/>
              </p:ext>
            </p:extLst>
          </p:nvPr>
        </p:nvGraphicFramePr>
        <p:xfrm>
          <a:off x="1187624" y="548680"/>
          <a:ext cx="4429156" cy="714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sp>
            <p:nvSpPr>
              <p:cNvPr id="3" name="テキスト ボックス 2"/>
              <p:cNvSpPr txBox="1"/>
              <p:nvPr/>
            </p:nvSpPr>
            <p:spPr>
              <a:xfrm>
                <a:off x="1043608" y="1556792"/>
                <a:ext cx="7617791" cy="1153457"/>
              </a:xfrm>
              <a:prstGeom prst="rect">
                <a:avLst/>
              </a:prstGeom>
              <a:noFill/>
            </p:spPr>
            <p:txBody>
              <a:bodyPr wrap="none" rtlCol="0">
                <a:spAutoFit/>
              </a:bodyPr>
              <a:lstStyle/>
              <a:p>
                <a:r>
                  <a:rPr kumimoji="1" lang="ja-JP" altLang="en-US" sz="2000" dirty="0" smtClean="0">
                    <a:latin typeface="ＭＳ Ｐゴシック" panose="020B0600070205080204" pitchFamily="50" charset="-128"/>
                    <a:ea typeface="ＭＳ Ｐゴシック" panose="020B0600070205080204" pitchFamily="50" charset="-128"/>
                  </a:rPr>
                  <a:t>日本銀行：２％の</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インフレ目標</a:t>
                </a:r>
                <a:r>
                  <a:rPr kumimoji="1" lang="ja-JP" altLang="en-US" sz="2000" dirty="0" smtClean="0">
                    <a:latin typeface="ＭＳ Ｐゴシック" panose="020B0600070205080204" pitchFamily="50" charset="-128"/>
                    <a:ea typeface="ＭＳ Ｐゴシック" panose="020B0600070205080204" pitchFamily="50" charset="-128"/>
                  </a:rPr>
                  <a:t>　⇒　人々が実際にインフレ期待を持つ</a:t>
                </a:r>
                <a:endParaRPr kumimoji="1" lang="en-US" altLang="ja-JP" sz="2000" dirty="0" smtClean="0">
                  <a:latin typeface="ＭＳ Ｐゴシック" panose="020B0600070205080204" pitchFamily="50" charset="-128"/>
                  <a:ea typeface="ＭＳ Ｐゴシック" panose="020B0600070205080204" pitchFamily="50" charset="-128"/>
                </a:endParaRPr>
              </a:p>
              <a:p>
                <a:r>
                  <a:rPr kumimoji="1" lang="ja-JP" altLang="en-US" sz="2000" dirty="0" smtClean="0">
                    <a:latin typeface="ＭＳ Ｐゴシック" panose="020B0600070205080204" pitchFamily="50" charset="-128"/>
                    <a:ea typeface="ＭＳ Ｐゴシック" panose="020B0600070205080204" pitchFamily="50" charset="-128"/>
                  </a:rPr>
                  <a:t>　⇒</a:t>
                </a:r>
                <a:r>
                  <a:rPr lang="ja-JP" altLang="en-US" sz="2000" b="1" dirty="0">
                    <a:ea typeface="ＭＳ Ｐゴシック" charset="-128"/>
                  </a:rPr>
                  <a:t>インフレ率（</a:t>
                </a:r>
                <a14:m>
                  <m:oMath xmlns:m="http://schemas.openxmlformats.org/officeDocument/2006/math">
                    <m:sSup>
                      <m:sSupPr>
                        <m:ctrlPr>
                          <a:rPr lang="en-US" altLang="ja-JP" sz="2000" b="1" i="1">
                            <a:latin typeface="Cambria Math" panose="02040503050406030204" pitchFamily="18" charset="0"/>
                            <a:ea typeface="ＭＳ Ｐゴシック" charset="-128"/>
                          </a:rPr>
                        </m:ctrlPr>
                      </m:sSupPr>
                      <m:e>
                        <m:r>
                          <a:rPr lang="ja-JP" altLang="en-US" sz="2000" b="1" i="1">
                            <a:latin typeface="Cambria Math"/>
                            <a:ea typeface="ＭＳ Ｐゴシック" charset="-128"/>
                          </a:rPr>
                          <m:t>𝝅</m:t>
                        </m:r>
                      </m:e>
                      <m:sup>
                        <m:r>
                          <a:rPr lang="en-US" altLang="ja-JP" sz="2000" b="1" i="1">
                            <a:latin typeface="Cambria Math"/>
                            <a:ea typeface="ＭＳ Ｐゴシック" charset="-128"/>
                          </a:rPr>
                          <m:t>𝒆</m:t>
                        </m:r>
                      </m:sup>
                    </m:sSup>
                  </m:oMath>
                </a14:m>
                <a:r>
                  <a:rPr lang="ja-JP" altLang="en-US" sz="2000" b="1" dirty="0" smtClean="0">
                    <a:ea typeface="ＭＳ Ｐゴシック" charset="-128"/>
                  </a:rPr>
                  <a:t>）</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a:t>
                </a:r>
                <a:r>
                  <a:rPr lang="ja-JP" altLang="en-US" sz="2000" b="1" dirty="0" smtClean="0">
                    <a:solidFill>
                      <a:srgbClr val="FF0000"/>
                    </a:solidFill>
                    <a:ea typeface="ＭＳ Ｐゴシック" charset="-128"/>
                  </a:rPr>
                  <a:t>　</a:t>
                </a:r>
                <a:r>
                  <a:rPr lang="ja-JP" altLang="en-US" sz="2000" b="1" dirty="0" smtClean="0">
                    <a:ea typeface="ＭＳ Ｐゴシック" charset="-128"/>
                  </a:rPr>
                  <a:t>⇒　</a:t>
                </a:r>
                <a:r>
                  <a:rPr lang="en-US" altLang="ja-JP" sz="2000" b="1" dirty="0">
                    <a:ea typeface="ＭＳ Ｐゴシック" charset="-128"/>
                  </a:rPr>
                  <a:t> </a:t>
                </a:r>
                <a14:m>
                  <m:oMath xmlns:m="http://schemas.openxmlformats.org/officeDocument/2006/math">
                    <m:r>
                      <a:rPr lang="en-US" altLang="ja-JP" sz="2000" b="1" i="1">
                        <a:latin typeface="Cambria Math"/>
                        <a:ea typeface="ＭＳ Ｐゴシック" charset="-128"/>
                      </a:rPr>
                      <m:t>𝟏</m:t>
                    </m:r>
                    <m:r>
                      <a:rPr lang="en-US" altLang="ja-JP" sz="2000" b="1" i="1">
                        <a:latin typeface="Cambria Math"/>
                        <a:ea typeface="ＭＳ Ｐゴシック" charset="-128"/>
                      </a:rPr>
                      <m:t>+</m:t>
                    </m:r>
                    <m:r>
                      <a:rPr lang="en-US" altLang="ja-JP" sz="2000" b="1" i="1">
                        <a:latin typeface="Cambria Math"/>
                        <a:ea typeface="ＭＳ Ｐゴシック" charset="-128"/>
                      </a:rPr>
                      <m:t>𝒓</m:t>
                    </m:r>
                    <m:r>
                      <a:rPr lang="en-US" altLang="ja-JP" sz="2000" b="1" i="1">
                        <a:latin typeface="Cambria Math"/>
                        <a:ea typeface="ＭＳ Ｐゴシック" charset="-128"/>
                      </a:rPr>
                      <m:t>=</m:t>
                    </m:r>
                    <m:f>
                      <m:fPr>
                        <m:ctrlPr>
                          <a:rPr lang="en-US" altLang="ja-JP" sz="2000" b="1" i="1">
                            <a:latin typeface="Cambria Math" panose="02040503050406030204" pitchFamily="18" charset="0"/>
                            <a:ea typeface="ＭＳ Ｐゴシック" charset="-128"/>
                          </a:rPr>
                        </m:ctrlPr>
                      </m:fPr>
                      <m:num>
                        <m:r>
                          <a:rPr lang="en-US" altLang="ja-JP" sz="2000" b="1" i="1">
                            <a:latin typeface="Cambria Math"/>
                            <a:ea typeface="ＭＳ Ｐゴシック" charset="-128"/>
                          </a:rPr>
                          <m:t>𝟏</m:t>
                        </m:r>
                        <m:r>
                          <a:rPr lang="en-US" altLang="ja-JP" sz="2000" b="1" i="1">
                            <a:latin typeface="Cambria Math"/>
                            <a:ea typeface="ＭＳ Ｐゴシック" charset="-128"/>
                          </a:rPr>
                          <m:t>+</m:t>
                        </m:r>
                        <m:r>
                          <a:rPr lang="en-US" altLang="ja-JP" sz="2000" b="1" i="1">
                            <a:latin typeface="Cambria Math"/>
                            <a:ea typeface="ＭＳ Ｐゴシック" charset="-128"/>
                          </a:rPr>
                          <m:t>𝒊</m:t>
                        </m:r>
                      </m:num>
                      <m:den>
                        <m:r>
                          <a:rPr lang="en-US" altLang="ja-JP" sz="2000" b="1" i="1">
                            <a:latin typeface="Cambria Math"/>
                            <a:ea typeface="ＭＳ Ｐゴシック" charset="-128"/>
                          </a:rPr>
                          <m:t>𝟏</m:t>
                        </m:r>
                        <m:r>
                          <a:rPr lang="en-US" altLang="ja-JP" sz="2000" b="1" i="1">
                            <a:latin typeface="Cambria Math"/>
                            <a:ea typeface="ＭＳ Ｐゴシック" charset="-128"/>
                          </a:rPr>
                          <m:t>+</m:t>
                        </m:r>
                        <m:sSup>
                          <m:sSupPr>
                            <m:ctrlPr>
                              <a:rPr lang="en-US" altLang="ja-JP" sz="2000" b="1" i="1">
                                <a:latin typeface="Cambria Math" panose="02040503050406030204" pitchFamily="18" charset="0"/>
                                <a:ea typeface="ＭＳ Ｐゴシック" charset="-128"/>
                              </a:rPr>
                            </m:ctrlPr>
                          </m:sSupPr>
                          <m:e>
                            <m:r>
                              <a:rPr lang="ja-JP" altLang="en-US" sz="2000" b="1" i="1">
                                <a:latin typeface="Cambria Math"/>
                                <a:ea typeface="ＭＳ Ｐゴシック" charset="-128"/>
                              </a:rPr>
                              <m:t>𝝅</m:t>
                            </m:r>
                          </m:e>
                          <m:sup>
                            <m:r>
                              <a:rPr lang="en-US" altLang="ja-JP" sz="2000" b="1" i="1">
                                <a:latin typeface="Cambria Math"/>
                                <a:ea typeface="ＭＳ Ｐゴシック" charset="-128"/>
                              </a:rPr>
                              <m:t>𝒆</m:t>
                            </m:r>
                          </m:sup>
                        </m:sSup>
                      </m:den>
                    </m:f>
                  </m:oMath>
                </a14:m>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　実質利子率↓</a:t>
                </a:r>
                <a:endParaRPr kumimoji="1" lang="en-US" altLang="ja-JP" sz="2000" b="1" dirty="0" smtClean="0">
                  <a:solidFill>
                    <a:srgbClr val="FF0000"/>
                  </a:solidFill>
                  <a:latin typeface="ＭＳ Ｐゴシック" panose="020B0600070205080204" pitchFamily="50" charset="-128"/>
                  <a:ea typeface="ＭＳ Ｐゴシック" panose="020B0600070205080204" pitchFamily="50" charset="-128"/>
                </a:endParaRPr>
              </a:p>
              <a:p>
                <a:r>
                  <a:rPr kumimoji="1" lang="ja-JP" altLang="en-US" sz="2000" b="1"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2000" b="1"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⇒設備投資</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a:t>
                </a:r>
                <a:r>
                  <a:rPr lang="ja-JP" altLang="en-US" sz="2000" b="1" dirty="0" smtClean="0">
                    <a:solidFill>
                      <a:srgbClr val="FF0000"/>
                    </a:solidFill>
                    <a:ea typeface="ＭＳ Ｐゴシック" charset="-128"/>
                  </a:rPr>
                  <a:t>　</a:t>
                </a:r>
                <a:r>
                  <a:rPr lang="ja-JP" altLang="en-US" sz="2000" b="1" dirty="0" smtClean="0">
                    <a:solidFill>
                      <a:schemeClr val="tx1">
                        <a:lumMod val="95000"/>
                        <a:lumOff val="5000"/>
                      </a:schemeClr>
                    </a:solidFill>
                    <a:ea typeface="ＭＳ Ｐゴシック" charset="-128"/>
                  </a:rPr>
                  <a:t>⇒　</a:t>
                </a:r>
                <a:r>
                  <a:rPr lang="en-US" altLang="ja-JP" sz="2000" b="1" dirty="0" smtClean="0">
                    <a:solidFill>
                      <a:schemeClr val="tx1">
                        <a:lumMod val="95000"/>
                        <a:lumOff val="5000"/>
                      </a:schemeClr>
                    </a:solidFill>
                    <a:ea typeface="ＭＳ Ｐゴシック" charset="-128"/>
                  </a:rPr>
                  <a:t>IS</a:t>
                </a:r>
                <a:r>
                  <a:rPr lang="ja-JP" altLang="en-US" sz="2000" b="1" dirty="0" smtClean="0">
                    <a:solidFill>
                      <a:schemeClr val="tx1">
                        <a:lumMod val="95000"/>
                        <a:lumOff val="5000"/>
                      </a:schemeClr>
                    </a:solidFill>
                    <a:ea typeface="ＭＳ Ｐゴシック" charset="-128"/>
                  </a:rPr>
                  <a:t>曲線の右シフト</a:t>
                </a:r>
                <a:endParaRPr kumimoji="1" lang="en-US" altLang="ja-JP" sz="2000" b="1"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1043608" y="1556792"/>
                <a:ext cx="7617791" cy="1153457"/>
              </a:xfrm>
              <a:prstGeom prst="rect">
                <a:avLst/>
              </a:prstGeom>
              <a:blipFill rotWithShape="1">
                <a:blip r:embed="rId7"/>
                <a:stretch>
                  <a:fillRect l="-800" t="-2632" r="-160" b="-8421"/>
                </a:stretch>
              </a:blipFill>
            </p:spPr>
            <p:txBody>
              <a:bodyPr/>
              <a:lstStyle/>
              <a:p>
                <a:r>
                  <a:rPr lang="ja-JP" altLang="en-US">
                    <a:noFill/>
                  </a:rPr>
                  <a:t> </a:t>
                </a:r>
              </a:p>
            </p:txBody>
          </p:sp>
        </mc:Fallback>
      </mc:AlternateContent>
      <p:sp>
        <p:nvSpPr>
          <p:cNvPr id="4" name="Line 2"/>
          <p:cNvSpPr>
            <a:spLocks noChangeShapeType="1"/>
          </p:cNvSpPr>
          <p:nvPr/>
        </p:nvSpPr>
        <p:spPr bwMode="auto">
          <a:xfrm flipV="1">
            <a:off x="2197677" y="3356991"/>
            <a:ext cx="0" cy="237626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 name="Line 3"/>
          <p:cNvSpPr>
            <a:spLocks noChangeShapeType="1"/>
          </p:cNvSpPr>
          <p:nvPr/>
        </p:nvSpPr>
        <p:spPr bwMode="auto">
          <a:xfrm flipV="1">
            <a:off x="2197676" y="5730078"/>
            <a:ext cx="3814484" cy="31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6" name="Line 4"/>
          <p:cNvSpPr>
            <a:spLocks noChangeShapeType="1"/>
          </p:cNvSpPr>
          <p:nvPr/>
        </p:nvSpPr>
        <p:spPr bwMode="auto">
          <a:xfrm>
            <a:off x="2555776" y="3645024"/>
            <a:ext cx="1249487" cy="2085055"/>
          </a:xfrm>
          <a:prstGeom prst="line">
            <a:avLst/>
          </a:prstGeom>
          <a:noFill/>
          <a:ln w="25400">
            <a:solidFill>
              <a:srgbClr val="0070C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 name="Line 5"/>
          <p:cNvSpPr>
            <a:spLocks noChangeShapeType="1"/>
          </p:cNvSpPr>
          <p:nvPr/>
        </p:nvSpPr>
        <p:spPr bwMode="auto">
          <a:xfrm>
            <a:off x="3419872" y="3645024"/>
            <a:ext cx="1307597" cy="2085055"/>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 name="Line 6"/>
          <p:cNvSpPr>
            <a:spLocks noChangeShapeType="1"/>
          </p:cNvSpPr>
          <p:nvPr/>
        </p:nvSpPr>
        <p:spPr bwMode="auto">
          <a:xfrm>
            <a:off x="2197675" y="5730079"/>
            <a:ext cx="3653553" cy="3176"/>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テキスト ボックス 8"/>
          <p:cNvSpPr txBox="1"/>
          <p:nvPr/>
        </p:nvSpPr>
        <p:spPr>
          <a:xfrm>
            <a:off x="2555776" y="3388350"/>
            <a:ext cx="402674" cy="369332"/>
          </a:xfrm>
          <a:prstGeom prst="rect">
            <a:avLst/>
          </a:prstGeom>
          <a:noFill/>
        </p:spPr>
        <p:txBody>
          <a:bodyPr wrap="none" rtlCol="0">
            <a:spAutoFit/>
          </a:bodyPr>
          <a:lstStyle/>
          <a:p>
            <a:r>
              <a:rPr kumimoji="1" lang="en-US" altLang="ja-JP" sz="1800" dirty="0" smtClean="0">
                <a:solidFill>
                  <a:srgbClr val="0070C0"/>
                </a:solidFill>
              </a:rPr>
              <a:t>IS</a:t>
            </a:r>
            <a:endParaRPr kumimoji="1" lang="ja-JP" altLang="en-US" sz="1800" dirty="0">
              <a:solidFill>
                <a:srgbClr val="0070C0"/>
              </a:solidFill>
            </a:endParaRPr>
          </a:p>
        </p:txBody>
      </p:sp>
      <p:sp>
        <p:nvSpPr>
          <p:cNvPr id="10" name="テキスト ボックス 9"/>
          <p:cNvSpPr txBox="1"/>
          <p:nvPr/>
        </p:nvSpPr>
        <p:spPr>
          <a:xfrm>
            <a:off x="5345962" y="5340589"/>
            <a:ext cx="505267" cy="369332"/>
          </a:xfrm>
          <a:prstGeom prst="rect">
            <a:avLst/>
          </a:prstGeom>
          <a:noFill/>
        </p:spPr>
        <p:txBody>
          <a:bodyPr wrap="none" rtlCol="0">
            <a:spAutoFit/>
          </a:bodyPr>
          <a:lstStyle/>
          <a:p>
            <a:r>
              <a:rPr kumimoji="1" lang="en-US" altLang="ja-JP" sz="1800" dirty="0" smtClean="0">
                <a:solidFill>
                  <a:srgbClr val="FF0000"/>
                </a:solidFill>
              </a:rPr>
              <a:t>LM</a:t>
            </a:r>
            <a:endParaRPr kumimoji="1" lang="ja-JP" altLang="en-US" sz="1800" dirty="0">
              <a:solidFill>
                <a:srgbClr val="FF0000"/>
              </a:solidFill>
            </a:endParaRPr>
          </a:p>
        </p:txBody>
      </p:sp>
      <p:sp>
        <p:nvSpPr>
          <p:cNvPr id="11" name="テキスト ボックス 10"/>
          <p:cNvSpPr txBox="1"/>
          <p:nvPr/>
        </p:nvSpPr>
        <p:spPr>
          <a:xfrm>
            <a:off x="4970219" y="5774164"/>
            <a:ext cx="1762021" cy="369332"/>
          </a:xfrm>
          <a:prstGeom prst="rect">
            <a:avLst/>
          </a:prstGeom>
          <a:noFill/>
        </p:spPr>
        <p:txBody>
          <a:bodyPr wrap="none" rtlCol="0">
            <a:spAutoFit/>
          </a:bodyPr>
          <a:lstStyle/>
          <a:p>
            <a:r>
              <a:rPr kumimoji="1" lang="ja-JP" altLang="en-US" sz="1800" dirty="0" smtClean="0"/>
              <a:t>実質</a:t>
            </a:r>
            <a:r>
              <a:rPr kumimoji="1" lang="en-US" altLang="ja-JP" sz="1800" dirty="0" smtClean="0"/>
              <a:t>GDP</a:t>
            </a:r>
            <a:r>
              <a:rPr kumimoji="1" lang="ja-JP" altLang="en-US" sz="1800" dirty="0" smtClean="0"/>
              <a:t>（</a:t>
            </a:r>
            <a:r>
              <a:rPr kumimoji="1" lang="en-US" altLang="ja-JP" sz="1800" i="1" dirty="0" smtClean="0"/>
              <a:t>Y</a:t>
            </a:r>
            <a:r>
              <a:rPr kumimoji="1" lang="ja-JP" altLang="en-US" sz="1800" dirty="0" smtClean="0"/>
              <a:t>）</a:t>
            </a:r>
            <a:endParaRPr kumimoji="1" lang="ja-JP" altLang="en-US" sz="1800" dirty="0"/>
          </a:p>
        </p:txBody>
      </p:sp>
      <p:sp>
        <p:nvSpPr>
          <p:cNvPr id="12" name="テキスト ボックス 11"/>
          <p:cNvSpPr txBox="1"/>
          <p:nvPr/>
        </p:nvSpPr>
        <p:spPr>
          <a:xfrm>
            <a:off x="1331640" y="2956302"/>
            <a:ext cx="1851789" cy="369332"/>
          </a:xfrm>
          <a:prstGeom prst="rect">
            <a:avLst/>
          </a:prstGeom>
          <a:noFill/>
        </p:spPr>
        <p:txBody>
          <a:bodyPr wrap="none" rtlCol="0">
            <a:spAutoFit/>
          </a:bodyPr>
          <a:lstStyle/>
          <a:p>
            <a:r>
              <a:rPr kumimoji="1" lang="ja-JP" altLang="en-US" sz="1800" dirty="0"/>
              <a:t>名目</a:t>
            </a:r>
            <a:r>
              <a:rPr kumimoji="1" lang="ja-JP" altLang="en-US" sz="1800" dirty="0" smtClean="0"/>
              <a:t>利子率（</a:t>
            </a:r>
            <a:r>
              <a:rPr kumimoji="1" lang="en-US" altLang="ja-JP" sz="1800" b="1" i="1" dirty="0" err="1"/>
              <a:t>i</a:t>
            </a:r>
            <a:r>
              <a:rPr kumimoji="1" lang="ja-JP" altLang="en-US" sz="1800" dirty="0" smtClean="0"/>
              <a:t>）</a:t>
            </a:r>
            <a:endParaRPr kumimoji="1" lang="ja-JP" altLang="en-US" sz="1800" dirty="0"/>
          </a:p>
        </p:txBody>
      </p:sp>
      <p:sp>
        <p:nvSpPr>
          <p:cNvPr id="13" name="テキスト ボックス 12"/>
          <p:cNvSpPr txBox="1"/>
          <p:nvPr/>
        </p:nvSpPr>
        <p:spPr>
          <a:xfrm>
            <a:off x="1043608" y="5902774"/>
            <a:ext cx="3698448" cy="369332"/>
          </a:xfrm>
          <a:prstGeom prst="rect">
            <a:avLst/>
          </a:prstGeom>
          <a:noFill/>
        </p:spPr>
        <p:txBody>
          <a:bodyPr wrap="none" rtlCol="0">
            <a:spAutoFit/>
          </a:bodyPr>
          <a:lstStyle/>
          <a:p>
            <a:r>
              <a:rPr kumimoji="1" lang="ja-JP" altLang="en-US" sz="1800" dirty="0"/>
              <a:t>図</a:t>
            </a:r>
            <a:r>
              <a:rPr kumimoji="1" lang="en-US" altLang="ja-JP" sz="1800" dirty="0"/>
              <a:t>10</a:t>
            </a:r>
            <a:r>
              <a:rPr kumimoji="1" lang="ja-JP" altLang="en-US" sz="1800" dirty="0"/>
              <a:t>－</a:t>
            </a:r>
            <a:r>
              <a:rPr kumimoji="1" lang="en-US" altLang="ja-JP" sz="1800" dirty="0" smtClean="0"/>
              <a:t>21</a:t>
            </a:r>
            <a:r>
              <a:rPr kumimoji="1" lang="ja-JP" altLang="en-US" sz="1800" dirty="0" smtClean="0"/>
              <a:t>　</a:t>
            </a:r>
            <a:r>
              <a:rPr lang="ja-JP" altLang="ja-JP" sz="1800" dirty="0"/>
              <a:t>期待インフレ率の上昇</a:t>
            </a:r>
            <a:endParaRPr kumimoji="1" lang="ja-JP" altLang="en-US" sz="1800" dirty="0"/>
          </a:p>
        </p:txBody>
      </p:sp>
      <p:sp>
        <p:nvSpPr>
          <p:cNvPr id="14" name="テキスト ボックス 13"/>
          <p:cNvSpPr txBox="1"/>
          <p:nvPr/>
        </p:nvSpPr>
        <p:spPr>
          <a:xfrm>
            <a:off x="3681458" y="5335625"/>
            <a:ext cx="338554" cy="369332"/>
          </a:xfrm>
          <a:prstGeom prst="rect">
            <a:avLst/>
          </a:prstGeom>
          <a:noFill/>
        </p:spPr>
        <p:txBody>
          <a:bodyPr wrap="none" rtlCol="0">
            <a:spAutoFit/>
          </a:bodyPr>
          <a:lstStyle/>
          <a:p>
            <a:r>
              <a:rPr kumimoji="1" lang="en-US" altLang="ja-JP" sz="1800" dirty="0"/>
              <a:t>E</a:t>
            </a:r>
            <a:endParaRPr kumimoji="1" lang="ja-JP" altLang="en-US" sz="1800" dirty="0"/>
          </a:p>
        </p:txBody>
      </p:sp>
      <p:sp>
        <p:nvSpPr>
          <p:cNvPr id="15" name="テキスト ボックス 14"/>
          <p:cNvSpPr txBox="1"/>
          <p:nvPr/>
        </p:nvSpPr>
        <p:spPr>
          <a:xfrm>
            <a:off x="4653904" y="5335625"/>
            <a:ext cx="389850" cy="369332"/>
          </a:xfrm>
          <a:prstGeom prst="rect">
            <a:avLst/>
          </a:prstGeom>
          <a:noFill/>
        </p:spPr>
        <p:txBody>
          <a:bodyPr wrap="none" rtlCol="0">
            <a:spAutoFit/>
          </a:bodyPr>
          <a:lstStyle/>
          <a:p>
            <a:r>
              <a:rPr kumimoji="1" lang="en-US" altLang="ja-JP" sz="1800" dirty="0" smtClean="0"/>
              <a:t>E’</a:t>
            </a:r>
            <a:endParaRPr kumimoji="1" lang="ja-JP" altLang="en-US" sz="1800" dirty="0"/>
          </a:p>
        </p:txBody>
      </p:sp>
      <p:sp>
        <p:nvSpPr>
          <p:cNvPr id="16" name="テキスト ボックス 15"/>
          <p:cNvSpPr txBox="1"/>
          <p:nvPr/>
        </p:nvSpPr>
        <p:spPr>
          <a:xfrm>
            <a:off x="6732240" y="3325634"/>
            <a:ext cx="1624163" cy="707886"/>
          </a:xfrm>
          <a:prstGeom prst="rect">
            <a:avLst/>
          </a:prstGeom>
          <a:solidFill>
            <a:schemeClr val="accent1">
              <a:lumMod val="20000"/>
              <a:lumOff val="80000"/>
            </a:schemeClr>
          </a:solidFill>
        </p:spPr>
        <p:txBody>
          <a:bodyPr wrap="none" rtlCol="0">
            <a:spAutoFit/>
          </a:bodyPr>
          <a:lstStyle/>
          <a:p>
            <a:r>
              <a:rPr kumimoji="1" lang="ja-JP" altLang="en-US" sz="2000" dirty="0" smtClean="0">
                <a:latin typeface="ＭＳ Ｐゴシック" panose="020B0600070205080204" pitchFamily="50" charset="-128"/>
                <a:ea typeface="ＭＳ Ｐゴシック" panose="020B0600070205080204" pitchFamily="50" charset="-128"/>
              </a:rPr>
              <a:t>均衡：</a:t>
            </a:r>
            <a:r>
              <a:rPr kumimoji="1" lang="en-US" altLang="ja-JP" sz="2000" dirty="0" smtClean="0">
                <a:latin typeface="ＭＳ Ｐゴシック" panose="020B0600070205080204" pitchFamily="50" charset="-128"/>
                <a:ea typeface="ＭＳ Ｐゴシック" panose="020B0600070205080204" pitchFamily="50" charset="-128"/>
              </a:rPr>
              <a:t>E</a:t>
            </a:r>
            <a:r>
              <a:rPr kumimoji="1" lang="ja-JP" altLang="en-US" sz="2000" dirty="0" smtClean="0">
                <a:latin typeface="ＭＳ Ｐゴシック" panose="020B0600070205080204" pitchFamily="50" charset="-128"/>
                <a:ea typeface="ＭＳ Ｐゴシック" panose="020B0600070205080204" pitchFamily="50" charset="-128"/>
              </a:rPr>
              <a:t>→</a:t>
            </a:r>
            <a:r>
              <a:rPr kumimoji="1" lang="en-US" altLang="ja-JP" sz="2000" dirty="0" smtClean="0">
                <a:latin typeface="ＭＳ Ｐゴシック" panose="020B0600070205080204" pitchFamily="50" charset="-128"/>
                <a:ea typeface="ＭＳ Ｐゴシック" panose="020B0600070205080204" pitchFamily="50" charset="-128"/>
              </a:rPr>
              <a:t>E’</a:t>
            </a:r>
          </a:p>
          <a:p>
            <a:r>
              <a:rPr kumimoji="1" lang="ja-JP" altLang="en-US" sz="2000" dirty="0" smtClean="0">
                <a:latin typeface="ＭＳ Ｐゴシック" panose="020B0600070205080204" pitchFamily="50" charset="-128"/>
                <a:ea typeface="ＭＳ Ｐゴシック" panose="020B0600070205080204" pitchFamily="50" charset="-128"/>
              </a:rPr>
              <a:t>実質</a:t>
            </a:r>
            <a:r>
              <a:rPr kumimoji="1" lang="en-US" altLang="ja-JP" sz="2000" dirty="0" smtClean="0">
                <a:latin typeface="ＭＳ Ｐゴシック" panose="020B0600070205080204" pitchFamily="50" charset="-128"/>
                <a:ea typeface="ＭＳ Ｐゴシック" panose="020B0600070205080204" pitchFamily="50" charset="-128"/>
              </a:rPr>
              <a:t>GDP</a:t>
            </a:r>
            <a:r>
              <a:rPr kumimoji="1" lang="ja-JP" altLang="en-US" sz="2000" dirty="0" smtClean="0">
                <a:latin typeface="ＭＳ Ｐゴシック" panose="020B0600070205080204" pitchFamily="50" charset="-128"/>
                <a:ea typeface="ＭＳ Ｐゴシック" panose="020B0600070205080204" pitchFamily="50" charset="-128"/>
              </a:rPr>
              <a:t>　</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19" name="Line 7"/>
          <p:cNvSpPr>
            <a:spLocks noChangeShapeType="1"/>
          </p:cNvSpPr>
          <p:nvPr/>
        </p:nvSpPr>
        <p:spPr bwMode="auto">
          <a:xfrm>
            <a:off x="2957945" y="3933056"/>
            <a:ext cx="419100" cy="0"/>
          </a:xfrm>
          <a:prstGeom prst="line">
            <a:avLst/>
          </a:prstGeom>
          <a:noFill/>
          <a:ln w="1587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dirty="0"/>
          </a:p>
        </p:txBody>
      </p:sp>
    </p:spTree>
    <p:extLst>
      <p:ext uri="{BB962C8B-B14F-4D97-AF65-F5344CB8AC3E}">
        <p14:creationId xmlns:p14="http://schemas.microsoft.com/office/powerpoint/2010/main" val="2753625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circle(in)">
                                      <p:cBhvr>
                                        <p:cTn id="21"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Text Box 4"/>
          <p:cNvSpPr txBox="1">
            <a:spLocks noChangeArrowheads="1"/>
          </p:cNvSpPr>
          <p:nvPr/>
        </p:nvSpPr>
        <p:spPr bwMode="auto">
          <a:xfrm>
            <a:off x="1214382" y="928670"/>
            <a:ext cx="5689600" cy="1061829"/>
          </a:xfrm>
          <a:prstGeom prst="rect">
            <a:avLst/>
          </a:prstGeom>
          <a:noFill/>
          <a:ln w="9525">
            <a:noFill/>
            <a:miter lim="800000"/>
            <a:headEnd/>
            <a:tailEnd/>
          </a:ln>
          <a:effectLst/>
        </p:spPr>
        <p:txBody>
          <a:bodyPr wrap="square">
            <a:spAutoFit/>
          </a:bodyPr>
          <a:lstStyle/>
          <a:p>
            <a:pPr>
              <a:spcBef>
                <a:spcPct val="50000"/>
              </a:spcBef>
            </a:pPr>
            <a:r>
              <a:rPr lang="ja-JP" altLang="en-US" sz="1800" dirty="0" smtClean="0">
                <a:ea typeface="ＭＳ Ｐゴシック" charset="-128"/>
              </a:rPr>
              <a:t>企業</a:t>
            </a:r>
            <a:r>
              <a:rPr lang="ja-JP" altLang="en-US" sz="1800" dirty="0">
                <a:ea typeface="ＭＳ Ｐゴシック" charset="-128"/>
              </a:rPr>
              <a:t>や労働者が持っている情報が不完全である場合に物価水準の上昇は企業の生産水準を増加させる。</a:t>
            </a:r>
          </a:p>
          <a:p>
            <a:pPr>
              <a:spcBef>
                <a:spcPct val="50000"/>
              </a:spcBef>
            </a:pPr>
            <a:r>
              <a:rPr lang="ja-JP" altLang="en-US" sz="1800" dirty="0">
                <a:ea typeface="ＭＳ Ｐゴシック" charset="-128"/>
              </a:rPr>
              <a:t>ある</a:t>
            </a:r>
            <a:r>
              <a:rPr lang="en-US" altLang="ja-JP" sz="1800" dirty="0">
                <a:ea typeface="ＭＳ Ｐゴシック" charset="-128"/>
              </a:rPr>
              <a:t>1</a:t>
            </a:r>
            <a:r>
              <a:rPr lang="ja-JP" altLang="en-US" sz="1800" dirty="0" err="1">
                <a:ea typeface="ＭＳ Ｐゴシック" charset="-128"/>
              </a:rPr>
              <a:t>つの</a:t>
            </a:r>
            <a:r>
              <a:rPr lang="ja-JP" altLang="en-US" sz="1800" dirty="0">
                <a:ea typeface="ＭＳ Ｐゴシック" charset="-128"/>
              </a:rPr>
              <a:t>企業を考えよう</a:t>
            </a:r>
            <a:r>
              <a:rPr lang="ja-JP" altLang="en-US" sz="1800" dirty="0" smtClean="0">
                <a:ea typeface="ＭＳ Ｐゴシック" charset="-128"/>
              </a:rPr>
              <a:t>。</a:t>
            </a:r>
            <a:endParaRPr lang="ja-JP" altLang="en-US" sz="1800" dirty="0">
              <a:ea typeface="ＭＳ Ｐゴシック" charset="-128"/>
            </a:endParaRPr>
          </a:p>
        </p:txBody>
      </p:sp>
      <p:sp>
        <p:nvSpPr>
          <p:cNvPr id="48134" name="Text Box 6"/>
          <p:cNvSpPr txBox="1">
            <a:spLocks noChangeArrowheads="1"/>
          </p:cNvSpPr>
          <p:nvPr/>
        </p:nvSpPr>
        <p:spPr bwMode="auto">
          <a:xfrm>
            <a:off x="1257270" y="2133600"/>
            <a:ext cx="5616575" cy="64135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この企業の経営者　　</a:t>
            </a:r>
            <a:r>
              <a:rPr lang="ja-JP" altLang="en-US" sz="1800" dirty="0" smtClean="0">
                <a:ea typeface="ＭＳ Ｐゴシック" charset="-128"/>
              </a:rPr>
              <a:t>　は</a:t>
            </a:r>
            <a:r>
              <a:rPr lang="ja-JP" altLang="en-US" sz="1800" dirty="0">
                <a:ea typeface="ＭＳ Ｐゴシック" charset="-128"/>
              </a:rPr>
              <a:t>自分が生産している財・サービスの生産量について完全な情報をもっている。</a:t>
            </a:r>
          </a:p>
        </p:txBody>
      </p:sp>
      <p:sp>
        <p:nvSpPr>
          <p:cNvPr id="48135" name="Text Box 7"/>
          <p:cNvSpPr txBox="1">
            <a:spLocks noChangeArrowheads="1"/>
          </p:cNvSpPr>
          <p:nvPr/>
        </p:nvSpPr>
        <p:spPr bwMode="auto">
          <a:xfrm>
            <a:off x="1285820" y="2928934"/>
            <a:ext cx="7858180" cy="3277820"/>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しかし、他の企業の生産物について多くの情報を持っているわけではない。</a:t>
            </a:r>
          </a:p>
          <a:p>
            <a:pPr>
              <a:spcBef>
                <a:spcPct val="50000"/>
              </a:spcBef>
            </a:pPr>
            <a:r>
              <a:rPr lang="ja-JP" altLang="en-US" sz="1800" dirty="0">
                <a:ea typeface="ＭＳ Ｐゴシック" charset="-128"/>
              </a:rPr>
              <a:t>したがって経済全体で物価水準が上昇していることに気付くことなく、個々の企業は自分の製品価格のみから情報を得る</a:t>
            </a:r>
            <a:r>
              <a:rPr lang="ja-JP" altLang="en-US" sz="1800" dirty="0" smtClean="0">
                <a:ea typeface="ＭＳ Ｐゴシック" charset="-128"/>
              </a:rPr>
              <a:t>。　　</a:t>
            </a:r>
            <a:r>
              <a:rPr lang="ja-JP" altLang="en-US" sz="1800" dirty="0">
                <a:ea typeface="ＭＳ Ｐゴシック" charset="-128"/>
              </a:rPr>
              <a:t>　　</a:t>
            </a:r>
            <a:endParaRPr lang="en-US" altLang="ja-JP" sz="1800" dirty="0" smtClean="0">
              <a:ea typeface="ＭＳ Ｐゴシック" charset="-128"/>
            </a:endParaRPr>
          </a:p>
          <a:p>
            <a:pPr>
              <a:spcBef>
                <a:spcPct val="50000"/>
              </a:spcBef>
            </a:pPr>
            <a:r>
              <a:rPr lang="ja-JP" altLang="en-US" sz="1800" dirty="0" smtClean="0">
                <a:ea typeface="ＭＳ Ｐゴシック" charset="-128"/>
              </a:rPr>
              <a:t>　　　が</a:t>
            </a:r>
            <a:r>
              <a:rPr lang="ja-JP" altLang="en-US" sz="1800" dirty="0">
                <a:ea typeface="ＭＳ Ｐゴシック" charset="-128"/>
              </a:rPr>
              <a:t>購入して生産に投入している他の企業が生産する財の価格についての情報は遅れてやってくる</a:t>
            </a:r>
            <a:r>
              <a:rPr lang="ja-JP" altLang="en-US" sz="1800" dirty="0" smtClean="0">
                <a:ea typeface="ＭＳ Ｐゴシック" charset="-128"/>
              </a:rPr>
              <a:t>。　そこ</a:t>
            </a:r>
            <a:r>
              <a:rPr lang="ja-JP" altLang="en-US" sz="1800" dirty="0">
                <a:ea typeface="ＭＳ Ｐゴシック" charset="-128"/>
              </a:rPr>
              <a:t>で、企業の投入している財の購入価格の上昇も起こっていないと判断</a:t>
            </a:r>
            <a:r>
              <a:rPr lang="ja-JP" altLang="en-US" sz="1800" dirty="0" smtClean="0">
                <a:ea typeface="ＭＳ Ｐゴシック" charset="-128"/>
              </a:rPr>
              <a:t>。　　</a:t>
            </a:r>
            <a:r>
              <a:rPr lang="ja-JP" altLang="en-US" sz="1800" dirty="0">
                <a:ea typeface="ＭＳ Ｐゴシック" charset="-128"/>
              </a:rPr>
              <a:t>　</a:t>
            </a:r>
            <a:endParaRPr lang="en-US" altLang="ja-JP" sz="1800" dirty="0" smtClean="0">
              <a:ea typeface="ＭＳ Ｐゴシック" charset="-128"/>
            </a:endParaRPr>
          </a:p>
          <a:p>
            <a:pPr>
              <a:spcBef>
                <a:spcPct val="50000"/>
              </a:spcBef>
            </a:pPr>
            <a:r>
              <a:rPr lang="ja-JP" altLang="en-US" sz="1800" dirty="0" smtClean="0">
                <a:ea typeface="ＭＳ Ｐゴシック" charset="-128"/>
              </a:rPr>
              <a:t>　　</a:t>
            </a:r>
            <a:r>
              <a:rPr lang="ja-JP" altLang="en-US" sz="1800" dirty="0">
                <a:ea typeface="ＭＳ Ｐゴシック" charset="-128"/>
              </a:rPr>
              <a:t>　は自分達の得ている利潤が上昇したと考える</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r>
              <a:rPr lang="ja-JP" altLang="en-US" sz="1800" dirty="0" smtClean="0">
                <a:ea typeface="ＭＳ Ｐゴシック" charset="-128"/>
              </a:rPr>
              <a:t>　</a:t>
            </a:r>
            <a:r>
              <a:rPr lang="ja-JP" altLang="en-US" sz="1800" dirty="0">
                <a:ea typeface="ＭＳ Ｐゴシック" charset="-128"/>
              </a:rPr>
              <a:t>　　は生産水準を上げよう！とする。</a:t>
            </a:r>
          </a:p>
          <a:p>
            <a:pPr>
              <a:spcBef>
                <a:spcPct val="50000"/>
              </a:spcBef>
            </a:pPr>
            <a:endParaRPr lang="en-US" altLang="ja-JP" sz="1800" dirty="0" smtClean="0">
              <a:ea typeface="ＭＳ Ｐゴシック" charset="-128"/>
            </a:endParaRPr>
          </a:p>
        </p:txBody>
      </p:sp>
      <p:pic>
        <p:nvPicPr>
          <p:cNvPr id="48136" name="Picture 8" descr="MIXHU161"/>
          <p:cNvPicPr>
            <a:picLocks noChangeAspect="1" noChangeArrowheads="1"/>
          </p:cNvPicPr>
          <p:nvPr/>
        </p:nvPicPr>
        <p:blipFill>
          <a:blip r:embed="rId2"/>
          <a:srcRect/>
          <a:stretch>
            <a:fillRect/>
          </a:stretch>
        </p:blipFill>
        <p:spPr bwMode="auto">
          <a:xfrm>
            <a:off x="3214646" y="2143116"/>
            <a:ext cx="360362" cy="312738"/>
          </a:xfrm>
          <a:prstGeom prst="rect">
            <a:avLst/>
          </a:prstGeom>
          <a:noFill/>
        </p:spPr>
      </p:pic>
      <p:pic>
        <p:nvPicPr>
          <p:cNvPr id="48138" name="Picture 10" descr="MIXHU161"/>
          <p:cNvPicPr>
            <a:picLocks noChangeAspect="1" noChangeArrowheads="1"/>
          </p:cNvPicPr>
          <p:nvPr/>
        </p:nvPicPr>
        <p:blipFill>
          <a:blip r:embed="rId2"/>
          <a:srcRect/>
          <a:stretch>
            <a:fillRect/>
          </a:stretch>
        </p:blipFill>
        <p:spPr bwMode="auto">
          <a:xfrm>
            <a:off x="1428696" y="4000504"/>
            <a:ext cx="360363" cy="312738"/>
          </a:xfrm>
          <a:prstGeom prst="rect">
            <a:avLst/>
          </a:prstGeom>
          <a:noFill/>
        </p:spPr>
      </p:pic>
      <p:pic>
        <p:nvPicPr>
          <p:cNvPr id="48139" name="Picture 11" descr="MIXHU161"/>
          <p:cNvPicPr>
            <a:picLocks noChangeAspect="1" noChangeArrowheads="1"/>
          </p:cNvPicPr>
          <p:nvPr/>
        </p:nvPicPr>
        <p:blipFill>
          <a:blip r:embed="rId2"/>
          <a:srcRect/>
          <a:stretch>
            <a:fillRect/>
          </a:stretch>
        </p:blipFill>
        <p:spPr bwMode="auto">
          <a:xfrm>
            <a:off x="1428696" y="5429264"/>
            <a:ext cx="358775" cy="311150"/>
          </a:xfrm>
          <a:prstGeom prst="rect">
            <a:avLst/>
          </a:prstGeom>
          <a:noFill/>
        </p:spPr>
      </p:pic>
      <p:pic>
        <p:nvPicPr>
          <p:cNvPr id="48140" name="Picture 12" descr="MIXHU161"/>
          <p:cNvPicPr>
            <a:picLocks noChangeAspect="1" noChangeArrowheads="1"/>
          </p:cNvPicPr>
          <p:nvPr/>
        </p:nvPicPr>
        <p:blipFill>
          <a:blip r:embed="rId2"/>
          <a:srcRect/>
          <a:stretch>
            <a:fillRect/>
          </a:stretch>
        </p:blipFill>
        <p:spPr bwMode="auto">
          <a:xfrm>
            <a:off x="3214646" y="5857892"/>
            <a:ext cx="360363" cy="312737"/>
          </a:xfrm>
          <a:prstGeom prst="rect">
            <a:avLst/>
          </a:prstGeom>
          <a:noFill/>
        </p:spPr>
      </p:pic>
      <p:pic>
        <p:nvPicPr>
          <p:cNvPr id="48141" name="Picture 13" descr="MIXHU161"/>
          <p:cNvPicPr>
            <a:picLocks noChangeAspect="1" noChangeArrowheads="1"/>
          </p:cNvPicPr>
          <p:nvPr/>
        </p:nvPicPr>
        <p:blipFill>
          <a:blip r:embed="rId2"/>
          <a:srcRect/>
          <a:stretch>
            <a:fillRect/>
          </a:stretch>
        </p:blipFill>
        <p:spPr bwMode="auto">
          <a:xfrm>
            <a:off x="1428696" y="5000636"/>
            <a:ext cx="360363" cy="312737"/>
          </a:xfrm>
          <a:prstGeom prst="rect">
            <a:avLst/>
          </a:prstGeom>
          <a:noFill/>
        </p:spPr>
      </p:pic>
      <p:pic>
        <p:nvPicPr>
          <p:cNvPr id="48142" name="Picture 14" descr="MIXHU161"/>
          <p:cNvPicPr>
            <a:picLocks noChangeAspect="1" noChangeArrowheads="1"/>
          </p:cNvPicPr>
          <p:nvPr/>
        </p:nvPicPr>
        <p:blipFill>
          <a:blip r:embed="rId2"/>
          <a:srcRect/>
          <a:stretch>
            <a:fillRect/>
          </a:stretch>
        </p:blipFill>
        <p:spPr bwMode="auto">
          <a:xfrm>
            <a:off x="8215306" y="1571612"/>
            <a:ext cx="649288" cy="563563"/>
          </a:xfrm>
          <a:prstGeom prst="rect">
            <a:avLst/>
          </a:prstGeom>
          <a:noFill/>
        </p:spPr>
      </p:pic>
      <p:pic>
        <p:nvPicPr>
          <p:cNvPr id="48143" name="Picture 15" descr="MIXSY112"/>
          <p:cNvPicPr>
            <a:picLocks noChangeAspect="1" noChangeArrowheads="1"/>
          </p:cNvPicPr>
          <p:nvPr/>
        </p:nvPicPr>
        <p:blipFill>
          <a:blip r:embed="rId3"/>
          <a:srcRect/>
          <a:stretch>
            <a:fillRect/>
          </a:stretch>
        </p:blipFill>
        <p:spPr bwMode="auto">
          <a:xfrm>
            <a:off x="7018307" y="1125538"/>
            <a:ext cx="1000125" cy="1000125"/>
          </a:xfrm>
          <a:prstGeom prst="rect">
            <a:avLst/>
          </a:prstGeom>
          <a:noFill/>
        </p:spPr>
      </p:pic>
      <p:sp>
        <p:nvSpPr>
          <p:cNvPr id="48144" name="Text Box 16"/>
          <p:cNvSpPr txBox="1">
            <a:spLocks noChangeArrowheads="1"/>
          </p:cNvSpPr>
          <p:nvPr/>
        </p:nvSpPr>
        <p:spPr bwMode="auto">
          <a:xfrm>
            <a:off x="8072430" y="2143116"/>
            <a:ext cx="863600"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経営者</a:t>
            </a:r>
          </a:p>
        </p:txBody>
      </p:sp>
      <p:graphicFrame>
        <p:nvGraphicFramePr>
          <p:cNvPr id="18" name="図表 17"/>
          <p:cNvGraphicFramePr/>
          <p:nvPr/>
        </p:nvGraphicFramePr>
        <p:xfrm>
          <a:off x="1285852" y="214290"/>
          <a:ext cx="7286676" cy="6429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テキスト ボックス 18"/>
          <p:cNvSpPr txBox="1"/>
          <p:nvPr/>
        </p:nvSpPr>
        <p:spPr>
          <a:xfrm>
            <a:off x="1428696" y="5857892"/>
            <a:ext cx="6736139" cy="784830"/>
          </a:xfrm>
          <a:prstGeom prst="rect">
            <a:avLst/>
          </a:prstGeom>
          <a:noFill/>
        </p:spPr>
        <p:txBody>
          <a:bodyPr wrap="none" rtlCol="0">
            <a:spAutoFit/>
          </a:bodyPr>
          <a:lstStyle/>
          <a:p>
            <a:pPr>
              <a:spcBef>
                <a:spcPct val="50000"/>
              </a:spcBef>
            </a:pPr>
            <a:r>
              <a:rPr lang="ja-JP" altLang="en-US" sz="1800" dirty="0" smtClean="0">
                <a:ea typeface="ＭＳ Ｐゴシック" charset="-128"/>
              </a:rPr>
              <a:t>このような事態は　　　だけでなくすべての企業に共通しているため、</a:t>
            </a:r>
            <a:endParaRPr lang="en-US" altLang="ja-JP" sz="1800" dirty="0" smtClean="0">
              <a:ea typeface="ＭＳ Ｐゴシック" charset="-128"/>
            </a:endParaRPr>
          </a:p>
          <a:p>
            <a:pPr>
              <a:spcBef>
                <a:spcPct val="50000"/>
              </a:spcBef>
            </a:pPr>
            <a:r>
              <a:rPr lang="ja-JP" altLang="en-US" sz="1800" b="1" dirty="0" smtClean="0">
                <a:solidFill>
                  <a:srgbClr val="FF0000"/>
                </a:solidFill>
                <a:ea typeface="ＭＳ Ｐゴシック" charset="-128"/>
              </a:rPr>
              <a:t>物価水準の上昇により経済全体での生産水準は上昇する。</a:t>
            </a:r>
            <a:endParaRPr lang="ja-JP" altLang="en-US" sz="1800" b="1" dirty="0">
              <a:solidFill>
                <a:srgbClr val="FF0000"/>
              </a:solidFill>
              <a:ea typeface="ＭＳ Ｐゴシック"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331640" y="908720"/>
            <a:ext cx="6984776" cy="3477875"/>
          </a:xfrm>
          <a:prstGeom prst="rect">
            <a:avLst/>
          </a:prstGeom>
          <a:noFill/>
        </p:spPr>
        <p:txBody>
          <a:bodyPr wrap="square" rtlCol="0">
            <a:spAutoFit/>
          </a:bodyPr>
          <a:lstStyle/>
          <a:p>
            <a:r>
              <a:rPr lang="ja-JP" altLang="en-US" sz="2000" dirty="0" smtClean="0"/>
              <a:t>日銀の政策：</a:t>
            </a:r>
            <a:r>
              <a:rPr lang="ja-JP" altLang="ja-JP" sz="2000" dirty="0" smtClean="0"/>
              <a:t>質的</a:t>
            </a:r>
            <a:r>
              <a:rPr lang="ja-JP" altLang="ja-JP" sz="2000" dirty="0"/>
              <a:t>・量的緩和</a:t>
            </a:r>
            <a:r>
              <a:rPr lang="ja-JP" altLang="ja-JP" sz="2000" dirty="0" smtClean="0"/>
              <a:t>政策</a:t>
            </a:r>
            <a:endParaRPr lang="en-US" altLang="ja-JP" sz="2000" dirty="0" smtClean="0"/>
          </a:p>
          <a:p>
            <a:endParaRPr kumimoji="1" lang="en-US" altLang="ja-JP" sz="2000" dirty="0">
              <a:latin typeface="ＭＳ Ｐゴシック" panose="020B0600070205080204" pitchFamily="50" charset="-128"/>
              <a:ea typeface="ＭＳ Ｐゴシック" panose="020B0600070205080204" pitchFamily="50" charset="-128"/>
            </a:endParaRPr>
          </a:p>
          <a:p>
            <a:r>
              <a:rPr lang="en-US" altLang="ja-JP" sz="2000" dirty="0"/>
              <a:t>2%</a:t>
            </a:r>
            <a:r>
              <a:rPr lang="ja-JP" altLang="ja-JP" sz="2000" dirty="0"/>
              <a:t>のインフレ目標を設け、民間銀行から様々な債券を購入し資金を大量</a:t>
            </a:r>
            <a:r>
              <a:rPr lang="ja-JP" altLang="ja-JP" sz="2000" dirty="0" smtClean="0"/>
              <a:t>供給</a:t>
            </a:r>
            <a:endParaRPr lang="en-US" altLang="ja-JP" sz="2000" dirty="0" smtClean="0"/>
          </a:p>
          <a:p>
            <a:endParaRPr kumimoji="1" lang="en-US" altLang="ja-JP" sz="2000" dirty="0" smtClean="0">
              <a:latin typeface="ＭＳ Ｐゴシック" panose="020B0600070205080204" pitchFamily="50" charset="-128"/>
              <a:ea typeface="ＭＳ Ｐゴシック" panose="020B0600070205080204" pitchFamily="50" charset="-128"/>
            </a:endParaRPr>
          </a:p>
          <a:p>
            <a:r>
              <a:rPr lang="ja-JP" altLang="ja-JP" sz="2000" dirty="0" smtClean="0"/>
              <a:t>「</a:t>
            </a:r>
            <a:r>
              <a:rPr lang="ja-JP" altLang="ja-JP" sz="2000" dirty="0"/>
              <a:t>ハイパワード・マネーを年間約</a:t>
            </a:r>
            <a:r>
              <a:rPr lang="en-US" altLang="ja-JP" sz="2000" dirty="0"/>
              <a:t>60</a:t>
            </a:r>
            <a:r>
              <a:rPr lang="ja-JP" altLang="ja-JP" sz="2000" dirty="0"/>
              <a:t>～</a:t>
            </a:r>
            <a:r>
              <a:rPr lang="en-US" altLang="ja-JP" sz="2000" dirty="0"/>
              <a:t>70</a:t>
            </a:r>
            <a:r>
              <a:rPr lang="ja-JP" altLang="ja-JP" sz="2000" dirty="0"/>
              <a:t>兆円のペースで増加</a:t>
            </a:r>
            <a:r>
              <a:rPr lang="ja-JP" altLang="ja-JP" sz="2000" dirty="0" smtClean="0"/>
              <a:t>させ</a:t>
            </a:r>
            <a:r>
              <a:rPr lang="ja-JP" altLang="en-US" sz="2000" dirty="0"/>
              <a:t>、</a:t>
            </a:r>
            <a:r>
              <a:rPr lang="en-US" altLang="ja-JP" sz="2000" dirty="0" smtClean="0"/>
              <a:t>2012</a:t>
            </a:r>
            <a:r>
              <a:rPr lang="ja-JP" altLang="ja-JP" sz="2000" dirty="0"/>
              <a:t>年末の</a:t>
            </a:r>
            <a:r>
              <a:rPr lang="en-US" altLang="ja-JP" sz="2000" dirty="0"/>
              <a:t>138</a:t>
            </a:r>
            <a:r>
              <a:rPr lang="ja-JP" altLang="ja-JP" sz="2000" dirty="0"/>
              <a:t>兆円から</a:t>
            </a:r>
            <a:r>
              <a:rPr lang="en-US" altLang="ja-JP" sz="2000" dirty="0"/>
              <a:t>14</a:t>
            </a:r>
            <a:r>
              <a:rPr lang="ja-JP" altLang="ja-JP" sz="2000" dirty="0"/>
              <a:t>年末には約</a:t>
            </a:r>
            <a:r>
              <a:rPr lang="en-US" altLang="ja-JP" sz="2000" dirty="0"/>
              <a:t>2</a:t>
            </a:r>
            <a:r>
              <a:rPr lang="ja-JP" altLang="ja-JP" sz="2000" dirty="0"/>
              <a:t>倍の</a:t>
            </a:r>
            <a:r>
              <a:rPr lang="en-US" altLang="ja-JP" sz="2000" dirty="0"/>
              <a:t>270</a:t>
            </a:r>
            <a:r>
              <a:rPr lang="ja-JP" altLang="ja-JP" sz="2000" dirty="0"/>
              <a:t>兆円に拡大させる</a:t>
            </a:r>
            <a:r>
              <a:rPr lang="ja-JP" altLang="ja-JP" sz="2000" dirty="0" smtClean="0"/>
              <a:t>」</a:t>
            </a:r>
            <a:endParaRPr lang="en-US" altLang="ja-JP" sz="2000" dirty="0" smtClean="0"/>
          </a:p>
          <a:p>
            <a:r>
              <a:rPr lang="ja-JP" altLang="ja-JP" sz="2000" dirty="0" smtClean="0"/>
              <a:t>「</a:t>
            </a:r>
            <a:r>
              <a:rPr lang="ja-JP" altLang="ja-JP" sz="2000" dirty="0"/>
              <a:t>長期国債の買入れについては、（中略）買入額を月</a:t>
            </a:r>
            <a:r>
              <a:rPr lang="en-US" altLang="ja-JP" sz="2000" dirty="0"/>
              <a:t>7</a:t>
            </a:r>
            <a:r>
              <a:rPr lang="ja-JP" altLang="ja-JP" sz="2000" dirty="0"/>
              <a:t>兆円強に増額</a:t>
            </a:r>
            <a:r>
              <a:rPr lang="ja-JP" altLang="ja-JP" sz="2000" dirty="0" smtClean="0"/>
              <a:t>し</a:t>
            </a:r>
            <a:r>
              <a:rPr lang="ja-JP" altLang="en-US" sz="2000" dirty="0" smtClean="0"/>
              <a:t>、</a:t>
            </a:r>
            <a:r>
              <a:rPr lang="en-US" altLang="ja-JP" sz="2000" dirty="0" smtClean="0"/>
              <a:t>12</a:t>
            </a:r>
            <a:r>
              <a:rPr lang="ja-JP" altLang="ja-JP" sz="2000" dirty="0"/>
              <a:t>年末で</a:t>
            </a:r>
            <a:r>
              <a:rPr lang="en-US" altLang="ja-JP" sz="2000" dirty="0"/>
              <a:t>89</a:t>
            </a:r>
            <a:r>
              <a:rPr lang="ja-JP" altLang="ja-JP" sz="2000" dirty="0"/>
              <a:t>兆円だった保有残高を</a:t>
            </a:r>
            <a:r>
              <a:rPr lang="en-US" altLang="ja-JP" sz="2000" dirty="0"/>
              <a:t>14</a:t>
            </a:r>
            <a:r>
              <a:rPr lang="ja-JP" altLang="ja-JP" sz="2000" dirty="0"/>
              <a:t>年末には約</a:t>
            </a:r>
            <a:r>
              <a:rPr lang="en-US" altLang="ja-JP" sz="2000" dirty="0"/>
              <a:t>2</a:t>
            </a:r>
            <a:r>
              <a:rPr lang="ja-JP" altLang="ja-JP" sz="2000" dirty="0"/>
              <a:t>倍の</a:t>
            </a:r>
            <a:r>
              <a:rPr lang="en-US" altLang="ja-JP" sz="2000" dirty="0"/>
              <a:t>190</a:t>
            </a:r>
            <a:r>
              <a:rPr lang="ja-JP" altLang="ja-JP" sz="2000" dirty="0"/>
              <a:t>兆円に拡大させる</a:t>
            </a:r>
            <a:r>
              <a:rPr lang="ja-JP" altLang="ja-JP" sz="2000" dirty="0" smtClean="0"/>
              <a:t>」</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1403648" y="4869160"/>
            <a:ext cx="5599610" cy="400110"/>
          </a:xfrm>
          <a:prstGeom prst="rect">
            <a:avLst/>
          </a:prstGeom>
          <a:noFill/>
        </p:spPr>
        <p:txBody>
          <a:bodyPr wrap="none" rtlCol="0">
            <a:spAutoFit/>
          </a:bodyPr>
          <a:lstStyle/>
          <a:p>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では、実際</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に期待に働きかけることができたか？</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8101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03648" y="780673"/>
            <a:ext cx="6083717" cy="400110"/>
          </a:xfrm>
          <a:prstGeom prst="rect">
            <a:avLst/>
          </a:prstGeom>
          <a:noFill/>
        </p:spPr>
        <p:txBody>
          <a:bodyPr wrap="none" rtlCol="0">
            <a:spAutoFit/>
          </a:bodyPr>
          <a:lstStyle/>
          <a:p>
            <a:r>
              <a:rPr lang="ja-JP" altLang="ja-JP" sz="2000" b="1" dirty="0">
                <a:latin typeface="ＭＳ Ｐゴシック" panose="020B0600070205080204" pitchFamily="50" charset="-128"/>
                <a:ea typeface="ＭＳ Ｐゴシック" panose="020B0600070205080204" pitchFamily="50" charset="-128"/>
              </a:rPr>
              <a:t>物価水準を決めるものは経済に存在する名目貨幣量</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1452130" y="2649106"/>
            <a:ext cx="7350089" cy="707886"/>
          </a:xfrm>
          <a:prstGeom prst="rect">
            <a:avLst/>
          </a:prstGeom>
          <a:noFill/>
        </p:spPr>
        <p:txBody>
          <a:bodyPr wrap="none" rtlCol="0">
            <a:spAutoFit/>
          </a:bodyPr>
          <a:lstStyle/>
          <a:p>
            <a:r>
              <a:rPr lang="ja-JP" altLang="ja-JP" sz="2000" b="1" dirty="0">
                <a:latin typeface="ＭＳ Ｐゴシック" panose="020B0600070205080204" pitchFamily="50" charset="-128"/>
                <a:ea typeface="ＭＳ Ｐゴシック" panose="020B0600070205080204" pitchFamily="50" charset="-128"/>
              </a:rPr>
              <a:t>日本銀行の大胆な緩和政策に</a:t>
            </a:r>
            <a:r>
              <a:rPr lang="ja-JP" altLang="ja-JP" sz="2000" b="1" dirty="0" smtClean="0">
                <a:latin typeface="ＭＳ Ｐゴシック" panose="020B0600070205080204" pitchFamily="50" charset="-128"/>
                <a:ea typeface="ＭＳ Ｐゴシック" panose="020B0600070205080204" pitchFamily="50" charset="-128"/>
              </a:rPr>
              <a:t>より</a:t>
            </a:r>
            <a:r>
              <a:rPr lang="ja-JP" altLang="en-US" sz="2000" b="1" dirty="0">
                <a:latin typeface="ＭＳ Ｐゴシック" panose="020B0600070205080204" pitchFamily="50" charset="-128"/>
                <a:ea typeface="ＭＳ Ｐゴシック" panose="020B0600070205080204" pitchFamily="50" charset="-128"/>
              </a:rPr>
              <a:t>、</a:t>
            </a:r>
            <a:r>
              <a:rPr lang="ja-JP" altLang="ja-JP" sz="2000" b="1" dirty="0" smtClean="0">
                <a:latin typeface="ＭＳ Ｐゴシック" panose="020B0600070205080204" pitchFamily="50" charset="-128"/>
                <a:ea typeface="ＭＳ Ｐゴシック" panose="020B0600070205080204" pitchFamily="50" charset="-128"/>
              </a:rPr>
              <a:t>ハイパワード</a:t>
            </a:r>
            <a:r>
              <a:rPr lang="ja-JP" altLang="ja-JP" sz="2000" b="1" dirty="0">
                <a:latin typeface="ＭＳ Ｐゴシック" panose="020B0600070205080204" pitchFamily="50" charset="-128"/>
                <a:ea typeface="ＭＳ Ｐゴシック" panose="020B0600070205080204" pitchFamily="50" charset="-128"/>
              </a:rPr>
              <a:t>・マネーの増加</a:t>
            </a:r>
            <a:r>
              <a:rPr lang="ja-JP" altLang="ja-JP" sz="2000" b="1" dirty="0" smtClean="0">
                <a:latin typeface="ＭＳ Ｐゴシック" panose="020B0600070205080204" pitchFamily="50" charset="-128"/>
                <a:ea typeface="ＭＳ Ｐゴシック" panose="020B0600070205080204" pitchFamily="50" charset="-128"/>
              </a:rPr>
              <a:t>に</a:t>
            </a:r>
            <a:endParaRPr lang="en-US" altLang="ja-JP" sz="2000" b="1" dirty="0" smtClean="0">
              <a:latin typeface="ＭＳ Ｐゴシック" panose="020B0600070205080204" pitchFamily="50" charset="-128"/>
              <a:ea typeface="ＭＳ Ｐゴシック" panose="020B0600070205080204" pitchFamily="50" charset="-128"/>
            </a:endParaRPr>
          </a:p>
          <a:p>
            <a:r>
              <a:rPr lang="ja-JP" altLang="ja-JP" sz="2000" b="1" dirty="0" smtClean="0">
                <a:latin typeface="ＭＳ Ｐゴシック" panose="020B0600070205080204" pitchFamily="50" charset="-128"/>
                <a:ea typeface="ＭＳ Ｐゴシック" panose="020B0600070205080204" pitchFamily="50" charset="-128"/>
              </a:rPr>
              <a:t>伴い</a:t>
            </a:r>
            <a:r>
              <a:rPr lang="ja-JP" altLang="ja-JP" sz="2000" b="1" dirty="0">
                <a:latin typeface="ＭＳ Ｐゴシック" panose="020B0600070205080204" pitchFamily="50" charset="-128"/>
                <a:ea typeface="ＭＳ Ｐゴシック" panose="020B0600070205080204" pitchFamily="50" charset="-128"/>
              </a:rPr>
              <a:t>名目貨幣量</a:t>
            </a:r>
            <a:r>
              <a:rPr lang="ja-JP" altLang="ja-JP" sz="2000" b="1" dirty="0" smtClean="0">
                <a:latin typeface="ＭＳ Ｐゴシック" panose="020B0600070205080204" pitchFamily="50" charset="-128"/>
                <a:ea typeface="ＭＳ Ｐゴシック" panose="020B0600070205080204" pitchFamily="50" charset="-128"/>
              </a:rPr>
              <a:t>は増加</a:t>
            </a:r>
            <a:r>
              <a:rPr lang="ja-JP" altLang="ja-JP" sz="2000" b="1" dirty="0">
                <a:latin typeface="ＭＳ Ｐゴシック" panose="020B0600070205080204" pitchFamily="50" charset="-128"/>
                <a:ea typeface="ＭＳ Ｐゴシック" panose="020B0600070205080204" pitchFamily="50" charset="-128"/>
              </a:rPr>
              <a:t>した</a:t>
            </a:r>
            <a:r>
              <a:rPr lang="ja-JP" altLang="ja-JP" sz="2000" b="1" dirty="0" smtClean="0">
                <a:latin typeface="ＭＳ Ｐゴシック" panose="020B0600070205080204" pitchFamily="50" charset="-128"/>
                <a:ea typeface="ＭＳ Ｐゴシック" panose="020B0600070205080204" pitchFamily="50" charset="-128"/>
              </a:rPr>
              <a:t>のか</a:t>
            </a:r>
            <a:r>
              <a:rPr lang="ja-JP" altLang="en-US" sz="2000" b="1" dirty="0" smtClean="0">
                <a:latin typeface="ＭＳ Ｐゴシック" panose="020B0600070205080204" pitchFamily="50" charset="-128"/>
                <a:ea typeface="ＭＳ Ｐゴシック" panose="020B0600070205080204" pitchFamily="50" charset="-128"/>
              </a:rPr>
              <a:t>？</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5" name="テキスト ボックス 4"/>
          <p:cNvSpPr txBox="1"/>
          <p:nvPr/>
        </p:nvSpPr>
        <p:spPr>
          <a:xfrm>
            <a:off x="1421065" y="1484784"/>
            <a:ext cx="5960286" cy="1015663"/>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「第</a:t>
            </a:r>
            <a:r>
              <a:rPr kumimoji="1" lang="en-US" altLang="ja-JP" sz="2000" b="1" dirty="0" smtClean="0">
                <a:latin typeface="ＭＳ Ｐゴシック" panose="020B0600070205080204" pitchFamily="50" charset="-128"/>
                <a:ea typeface="ＭＳ Ｐゴシック" panose="020B0600070205080204" pitchFamily="50" charset="-128"/>
              </a:rPr>
              <a:t>6</a:t>
            </a:r>
            <a:r>
              <a:rPr kumimoji="1" lang="ja-JP" altLang="en-US" sz="2000" b="1" dirty="0" smtClean="0">
                <a:latin typeface="ＭＳ Ｐゴシック" panose="020B0600070205080204" pitchFamily="50" charset="-128"/>
                <a:ea typeface="ＭＳ Ｐゴシック" panose="020B0600070205080204" pitchFamily="50" charset="-128"/>
              </a:rPr>
              <a:t>章　貨幣と日本銀行」で学んだこと：</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en-US" altLang="ja-JP" sz="2000" b="1" dirty="0" smtClean="0">
                <a:latin typeface="ＭＳ Ｐゴシック" panose="020B0600070205080204" pitchFamily="50" charset="-128"/>
                <a:ea typeface="ＭＳ Ｐゴシック" panose="020B0600070205080204" pitchFamily="50" charset="-128"/>
              </a:rPr>
              <a:t>M=</a:t>
            </a:r>
            <a:r>
              <a:rPr kumimoji="1" lang="ja-JP" altLang="en-US" sz="2000" b="1" dirty="0" err="1">
                <a:solidFill>
                  <a:srgbClr val="FF0000"/>
                </a:solidFill>
                <a:latin typeface="ＭＳ Ｐゴシック" panose="020B0600070205080204" pitchFamily="50" charset="-128"/>
                <a:ea typeface="ＭＳ Ｐゴシック" panose="020B0600070205080204" pitchFamily="50" charset="-128"/>
              </a:rPr>
              <a:t>ｍ</a:t>
            </a:r>
            <a:r>
              <a:rPr kumimoji="1" lang="en-US" altLang="ja-JP" sz="2000" b="1" dirty="0" smtClean="0">
                <a:latin typeface="ＭＳ Ｐゴシック" panose="020B0600070205080204" pitchFamily="50" charset="-128"/>
                <a:ea typeface="ＭＳ Ｐゴシック" panose="020B0600070205080204" pitchFamily="50" charset="-128"/>
              </a:rPr>
              <a:t>×</a:t>
            </a:r>
            <a:r>
              <a:rPr kumimoji="1" lang="en-US" altLang="ja-JP" sz="2000" b="1" dirty="0" smtClean="0">
                <a:latin typeface="ＭＳ Ｐゴシック" panose="020B0600070205080204" pitchFamily="50" charset="-128"/>
                <a:ea typeface="ＭＳ Ｐゴシック" panose="020B0600070205080204" pitchFamily="50" charset="-128"/>
              </a:rPr>
              <a:t>H</a:t>
            </a:r>
          </a:p>
          <a:p>
            <a:r>
              <a:rPr kumimoji="1" lang="en-US" altLang="ja-JP" sz="2000" b="1" dirty="0" smtClean="0">
                <a:latin typeface="ＭＳ Ｐゴシック" panose="020B0600070205080204" pitchFamily="50" charset="-128"/>
                <a:ea typeface="ＭＳ Ｐゴシック" panose="020B0600070205080204" pitchFamily="50" charset="-128"/>
              </a:rPr>
              <a:t>M</a:t>
            </a:r>
            <a:r>
              <a:rPr kumimoji="1" lang="ja-JP" altLang="en-US" sz="2000" b="1" dirty="0" smtClean="0">
                <a:latin typeface="ＭＳ Ｐゴシック" panose="020B0600070205080204" pitchFamily="50" charset="-128"/>
                <a:ea typeface="ＭＳ Ｐゴシック" panose="020B0600070205080204" pitchFamily="50" charset="-128"/>
              </a:rPr>
              <a:t>（貨幣量</a:t>
            </a:r>
            <a:r>
              <a:rPr kumimoji="1" lang="ja-JP" altLang="en-US" sz="2000" b="1" dirty="0" smtClean="0">
                <a:latin typeface="ＭＳ Ｐゴシック" panose="020B0600070205080204" pitchFamily="50" charset="-128"/>
                <a:ea typeface="ＭＳ Ｐゴシック" panose="020B0600070205080204" pitchFamily="50" charset="-128"/>
              </a:rPr>
              <a:t>）、</a:t>
            </a:r>
            <a:r>
              <a:rPr kumimoji="1" lang="en-US" altLang="ja-JP" sz="2000" b="1" dirty="0" smtClean="0">
                <a:latin typeface="ＭＳ Ｐゴシック" panose="020B0600070205080204" pitchFamily="50" charset="-128"/>
                <a:ea typeface="ＭＳ Ｐゴシック" panose="020B0600070205080204" pitchFamily="50" charset="-128"/>
              </a:rPr>
              <a:t>H</a:t>
            </a:r>
            <a:r>
              <a:rPr kumimoji="1" lang="ja-JP" altLang="en-US" sz="2000" b="1" dirty="0" smtClean="0">
                <a:latin typeface="ＭＳ Ｐゴシック" panose="020B0600070205080204" pitchFamily="50" charset="-128"/>
                <a:ea typeface="ＭＳ Ｐゴシック" panose="020B0600070205080204" pitchFamily="50" charset="-128"/>
              </a:rPr>
              <a:t>（ハイパワード・マネー）、</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ｍ</a:t>
            </a:r>
            <a:r>
              <a:rPr kumimoji="1" lang="ja-JP" altLang="en-US" sz="2000" b="1" dirty="0">
                <a:solidFill>
                  <a:srgbClr val="FF0000"/>
                </a:solidFill>
                <a:latin typeface="ＭＳ Ｐゴシック" panose="020B0600070205080204" pitchFamily="50" charset="-128"/>
                <a:ea typeface="ＭＳ Ｐゴシック" panose="020B0600070205080204" pitchFamily="50" charset="-128"/>
              </a:rPr>
              <a:t>（</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貨幣乗数）</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6" name="テキスト ボックス 5"/>
          <p:cNvSpPr txBox="1"/>
          <p:nvPr/>
        </p:nvSpPr>
        <p:spPr>
          <a:xfrm>
            <a:off x="1475656" y="3513202"/>
            <a:ext cx="6237605" cy="707886"/>
          </a:xfrm>
          <a:prstGeom prst="rect">
            <a:avLst/>
          </a:prstGeom>
          <a:noFill/>
        </p:spPr>
        <p:txBody>
          <a:bodyPr wrap="none" rtlCol="0">
            <a:spAutoFit/>
          </a:bodyPr>
          <a:lstStyle/>
          <a:p>
            <a:r>
              <a:rPr lang="ja-JP" altLang="en-US" sz="2000" b="1" dirty="0">
                <a:latin typeface="ＭＳ Ｐゴシック" panose="020B0600070205080204" pitchFamily="50" charset="-128"/>
                <a:ea typeface="ＭＳ Ｐゴシック" panose="020B0600070205080204" pitchFamily="50" charset="-128"/>
              </a:rPr>
              <a:t>貨幣乗数</a:t>
            </a:r>
            <a:r>
              <a:rPr lang="ja-JP" altLang="en-US" sz="2000" b="1" dirty="0" smtClean="0">
                <a:latin typeface="ＭＳ Ｐゴシック" panose="020B0600070205080204" pitchFamily="50" charset="-128"/>
                <a:ea typeface="ＭＳ Ｐゴシック" panose="020B0600070205080204" pitchFamily="50" charset="-128"/>
              </a:rPr>
              <a:t>は</a:t>
            </a:r>
            <a:r>
              <a:rPr lang="en-US" altLang="ja-JP" sz="2000" b="1" dirty="0" smtClean="0">
                <a:latin typeface="ＭＳ Ｐゴシック" panose="020B0600070205080204" pitchFamily="50" charset="-128"/>
                <a:ea typeface="ＭＳ Ｐゴシック" panose="020B0600070205080204" pitchFamily="50" charset="-128"/>
              </a:rPr>
              <a:t>2008</a:t>
            </a:r>
            <a:r>
              <a:rPr lang="ja-JP" altLang="en-US" sz="2000" b="1" dirty="0" smtClean="0">
                <a:latin typeface="ＭＳ Ｐゴシック" panose="020B0600070205080204" pitchFamily="50" charset="-128"/>
                <a:ea typeface="ＭＳ Ｐゴシック" panose="020B0600070205080204" pitchFamily="50" charset="-128"/>
              </a:rPr>
              <a:t>年以降に大きく</a:t>
            </a:r>
            <a:r>
              <a:rPr lang="ja-JP" altLang="en-US" sz="2000" b="1" dirty="0" smtClean="0">
                <a:solidFill>
                  <a:srgbClr val="FF0000"/>
                </a:solidFill>
                <a:latin typeface="ＭＳ Ｐゴシック" panose="020B0600070205080204" pitchFamily="50" charset="-128"/>
                <a:ea typeface="ＭＳ Ｐゴシック" panose="020B0600070205080204" pitchFamily="50" charset="-128"/>
              </a:rPr>
              <a:t>低下　</a:t>
            </a:r>
            <a:r>
              <a:rPr lang="ja-JP" altLang="en-US" sz="2000" b="1" dirty="0" smtClean="0">
                <a:latin typeface="ＭＳ Ｐゴシック" panose="020B0600070205080204" pitchFamily="50" charset="-128"/>
                <a:ea typeface="ＭＳ Ｐゴシック" panose="020B0600070205080204" pitchFamily="50" charset="-128"/>
              </a:rPr>
              <a:t>テキスト図</a:t>
            </a:r>
            <a:r>
              <a:rPr lang="en-US" altLang="ja-JP" sz="2000" b="1" dirty="0" smtClean="0">
                <a:latin typeface="ＭＳ Ｐゴシック" panose="020B0600070205080204" pitchFamily="50" charset="-128"/>
                <a:ea typeface="ＭＳ Ｐゴシック" panose="020B0600070205080204" pitchFamily="50" charset="-128"/>
              </a:rPr>
              <a:t>10</a:t>
            </a:r>
            <a:r>
              <a:rPr lang="ja-JP" altLang="en-US" sz="2000" b="1" dirty="0" smtClean="0">
                <a:latin typeface="ＭＳ Ｐゴシック" panose="020B0600070205080204" pitchFamily="50" charset="-128"/>
                <a:ea typeface="ＭＳ Ｐゴシック" panose="020B0600070205080204" pitchFamily="50" charset="-128"/>
              </a:rPr>
              <a:t>－</a:t>
            </a:r>
            <a:r>
              <a:rPr lang="en-US" altLang="ja-JP" sz="2000" b="1" dirty="0" smtClean="0">
                <a:latin typeface="ＭＳ Ｐゴシック" panose="020B0600070205080204" pitchFamily="50" charset="-128"/>
                <a:ea typeface="ＭＳ Ｐゴシック" panose="020B0600070205080204" pitchFamily="50" charset="-128"/>
              </a:rPr>
              <a:t>22</a:t>
            </a:r>
          </a:p>
          <a:p>
            <a:r>
              <a:rPr kumimoji="1" lang="ja-JP" altLang="en-US" sz="2000" b="1" dirty="0" smtClean="0">
                <a:latin typeface="ＭＳ Ｐゴシック" panose="020B0600070205080204" pitchFamily="50" charset="-128"/>
                <a:ea typeface="ＭＳ Ｐゴシック" panose="020B0600070205080204" pitchFamily="50" charset="-128"/>
              </a:rPr>
              <a:t>つまり</a:t>
            </a:r>
            <a:r>
              <a:rPr kumimoji="1" lang="ja-JP" altLang="en-US" sz="2000" b="1" dirty="0">
                <a:latin typeface="ＭＳ Ｐゴシック" panose="020B0600070205080204" pitchFamily="50" charset="-128"/>
                <a:ea typeface="ＭＳ Ｐゴシック" panose="020B0600070205080204" pitchFamily="50" charset="-128"/>
              </a:rPr>
              <a:t>、</a:t>
            </a:r>
            <a:r>
              <a:rPr kumimoji="1" lang="ja-JP" altLang="en-US" sz="2000" b="1" dirty="0" smtClean="0">
                <a:latin typeface="ＭＳ Ｐゴシック" panose="020B0600070205080204" pitchFamily="50" charset="-128"/>
                <a:ea typeface="ＭＳ Ｐゴシック" panose="020B0600070205080204" pitchFamily="50" charset="-128"/>
              </a:rPr>
              <a:t>日銀</a:t>
            </a:r>
            <a:r>
              <a:rPr kumimoji="1" lang="ja-JP" altLang="en-US" sz="2000" b="1" dirty="0" smtClean="0">
                <a:latin typeface="ＭＳ Ｐゴシック" panose="020B0600070205080204" pitchFamily="50" charset="-128"/>
                <a:ea typeface="ＭＳ Ｐゴシック" panose="020B0600070205080204" pitchFamily="50" charset="-128"/>
              </a:rPr>
              <a:t>の意図ほど貨幣量は増加せず。</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7" name="テキスト ボックス 6"/>
          <p:cNvSpPr txBox="1"/>
          <p:nvPr/>
        </p:nvSpPr>
        <p:spPr>
          <a:xfrm>
            <a:off x="1473003" y="4377298"/>
            <a:ext cx="6942926" cy="707886"/>
          </a:xfrm>
          <a:prstGeom prst="rect">
            <a:avLst/>
          </a:prstGeom>
          <a:noFill/>
        </p:spPr>
        <p:txBody>
          <a:bodyPr wrap="none" rtlCol="0">
            <a:spAutoFit/>
          </a:bodyPr>
          <a:lstStyle/>
          <a:p>
            <a:r>
              <a:rPr lang="ja-JP" altLang="en-US" sz="2000" b="1" dirty="0" smtClean="0">
                <a:latin typeface="ＭＳ Ｐゴシック" panose="020B0600070205080204" pitchFamily="50" charset="-128"/>
                <a:ea typeface="ＭＳ Ｐゴシック" panose="020B0600070205080204" pitchFamily="50" charset="-128"/>
              </a:rPr>
              <a:t>また</a:t>
            </a:r>
            <a:r>
              <a:rPr lang="ja-JP" altLang="en-US" sz="2000" b="1" dirty="0">
                <a:latin typeface="ＭＳ Ｐゴシック" panose="020B0600070205080204" pitchFamily="50" charset="-128"/>
                <a:ea typeface="ＭＳ Ｐゴシック" panose="020B0600070205080204" pitchFamily="50" charset="-128"/>
              </a:rPr>
              <a:t>、</a:t>
            </a:r>
            <a:r>
              <a:rPr lang="ja-JP" altLang="en-US" sz="2000" b="1" dirty="0" smtClean="0">
                <a:latin typeface="ＭＳ Ｐゴシック" panose="020B0600070205080204" pitchFamily="50" charset="-128"/>
                <a:ea typeface="ＭＳ Ｐゴシック" panose="020B0600070205080204" pitchFamily="50" charset="-128"/>
              </a:rPr>
              <a:t>人々のインフレ期待は上昇せず、インフレ率は低い</a:t>
            </a:r>
            <a:r>
              <a:rPr lang="ja-JP" altLang="en-US" sz="2000" b="1" dirty="0" smtClean="0">
                <a:latin typeface="ＭＳ Ｐゴシック" panose="020B0600070205080204" pitchFamily="50" charset="-128"/>
                <a:ea typeface="ＭＳ Ｐゴシック" panose="020B0600070205080204" pitchFamily="50" charset="-128"/>
              </a:rPr>
              <a:t>まま。</a:t>
            </a:r>
            <a:endParaRPr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テキスト図</a:t>
            </a:r>
            <a:r>
              <a:rPr kumimoji="1" lang="en-US" altLang="ja-JP" sz="2000" b="1" dirty="0" smtClean="0">
                <a:latin typeface="ＭＳ Ｐゴシック" panose="020B0600070205080204" pitchFamily="50" charset="-128"/>
                <a:ea typeface="ＭＳ Ｐゴシック" panose="020B0600070205080204" pitchFamily="50" charset="-128"/>
              </a:rPr>
              <a:t>10</a:t>
            </a:r>
            <a:r>
              <a:rPr kumimoji="1" lang="ja-JP" altLang="en-US" sz="2000" b="1" dirty="0" smtClean="0">
                <a:latin typeface="ＭＳ Ｐゴシック" panose="020B0600070205080204" pitchFamily="50" charset="-128"/>
                <a:ea typeface="ＭＳ Ｐゴシック" panose="020B0600070205080204" pitchFamily="50" charset="-128"/>
              </a:rPr>
              <a:t>－</a:t>
            </a:r>
            <a:r>
              <a:rPr kumimoji="1" lang="en-US" altLang="ja-JP" sz="2000" b="1" dirty="0" smtClean="0">
                <a:latin typeface="ＭＳ Ｐゴシック" panose="020B0600070205080204" pitchFamily="50" charset="-128"/>
                <a:ea typeface="ＭＳ Ｐゴシック" panose="020B0600070205080204" pitchFamily="50" charset="-128"/>
              </a:rPr>
              <a:t>23</a:t>
            </a:r>
            <a:endParaRPr kumimoji="1" lang="ja-JP" altLang="en-US" sz="2000"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634146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03648" y="476672"/>
            <a:ext cx="5546711" cy="400110"/>
          </a:xfrm>
          <a:prstGeom prst="rect">
            <a:avLst/>
          </a:prstGeom>
          <a:noFill/>
        </p:spPr>
        <p:txBody>
          <a:bodyPr wrap="none" rtlCol="0">
            <a:spAutoFit/>
          </a:bodyPr>
          <a:lstStyle/>
          <a:p>
            <a:r>
              <a:rPr lang="ja-JP" altLang="en-US" sz="2000" b="1" dirty="0" smtClean="0">
                <a:latin typeface="ＭＳ Ｐゴシック" panose="020B0600070205080204" pitchFamily="50" charset="-128"/>
                <a:ea typeface="ＭＳ Ｐゴシック" panose="020B0600070205080204" pitchFamily="50" charset="-128"/>
              </a:rPr>
              <a:t>では</a:t>
            </a:r>
            <a:r>
              <a:rPr lang="ja-JP" altLang="en-US" sz="2000" b="1" dirty="0">
                <a:latin typeface="ＭＳ Ｐゴシック" panose="020B0600070205080204" pitchFamily="50" charset="-128"/>
                <a:ea typeface="ＭＳ Ｐゴシック" panose="020B0600070205080204" pitchFamily="50" charset="-128"/>
              </a:rPr>
              <a:t>、</a:t>
            </a:r>
            <a:r>
              <a:rPr lang="ja-JP" altLang="en-US" sz="2000" b="1" dirty="0" smtClean="0">
                <a:latin typeface="ＭＳ Ｐゴシック" panose="020B0600070205080204" pitchFamily="50" charset="-128"/>
                <a:ea typeface="ＭＳ Ｐゴシック" panose="020B0600070205080204" pitchFamily="50" charset="-128"/>
              </a:rPr>
              <a:t>なぜ</a:t>
            </a:r>
            <a:r>
              <a:rPr lang="ja-JP" altLang="en-US" sz="2000" b="1" dirty="0" smtClean="0">
                <a:latin typeface="ＭＳ Ｐゴシック" panose="020B0600070205080204" pitchFamily="50" charset="-128"/>
                <a:ea typeface="ＭＳ Ｐゴシック" panose="020B0600070205080204" pitchFamily="50" charset="-128"/>
              </a:rPr>
              <a:t>貨幣量は意図したほど増えないのか？</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3" name="正方形/長方形 2"/>
          <p:cNvSpPr/>
          <p:nvPr/>
        </p:nvSpPr>
        <p:spPr>
          <a:xfrm>
            <a:off x="1403648" y="980728"/>
            <a:ext cx="6912768" cy="1631216"/>
          </a:xfrm>
          <a:prstGeom prst="rect">
            <a:avLst/>
          </a:prstGeom>
        </p:spPr>
        <p:txBody>
          <a:bodyPr wrap="square">
            <a:spAutoFit/>
          </a:bodyPr>
          <a:lstStyle/>
          <a:p>
            <a:r>
              <a:rPr lang="ja-JP" altLang="ja-JP" sz="2000" b="1" dirty="0">
                <a:latin typeface="ＭＳ Ｐゴシック" panose="020B0600070205080204" pitchFamily="50" charset="-128"/>
                <a:ea typeface="ＭＳ Ｐゴシック" panose="020B0600070205080204" pitchFamily="50" charset="-128"/>
              </a:rPr>
              <a:t>日本銀行が購入した債券の代金</a:t>
            </a:r>
            <a:r>
              <a:rPr lang="ja-JP" altLang="ja-JP" sz="2000" b="1" dirty="0" smtClean="0">
                <a:latin typeface="ＭＳ Ｐゴシック" panose="020B0600070205080204" pitchFamily="50" charset="-128"/>
                <a:ea typeface="ＭＳ Ｐゴシック" panose="020B0600070205080204" pitchFamily="50" charset="-128"/>
              </a:rPr>
              <a:t>は</a:t>
            </a:r>
            <a:r>
              <a:rPr lang="ja-JP" altLang="en-US" sz="2000" b="1" dirty="0" smtClean="0">
                <a:latin typeface="ＭＳ Ｐゴシック" panose="020B0600070205080204" pitchFamily="50" charset="-128"/>
                <a:ea typeface="ＭＳ Ｐゴシック" panose="020B0600070205080204" pitchFamily="50" charset="-128"/>
              </a:rPr>
              <a:t>、</a:t>
            </a:r>
            <a:r>
              <a:rPr lang="ja-JP" altLang="ja-JP" sz="2000" b="1" dirty="0" smtClean="0">
                <a:latin typeface="ＭＳ Ｐゴシック" panose="020B0600070205080204" pitchFamily="50" charset="-128"/>
                <a:ea typeface="ＭＳ Ｐゴシック" panose="020B0600070205080204" pitchFamily="50" charset="-128"/>
              </a:rPr>
              <a:t>まず</a:t>
            </a:r>
            <a:r>
              <a:rPr lang="ja-JP" altLang="ja-JP" sz="2000" b="1" dirty="0">
                <a:latin typeface="ＭＳ Ｐゴシック" panose="020B0600070205080204" pitchFamily="50" charset="-128"/>
                <a:ea typeface="ＭＳ Ｐゴシック" panose="020B0600070205080204" pitchFamily="50" charset="-128"/>
              </a:rPr>
              <a:t>市中銀行の日銀当座預金に</a:t>
            </a:r>
            <a:r>
              <a:rPr lang="ja-JP" altLang="ja-JP" sz="2000" b="1" dirty="0" smtClean="0">
                <a:latin typeface="ＭＳ Ｐゴシック" panose="020B0600070205080204" pitchFamily="50" charset="-128"/>
                <a:ea typeface="ＭＳ Ｐゴシック" panose="020B0600070205080204" pitchFamily="50" charset="-128"/>
              </a:rPr>
              <a:t>振り込まれ</a:t>
            </a:r>
            <a:r>
              <a:rPr lang="ja-JP" altLang="en-US" sz="2000" b="1" dirty="0" smtClean="0">
                <a:latin typeface="ＭＳ Ｐゴシック" panose="020B0600070205080204" pitchFamily="50" charset="-128"/>
                <a:ea typeface="ＭＳ Ｐゴシック" panose="020B0600070205080204" pitchFamily="50" charset="-128"/>
              </a:rPr>
              <a:t>る</a:t>
            </a:r>
            <a:r>
              <a:rPr lang="ja-JP" altLang="en-US" sz="2000" b="1" dirty="0">
                <a:latin typeface="ＭＳ Ｐゴシック" panose="020B0600070205080204" pitchFamily="50" charset="-128"/>
                <a:ea typeface="ＭＳ Ｐゴシック" panose="020B0600070205080204" pitchFamily="50" charset="-128"/>
              </a:rPr>
              <a:t>。</a:t>
            </a:r>
            <a:endParaRPr lang="en-US" altLang="ja-JP" sz="2000" b="1" dirty="0" smtClean="0">
              <a:latin typeface="ＭＳ Ｐゴシック" panose="020B0600070205080204" pitchFamily="50" charset="-128"/>
              <a:ea typeface="ＭＳ Ｐゴシック" panose="020B0600070205080204" pitchFamily="50" charset="-128"/>
            </a:endParaRPr>
          </a:p>
          <a:p>
            <a:endParaRPr lang="en-US" altLang="ja-JP" sz="2000" b="1" dirty="0" smtClean="0">
              <a:latin typeface="ＭＳ Ｐゴシック" panose="020B0600070205080204" pitchFamily="50" charset="-128"/>
              <a:ea typeface="ＭＳ Ｐゴシック" panose="020B0600070205080204" pitchFamily="50" charset="-128"/>
            </a:endParaRPr>
          </a:p>
          <a:p>
            <a:r>
              <a:rPr lang="ja-JP" altLang="ja-JP" sz="2000" b="1" dirty="0" smtClean="0">
                <a:latin typeface="ＭＳ Ｐゴシック" panose="020B0600070205080204" pitchFamily="50" charset="-128"/>
                <a:ea typeface="ＭＳ Ｐゴシック" panose="020B0600070205080204" pitchFamily="50" charset="-128"/>
              </a:rPr>
              <a:t>市中</a:t>
            </a:r>
            <a:r>
              <a:rPr lang="ja-JP" altLang="ja-JP" sz="2000" b="1" dirty="0">
                <a:latin typeface="ＭＳ Ｐゴシック" panose="020B0600070205080204" pitchFamily="50" charset="-128"/>
                <a:ea typeface="ＭＳ Ｐゴシック" panose="020B0600070205080204" pitchFamily="50" charset="-128"/>
              </a:rPr>
              <a:t>銀行がそれを民間企業や家計に貸し出すことにより初めて経済で流通する名目貨幣量が</a:t>
            </a:r>
            <a:r>
              <a:rPr lang="ja-JP" altLang="ja-JP" sz="2000" b="1" dirty="0" smtClean="0">
                <a:latin typeface="ＭＳ Ｐゴシック" panose="020B0600070205080204" pitchFamily="50" charset="-128"/>
                <a:ea typeface="ＭＳ Ｐゴシック" panose="020B0600070205080204" pitchFamily="50" charset="-128"/>
              </a:rPr>
              <a:t>増加</a:t>
            </a:r>
            <a:r>
              <a:rPr lang="ja-JP" altLang="en-US" sz="2000" b="1" dirty="0" smtClean="0">
                <a:latin typeface="ＭＳ Ｐゴシック" panose="020B0600070205080204" pitchFamily="50" charset="-128"/>
                <a:ea typeface="ＭＳ Ｐゴシック" panose="020B0600070205080204" pitchFamily="50" charset="-128"/>
              </a:rPr>
              <a:t>する</a:t>
            </a:r>
            <a:r>
              <a:rPr lang="ja-JP" altLang="en-US" sz="2000" b="1" dirty="0">
                <a:latin typeface="ＭＳ Ｐゴシック" panose="020B0600070205080204" pitchFamily="50" charset="-128"/>
                <a:ea typeface="ＭＳ Ｐゴシック" panose="020B0600070205080204" pitchFamily="50" charset="-128"/>
              </a:rPr>
              <a:t>。</a:t>
            </a:r>
          </a:p>
        </p:txBody>
      </p:sp>
      <p:sp>
        <p:nvSpPr>
          <p:cNvPr id="4" name="テキスト ボックス 3"/>
          <p:cNvSpPr txBox="1"/>
          <p:nvPr/>
        </p:nvSpPr>
        <p:spPr>
          <a:xfrm>
            <a:off x="1403648" y="2708920"/>
            <a:ext cx="5723042" cy="400110"/>
          </a:xfrm>
          <a:prstGeom prst="rect">
            <a:avLst/>
          </a:prstGeom>
          <a:noFill/>
        </p:spPr>
        <p:txBody>
          <a:bodyPr wrap="none" rtlCol="0">
            <a:spAutoFit/>
          </a:bodyPr>
          <a:lstStyle/>
          <a:p>
            <a:r>
              <a:rPr lang="ja-JP" altLang="en-US" sz="2000" b="1" dirty="0" smtClean="0">
                <a:latin typeface="ＭＳ Ｐゴシック" panose="020B0600070205080204" pitchFamily="50" charset="-128"/>
                <a:ea typeface="ＭＳ Ｐゴシック" panose="020B0600070205080204" pitchFamily="50" charset="-128"/>
              </a:rPr>
              <a:t>では</a:t>
            </a:r>
            <a:r>
              <a:rPr lang="ja-JP" altLang="en-US" sz="2000" b="1" dirty="0">
                <a:latin typeface="ＭＳ Ｐゴシック" panose="020B0600070205080204" pitchFamily="50" charset="-128"/>
                <a:ea typeface="ＭＳ Ｐゴシック" panose="020B0600070205080204" pitchFamily="50" charset="-128"/>
              </a:rPr>
              <a:t>、</a:t>
            </a:r>
            <a:r>
              <a:rPr lang="ja-JP" altLang="en-US" sz="2000" b="1" dirty="0" smtClean="0">
                <a:latin typeface="ＭＳ Ｐゴシック" panose="020B0600070205080204" pitchFamily="50" charset="-128"/>
                <a:ea typeface="ＭＳ Ｐゴシック" panose="020B0600070205080204" pitchFamily="50" charset="-128"/>
              </a:rPr>
              <a:t>なぜ市中銀行は貸し出しを増やさないのか？</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5" name="テキスト ボックス 4"/>
          <p:cNvSpPr txBox="1"/>
          <p:nvPr/>
        </p:nvSpPr>
        <p:spPr>
          <a:xfrm>
            <a:off x="1556048" y="5661248"/>
            <a:ext cx="5929828" cy="400110"/>
          </a:xfrm>
          <a:prstGeom prst="rect">
            <a:avLst/>
          </a:prstGeom>
          <a:noFill/>
        </p:spPr>
        <p:txBody>
          <a:bodyPr wrap="none" rtlCol="0">
            <a:spAutoFit/>
          </a:bodyPr>
          <a:lstStyle/>
          <a:p>
            <a:r>
              <a:rPr lang="ja-JP" altLang="en-US" sz="2000" b="1" dirty="0" smtClean="0">
                <a:latin typeface="ＭＳ Ｐゴシック" panose="020B0600070205080204" pitchFamily="50" charset="-128"/>
                <a:ea typeface="ＭＳ Ｐゴシック" panose="020B0600070205080204" pitchFamily="50" charset="-128"/>
              </a:rPr>
              <a:t>問題：</a:t>
            </a:r>
            <a:r>
              <a:rPr lang="ja-JP" altLang="en-US" sz="2000" b="1" dirty="0" smtClean="0">
                <a:solidFill>
                  <a:srgbClr val="FF0000"/>
                </a:solidFill>
                <a:latin typeface="ＭＳ Ｐゴシック" panose="020B0600070205080204" pitchFamily="50" charset="-128"/>
                <a:ea typeface="ＭＳ Ｐゴシック" panose="020B0600070205080204" pitchFamily="50" charset="-128"/>
              </a:rPr>
              <a:t>収益性の低い投資</a:t>
            </a:r>
            <a:r>
              <a:rPr lang="ja-JP" altLang="en-US" sz="2000" b="1" dirty="0" smtClean="0">
                <a:latin typeface="ＭＳ Ｐゴシック" panose="020B0600070205080204" pitchFamily="50" charset="-128"/>
                <a:ea typeface="ＭＳ Ｐゴシック" panose="020B0600070205080204" pitchFamily="50" charset="-128"/>
              </a:rPr>
              <a:t>まで実行されてしまう可能性</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6" name="テキスト ボックス 5"/>
          <p:cNvSpPr txBox="1"/>
          <p:nvPr/>
        </p:nvSpPr>
        <p:spPr>
          <a:xfrm>
            <a:off x="1547664" y="3573016"/>
            <a:ext cx="6768752" cy="1323439"/>
          </a:xfrm>
          <a:prstGeom prst="rect">
            <a:avLst/>
          </a:prstGeom>
          <a:noFill/>
        </p:spPr>
        <p:txBody>
          <a:bodyPr wrap="square" rtlCol="0">
            <a:spAutoFit/>
          </a:bodyPr>
          <a:lstStyle/>
          <a:p>
            <a:r>
              <a:rPr lang="ja-JP" altLang="en-US" sz="2000" b="1" dirty="0" smtClean="0">
                <a:latin typeface="ＭＳ Ｐゴシック" panose="020B0600070205080204" pitchFamily="50" charset="-128"/>
                <a:ea typeface="ＭＳ Ｐゴシック" panose="020B0600070205080204" pitchFamily="50" charset="-128"/>
              </a:rPr>
              <a:t>理由２：</a:t>
            </a:r>
            <a:r>
              <a:rPr lang="en-US" altLang="ja-JP" sz="2000" b="1" dirty="0" smtClean="0">
                <a:latin typeface="ＭＳ Ｐゴシック" panose="020B0600070205080204" pitchFamily="50" charset="-128"/>
                <a:ea typeface="ＭＳ Ｐゴシック" panose="020B0600070205080204" pitchFamily="50" charset="-128"/>
              </a:rPr>
              <a:t>2008</a:t>
            </a:r>
            <a:r>
              <a:rPr lang="ja-JP" altLang="en-US" sz="2000" b="1" dirty="0" smtClean="0">
                <a:latin typeface="ＭＳ Ｐゴシック" panose="020B0600070205080204" pitchFamily="50" charset="-128"/>
                <a:ea typeface="ＭＳ Ｐゴシック" panose="020B0600070205080204" pitchFamily="50" charset="-128"/>
              </a:rPr>
              <a:t>年</a:t>
            </a:r>
            <a:r>
              <a:rPr lang="en-US" altLang="ja-JP" sz="2000" b="1" dirty="0" smtClean="0">
                <a:latin typeface="ＭＳ Ｐゴシック" panose="020B0600070205080204" pitchFamily="50" charset="-128"/>
                <a:ea typeface="ＭＳ Ｐゴシック" panose="020B0600070205080204" pitchFamily="50" charset="-128"/>
              </a:rPr>
              <a:t>10</a:t>
            </a:r>
            <a:r>
              <a:rPr lang="ja-JP" altLang="en-US" sz="2000" b="1" dirty="0" smtClean="0">
                <a:latin typeface="ＭＳ Ｐゴシック" panose="020B0600070205080204" pitchFamily="50" charset="-128"/>
                <a:ea typeface="ＭＳ Ｐゴシック" panose="020B0600070205080204" pitchFamily="50" charset="-128"/>
              </a:rPr>
              <a:t>月に導入された日銀の</a:t>
            </a:r>
            <a:r>
              <a:rPr lang="ja-JP" altLang="ja-JP" sz="2000" b="1" dirty="0" smtClean="0">
                <a:solidFill>
                  <a:srgbClr val="FF0000"/>
                </a:solidFill>
                <a:latin typeface="ＭＳ Ｐゴシック" panose="020B0600070205080204" pitchFamily="50" charset="-128"/>
                <a:ea typeface="ＭＳ Ｐゴシック" panose="020B0600070205080204" pitchFamily="50" charset="-128"/>
              </a:rPr>
              <a:t>補完</a:t>
            </a:r>
            <a:r>
              <a:rPr lang="ja-JP" altLang="ja-JP" sz="2000" b="1" dirty="0">
                <a:solidFill>
                  <a:srgbClr val="FF0000"/>
                </a:solidFill>
                <a:latin typeface="ＭＳ Ｐゴシック" panose="020B0600070205080204" pitchFamily="50" charset="-128"/>
                <a:ea typeface="ＭＳ Ｐゴシック" panose="020B0600070205080204" pitchFamily="50" charset="-128"/>
              </a:rPr>
              <a:t>当座預金</a:t>
            </a:r>
            <a:r>
              <a:rPr lang="ja-JP" altLang="ja-JP" sz="2000" b="1" dirty="0" smtClean="0">
                <a:solidFill>
                  <a:srgbClr val="FF0000"/>
                </a:solidFill>
                <a:latin typeface="ＭＳ Ｐゴシック" panose="020B0600070205080204" pitchFamily="50" charset="-128"/>
                <a:ea typeface="ＭＳ Ｐゴシック" panose="020B0600070205080204" pitchFamily="50" charset="-128"/>
              </a:rPr>
              <a:t>制度</a:t>
            </a:r>
            <a:endParaRPr lang="en-US" altLang="ja-JP" sz="2000" b="1" dirty="0" smtClean="0">
              <a:solidFill>
                <a:srgbClr val="FF0000"/>
              </a:solidFill>
              <a:latin typeface="ＭＳ Ｐゴシック" panose="020B0600070205080204" pitchFamily="50" charset="-128"/>
              <a:ea typeface="ＭＳ Ｐゴシック" panose="020B0600070205080204" pitchFamily="50" charset="-128"/>
            </a:endParaRPr>
          </a:p>
          <a:p>
            <a:r>
              <a:rPr kumimoji="1" lang="ja-JP" altLang="en-US" sz="2000" b="1" dirty="0">
                <a:latin typeface="ＭＳ Ｐゴシック" panose="020B0600070205080204" pitchFamily="50" charset="-128"/>
                <a:ea typeface="ＭＳ Ｐゴシック" panose="020B0600070205080204" pitchFamily="50" charset="-128"/>
              </a:rPr>
              <a:t>　</a:t>
            </a:r>
            <a:r>
              <a:rPr kumimoji="1" lang="ja-JP" altLang="en-US" sz="2000" b="1" dirty="0" smtClean="0">
                <a:latin typeface="ＭＳ Ｐゴシック" panose="020B0600070205080204" pitchFamily="50" charset="-128"/>
                <a:ea typeface="ＭＳ Ｐゴシック" panose="020B0600070205080204" pitchFamily="50" charset="-128"/>
              </a:rPr>
              <a:t>　　　　</a:t>
            </a:r>
            <a:r>
              <a:rPr lang="ja-JP" altLang="ja-JP" sz="2000" kern="100" dirty="0">
                <a:solidFill>
                  <a:srgbClr val="000000"/>
                </a:solidFill>
                <a:latin typeface="ＭＳ Ｐゴシック" panose="020B0600070205080204" pitchFamily="50" charset="-128"/>
                <a:ea typeface="ＭＳ Ｐゴシック" panose="020B0600070205080204" pitchFamily="50" charset="-128"/>
                <a:cs typeface="Times New Roman"/>
              </a:rPr>
              <a:t>法定準備預金額を超える準備預金の保有（超過</a:t>
            </a:r>
            <a:r>
              <a:rPr lang="ja-JP"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準備</a:t>
            </a:r>
            <a:endParaRPr lang="en-US"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endParaRPr>
          </a:p>
          <a:p>
            <a:r>
              <a:rPr lang="ja-JP" altLang="en-US" sz="2000" kern="100" dirty="0">
                <a:solidFill>
                  <a:srgbClr val="000000"/>
                </a:solidFill>
                <a:latin typeface="ＭＳ Ｐゴシック" panose="020B0600070205080204" pitchFamily="50" charset="-128"/>
                <a:ea typeface="ＭＳ Ｐゴシック" panose="020B0600070205080204" pitchFamily="50" charset="-128"/>
                <a:cs typeface="Times New Roman"/>
              </a:rPr>
              <a:t>　</a:t>
            </a:r>
            <a:r>
              <a:rPr lang="ja-JP" altLang="en-US"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　　　　</a:t>
            </a:r>
            <a:r>
              <a:rPr lang="ja-JP"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額</a:t>
            </a:r>
            <a:r>
              <a:rPr lang="ja-JP" altLang="ja-JP" sz="2000" kern="100" dirty="0">
                <a:solidFill>
                  <a:srgbClr val="000000"/>
                </a:solidFill>
                <a:latin typeface="ＭＳ Ｐゴシック" panose="020B0600070205080204" pitchFamily="50" charset="-128"/>
                <a:ea typeface="ＭＳ Ｐゴシック" panose="020B0600070205080204" pitchFamily="50" charset="-128"/>
                <a:cs typeface="Times New Roman"/>
              </a:rPr>
              <a:t>と呼ばれます）に</a:t>
            </a:r>
            <a:r>
              <a:rPr lang="ja-JP"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対して</a:t>
            </a:r>
            <a:r>
              <a:rPr lang="ja-JP" altLang="en-US"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a:t>
            </a:r>
            <a:r>
              <a:rPr lang="ja-JP"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日本</a:t>
            </a:r>
            <a:r>
              <a:rPr lang="ja-JP" altLang="ja-JP" sz="2000" kern="100" dirty="0">
                <a:solidFill>
                  <a:srgbClr val="000000"/>
                </a:solidFill>
                <a:latin typeface="ＭＳ Ｐゴシック" panose="020B0600070205080204" pitchFamily="50" charset="-128"/>
                <a:ea typeface="ＭＳ Ｐゴシック" panose="020B0600070205080204" pitchFamily="50" charset="-128"/>
                <a:cs typeface="Times New Roman"/>
              </a:rPr>
              <a:t>銀行が利息（</a:t>
            </a:r>
            <a:r>
              <a:rPr lang="en-US"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0.1</a:t>
            </a:r>
            <a:r>
              <a:rPr lang="ja-JP" altLang="en-US" sz="2000" kern="100" dirty="0">
                <a:solidFill>
                  <a:srgbClr val="000000"/>
                </a:solidFill>
                <a:latin typeface="ＭＳ Ｐゴシック" panose="020B0600070205080204" pitchFamily="50" charset="-128"/>
                <a:ea typeface="ＭＳ Ｐゴシック" panose="020B0600070205080204" pitchFamily="50" charset="-128"/>
                <a:cs typeface="Times New Roman"/>
              </a:rPr>
              <a:t>％</a:t>
            </a:r>
            <a:r>
              <a:rPr lang="en-US"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a:t>
            </a:r>
            <a:endParaRPr lang="en-US" altLang="ja-JP"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endParaRPr>
          </a:p>
          <a:p>
            <a:r>
              <a:rPr lang="ja-JP" altLang="en-US" sz="2000" kern="100" dirty="0">
                <a:solidFill>
                  <a:srgbClr val="000000"/>
                </a:solidFill>
                <a:latin typeface="ＭＳ Ｐゴシック" panose="020B0600070205080204" pitchFamily="50" charset="-128"/>
                <a:ea typeface="ＭＳ Ｐゴシック" panose="020B0600070205080204" pitchFamily="50" charset="-128"/>
                <a:cs typeface="Times New Roman"/>
              </a:rPr>
              <a:t>　</a:t>
            </a:r>
            <a:r>
              <a:rPr lang="ja-JP" altLang="en-US" sz="2000" kern="100" dirty="0" smtClean="0">
                <a:solidFill>
                  <a:srgbClr val="000000"/>
                </a:solidFill>
                <a:latin typeface="ＭＳ Ｐゴシック" panose="020B0600070205080204" pitchFamily="50" charset="-128"/>
                <a:ea typeface="ＭＳ Ｐゴシック" panose="020B0600070205080204" pitchFamily="50" charset="-128"/>
                <a:cs typeface="Times New Roman"/>
              </a:rPr>
              <a:t>　　　　</a:t>
            </a:r>
            <a:r>
              <a:rPr lang="en-US" altLang="ja-JP" sz="2000" kern="100" dirty="0" err="1" smtClean="0">
                <a:solidFill>
                  <a:srgbClr val="000000"/>
                </a:solidFill>
                <a:latin typeface="ＭＳ Ｐゴシック" panose="020B0600070205080204" pitchFamily="50" charset="-128"/>
                <a:ea typeface="ＭＳ Ｐゴシック" panose="020B0600070205080204" pitchFamily="50" charset="-128"/>
                <a:cs typeface="Times New Roman"/>
              </a:rPr>
              <a:t>を払う</a:t>
            </a:r>
            <a:r>
              <a:rPr lang="ja-JP" altLang="en-US" sz="2000" kern="100" dirty="0" err="1">
                <a:solidFill>
                  <a:srgbClr val="000000"/>
                </a:solidFill>
                <a:latin typeface="ＭＳ Ｐゴシック" panose="020B0600070205080204" pitchFamily="50" charset="-128"/>
                <a:ea typeface="ＭＳ Ｐゴシック" panose="020B0600070205080204" pitchFamily="50" charset="-128"/>
                <a:cs typeface="Times New Roman"/>
              </a:rPr>
              <a:t>。</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7" name="テキスト ボックス 6"/>
          <p:cNvSpPr txBox="1"/>
          <p:nvPr/>
        </p:nvSpPr>
        <p:spPr>
          <a:xfrm>
            <a:off x="1547664" y="5013176"/>
            <a:ext cx="3041217" cy="400110"/>
          </a:xfrm>
          <a:prstGeom prst="rect">
            <a:avLst/>
          </a:prstGeom>
          <a:noFill/>
        </p:spPr>
        <p:txBody>
          <a:bodyPr wrap="none" rtlCol="0">
            <a:spAutoFit/>
          </a:bodyPr>
          <a:lstStyle/>
          <a:p>
            <a:r>
              <a:rPr lang="ja-JP" altLang="en-US" sz="2000" b="1" dirty="0">
                <a:latin typeface="ＭＳ Ｐゴシック" panose="020B0600070205080204" pitchFamily="50" charset="-128"/>
                <a:ea typeface="ＭＳ Ｐゴシック" panose="020B0600070205080204" pitchFamily="50" charset="-128"/>
              </a:rPr>
              <a:t>日銀の</a:t>
            </a:r>
            <a:r>
              <a:rPr lang="ja-JP" altLang="en-US" sz="2000" b="1" dirty="0" smtClean="0">
                <a:latin typeface="ＭＳ Ｐゴシック" panose="020B0600070205080204" pitchFamily="50" charset="-128"/>
                <a:ea typeface="ＭＳ Ｐゴシック" panose="020B0600070205080204" pitchFamily="50" charset="-128"/>
              </a:rPr>
              <a:t>対応：</a:t>
            </a:r>
            <a:r>
              <a:rPr lang="ja-JP" altLang="en-US" sz="2000" b="1" dirty="0" smtClean="0">
                <a:solidFill>
                  <a:srgbClr val="FF0000"/>
                </a:solidFill>
                <a:latin typeface="ＭＳ Ｐゴシック" panose="020B0600070205080204" pitchFamily="50" charset="-128"/>
                <a:ea typeface="ＭＳ Ｐゴシック" panose="020B0600070205080204" pitchFamily="50" charset="-128"/>
              </a:rPr>
              <a:t>マイナス金利</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8" name="テキスト ボックス 7"/>
          <p:cNvSpPr txBox="1"/>
          <p:nvPr/>
        </p:nvSpPr>
        <p:spPr>
          <a:xfrm>
            <a:off x="1547664" y="3172906"/>
            <a:ext cx="4969630" cy="400110"/>
          </a:xfrm>
          <a:prstGeom prst="rect">
            <a:avLst/>
          </a:prstGeom>
          <a:noFill/>
        </p:spPr>
        <p:txBody>
          <a:bodyPr wrap="none" rtlCol="0">
            <a:spAutoFit/>
          </a:bodyPr>
          <a:lstStyle/>
          <a:p>
            <a:r>
              <a:rPr lang="ja-JP" altLang="en-US" sz="2000" b="1" dirty="0" smtClean="0">
                <a:latin typeface="ＭＳ Ｐゴシック" panose="020B0600070205080204" pitchFamily="50" charset="-128"/>
                <a:ea typeface="ＭＳ Ｐゴシック" panose="020B0600070205080204" pitchFamily="50" charset="-128"/>
              </a:rPr>
              <a:t>理由１：収益性の高い</a:t>
            </a:r>
            <a:r>
              <a:rPr kumimoji="1" lang="ja-JP" altLang="en-US" sz="2000" b="1" dirty="0" smtClean="0">
                <a:latin typeface="ＭＳ Ｐゴシック" panose="020B0600070205080204" pitchFamily="50" charset="-128"/>
                <a:ea typeface="ＭＳ Ｐゴシック" panose="020B0600070205080204" pitchFamily="50" charset="-128"/>
              </a:rPr>
              <a:t>有望</a:t>
            </a:r>
            <a:r>
              <a:rPr kumimoji="1" lang="ja-JP" altLang="en-US" sz="2000" b="1" dirty="0">
                <a:latin typeface="ＭＳ Ｐゴシック" panose="020B0600070205080204" pitchFamily="50" charset="-128"/>
                <a:ea typeface="ＭＳ Ｐゴシック" panose="020B0600070205080204" pitchFamily="50" charset="-128"/>
              </a:rPr>
              <a:t>な貸出先が</a:t>
            </a:r>
            <a:r>
              <a:rPr kumimoji="1" lang="ja-JP" altLang="en-US" sz="2000" b="1" dirty="0" smtClean="0">
                <a:latin typeface="ＭＳ Ｐゴシック" panose="020B0600070205080204" pitchFamily="50" charset="-128"/>
                <a:ea typeface="ＭＳ Ｐゴシック" panose="020B0600070205080204" pitchFamily="50" charset="-128"/>
              </a:rPr>
              <a:t>ない。</a:t>
            </a:r>
            <a:endParaRPr kumimoji="1" lang="ja-JP" altLang="en-US" sz="2000"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621270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ircle(in)">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circle(in)">
                                      <p:cBhvr>
                                        <p:cTn id="32" dur="2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circle(in)">
                                      <p:cBhvr>
                                        <p:cTn id="3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ctrTitle"/>
          </p:nvPr>
        </p:nvSpPr>
        <p:spPr/>
        <p:txBody>
          <a:bodyPr/>
          <a:lstStyle/>
          <a:p>
            <a:r>
              <a:rPr lang="ja-JP" altLang="en-US"/>
              <a:t>１１章　失業</a:t>
            </a:r>
          </a:p>
        </p:txBody>
      </p:sp>
      <p:sp>
        <p:nvSpPr>
          <p:cNvPr id="89093" name="Rectangle 5"/>
          <p:cNvSpPr>
            <a:spLocks noGrp="1" noChangeArrowheads="1"/>
          </p:cNvSpPr>
          <p:nvPr>
            <p:ph type="subTitle" idx="1"/>
          </p:nvPr>
        </p:nvSpPr>
        <p:spPr/>
        <p:txBody>
          <a:bodyPr/>
          <a:lstStyle/>
          <a:p>
            <a:endParaRPr lang="ja-JP"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nvGraphicFramePr>
        <p:xfrm>
          <a:off x="1435608" y="274638"/>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1139" name="Rectangle 3"/>
          <p:cNvSpPr>
            <a:spLocks noGrp="1" noChangeArrowheads="1"/>
          </p:cNvSpPr>
          <p:nvPr>
            <p:ph idx="1"/>
          </p:nvPr>
        </p:nvSpPr>
        <p:spPr>
          <a:xfrm>
            <a:off x="1285852" y="2332037"/>
            <a:ext cx="6935813" cy="4525963"/>
          </a:xfrm>
        </p:spPr>
        <p:txBody>
          <a:bodyPr>
            <a:normAutofit/>
          </a:bodyPr>
          <a:lstStyle/>
          <a:p>
            <a:pPr>
              <a:lnSpc>
                <a:spcPct val="90000"/>
              </a:lnSpc>
              <a:buFontTx/>
              <a:buNone/>
            </a:pPr>
            <a:r>
              <a:rPr lang="ja-JP" altLang="en-US" sz="1800" dirty="0" smtClean="0"/>
              <a:t>労働力</a:t>
            </a:r>
            <a:r>
              <a:rPr lang="ja-JP" altLang="en-US" sz="1800" dirty="0"/>
              <a:t>人口：</a:t>
            </a:r>
            <a:r>
              <a:rPr lang="en-US" altLang="ja-JP" sz="1800" dirty="0"/>
              <a:t>15</a:t>
            </a:r>
            <a:r>
              <a:rPr lang="ja-JP" altLang="en-US" sz="1800" dirty="0"/>
              <a:t>歳以上人口のうち就業者と完全失業者</a:t>
            </a:r>
            <a:r>
              <a:rPr lang="ja-JP" altLang="en-US" sz="1800" dirty="0" smtClean="0"/>
              <a:t>を合わせた</a:t>
            </a:r>
            <a:endParaRPr lang="en-US" altLang="ja-JP" sz="1800" dirty="0" smtClean="0"/>
          </a:p>
          <a:p>
            <a:pPr>
              <a:lnSpc>
                <a:spcPct val="90000"/>
              </a:lnSpc>
              <a:buFontTx/>
              <a:buNone/>
            </a:pPr>
            <a:r>
              <a:rPr lang="ja-JP" altLang="en-US" sz="1800" dirty="0" smtClean="0"/>
              <a:t>　　　　　　もの。次</a:t>
            </a:r>
            <a:r>
              <a:rPr lang="ja-JP" altLang="en-US" sz="1800" dirty="0" smtClean="0"/>
              <a:t>の</a:t>
            </a:r>
            <a:r>
              <a:rPr lang="ja-JP" altLang="en-US" sz="1800" dirty="0"/>
              <a:t>２</a:t>
            </a:r>
            <a:r>
              <a:rPr lang="ja-JP" altLang="en-US" sz="1800" dirty="0" smtClean="0"/>
              <a:t>つ</a:t>
            </a:r>
            <a:r>
              <a:rPr lang="ja-JP" altLang="en-US" sz="1800" dirty="0"/>
              <a:t>から構成される。</a:t>
            </a:r>
          </a:p>
          <a:p>
            <a:pPr>
              <a:lnSpc>
                <a:spcPct val="90000"/>
              </a:lnSpc>
              <a:buFontTx/>
              <a:buNone/>
            </a:pPr>
            <a:endParaRPr lang="en-US" altLang="ja-JP" sz="1800" dirty="0" smtClean="0"/>
          </a:p>
          <a:p>
            <a:pPr>
              <a:lnSpc>
                <a:spcPct val="90000"/>
              </a:lnSpc>
              <a:buFontTx/>
              <a:buNone/>
            </a:pPr>
            <a:r>
              <a:rPr lang="ja-JP" altLang="en-US" sz="1800" dirty="0" smtClean="0"/>
              <a:t>①</a:t>
            </a:r>
            <a:r>
              <a:rPr lang="ja-JP" altLang="en-US" sz="1800" b="1" dirty="0">
                <a:solidFill>
                  <a:srgbClr val="FF0000"/>
                </a:solidFill>
              </a:rPr>
              <a:t>就業者（従業者＋休業者）</a:t>
            </a:r>
          </a:p>
          <a:p>
            <a:pPr>
              <a:lnSpc>
                <a:spcPct val="90000"/>
              </a:lnSpc>
              <a:buFontTx/>
              <a:buNone/>
            </a:pPr>
            <a:r>
              <a:rPr lang="ja-JP" altLang="en-US" sz="1800" dirty="0"/>
              <a:t>　</a:t>
            </a:r>
            <a:r>
              <a:rPr lang="ja-JP" altLang="en-US" sz="1800" dirty="0" smtClean="0"/>
              <a:t>従</a:t>
            </a:r>
            <a:r>
              <a:rPr lang="ja-JP" altLang="en-US" sz="1800" dirty="0"/>
              <a:t>業者：調査期間中に収入を伴う仕事</a:t>
            </a:r>
            <a:r>
              <a:rPr lang="ja-JP" altLang="en-US" sz="1800" dirty="0" smtClean="0"/>
              <a:t>を</a:t>
            </a:r>
            <a:r>
              <a:rPr lang="ja-JP" altLang="en-US" sz="1800" dirty="0"/>
              <a:t>１</a:t>
            </a:r>
            <a:r>
              <a:rPr lang="ja-JP" altLang="en-US" sz="1800" dirty="0" smtClean="0"/>
              <a:t>時間</a:t>
            </a:r>
            <a:r>
              <a:rPr lang="ja-JP" altLang="en-US" sz="1800" dirty="0" smtClean="0"/>
              <a:t>以上</a:t>
            </a:r>
            <a:r>
              <a:rPr lang="ja-JP" altLang="en-US" sz="1800" dirty="0"/>
              <a:t>した者。</a:t>
            </a:r>
          </a:p>
          <a:p>
            <a:pPr>
              <a:lnSpc>
                <a:spcPct val="90000"/>
              </a:lnSpc>
              <a:buFontTx/>
              <a:buNone/>
            </a:pPr>
            <a:endParaRPr lang="en-US" altLang="ja-JP" sz="1800" dirty="0" smtClean="0"/>
          </a:p>
          <a:p>
            <a:pPr>
              <a:lnSpc>
                <a:spcPct val="90000"/>
              </a:lnSpc>
              <a:buFontTx/>
              <a:buNone/>
            </a:pPr>
            <a:r>
              <a:rPr lang="ja-JP" altLang="en-US" sz="1800" dirty="0" smtClean="0"/>
              <a:t>②</a:t>
            </a:r>
            <a:r>
              <a:rPr lang="ja-JP" altLang="en-US" sz="1800" b="1" dirty="0">
                <a:solidFill>
                  <a:srgbClr val="FF0000"/>
                </a:solidFill>
              </a:rPr>
              <a:t>完全失業者</a:t>
            </a:r>
            <a:r>
              <a:rPr lang="ja-JP" altLang="en-US" sz="1800" dirty="0"/>
              <a:t>：仕事が無くて調査期間中に仕事を少しもしなかった者のうち、就業が可能でこれを希望し、仕事を探していた者および仕事に就ける状態で過去に行なった求職活動の結果を待っている者。</a:t>
            </a:r>
          </a:p>
          <a:p>
            <a:pPr>
              <a:lnSpc>
                <a:spcPct val="90000"/>
              </a:lnSpc>
              <a:buFontTx/>
              <a:buNone/>
            </a:pPr>
            <a:endParaRPr lang="en-US" altLang="ja-JP" sz="1800" dirty="0" smtClean="0"/>
          </a:p>
          <a:p>
            <a:pPr>
              <a:lnSpc>
                <a:spcPct val="90000"/>
              </a:lnSpc>
              <a:buFontTx/>
              <a:buNone/>
            </a:pPr>
            <a:r>
              <a:rPr lang="ja-JP" altLang="en-US" sz="1800" dirty="0" smtClean="0"/>
              <a:t>注意</a:t>
            </a:r>
            <a:r>
              <a:rPr lang="ja-JP" altLang="en-US" sz="1800" dirty="0"/>
              <a:t>！</a:t>
            </a:r>
            <a:r>
              <a:rPr lang="ja-JP" altLang="en-US" sz="1800" dirty="0" smtClean="0"/>
              <a:t>！　したがって</a:t>
            </a:r>
            <a:r>
              <a:rPr lang="ja-JP" altLang="en-US" sz="1800" dirty="0"/>
              <a:t>、求職活動をしない、</a:t>
            </a:r>
            <a:r>
              <a:rPr lang="ja-JP" altLang="en-US" sz="1800" dirty="0" smtClean="0"/>
              <a:t>働く意思</a:t>
            </a:r>
            <a:r>
              <a:rPr lang="ja-JP" altLang="en-US" sz="1800" dirty="0" smtClean="0"/>
              <a:t>のないもの</a:t>
            </a:r>
            <a:r>
              <a:rPr lang="ja-JP" altLang="en-US" sz="1800" dirty="0" smtClean="0"/>
              <a:t>は</a:t>
            </a:r>
            <a:r>
              <a:rPr lang="ja-JP" altLang="en-US" sz="1800" dirty="0"/>
              <a:t>労働力人口にも完全失業者にも入って</a:t>
            </a:r>
            <a:r>
              <a:rPr lang="ja-JP" altLang="en-US" sz="1800" dirty="0" smtClean="0"/>
              <a:t>いない</a:t>
            </a:r>
            <a:r>
              <a:rPr lang="ja-JP" altLang="en-US" sz="1800" dirty="0"/>
              <a:t>。</a:t>
            </a:r>
          </a:p>
        </p:txBody>
      </p:sp>
      <p:graphicFrame>
        <p:nvGraphicFramePr>
          <p:cNvPr id="7" name="図表 6"/>
          <p:cNvGraphicFramePr/>
          <p:nvPr/>
        </p:nvGraphicFramePr>
        <p:xfrm>
          <a:off x="1357290" y="1428736"/>
          <a:ext cx="4429156" cy="7143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7" name="Rectangle 7"/>
          <p:cNvSpPr>
            <a:spLocks noChangeArrowheads="1"/>
          </p:cNvSpPr>
          <p:nvPr/>
        </p:nvSpPr>
        <p:spPr bwMode="auto">
          <a:xfrm>
            <a:off x="1357289" y="1765306"/>
            <a:ext cx="6006069" cy="208804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ja-JP" altLang="en-US"/>
          </a:p>
        </p:txBody>
      </p:sp>
      <p:graphicFrame>
        <p:nvGraphicFramePr>
          <p:cNvPr id="92165" name="Object 5"/>
          <p:cNvGraphicFramePr>
            <a:graphicFrameLocks noChangeAspect="1"/>
          </p:cNvGraphicFramePr>
          <p:nvPr/>
        </p:nvGraphicFramePr>
        <p:xfrm>
          <a:off x="1457278" y="565135"/>
          <a:ext cx="4125283" cy="752475"/>
        </p:xfrm>
        <a:graphic>
          <a:graphicData uri="http://schemas.openxmlformats.org/presentationml/2006/ole">
            <mc:AlternateContent xmlns:mc="http://schemas.openxmlformats.org/markup-compatibility/2006">
              <mc:Choice xmlns:v="urn:schemas-microsoft-com:vml" Requires="v">
                <p:oleObj spid="_x0000_s92199" name="数式" r:id="rId3" imgW="2286000" imgH="419040" progId="Equation.3">
                  <p:embed/>
                </p:oleObj>
              </mc:Choice>
              <mc:Fallback>
                <p:oleObj name="数式" r:id="rId3" imgW="2286000" imgH="41904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7278" y="565135"/>
                        <a:ext cx="4125283" cy="7524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66" name="Text Box 6"/>
          <p:cNvSpPr txBox="1">
            <a:spLocks noChangeArrowheads="1"/>
          </p:cNvSpPr>
          <p:nvPr/>
        </p:nvSpPr>
        <p:spPr bwMode="auto">
          <a:xfrm>
            <a:off x="1428728" y="1406531"/>
            <a:ext cx="5862496" cy="2446824"/>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最近の雇用状況を見てみよう。</a:t>
            </a:r>
          </a:p>
          <a:p>
            <a:pPr>
              <a:spcBef>
                <a:spcPct val="50000"/>
              </a:spcBef>
            </a:pPr>
            <a:r>
              <a:rPr lang="en-US" altLang="ja-JP" sz="1800" dirty="0" smtClean="0">
                <a:ea typeface="ＭＳ Ｐゴシック" charset="-128"/>
              </a:rPr>
              <a:t>2016</a:t>
            </a:r>
            <a:r>
              <a:rPr lang="ja-JP" altLang="en-US" sz="1800" dirty="0" smtClean="0">
                <a:ea typeface="ＭＳ Ｐゴシック" charset="-128"/>
              </a:rPr>
              <a:t>年</a:t>
            </a:r>
            <a:r>
              <a:rPr lang="ja-JP" altLang="en-US" sz="1800" dirty="0">
                <a:ea typeface="ＭＳ Ｐゴシック" charset="-128"/>
              </a:rPr>
              <a:t>の日本の雇用状況</a:t>
            </a:r>
          </a:p>
          <a:p>
            <a:pPr>
              <a:spcBef>
                <a:spcPct val="50000"/>
              </a:spcBef>
            </a:pPr>
            <a:r>
              <a:rPr lang="en-US" altLang="ja-JP" sz="1800" dirty="0">
                <a:ea typeface="ＭＳ Ｐゴシック" charset="-128"/>
              </a:rPr>
              <a:t>15</a:t>
            </a:r>
            <a:r>
              <a:rPr lang="ja-JP" altLang="en-US" sz="1800" dirty="0">
                <a:ea typeface="ＭＳ Ｐゴシック" charset="-128"/>
              </a:rPr>
              <a:t>歳以上人口＝</a:t>
            </a:r>
            <a:r>
              <a:rPr lang="en-US" altLang="ja-JP" sz="1800" dirty="0" smtClean="0">
                <a:ea typeface="ＭＳ Ｐゴシック" charset="-128"/>
              </a:rPr>
              <a:t>11078</a:t>
            </a:r>
            <a:r>
              <a:rPr lang="ja-JP" altLang="en-US" sz="1800" dirty="0" smtClean="0">
                <a:ea typeface="ＭＳ Ｐゴシック" charset="-128"/>
              </a:rPr>
              <a:t>万人</a:t>
            </a:r>
            <a:r>
              <a:rPr lang="ja-JP" altLang="en-US" sz="1800" dirty="0">
                <a:ea typeface="ＭＳ Ｐゴシック" charset="-128"/>
              </a:rPr>
              <a:t>（男</a:t>
            </a:r>
            <a:r>
              <a:rPr lang="en-US" altLang="ja-JP" sz="1800" dirty="0" smtClean="0">
                <a:ea typeface="ＭＳ Ｐゴシック" charset="-128"/>
              </a:rPr>
              <a:t>5346</a:t>
            </a:r>
            <a:r>
              <a:rPr lang="ja-JP" altLang="en-US" sz="1800" dirty="0" smtClean="0">
                <a:ea typeface="ＭＳ Ｐゴシック" charset="-128"/>
              </a:rPr>
              <a:t>万人</a:t>
            </a:r>
            <a:r>
              <a:rPr lang="ja-JP" altLang="en-US" sz="1800" dirty="0">
                <a:ea typeface="ＭＳ Ｐゴシック" charset="-128"/>
              </a:rPr>
              <a:t>、女</a:t>
            </a:r>
            <a:r>
              <a:rPr lang="en-US" altLang="ja-JP" sz="1800" dirty="0" smtClean="0">
                <a:ea typeface="ＭＳ Ｐゴシック" charset="-128"/>
              </a:rPr>
              <a:t>5732</a:t>
            </a:r>
            <a:r>
              <a:rPr lang="ja-JP" altLang="en-US" sz="1800" dirty="0">
                <a:ea typeface="ＭＳ Ｐゴシック" charset="-128"/>
              </a:rPr>
              <a:t>万人）</a:t>
            </a:r>
          </a:p>
          <a:p>
            <a:pPr>
              <a:spcBef>
                <a:spcPct val="50000"/>
              </a:spcBef>
            </a:pPr>
            <a:r>
              <a:rPr lang="ja-JP" altLang="en-US" sz="1800" dirty="0">
                <a:ea typeface="ＭＳ Ｐゴシック" charset="-128"/>
              </a:rPr>
              <a:t>労働力人口＝</a:t>
            </a:r>
            <a:r>
              <a:rPr lang="en-US" altLang="ja-JP" sz="1800" dirty="0" smtClean="0">
                <a:ea typeface="ＭＳ Ｐゴシック" charset="-128"/>
              </a:rPr>
              <a:t>6648</a:t>
            </a:r>
            <a:r>
              <a:rPr lang="ja-JP" altLang="en-US" sz="1800" dirty="0" smtClean="0">
                <a:ea typeface="ＭＳ Ｐゴシック" charset="-128"/>
              </a:rPr>
              <a:t>万人</a:t>
            </a:r>
            <a:r>
              <a:rPr lang="ja-JP" altLang="en-US" sz="1800" dirty="0">
                <a:ea typeface="ＭＳ Ｐゴシック" charset="-128"/>
              </a:rPr>
              <a:t>（男</a:t>
            </a:r>
            <a:r>
              <a:rPr lang="en-US" altLang="ja-JP" sz="1800" dirty="0" smtClean="0">
                <a:ea typeface="ＭＳ Ｐゴシック" charset="-128"/>
              </a:rPr>
              <a:t>3765</a:t>
            </a:r>
            <a:r>
              <a:rPr lang="ja-JP" altLang="en-US" sz="1800" dirty="0">
                <a:ea typeface="ＭＳ Ｐゴシック" charset="-128"/>
              </a:rPr>
              <a:t>万人、女</a:t>
            </a:r>
            <a:r>
              <a:rPr lang="en-US" altLang="ja-JP" sz="1800" dirty="0" smtClean="0">
                <a:ea typeface="ＭＳ Ｐゴシック" charset="-128"/>
              </a:rPr>
              <a:t>2883</a:t>
            </a:r>
            <a:r>
              <a:rPr lang="ja-JP" altLang="en-US" sz="1800" dirty="0" smtClean="0">
                <a:ea typeface="ＭＳ Ｐゴシック" charset="-128"/>
              </a:rPr>
              <a:t>万人</a:t>
            </a:r>
            <a:r>
              <a:rPr lang="ja-JP" altLang="en-US" sz="1800" dirty="0">
                <a:ea typeface="ＭＳ Ｐゴシック" charset="-128"/>
              </a:rPr>
              <a:t>）</a:t>
            </a:r>
          </a:p>
          <a:p>
            <a:pPr>
              <a:spcBef>
                <a:spcPct val="50000"/>
              </a:spcBef>
            </a:pPr>
            <a:r>
              <a:rPr lang="ja-JP" altLang="en-US" sz="1800" dirty="0">
                <a:ea typeface="ＭＳ Ｐゴシック" charset="-128"/>
              </a:rPr>
              <a:t>完全失業者</a:t>
            </a:r>
            <a:r>
              <a:rPr lang="ja-JP" altLang="en-US" sz="1800" dirty="0" smtClean="0">
                <a:ea typeface="ＭＳ Ｐゴシック" charset="-128"/>
              </a:rPr>
              <a:t>＝</a:t>
            </a:r>
            <a:r>
              <a:rPr lang="en-US" altLang="ja-JP" sz="1800" dirty="0" smtClean="0">
                <a:ea typeface="ＭＳ Ｐゴシック" charset="-128"/>
              </a:rPr>
              <a:t>208</a:t>
            </a:r>
            <a:r>
              <a:rPr lang="ja-JP" altLang="en-US" sz="1800" dirty="0" smtClean="0">
                <a:ea typeface="ＭＳ Ｐゴシック" charset="-128"/>
              </a:rPr>
              <a:t>万人</a:t>
            </a:r>
            <a:r>
              <a:rPr lang="ja-JP" altLang="en-US" sz="1800" dirty="0">
                <a:ea typeface="ＭＳ Ｐゴシック" charset="-128"/>
              </a:rPr>
              <a:t>（男</a:t>
            </a:r>
            <a:r>
              <a:rPr lang="en-US" altLang="ja-JP" sz="1800" dirty="0" smtClean="0">
                <a:ea typeface="ＭＳ Ｐゴシック" charset="-128"/>
              </a:rPr>
              <a:t>126</a:t>
            </a:r>
            <a:r>
              <a:rPr lang="ja-JP" altLang="en-US" sz="1800" dirty="0" smtClean="0">
                <a:ea typeface="ＭＳ Ｐゴシック" charset="-128"/>
              </a:rPr>
              <a:t>万人</a:t>
            </a:r>
            <a:r>
              <a:rPr lang="ja-JP" altLang="en-US" sz="1800" dirty="0">
                <a:ea typeface="ＭＳ Ｐゴシック" charset="-128"/>
              </a:rPr>
              <a:t>、</a:t>
            </a:r>
            <a:r>
              <a:rPr lang="ja-JP" altLang="en-US" sz="1800" dirty="0" smtClean="0">
                <a:ea typeface="ＭＳ Ｐゴシック" charset="-128"/>
              </a:rPr>
              <a:t>女</a:t>
            </a:r>
            <a:r>
              <a:rPr lang="en-US" altLang="ja-JP" sz="1800" dirty="0" smtClean="0">
                <a:ea typeface="ＭＳ Ｐゴシック" charset="-128"/>
              </a:rPr>
              <a:t>82</a:t>
            </a:r>
            <a:r>
              <a:rPr lang="ja-JP" altLang="en-US" sz="1800" dirty="0" smtClean="0">
                <a:ea typeface="ＭＳ Ｐゴシック" charset="-128"/>
              </a:rPr>
              <a:t>万人）</a:t>
            </a:r>
            <a:endParaRPr lang="ja-JP" altLang="en-US" sz="1800" dirty="0">
              <a:ea typeface="ＭＳ Ｐゴシック" charset="-128"/>
            </a:endParaRPr>
          </a:p>
          <a:p>
            <a:pPr>
              <a:spcBef>
                <a:spcPct val="50000"/>
              </a:spcBef>
            </a:pPr>
            <a:r>
              <a:rPr lang="ja-JP" altLang="en-US" sz="1800" dirty="0">
                <a:ea typeface="ＭＳ Ｐゴシック" charset="-128"/>
              </a:rPr>
              <a:t>失業率</a:t>
            </a:r>
            <a:r>
              <a:rPr lang="ja-JP" altLang="en-US" sz="1800" dirty="0" smtClean="0">
                <a:ea typeface="ＭＳ Ｐゴシック" charset="-128"/>
              </a:rPr>
              <a:t>＝</a:t>
            </a:r>
            <a:r>
              <a:rPr lang="en-US" altLang="ja-JP" sz="1800" dirty="0" smtClean="0">
                <a:ea typeface="ＭＳ Ｐゴシック" charset="-128"/>
              </a:rPr>
              <a:t>208÷6648</a:t>
            </a:r>
            <a:r>
              <a:rPr lang="ja-JP" altLang="en-US" sz="1800" dirty="0" smtClean="0">
                <a:ea typeface="ＭＳ Ｐゴシック" charset="-128"/>
              </a:rPr>
              <a:t>≒</a:t>
            </a:r>
            <a:r>
              <a:rPr lang="en-US" altLang="ja-JP" sz="1800" dirty="0" smtClean="0">
                <a:ea typeface="ＭＳ Ｐゴシック" charset="-128"/>
              </a:rPr>
              <a:t>0.031</a:t>
            </a:r>
            <a:endParaRPr lang="en-US" altLang="ja-JP" sz="1800" dirty="0">
              <a:ea typeface="ＭＳ Ｐゴシック" charset="-128"/>
            </a:endParaRPr>
          </a:p>
        </p:txBody>
      </p:sp>
      <p:sp>
        <p:nvSpPr>
          <p:cNvPr id="92168" name="Text Box 8"/>
          <p:cNvSpPr txBox="1">
            <a:spLocks noChangeArrowheads="1"/>
          </p:cNvSpPr>
          <p:nvPr/>
        </p:nvSpPr>
        <p:spPr bwMode="auto">
          <a:xfrm>
            <a:off x="1357290" y="4286256"/>
            <a:ext cx="7000924" cy="1754326"/>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完全失業率の推移</a:t>
            </a:r>
            <a:r>
              <a:rPr lang="ja-JP" altLang="en-US" sz="1800" dirty="0" smtClean="0">
                <a:ea typeface="ＭＳ Ｐゴシック" charset="-128"/>
              </a:rPr>
              <a:t>は</a:t>
            </a:r>
            <a:r>
              <a:rPr lang="ja-JP" altLang="en-US" sz="1800" dirty="0">
                <a:ea typeface="ＭＳ Ｐゴシック" charset="-128"/>
              </a:rPr>
              <a:t>テキスト</a:t>
            </a:r>
            <a:r>
              <a:rPr lang="ja-JP" altLang="en-US" sz="1800" dirty="0" smtClean="0">
                <a:ea typeface="ＭＳ Ｐゴシック" charset="-128"/>
              </a:rPr>
              <a:t>図</a:t>
            </a:r>
            <a:r>
              <a:rPr lang="en-US" altLang="ja-JP" sz="1800" dirty="0">
                <a:ea typeface="ＭＳ Ｐゴシック" charset="-128"/>
              </a:rPr>
              <a:t>11-1</a:t>
            </a:r>
            <a:r>
              <a:rPr lang="ja-JP" altLang="en-US" sz="1800" dirty="0">
                <a:ea typeface="ＭＳ Ｐゴシック" charset="-128"/>
              </a:rPr>
              <a:t>を</a:t>
            </a:r>
            <a:r>
              <a:rPr lang="ja-JP" altLang="en-US" sz="1800" dirty="0" smtClean="0">
                <a:ea typeface="ＭＳ Ｐゴシック" charset="-128"/>
              </a:rPr>
              <a:t>参照</a:t>
            </a:r>
            <a:endParaRPr lang="ja-JP" altLang="en-US" sz="1800" dirty="0">
              <a:ea typeface="ＭＳ Ｐゴシック" charset="-128"/>
            </a:endParaRPr>
          </a:p>
          <a:p>
            <a:pPr>
              <a:spcBef>
                <a:spcPct val="50000"/>
              </a:spcBef>
            </a:pPr>
            <a:r>
              <a:rPr lang="ja-JP" altLang="en-US" sz="1800" dirty="0">
                <a:ea typeface="ＭＳ Ｐゴシック" charset="-128"/>
              </a:rPr>
              <a:t>・失業率は毎年変動するものの、ある基準となる値</a:t>
            </a:r>
            <a:r>
              <a:rPr lang="ja-JP" altLang="en-US" sz="1800" dirty="0" smtClean="0">
                <a:ea typeface="ＭＳ Ｐゴシック" charset="-128"/>
              </a:rPr>
              <a:t>の範囲を</a:t>
            </a:r>
            <a:r>
              <a:rPr lang="ja-JP" altLang="en-US" sz="1800" dirty="0">
                <a:ea typeface="ＭＳ Ｐゴシック" charset="-128"/>
              </a:rPr>
              <a:t>変動しているようにみえる。この基準になるような失業率を「自然失業率」という。日本では</a:t>
            </a:r>
            <a:r>
              <a:rPr lang="en-US" altLang="ja-JP" sz="1800" dirty="0">
                <a:ea typeface="ＭＳ Ｐゴシック" charset="-128"/>
              </a:rPr>
              <a:t>80</a:t>
            </a:r>
            <a:r>
              <a:rPr lang="ja-JP" altLang="en-US" sz="1800" dirty="0">
                <a:ea typeface="ＭＳ Ｐゴシック" charset="-128"/>
              </a:rPr>
              <a:t>年代までは自然失業率は</a:t>
            </a:r>
            <a:r>
              <a:rPr lang="en-US" altLang="ja-JP" sz="1800" dirty="0">
                <a:ea typeface="ＭＳ Ｐゴシック" charset="-128"/>
              </a:rPr>
              <a:t>2%</a:t>
            </a:r>
            <a:r>
              <a:rPr lang="ja-JP" altLang="en-US" sz="1800" dirty="0">
                <a:ea typeface="ＭＳ Ｐゴシック" charset="-128"/>
              </a:rPr>
              <a:t>強の水準で</a:t>
            </a:r>
            <a:r>
              <a:rPr lang="ja-JP" altLang="en-US" sz="1800" dirty="0" smtClean="0">
                <a:ea typeface="ＭＳ Ｐゴシック" charset="-128"/>
              </a:rPr>
              <a:t>あった。</a:t>
            </a:r>
            <a:endParaRPr lang="en-US" altLang="ja-JP" sz="1800" dirty="0" smtClean="0">
              <a:ea typeface="ＭＳ Ｐゴシック" charset="-128"/>
            </a:endParaRPr>
          </a:p>
          <a:p>
            <a:pPr>
              <a:spcBef>
                <a:spcPct val="50000"/>
              </a:spcBef>
            </a:pPr>
            <a:r>
              <a:rPr lang="en-US" altLang="ja-JP" sz="1800" dirty="0" smtClean="0">
                <a:ea typeface="ＭＳ Ｐゴシック" charset="-128"/>
              </a:rPr>
              <a:t>21</a:t>
            </a:r>
            <a:r>
              <a:rPr lang="ja-JP" altLang="en-US" sz="1800" dirty="0" smtClean="0">
                <a:ea typeface="ＭＳ Ｐゴシック" charset="-128"/>
              </a:rPr>
              <a:t>世紀以降は、自然失業率はおそらく上昇している。</a:t>
            </a:r>
            <a:endParaRPr lang="ja-JP" altLang="en-US" sz="1800" dirty="0">
              <a:ea typeface="ＭＳ Ｐゴシック"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435608" y="274638"/>
          <a:ext cx="7498080" cy="868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3187" name="Rectangle 3"/>
          <p:cNvSpPr>
            <a:spLocks noGrp="1" noChangeArrowheads="1"/>
          </p:cNvSpPr>
          <p:nvPr>
            <p:ph idx="1"/>
          </p:nvPr>
        </p:nvSpPr>
        <p:spPr>
          <a:xfrm>
            <a:off x="1214414" y="1285860"/>
            <a:ext cx="7643866" cy="5105416"/>
          </a:xfrm>
        </p:spPr>
        <p:txBody>
          <a:bodyPr>
            <a:normAutofit/>
          </a:bodyPr>
          <a:lstStyle/>
          <a:p>
            <a:pPr>
              <a:buFontTx/>
              <a:buNone/>
            </a:pPr>
            <a:r>
              <a:rPr lang="ja-JP" altLang="en-US" sz="1800" dirty="0"/>
              <a:t>失業率は経済状況を示す</a:t>
            </a:r>
            <a:r>
              <a:rPr lang="en-US" altLang="ja-JP" sz="1800" dirty="0"/>
              <a:t>1</a:t>
            </a:r>
            <a:r>
              <a:rPr lang="ja-JP" altLang="en-US" sz="1800" dirty="0" err="1"/>
              <a:t>つの</a:t>
            </a:r>
            <a:r>
              <a:rPr lang="ja-JP" altLang="en-US" sz="1800" dirty="0"/>
              <a:t>指標の役割を果たす</a:t>
            </a:r>
            <a:r>
              <a:rPr lang="ja-JP" altLang="en-US" sz="1800" dirty="0" smtClean="0"/>
              <a:t>。</a:t>
            </a:r>
            <a:endParaRPr lang="en-US" altLang="ja-JP" sz="1800" dirty="0" smtClean="0"/>
          </a:p>
          <a:p>
            <a:pPr>
              <a:buFontTx/>
              <a:buNone/>
            </a:pPr>
            <a:r>
              <a:rPr lang="ja-JP" altLang="en-US" sz="1800" dirty="0" smtClean="0"/>
              <a:t>しかし</a:t>
            </a:r>
            <a:r>
              <a:rPr lang="ja-JP" altLang="en-US" sz="1800" dirty="0"/>
              <a:t>、注意が必要！</a:t>
            </a:r>
          </a:p>
          <a:p>
            <a:pPr>
              <a:buFontTx/>
              <a:buNone/>
            </a:pPr>
            <a:r>
              <a:rPr lang="ja-JP" altLang="en-US" sz="1800" dirty="0"/>
              <a:t>実際には不況は深刻なままであるにもかかわらず</a:t>
            </a:r>
            <a:r>
              <a:rPr lang="ja-JP" altLang="en-US" sz="1800" dirty="0" smtClean="0"/>
              <a:t>、完全</a:t>
            </a:r>
            <a:r>
              <a:rPr lang="ja-JP" altLang="en-US" sz="1800" dirty="0"/>
              <a:t>失業率は</a:t>
            </a:r>
            <a:r>
              <a:rPr lang="ja-JP" altLang="en-US" sz="1800" dirty="0" smtClean="0"/>
              <a:t>低下</a:t>
            </a:r>
            <a:endParaRPr lang="en-US" altLang="ja-JP" sz="1800" dirty="0" smtClean="0"/>
          </a:p>
          <a:p>
            <a:pPr>
              <a:buFontTx/>
              <a:buNone/>
            </a:pPr>
            <a:r>
              <a:rPr lang="ja-JP" altLang="en-US" sz="1800" dirty="0" smtClean="0"/>
              <a:t>する</a:t>
            </a:r>
            <a:r>
              <a:rPr lang="ja-JP" altLang="en-US" sz="1800" dirty="0"/>
              <a:t>場合があるから。</a:t>
            </a:r>
          </a:p>
          <a:p>
            <a:pPr>
              <a:buFontTx/>
              <a:buNone/>
            </a:pPr>
            <a:endParaRPr lang="en-US" altLang="ja-JP" sz="1800" dirty="0" smtClean="0"/>
          </a:p>
          <a:p>
            <a:pPr>
              <a:buFontTx/>
              <a:buNone/>
            </a:pPr>
            <a:r>
              <a:rPr lang="ja-JP" altLang="en-US" sz="1800" dirty="0" smtClean="0"/>
              <a:t>例</a:t>
            </a:r>
            <a:r>
              <a:rPr lang="ja-JP" altLang="en-US" sz="1800" dirty="0"/>
              <a:t>）労働人口</a:t>
            </a:r>
            <a:r>
              <a:rPr lang="en-US" altLang="ja-JP" sz="1800" dirty="0"/>
              <a:t>100</a:t>
            </a:r>
            <a:r>
              <a:rPr lang="ja-JP" altLang="en-US" sz="1800" dirty="0"/>
              <a:t>人、就業者</a:t>
            </a:r>
            <a:r>
              <a:rPr lang="en-US" altLang="ja-JP" sz="1800" dirty="0"/>
              <a:t>80</a:t>
            </a:r>
            <a:r>
              <a:rPr lang="ja-JP" altLang="en-US" sz="1800" dirty="0"/>
              <a:t>人、完全失業者</a:t>
            </a:r>
            <a:r>
              <a:rPr lang="en-US" altLang="ja-JP" sz="1800" dirty="0"/>
              <a:t>20</a:t>
            </a:r>
            <a:r>
              <a:rPr lang="ja-JP" altLang="en-US" sz="1800" dirty="0"/>
              <a:t>人</a:t>
            </a:r>
          </a:p>
          <a:p>
            <a:pPr>
              <a:buFontTx/>
              <a:buNone/>
            </a:pPr>
            <a:r>
              <a:rPr lang="ja-JP" altLang="en-US" sz="1800" dirty="0"/>
              <a:t>とする。完全失業率＝</a:t>
            </a:r>
            <a:r>
              <a:rPr lang="en-US" altLang="ja-JP" sz="1800" dirty="0"/>
              <a:t>20÷100×100</a:t>
            </a:r>
            <a:r>
              <a:rPr lang="ja-JP" altLang="en-US" sz="1800" dirty="0"/>
              <a:t>＝</a:t>
            </a:r>
            <a:r>
              <a:rPr lang="en-US" altLang="ja-JP" sz="1800" dirty="0" smtClean="0"/>
              <a:t>20</a:t>
            </a:r>
            <a:r>
              <a:rPr lang="ja-JP" altLang="en-US" sz="1800" dirty="0" smtClean="0"/>
              <a:t>％</a:t>
            </a:r>
            <a:endParaRPr lang="en-US" altLang="ja-JP" sz="1800" dirty="0"/>
          </a:p>
          <a:p>
            <a:pPr>
              <a:buFontTx/>
              <a:buNone/>
            </a:pPr>
            <a:endParaRPr lang="en-US" altLang="ja-JP" sz="1800" dirty="0" smtClean="0"/>
          </a:p>
          <a:p>
            <a:pPr>
              <a:buFontTx/>
              <a:buNone/>
            </a:pPr>
            <a:r>
              <a:rPr lang="ja-JP" altLang="en-US" sz="1800" dirty="0" smtClean="0"/>
              <a:t>ここ</a:t>
            </a:r>
            <a:r>
              <a:rPr lang="ja-JP" altLang="en-US" sz="1800" dirty="0"/>
              <a:t>で不況が継続したとする。完全失業者のうち</a:t>
            </a:r>
            <a:r>
              <a:rPr lang="en-US" altLang="ja-JP" sz="1800" dirty="0"/>
              <a:t>10</a:t>
            </a:r>
            <a:r>
              <a:rPr lang="ja-JP" altLang="en-US" sz="1800" dirty="0" smtClean="0"/>
              <a:t>人が</a:t>
            </a:r>
            <a:r>
              <a:rPr lang="ja-JP" altLang="en-US" sz="1800" dirty="0"/>
              <a:t>職に就くの</a:t>
            </a:r>
            <a:r>
              <a:rPr lang="ja-JP" altLang="en-US" sz="1800" dirty="0" smtClean="0"/>
              <a:t>を</a:t>
            </a:r>
            <a:endParaRPr lang="en-US" altLang="ja-JP" sz="1800" dirty="0" smtClean="0"/>
          </a:p>
          <a:p>
            <a:pPr>
              <a:buFontTx/>
              <a:buNone/>
            </a:pPr>
            <a:r>
              <a:rPr lang="ja-JP" altLang="en-US" sz="1800" dirty="0" smtClean="0"/>
              <a:t>あきらめ</a:t>
            </a:r>
            <a:r>
              <a:rPr lang="ja-JP" altLang="en-US" sz="1800" dirty="0"/>
              <a:t>、求職活動をしないとすると、</a:t>
            </a:r>
          </a:p>
          <a:p>
            <a:pPr>
              <a:buFontTx/>
              <a:buNone/>
            </a:pPr>
            <a:r>
              <a:rPr lang="ja-JP" altLang="en-US" sz="1800" dirty="0"/>
              <a:t>労働力人口は</a:t>
            </a:r>
            <a:r>
              <a:rPr lang="en-US" altLang="ja-JP" sz="1800" dirty="0"/>
              <a:t>90</a:t>
            </a:r>
            <a:r>
              <a:rPr lang="ja-JP" altLang="en-US" sz="1800" dirty="0"/>
              <a:t>人になり、完全失業者は</a:t>
            </a:r>
            <a:r>
              <a:rPr lang="en-US" altLang="ja-JP" sz="1800" dirty="0"/>
              <a:t>10</a:t>
            </a:r>
            <a:r>
              <a:rPr lang="ja-JP" altLang="en-US" sz="1800" dirty="0"/>
              <a:t>人に</a:t>
            </a:r>
            <a:r>
              <a:rPr lang="ja-JP" altLang="en-US" sz="1800" dirty="0" smtClean="0"/>
              <a:t>なる。</a:t>
            </a:r>
            <a:endParaRPr lang="ja-JP" altLang="en-US" sz="1800" dirty="0"/>
          </a:p>
          <a:p>
            <a:pPr>
              <a:buFontTx/>
              <a:buNone/>
            </a:pPr>
            <a:r>
              <a:rPr lang="ja-JP" altLang="en-US" sz="1800" dirty="0"/>
              <a:t>完全失業率＝</a:t>
            </a:r>
            <a:r>
              <a:rPr lang="en-US" altLang="ja-JP" sz="1800" dirty="0"/>
              <a:t>10÷90×100</a:t>
            </a:r>
            <a:r>
              <a:rPr lang="ja-JP" altLang="en-US" sz="1800" dirty="0"/>
              <a:t>≒</a:t>
            </a:r>
            <a:r>
              <a:rPr lang="en-US" altLang="ja-JP" sz="1800" dirty="0" smtClean="0">
                <a:solidFill>
                  <a:srgbClr val="FF0000"/>
                </a:solidFill>
              </a:rPr>
              <a:t>11.1</a:t>
            </a:r>
            <a:r>
              <a:rPr lang="ja-JP" altLang="en-US" sz="1800" dirty="0" smtClean="0">
                <a:solidFill>
                  <a:srgbClr val="FF0000"/>
                </a:solidFill>
              </a:rPr>
              <a:t>％</a:t>
            </a:r>
            <a:endParaRPr lang="en-US" altLang="ja-JP" sz="1800" dirty="0">
              <a:solidFill>
                <a:srgbClr val="FF0000"/>
              </a:solidFill>
            </a:endParaRPr>
          </a:p>
          <a:p>
            <a:pPr>
              <a:buFontTx/>
              <a:buNone/>
            </a:pPr>
            <a:r>
              <a:rPr lang="ja-JP" altLang="en-US" sz="1800" dirty="0"/>
              <a:t>最初の</a:t>
            </a:r>
            <a:r>
              <a:rPr lang="en-US" altLang="ja-JP" sz="1800" dirty="0"/>
              <a:t>20</a:t>
            </a:r>
            <a:r>
              <a:rPr lang="ja-JP" altLang="en-US" sz="1800" dirty="0"/>
              <a:t>％よりも減少しているではないか！！</a:t>
            </a:r>
          </a:p>
          <a:p>
            <a:pPr>
              <a:buFontTx/>
              <a:buNone/>
            </a:pPr>
            <a:r>
              <a:rPr lang="ja-JP" altLang="en-US" sz="1800" dirty="0">
                <a:solidFill>
                  <a:srgbClr val="FF0000"/>
                </a:solidFill>
              </a:rPr>
              <a:t>経済状況は改善していないのに、失業率は改善</a:t>
            </a:r>
            <a:r>
              <a:rPr lang="ja-JP" altLang="en-US" sz="1800" dirty="0" smtClean="0">
                <a:solidFill>
                  <a:srgbClr val="FF0000"/>
                </a:solidFill>
              </a:rPr>
              <a:t>すると</a:t>
            </a:r>
            <a:r>
              <a:rPr lang="ja-JP" altLang="en-US" sz="1800" dirty="0">
                <a:solidFill>
                  <a:srgbClr val="FF0000"/>
                </a:solidFill>
              </a:rPr>
              <a:t>いう現象が</a:t>
            </a:r>
            <a:r>
              <a:rPr lang="ja-JP" altLang="en-US" sz="1800" dirty="0" smtClean="0">
                <a:solidFill>
                  <a:srgbClr val="FF0000"/>
                </a:solidFill>
              </a:rPr>
              <a:t>起こる</a:t>
            </a:r>
            <a:r>
              <a:rPr lang="ja-JP" altLang="en-US" sz="1800" dirty="0">
                <a:solidFill>
                  <a:srgbClr val="FF0000"/>
                </a:solidFill>
              </a:rPr>
              <a: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Text Box 4"/>
          <p:cNvSpPr txBox="1">
            <a:spLocks noChangeArrowheads="1"/>
          </p:cNvSpPr>
          <p:nvPr/>
        </p:nvSpPr>
        <p:spPr bwMode="auto">
          <a:xfrm>
            <a:off x="1185832" y="256193"/>
            <a:ext cx="7958168" cy="6601807"/>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このパラドックスが示すもの・・・</a:t>
            </a:r>
          </a:p>
          <a:p>
            <a:pPr>
              <a:spcBef>
                <a:spcPct val="50000"/>
              </a:spcBef>
            </a:pPr>
            <a:r>
              <a:rPr lang="ja-JP" altLang="en-US" sz="1800" dirty="0">
                <a:ea typeface="ＭＳ Ｐゴシック" charset="-128"/>
              </a:rPr>
              <a:t>失業の中身を次の</a:t>
            </a:r>
            <a:r>
              <a:rPr lang="en-US" altLang="ja-JP" sz="1800" dirty="0">
                <a:ea typeface="ＭＳ Ｐゴシック" charset="-128"/>
              </a:rPr>
              <a:t>2</a:t>
            </a:r>
            <a:r>
              <a:rPr lang="ja-JP" altLang="en-US" sz="1800" dirty="0">
                <a:ea typeface="ＭＳ Ｐゴシック" charset="-128"/>
              </a:rPr>
              <a:t>点から注意深く見ることが大切☆</a:t>
            </a:r>
          </a:p>
          <a:p>
            <a:pPr>
              <a:spcBef>
                <a:spcPct val="50000"/>
              </a:spcBef>
            </a:pPr>
            <a:r>
              <a:rPr lang="ja-JP" altLang="en-US" sz="1800" dirty="0">
                <a:ea typeface="ＭＳ Ｐゴシック" charset="-128"/>
              </a:rPr>
              <a:t>①長期にわたって失業している人がどれくらいいるのか</a:t>
            </a:r>
          </a:p>
          <a:p>
            <a:pPr>
              <a:spcBef>
                <a:spcPct val="50000"/>
              </a:spcBef>
            </a:pPr>
            <a:r>
              <a:rPr lang="ja-JP" altLang="en-US" sz="1800" dirty="0">
                <a:ea typeface="ＭＳ Ｐゴシック" charset="-128"/>
              </a:rPr>
              <a:t>②世帯主が失業している家計はどれくらいいるか</a:t>
            </a: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では</a:t>
            </a:r>
            <a:r>
              <a:rPr lang="ja-JP" altLang="en-US" sz="1800" dirty="0">
                <a:ea typeface="ＭＳ Ｐゴシック" charset="-128"/>
              </a:rPr>
              <a:t>、常にいくらかの失業者が存在するのはなぜだろうか？？＝失業率が</a:t>
            </a:r>
            <a:r>
              <a:rPr lang="en-US" altLang="ja-JP" sz="1800" dirty="0">
                <a:ea typeface="ＭＳ Ｐゴシック" charset="-128"/>
              </a:rPr>
              <a:t>0%</a:t>
            </a:r>
            <a:r>
              <a:rPr lang="ja-JP" altLang="en-US" sz="1800" dirty="0">
                <a:ea typeface="ＭＳ Ｐゴシック" charset="-128"/>
              </a:rPr>
              <a:t>にならないのはなんで？？</a:t>
            </a:r>
          </a:p>
          <a:p>
            <a:pPr>
              <a:spcBef>
                <a:spcPct val="50000"/>
              </a:spcBef>
            </a:pPr>
            <a:r>
              <a:rPr lang="ja-JP" altLang="en-US" sz="1800" dirty="0">
                <a:ea typeface="ＭＳ Ｐゴシック" charset="-128"/>
              </a:rPr>
              <a:t>いくつかの理由を考えてゆこう。</a:t>
            </a: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総需要</a:t>
            </a:r>
            <a:r>
              <a:rPr lang="ja-JP" altLang="en-US" sz="1800" dirty="0">
                <a:ea typeface="ＭＳ Ｐゴシック" charset="-128"/>
              </a:rPr>
              <a:t>の水準が低い場合・総供給</a:t>
            </a:r>
            <a:r>
              <a:rPr lang="ja-JP" altLang="en-US" sz="1800" dirty="0" smtClean="0">
                <a:ea typeface="ＭＳ Ｐゴシック" charset="-128"/>
              </a:rPr>
              <a:t>ショック　　完全</a:t>
            </a:r>
            <a:r>
              <a:rPr lang="ja-JP" altLang="en-US" sz="1800" dirty="0">
                <a:ea typeface="ＭＳ Ｐゴシック" charset="-128"/>
              </a:rPr>
              <a:t>雇用ＧＤＰの水準を生産レベルが下回る。（</a:t>
            </a:r>
            <a:r>
              <a:rPr lang="en-US" altLang="ja-JP" sz="1800" dirty="0">
                <a:ea typeface="ＭＳ Ｐゴシック" charset="-128"/>
              </a:rPr>
              <a:t>10</a:t>
            </a:r>
            <a:r>
              <a:rPr lang="ja-JP" altLang="en-US" sz="1800" dirty="0">
                <a:ea typeface="ＭＳ Ｐゴシック" charset="-128"/>
              </a:rPr>
              <a:t>章参照）</a:t>
            </a:r>
          </a:p>
          <a:p>
            <a:pPr>
              <a:spcBef>
                <a:spcPct val="50000"/>
              </a:spcBef>
            </a:pPr>
            <a:r>
              <a:rPr lang="ja-JP" altLang="en-US" sz="1800" dirty="0">
                <a:ea typeface="ＭＳ Ｐゴシック" charset="-128"/>
              </a:rPr>
              <a:t>このとき、労働者の失業や遊休資本が発生。</a:t>
            </a:r>
          </a:p>
          <a:p>
            <a:pPr>
              <a:spcBef>
                <a:spcPct val="50000"/>
              </a:spcBef>
            </a:pPr>
            <a:r>
              <a:rPr lang="ja-JP" altLang="en-US" sz="1800" dirty="0">
                <a:ea typeface="ＭＳ Ｐゴシック" charset="-128"/>
              </a:rPr>
              <a:t>しかし、名目賃金の調整が速やかであれば、労働者の失業は解消してゆく。（</a:t>
            </a:r>
            <a:r>
              <a:rPr lang="en-US" altLang="ja-JP" sz="1800" dirty="0">
                <a:ea typeface="ＭＳ Ｐゴシック" charset="-128"/>
              </a:rPr>
              <a:t>4</a:t>
            </a:r>
            <a:r>
              <a:rPr lang="ja-JP" altLang="en-US" sz="1800" dirty="0">
                <a:ea typeface="ＭＳ Ｐゴシック" charset="-128"/>
              </a:rPr>
              <a:t>章参照）</a:t>
            </a:r>
          </a:p>
        </p:txBody>
      </p:sp>
      <p:cxnSp>
        <p:nvCxnSpPr>
          <p:cNvPr id="3" name="直線矢印コネクタ 2"/>
          <p:cNvCxnSpPr/>
          <p:nvPr/>
        </p:nvCxnSpPr>
        <p:spPr bwMode="auto">
          <a:xfrm>
            <a:off x="5286348" y="5256852"/>
            <a:ext cx="285752" cy="158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graphicFrame>
        <p:nvGraphicFramePr>
          <p:cNvPr id="5" name="図表 4"/>
          <p:cNvGraphicFramePr/>
          <p:nvPr/>
        </p:nvGraphicFramePr>
        <p:xfrm>
          <a:off x="1214382" y="1970704"/>
          <a:ext cx="6500858"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図表 6"/>
          <p:cNvGraphicFramePr/>
          <p:nvPr/>
        </p:nvGraphicFramePr>
        <p:xfrm>
          <a:off x="1285820" y="4328158"/>
          <a:ext cx="5174430" cy="6429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2428860" y="2714620"/>
            <a:ext cx="4929222" cy="242889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95236" name="Text Box 4"/>
          <p:cNvSpPr txBox="1">
            <a:spLocks noChangeArrowheads="1"/>
          </p:cNvSpPr>
          <p:nvPr/>
        </p:nvSpPr>
        <p:spPr bwMode="auto">
          <a:xfrm>
            <a:off x="1142976" y="428604"/>
            <a:ext cx="7743854" cy="1015663"/>
          </a:xfrm>
          <a:prstGeom prst="rect">
            <a:avLst/>
          </a:prstGeom>
          <a:noFill/>
          <a:ln w="9525">
            <a:noFill/>
            <a:miter lim="800000"/>
            <a:headEnd/>
            <a:tailEnd/>
          </a:ln>
          <a:effectLst/>
        </p:spPr>
        <p:txBody>
          <a:bodyPr wrap="square">
            <a:spAutoFit/>
          </a:bodyPr>
          <a:lstStyle/>
          <a:p>
            <a:r>
              <a:rPr lang="ja-JP" altLang="en-US" sz="1800" dirty="0">
                <a:ea typeface="ＭＳ Ｐゴシック" charset="-128"/>
              </a:rPr>
              <a:t>しかし、いくつかの理由により名目賃金の調整が遅くなる可能性がある。以下ではそれを見てゆこう。</a:t>
            </a:r>
          </a:p>
          <a:p>
            <a:endParaRPr lang="en-US" altLang="ja-JP" dirty="0" smtClean="0">
              <a:ea typeface="ＭＳ Ｐゴシック" charset="-128"/>
            </a:endParaRPr>
          </a:p>
        </p:txBody>
      </p:sp>
      <p:sp>
        <p:nvSpPr>
          <p:cNvPr id="95238" name="Line 6"/>
          <p:cNvSpPr>
            <a:spLocks noChangeShapeType="1"/>
          </p:cNvSpPr>
          <p:nvPr/>
        </p:nvSpPr>
        <p:spPr bwMode="auto">
          <a:xfrm>
            <a:off x="3643306" y="4572008"/>
            <a:ext cx="2447925" cy="0"/>
          </a:xfrm>
          <a:prstGeom prst="line">
            <a:avLst/>
          </a:prstGeom>
          <a:noFill/>
          <a:ln w="9525">
            <a:solidFill>
              <a:schemeClr val="tx1"/>
            </a:solidFill>
            <a:round/>
            <a:headEnd/>
            <a:tailEnd type="triangle" w="med" len="med"/>
          </a:ln>
          <a:effectLst/>
        </p:spPr>
        <p:txBody>
          <a:bodyPr/>
          <a:lstStyle/>
          <a:p>
            <a:endParaRPr lang="ja-JP" altLang="en-US"/>
          </a:p>
        </p:txBody>
      </p:sp>
      <p:sp>
        <p:nvSpPr>
          <p:cNvPr id="95239" name="Line 7"/>
          <p:cNvSpPr>
            <a:spLocks noChangeShapeType="1"/>
          </p:cNvSpPr>
          <p:nvPr/>
        </p:nvSpPr>
        <p:spPr bwMode="auto">
          <a:xfrm flipV="1">
            <a:off x="4075106" y="3205170"/>
            <a:ext cx="1368425" cy="1150938"/>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95240" name="Line 8"/>
          <p:cNvSpPr>
            <a:spLocks noChangeShapeType="1"/>
          </p:cNvSpPr>
          <p:nvPr/>
        </p:nvSpPr>
        <p:spPr bwMode="auto">
          <a:xfrm>
            <a:off x="4003668" y="3205170"/>
            <a:ext cx="1871663" cy="1150938"/>
          </a:xfrm>
          <a:prstGeom prst="line">
            <a:avLst/>
          </a:pr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95241" name="Line 9"/>
          <p:cNvSpPr>
            <a:spLocks noChangeShapeType="1"/>
          </p:cNvSpPr>
          <p:nvPr/>
        </p:nvSpPr>
        <p:spPr bwMode="auto">
          <a:xfrm flipH="1">
            <a:off x="3643306" y="3708408"/>
            <a:ext cx="1223962" cy="0"/>
          </a:xfrm>
          <a:prstGeom prst="line">
            <a:avLst/>
          </a:prstGeom>
          <a:noFill/>
          <a:ln w="9525">
            <a:solidFill>
              <a:schemeClr val="tx1"/>
            </a:solidFill>
            <a:prstDash val="dash"/>
            <a:round/>
            <a:headEnd/>
            <a:tailEnd/>
          </a:ln>
          <a:effectLst/>
        </p:spPr>
        <p:txBody>
          <a:bodyPr/>
          <a:lstStyle/>
          <a:p>
            <a:endParaRPr lang="ja-JP" altLang="en-US"/>
          </a:p>
        </p:txBody>
      </p:sp>
      <p:sp>
        <p:nvSpPr>
          <p:cNvPr id="95242" name="Line 10"/>
          <p:cNvSpPr>
            <a:spLocks noChangeShapeType="1"/>
          </p:cNvSpPr>
          <p:nvPr/>
        </p:nvSpPr>
        <p:spPr bwMode="auto">
          <a:xfrm>
            <a:off x="3643306" y="3348045"/>
            <a:ext cx="1655762" cy="0"/>
          </a:xfrm>
          <a:prstGeom prst="line">
            <a:avLst/>
          </a:prstGeom>
          <a:noFill/>
          <a:ln w="9525">
            <a:solidFill>
              <a:schemeClr val="tx1"/>
            </a:solidFill>
            <a:prstDash val="dash"/>
            <a:round/>
            <a:headEnd/>
            <a:tailEnd/>
          </a:ln>
          <a:effectLst/>
        </p:spPr>
        <p:txBody>
          <a:bodyPr/>
          <a:lstStyle/>
          <a:p>
            <a:endParaRPr lang="ja-JP" altLang="en-US"/>
          </a:p>
        </p:txBody>
      </p:sp>
      <p:sp>
        <p:nvSpPr>
          <p:cNvPr id="95243" name="Line 11"/>
          <p:cNvSpPr>
            <a:spLocks noChangeShapeType="1"/>
          </p:cNvSpPr>
          <p:nvPr/>
        </p:nvSpPr>
        <p:spPr bwMode="auto">
          <a:xfrm>
            <a:off x="4219568" y="3348045"/>
            <a:ext cx="1079500" cy="0"/>
          </a:xfrm>
          <a:prstGeom prst="line">
            <a:avLst/>
          </a:prstGeom>
          <a:ln>
            <a:headEnd/>
            <a:tailEnd/>
          </a:ln>
        </p:spPr>
        <p:style>
          <a:lnRef idx="3">
            <a:schemeClr val="accent3"/>
          </a:lnRef>
          <a:fillRef idx="0">
            <a:schemeClr val="accent3"/>
          </a:fillRef>
          <a:effectRef idx="2">
            <a:schemeClr val="accent3"/>
          </a:effectRef>
          <a:fontRef idx="minor">
            <a:schemeClr val="tx1"/>
          </a:fontRef>
        </p:style>
        <p:txBody>
          <a:bodyPr/>
          <a:lstStyle/>
          <a:p>
            <a:endParaRPr lang="ja-JP" altLang="en-US"/>
          </a:p>
        </p:txBody>
      </p:sp>
      <p:sp>
        <p:nvSpPr>
          <p:cNvPr id="95244" name="Text Box 12"/>
          <p:cNvSpPr txBox="1">
            <a:spLocks noChangeArrowheads="1"/>
          </p:cNvSpPr>
          <p:nvPr/>
        </p:nvSpPr>
        <p:spPr bwMode="auto">
          <a:xfrm>
            <a:off x="5715008" y="4643446"/>
            <a:ext cx="1081087"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雇用量</a:t>
            </a:r>
          </a:p>
        </p:txBody>
      </p:sp>
      <p:sp>
        <p:nvSpPr>
          <p:cNvPr id="95245" name="Text Box 13"/>
          <p:cNvSpPr txBox="1">
            <a:spLocks noChangeArrowheads="1"/>
          </p:cNvSpPr>
          <p:nvPr/>
        </p:nvSpPr>
        <p:spPr bwMode="auto">
          <a:xfrm>
            <a:off x="4435468" y="3060708"/>
            <a:ext cx="865188"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失業</a:t>
            </a:r>
          </a:p>
        </p:txBody>
      </p:sp>
      <p:sp>
        <p:nvSpPr>
          <p:cNvPr id="95246" name="Text Box 14"/>
          <p:cNvSpPr txBox="1">
            <a:spLocks noChangeArrowheads="1"/>
          </p:cNvSpPr>
          <p:nvPr/>
        </p:nvSpPr>
        <p:spPr bwMode="auto">
          <a:xfrm>
            <a:off x="2500298" y="2786058"/>
            <a:ext cx="1295400" cy="336550"/>
          </a:xfrm>
          <a:prstGeom prst="rect">
            <a:avLst/>
          </a:prstGeom>
          <a:noFill/>
          <a:ln w="9525">
            <a:noFill/>
            <a:miter lim="800000"/>
            <a:headEnd/>
            <a:tailEnd/>
          </a:ln>
          <a:effectLst/>
        </p:spPr>
        <p:txBody>
          <a:bodyPr>
            <a:spAutoFit/>
          </a:bodyPr>
          <a:lstStyle/>
          <a:p>
            <a:pPr>
              <a:spcBef>
                <a:spcPct val="50000"/>
              </a:spcBef>
            </a:pPr>
            <a:r>
              <a:rPr lang="ja-JP" altLang="en-US" sz="1600" dirty="0">
                <a:ea typeface="ＭＳ Ｐゴシック" charset="-128"/>
              </a:rPr>
              <a:t>名目賃金率</a:t>
            </a:r>
          </a:p>
        </p:txBody>
      </p:sp>
      <p:sp>
        <p:nvSpPr>
          <p:cNvPr id="95247" name="Text Box 15"/>
          <p:cNvSpPr txBox="1">
            <a:spLocks noChangeArrowheads="1"/>
          </p:cNvSpPr>
          <p:nvPr/>
        </p:nvSpPr>
        <p:spPr bwMode="auto">
          <a:xfrm>
            <a:off x="3282943" y="4500570"/>
            <a:ext cx="5048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０</a:t>
            </a:r>
          </a:p>
        </p:txBody>
      </p:sp>
      <p:graphicFrame>
        <p:nvGraphicFramePr>
          <p:cNvPr id="95248" name="Object 16"/>
          <p:cNvGraphicFramePr>
            <a:graphicFrameLocks noChangeAspect="1"/>
          </p:cNvGraphicFramePr>
          <p:nvPr/>
        </p:nvGraphicFramePr>
        <p:xfrm>
          <a:off x="3355968" y="3276608"/>
          <a:ext cx="190500" cy="203200"/>
        </p:xfrm>
        <a:graphic>
          <a:graphicData uri="http://schemas.openxmlformats.org/presentationml/2006/ole">
            <mc:AlternateContent xmlns:mc="http://schemas.openxmlformats.org/markup-compatibility/2006">
              <mc:Choice xmlns:v="urn:schemas-microsoft-com:vml" Requires="v">
                <p:oleObj spid="_x0000_s95344" name="数式" r:id="rId3" imgW="190440" imgH="203040" progId="Equation.3">
                  <p:embed/>
                </p:oleObj>
              </mc:Choice>
              <mc:Fallback>
                <p:oleObj name="数式" r:id="rId3" imgW="190440" imgH="203040" progId="Equation.3">
                  <p:embed/>
                  <p:pic>
                    <p:nvPicPr>
                      <p:cNvPr id="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5968" y="3276608"/>
                        <a:ext cx="190500" cy="20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5249" name="Object 17"/>
          <p:cNvGraphicFramePr>
            <a:graphicFrameLocks noChangeAspect="1"/>
          </p:cNvGraphicFramePr>
          <p:nvPr/>
        </p:nvGraphicFramePr>
        <p:xfrm>
          <a:off x="5516556" y="3060708"/>
          <a:ext cx="341328" cy="296854"/>
        </p:xfrm>
        <a:graphic>
          <a:graphicData uri="http://schemas.openxmlformats.org/presentationml/2006/ole">
            <mc:AlternateContent xmlns:mc="http://schemas.openxmlformats.org/markup-compatibility/2006">
              <mc:Choice xmlns:v="urn:schemas-microsoft-com:vml" Requires="v">
                <p:oleObj spid="_x0000_s95345" name="数式" r:id="rId5" imgW="190440" imgH="190440" progId="Equation.3">
                  <p:embed/>
                </p:oleObj>
              </mc:Choice>
              <mc:Fallback>
                <p:oleObj name="数式" r:id="rId5" imgW="190440" imgH="190440" progId="Equation.3">
                  <p:embed/>
                  <p:pic>
                    <p:nvPicPr>
                      <p:cNvPr id="0"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16556" y="3060708"/>
                        <a:ext cx="341328" cy="2968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5250" name="Object 18"/>
          <p:cNvGraphicFramePr>
            <a:graphicFrameLocks noChangeAspect="1"/>
          </p:cNvGraphicFramePr>
          <p:nvPr/>
        </p:nvGraphicFramePr>
        <p:xfrm>
          <a:off x="5942006" y="4143380"/>
          <a:ext cx="273068" cy="331790"/>
        </p:xfrm>
        <a:graphic>
          <a:graphicData uri="http://schemas.openxmlformats.org/presentationml/2006/ole">
            <mc:AlternateContent xmlns:mc="http://schemas.openxmlformats.org/markup-compatibility/2006">
              <mc:Choice xmlns:v="urn:schemas-microsoft-com:vml" Requires="v">
                <p:oleObj spid="_x0000_s95346" name="数式" r:id="rId7" imgW="203040" imgH="190440" progId="Equation.3">
                  <p:embed/>
                </p:oleObj>
              </mc:Choice>
              <mc:Fallback>
                <p:oleObj name="数式" r:id="rId7" imgW="203040" imgH="190440" progId="Equation.3">
                  <p:embed/>
                  <p:pic>
                    <p:nvPicPr>
                      <p:cNvPr id="0"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42006" y="4143380"/>
                        <a:ext cx="273068" cy="3317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5251" name="Text Box 19"/>
          <p:cNvSpPr txBox="1">
            <a:spLocks noChangeArrowheads="1"/>
          </p:cNvSpPr>
          <p:nvPr/>
        </p:nvSpPr>
        <p:spPr bwMode="auto">
          <a:xfrm>
            <a:off x="4435468" y="4645033"/>
            <a:ext cx="2160588"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charset="-128"/>
              </a:rPr>
              <a:t>図</a:t>
            </a:r>
            <a:r>
              <a:rPr lang="en-US" altLang="ja-JP" sz="1400">
                <a:ea typeface="ＭＳ Ｐゴシック" charset="-128"/>
              </a:rPr>
              <a:t>11-2</a:t>
            </a:r>
          </a:p>
        </p:txBody>
      </p:sp>
      <p:sp>
        <p:nvSpPr>
          <p:cNvPr id="95252" name="Text Box 20"/>
          <p:cNvSpPr txBox="1">
            <a:spLocks noChangeArrowheads="1"/>
          </p:cNvSpPr>
          <p:nvPr/>
        </p:nvSpPr>
        <p:spPr bwMode="auto">
          <a:xfrm>
            <a:off x="1928794" y="5214950"/>
            <a:ext cx="5761038" cy="1328738"/>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労働市場が均衡する水準よりも高い水準に最低賃金が決められると、失業が発生する。</a:t>
            </a:r>
          </a:p>
          <a:p>
            <a:pPr>
              <a:spcBef>
                <a:spcPct val="50000"/>
              </a:spcBef>
            </a:pPr>
            <a:r>
              <a:rPr lang="ja-JP" altLang="en-US" sz="1800" dirty="0">
                <a:ea typeface="ＭＳ Ｐゴシック" charset="-128"/>
              </a:rPr>
              <a:t>しかし、現実にはこのようなこと</a:t>
            </a:r>
            <a:r>
              <a:rPr lang="ja-JP" altLang="en-US" sz="1800" dirty="0" smtClean="0">
                <a:ea typeface="ＭＳ Ｐゴシック" charset="-128"/>
              </a:rPr>
              <a:t>はあまり無く</a:t>
            </a:r>
            <a:r>
              <a:rPr lang="ja-JP" altLang="en-US" sz="1800" dirty="0">
                <a:ea typeface="ＭＳ Ｐゴシック" charset="-128"/>
              </a:rPr>
              <a:t>、未熟練の労働者が雇用されるような市場においてのみ成り立つ。</a:t>
            </a:r>
          </a:p>
        </p:txBody>
      </p:sp>
      <p:cxnSp>
        <p:nvCxnSpPr>
          <p:cNvPr id="20" name="直線矢印コネクタ 19"/>
          <p:cNvCxnSpPr>
            <a:stCxn id="95238" idx="0"/>
          </p:cNvCxnSpPr>
          <p:nvPr/>
        </p:nvCxnSpPr>
        <p:spPr>
          <a:xfrm rot="5400000" flipH="1">
            <a:off x="2750331" y="3679033"/>
            <a:ext cx="178595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テキスト ボックス 21"/>
          <p:cNvSpPr txBox="1"/>
          <p:nvPr/>
        </p:nvSpPr>
        <p:spPr>
          <a:xfrm>
            <a:off x="1214414" y="2000240"/>
            <a:ext cx="7241085" cy="646331"/>
          </a:xfrm>
          <a:prstGeom prst="rect">
            <a:avLst/>
          </a:prstGeom>
          <a:noFill/>
        </p:spPr>
        <p:txBody>
          <a:bodyPr wrap="none" rtlCol="0">
            <a:spAutoFit/>
          </a:bodyPr>
          <a:lstStyle/>
          <a:p>
            <a:r>
              <a:rPr lang="ja-JP" altLang="en-US" sz="1800" dirty="0" smtClean="0">
                <a:ea typeface="ＭＳ Ｐゴシック" charset="-128"/>
              </a:rPr>
              <a:t>労働者の賃金が非常に低い水準に押し下げられてしまうことがないように</a:t>
            </a:r>
            <a:endParaRPr lang="en-US" altLang="ja-JP" sz="1800" dirty="0" smtClean="0">
              <a:ea typeface="ＭＳ Ｐゴシック" charset="-128"/>
            </a:endParaRPr>
          </a:p>
          <a:p>
            <a:r>
              <a:rPr lang="ja-JP" altLang="en-US" sz="1800" dirty="0" smtClean="0">
                <a:ea typeface="ＭＳ Ｐゴシック" charset="-128"/>
              </a:rPr>
              <a:t>最低賃金法という法律がある。</a:t>
            </a:r>
            <a:endParaRPr lang="ja-JP" altLang="en-US" sz="1800" dirty="0">
              <a:ea typeface="ＭＳ Ｐゴシック" charset="-128"/>
            </a:endParaRPr>
          </a:p>
        </p:txBody>
      </p:sp>
      <p:graphicFrame>
        <p:nvGraphicFramePr>
          <p:cNvPr id="24" name="図表 23"/>
          <p:cNvGraphicFramePr/>
          <p:nvPr/>
        </p:nvGraphicFramePr>
        <p:xfrm>
          <a:off x="1214414" y="1214422"/>
          <a:ext cx="4000528" cy="74741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95242"/>
                                        </p:tgtEl>
                                        <p:attrNameLst>
                                          <p:attrName>style.visibility</p:attrName>
                                        </p:attrNameLst>
                                      </p:cBhvr>
                                      <p:to>
                                        <p:strVal val="visible"/>
                                      </p:to>
                                    </p:set>
                                    <p:anim calcmode="lin" valueType="num">
                                      <p:cBhvr>
                                        <p:cTn id="7" dur="500" fill="hold"/>
                                        <p:tgtEl>
                                          <p:spTgt spid="9524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9524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9524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9524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nodeType="afterEffect">
                                  <p:stCondLst>
                                    <p:cond delay="0"/>
                                  </p:stCondLst>
                                  <p:childTnLst>
                                    <p:set>
                                      <p:cBhvr>
                                        <p:cTn id="13" dur="1" fill="hold">
                                          <p:stCondLst>
                                            <p:cond delay="0"/>
                                          </p:stCondLst>
                                        </p:cTn>
                                        <p:tgtEl>
                                          <p:spTgt spid="95248"/>
                                        </p:tgtEl>
                                        <p:attrNameLst>
                                          <p:attrName>style.visibility</p:attrName>
                                        </p:attrNameLst>
                                      </p:cBhvr>
                                      <p:to>
                                        <p:strVal val="visible"/>
                                      </p:to>
                                    </p:set>
                                    <p:anim calcmode="lin" valueType="num">
                                      <p:cBhvr>
                                        <p:cTn id="14" dur="500" fill="hold"/>
                                        <p:tgtEl>
                                          <p:spTgt spid="95248"/>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95248"/>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95248"/>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95248"/>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95245"/>
                                        </p:tgtEl>
                                        <p:attrNameLst>
                                          <p:attrName>style.visibility</p:attrName>
                                        </p:attrNameLst>
                                      </p:cBhvr>
                                      <p:to>
                                        <p:strVal val="visible"/>
                                      </p:to>
                                    </p:set>
                                    <p:animEffect transition="in" filter="diamond(in)">
                                      <p:cBhvr>
                                        <p:cTn id="22" dur="2000"/>
                                        <p:tgtEl>
                                          <p:spTgt spid="95245"/>
                                        </p:tgtEl>
                                      </p:cBhvr>
                                    </p:animEffect>
                                  </p:childTnLst>
                                </p:cTn>
                              </p:par>
                            </p:childTnLst>
                          </p:cTn>
                        </p:par>
                        <p:par>
                          <p:cTn id="23" fill="hold">
                            <p:stCondLst>
                              <p:cond delay="2000"/>
                            </p:stCondLst>
                            <p:childTnLst>
                              <p:par>
                                <p:cTn id="24" presetID="8" presetClass="entr" presetSubtype="16" fill="hold" grpId="0" nodeType="afterEffect">
                                  <p:stCondLst>
                                    <p:cond delay="0"/>
                                  </p:stCondLst>
                                  <p:childTnLst>
                                    <p:set>
                                      <p:cBhvr>
                                        <p:cTn id="25" dur="1" fill="hold">
                                          <p:stCondLst>
                                            <p:cond delay="0"/>
                                          </p:stCondLst>
                                        </p:cTn>
                                        <p:tgtEl>
                                          <p:spTgt spid="95243"/>
                                        </p:tgtEl>
                                        <p:attrNameLst>
                                          <p:attrName>style.visibility</p:attrName>
                                        </p:attrNameLst>
                                      </p:cBhvr>
                                      <p:to>
                                        <p:strVal val="visible"/>
                                      </p:to>
                                    </p:set>
                                    <p:animEffect transition="in" filter="diamond(in)">
                                      <p:cBhvr>
                                        <p:cTn id="26" dur="2000"/>
                                        <p:tgtEl>
                                          <p:spTgt spid="95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2" grpId="0" animBg="1"/>
      <p:bldP spid="95243" grpId="0" animBg="1"/>
      <p:bldP spid="9524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Text Box 4"/>
          <p:cNvSpPr txBox="1">
            <a:spLocks noChangeArrowheads="1"/>
          </p:cNvSpPr>
          <p:nvPr/>
        </p:nvSpPr>
        <p:spPr bwMode="auto">
          <a:xfrm>
            <a:off x="1257270" y="500042"/>
            <a:ext cx="7886730" cy="3831818"/>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最低賃金についての事件</a:t>
            </a:r>
          </a:p>
          <a:p>
            <a:pPr>
              <a:spcBef>
                <a:spcPct val="50000"/>
              </a:spcBef>
            </a:pPr>
            <a:r>
              <a:rPr lang="en-US" altLang="ja-JP" sz="1800" dirty="0">
                <a:ea typeface="ＭＳ Ｐゴシック" charset="-128"/>
              </a:rPr>
              <a:t>2005</a:t>
            </a:r>
            <a:r>
              <a:rPr lang="ja-JP" altLang="en-US" sz="1800" dirty="0">
                <a:ea typeface="ＭＳ Ｐゴシック" charset="-128"/>
              </a:rPr>
              <a:t>年</a:t>
            </a:r>
            <a:r>
              <a:rPr lang="en-US" altLang="ja-JP" sz="1800" dirty="0">
                <a:ea typeface="ＭＳ Ｐゴシック" charset="-128"/>
              </a:rPr>
              <a:t>4</a:t>
            </a:r>
            <a:r>
              <a:rPr lang="ja-JP" altLang="en-US" sz="1800" dirty="0">
                <a:ea typeface="ＭＳ Ｐゴシック" charset="-128"/>
              </a:rPr>
              <a:t>月、釧路のあるタクシー会社が最低賃金を払えないために営業停止に追い込まれた。</a:t>
            </a:r>
            <a:r>
              <a:rPr lang="en-US" altLang="ja-JP" sz="1800" dirty="0">
                <a:ea typeface="ＭＳ Ｐゴシック" charset="-128"/>
              </a:rPr>
              <a:t>3</a:t>
            </a:r>
            <a:r>
              <a:rPr lang="ja-JP" altLang="en-US" sz="1800" dirty="0">
                <a:ea typeface="ＭＳ Ｐゴシック" charset="-128"/>
              </a:rPr>
              <a:t>月まで最低賃金を保証していなかったが、労働基準監督署は最低賃金を保証するように指導した。これを受けてこのタクシー会社は一部の労働者の解雇を進めた。</a:t>
            </a:r>
          </a:p>
          <a:p>
            <a:pPr>
              <a:spcBef>
                <a:spcPct val="50000"/>
              </a:spcBef>
            </a:pPr>
            <a:r>
              <a:rPr lang="ja-JP" altLang="en-US" sz="1800" dirty="0">
                <a:ea typeface="ＭＳ Ｐゴシック" charset="-128"/>
              </a:rPr>
              <a:t>最低賃金がもらえないどころか、解雇までされるなんて・・・</a:t>
            </a:r>
          </a:p>
          <a:p>
            <a:pPr>
              <a:spcBef>
                <a:spcPct val="50000"/>
              </a:spcBef>
            </a:pPr>
            <a:r>
              <a:rPr lang="ja-JP" altLang="en-US" sz="1800" dirty="0">
                <a:ea typeface="ＭＳ Ｐゴシック" charset="-128"/>
              </a:rPr>
              <a:t>これは最低賃金の存在が失業を生み出す典型的な例。</a:t>
            </a:r>
          </a:p>
          <a:p>
            <a:pPr>
              <a:spcBef>
                <a:spcPct val="50000"/>
              </a:spcBef>
            </a:pPr>
            <a:r>
              <a:rPr lang="ja-JP" altLang="en-US" sz="1800" dirty="0">
                <a:ea typeface="ＭＳ Ｐゴシック" charset="-128"/>
              </a:rPr>
              <a:t>注意！！図</a:t>
            </a:r>
            <a:r>
              <a:rPr lang="en-US" altLang="ja-JP" sz="1800" dirty="0">
                <a:ea typeface="ＭＳ Ｐゴシック" charset="-128"/>
              </a:rPr>
              <a:t>11-2</a:t>
            </a:r>
            <a:r>
              <a:rPr lang="ja-JP" altLang="en-US" sz="1800" dirty="0">
                <a:ea typeface="ＭＳ Ｐゴシック" charset="-128"/>
              </a:rPr>
              <a:t>は何らかの理由により、労働市場の均衡賃金水準よりも高い賃金が支払われているときに、失業が発生するということを示している。</a:t>
            </a:r>
          </a:p>
          <a:p>
            <a:pPr>
              <a:spcBef>
                <a:spcPct val="50000"/>
              </a:spcBef>
            </a:pPr>
            <a:r>
              <a:rPr lang="ja-JP" altLang="en-US" sz="1800" dirty="0">
                <a:ea typeface="ＭＳ Ｐゴシック" charset="-128"/>
              </a:rPr>
              <a:t>では、均衡賃金水準よりも高い賃金が支払われることになるいくつかの理由をみてゆこう。</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ext Box 4"/>
          <p:cNvSpPr txBox="1">
            <a:spLocks noChangeArrowheads="1"/>
          </p:cNvSpPr>
          <p:nvPr/>
        </p:nvSpPr>
        <p:spPr bwMode="auto">
          <a:xfrm>
            <a:off x="1357290" y="500042"/>
            <a:ext cx="5976938" cy="5770811"/>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労働者たちが情報を得るのが遅れてしまうことも物価の上昇が企業の生産水準を上昇させる要因になる。</a:t>
            </a:r>
          </a:p>
          <a:p>
            <a:pPr>
              <a:spcBef>
                <a:spcPct val="50000"/>
              </a:spcBef>
            </a:pPr>
            <a:r>
              <a:rPr lang="ja-JP" altLang="en-US" sz="1800" dirty="0">
                <a:ea typeface="ＭＳ Ｐゴシック" charset="-128"/>
              </a:rPr>
              <a:t>企業は自分の製品の価格上昇は知っているので、より多くの労働者を雇おうとする。このとき、労働者をより多く雇用するためには名目賃金を上げなければならない。</a:t>
            </a:r>
          </a:p>
          <a:p>
            <a:pPr>
              <a:spcBef>
                <a:spcPct val="50000"/>
              </a:spcBef>
            </a:pPr>
            <a:r>
              <a:rPr lang="ja-JP" altLang="en-US" sz="1800" dirty="0">
                <a:ea typeface="ＭＳ Ｐゴシック" charset="-128"/>
              </a:rPr>
              <a:t>ここで、労働者たちが物価の上昇に気付いていれば、この名目賃金の上昇は実質的には上がっていない！と気がつく。</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労働</a:t>
            </a:r>
            <a:r>
              <a:rPr lang="ja-JP" altLang="en-US" sz="1800" dirty="0">
                <a:ea typeface="ＭＳ Ｐゴシック" charset="-128"/>
              </a:rPr>
              <a:t>供給を増やそうとしない。</a:t>
            </a:r>
          </a:p>
          <a:p>
            <a:pPr>
              <a:spcBef>
                <a:spcPct val="50000"/>
              </a:spcBef>
            </a:pPr>
            <a:r>
              <a:rPr lang="ja-JP" altLang="en-US" sz="1800" dirty="0">
                <a:ea typeface="ＭＳ Ｐゴシック" charset="-128"/>
              </a:rPr>
              <a:t>しかし、労働者たちが物価の上昇に気がついていないとすると、この名目賃金の上昇を実質賃金の上昇と錯覚してしまう。</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労働</a:t>
            </a:r>
            <a:r>
              <a:rPr lang="ja-JP" altLang="en-US" sz="1800" dirty="0">
                <a:ea typeface="ＭＳ Ｐゴシック" charset="-128"/>
              </a:rPr>
              <a:t>供給を増やす。</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企業</a:t>
            </a:r>
            <a:r>
              <a:rPr lang="ja-JP" altLang="en-US" sz="1800" dirty="0">
                <a:ea typeface="ＭＳ Ｐゴシック" charset="-128"/>
              </a:rPr>
              <a:t>は生産を増やすことができる</a:t>
            </a:r>
            <a:r>
              <a:rPr lang="ja-JP" altLang="en-US" sz="1800" dirty="0" smtClean="0">
                <a:ea typeface="ＭＳ Ｐゴシック" charset="-128"/>
              </a:rPr>
              <a:t>。この</a:t>
            </a:r>
            <a:r>
              <a:rPr lang="ja-JP" altLang="en-US" sz="1800" dirty="0">
                <a:ea typeface="ＭＳ Ｐゴシック" charset="-128"/>
              </a:rPr>
              <a:t>場合も</a:t>
            </a:r>
            <a:r>
              <a:rPr lang="ja-JP" altLang="en-US" sz="1800" b="1" dirty="0">
                <a:solidFill>
                  <a:srgbClr val="FF0000"/>
                </a:solidFill>
                <a:ea typeface="ＭＳ Ｐゴシック" charset="-128"/>
              </a:rPr>
              <a:t>物価水準の上昇により経済全体での生産水準は上昇する。</a:t>
            </a:r>
          </a:p>
        </p:txBody>
      </p:sp>
      <p:sp>
        <p:nvSpPr>
          <p:cNvPr id="49157" name="Line 5"/>
          <p:cNvSpPr>
            <a:spLocks noChangeShapeType="1"/>
          </p:cNvSpPr>
          <p:nvPr/>
        </p:nvSpPr>
        <p:spPr bwMode="auto">
          <a:xfrm>
            <a:off x="3419475" y="2060575"/>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49158" name="Line 6"/>
          <p:cNvSpPr>
            <a:spLocks noChangeShapeType="1"/>
          </p:cNvSpPr>
          <p:nvPr/>
        </p:nvSpPr>
        <p:spPr bwMode="auto">
          <a:xfrm>
            <a:off x="3143240" y="2928934"/>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49159" name="Line 7"/>
          <p:cNvSpPr>
            <a:spLocks noChangeShapeType="1"/>
          </p:cNvSpPr>
          <p:nvPr/>
        </p:nvSpPr>
        <p:spPr bwMode="auto">
          <a:xfrm>
            <a:off x="2000232" y="4429132"/>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49160" name="Line 8"/>
          <p:cNvSpPr>
            <a:spLocks noChangeShapeType="1"/>
          </p:cNvSpPr>
          <p:nvPr/>
        </p:nvSpPr>
        <p:spPr bwMode="auto">
          <a:xfrm>
            <a:off x="2000232" y="5214950"/>
            <a:ext cx="0" cy="215900"/>
          </a:xfrm>
          <a:prstGeom prst="line">
            <a:avLst/>
          </a:prstGeom>
          <a:noFill/>
          <a:ln w="9525">
            <a:solidFill>
              <a:schemeClr val="tx1"/>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図表 14"/>
          <p:cNvGraphicFramePr/>
          <p:nvPr/>
        </p:nvGraphicFramePr>
        <p:xfrm>
          <a:off x="1279525" y="500042"/>
          <a:ext cx="7086600" cy="768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7283" name="Rectangle 3"/>
          <p:cNvSpPr>
            <a:spLocks noGrp="1" noChangeArrowheads="1"/>
          </p:cNvSpPr>
          <p:nvPr>
            <p:ph idx="1"/>
          </p:nvPr>
        </p:nvSpPr>
        <p:spPr>
          <a:xfrm>
            <a:off x="1279524" y="1341439"/>
            <a:ext cx="7435879" cy="1087430"/>
          </a:xfrm>
        </p:spPr>
        <p:txBody>
          <a:bodyPr/>
          <a:lstStyle/>
          <a:p>
            <a:pPr>
              <a:buFontTx/>
              <a:buNone/>
            </a:pPr>
            <a:r>
              <a:rPr lang="ja-JP" altLang="en-US" sz="1800" dirty="0"/>
              <a:t>労働組合の役割・・・労働者が統一して、賃金を</a:t>
            </a:r>
            <a:r>
              <a:rPr lang="ja-JP" altLang="en-US" sz="1800" dirty="0" smtClean="0"/>
              <a:t>はじめ</a:t>
            </a:r>
            <a:r>
              <a:rPr lang="ja-JP" altLang="en-US" sz="1800" dirty="0"/>
              <a:t>さまざまな</a:t>
            </a:r>
            <a:r>
              <a:rPr lang="ja-JP" altLang="en-US" sz="1800" dirty="0" smtClean="0"/>
              <a:t>労</a:t>
            </a:r>
            <a:endParaRPr lang="en-US" altLang="ja-JP" sz="1800" dirty="0" smtClean="0"/>
          </a:p>
          <a:p>
            <a:pPr>
              <a:buFontTx/>
              <a:buNone/>
            </a:pPr>
            <a:r>
              <a:rPr lang="ja-JP" altLang="en-US" sz="1800" dirty="0" smtClean="0"/>
              <a:t>働</a:t>
            </a:r>
            <a:r>
              <a:rPr lang="ja-JP" altLang="en-US" sz="1800" dirty="0"/>
              <a:t>条件について企業と交渉する。</a:t>
            </a:r>
            <a:r>
              <a:rPr lang="ja-JP" altLang="en-US" sz="1800" dirty="0" smtClean="0"/>
              <a:t>その</a:t>
            </a:r>
            <a:r>
              <a:rPr lang="ja-JP" altLang="en-US" sz="1800" dirty="0"/>
              <a:t>ために就業拒否（ストライキ</a:t>
            </a:r>
            <a:r>
              <a:rPr lang="ja-JP" altLang="en-US" sz="1800" dirty="0" smtClean="0"/>
              <a:t>）</a:t>
            </a:r>
            <a:endParaRPr lang="en-US" altLang="ja-JP" sz="1800" dirty="0" smtClean="0"/>
          </a:p>
          <a:p>
            <a:pPr>
              <a:buFontTx/>
              <a:buNone/>
            </a:pPr>
            <a:r>
              <a:rPr lang="ja-JP" altLang="en-US" sz="1800" dirty="0" smtClean="0"/>
              <a:t>を</a:t>
            </a:r>
            <a:r>
              <a:rPr lang="ja-JP" altLang="en-US" sz="1800" dirty="0"/>
              <a:t>行使したりする。</a:t>
            </a:r>
          </a:p>
          <a:p>
            <a:pPr>
              <a:buFontTx/>
              <a:buNone/>
            </a:pPr>
            <a:endParaRPr lang="ja-JP" altLang="en-US" sz="1800" dirty="0"/>
          </a:p>
        </p:txBody>
      </p:sp>
      <p:graphicFrame>
        <p:nvGraphicFramePr>
          <p:cNvPr id="12" name="図表 11"/>
          <p:cNvGraphicFramePr/>
          <p:nvPr/>
        </p:nvGraphicFramePr>
        <p:xfrm>
          <a:off x="2143108" y="2714620"/>
          <a:ext cx="5040312" cy="6413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7286" name="Line 6"/>
          <p:cNvSpPr>
            <a:spLocks noChangeShapeType="1"/>
          </p:cNvSpPr>
          <p:nvPr/>
        </p:nvSpPr>
        <p:spPr bwMode="auto">
          <a:xfrm>
            <a:off x="4500562" y="3571876"/>
            <a:ext cx="0" cy="28733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graphicFrame>
        <p:nvGraphicFramePr>
          <p:cNvPr id="13" name="図表 12"/>
          <p:cNvGraphicFramePr/>
          <p:nvPr/>
        </p:nvGraphicFramePr>
        <p:xfrm>
          <a:off x="2285984" y="3992573"/>
          <a:ext cx="4537075" cy="64135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97288" name="Line 8"/>
          <p:cNvSpPr>
            <a:spLocks noChangeShapeType="1"/>
          </p:cNvSpPr>
          <p:nvPr/>
        </p:nvSpPr>
        <p:spPr bwMode="auto">
          <a:xfrm>
            <a:off x="4500562" y="4714884"/>
            <a:ext cx="0" cy="288925"/>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a:lstStyle/>
          <a:p>
            <a:endParaRPr lang="ja-JP" altLang="en-US"/>
          </a:p>
        </p:txBody>
      </p:sp>
      <p:graphicFrame>
        <p:nvGraphicFramePr>
          <p:cNvPr id="14" name="図表 13"/>
          <p:cNvGraphicFramePr/>
          <p:nvPr/>
        </p:nvGraphicFramePr>
        <p:xfrm>
          <a:off x="2285984" y="5143512"/>
          <a:ext cx="4752975" cy="64135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cxnSp>
        <p:nvCxnSpPr>
          <p:cNvPr id="11" name="直線矢印コネクタ 10"/>
          <p:cNvCxnSpPr/>
          <p:nvPr/>
        </p:nvCxnSpPr>
        <p:spPr>
          <a:xfrm rot="5400000">
            <a:off x="4357686" y="2500306"/>
            <a:ext cx="285752"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97286"/>
                                        </p:tgtEl>
                                        <p:attrNameLst>
                                          <p:attrName>style.visibility</p:attrName>
                                        </p:attrNameLst>
                                      </p:cBhvr>
                                      <p:to>
                                        <p:strVal val="visible"/>
                                      </p:to>
                                    </p:set>
                                    <p:anim calcmode="lin" valueType="num">
                                      <p:cBhvr>
                                        <p:cTn id="7" dur="500" fill="hold"/>
                                        <p:tgtEl>
                                          <p:spTgt spid="97286"/>
                                        </p:tgtEl>
                                        <p:attrNameLst>
                                          <p:attrName>ppt_w</p:attrName>
                                        </p:attrNameLst>
                                      </p:cBhvr>
                                      <p:tavLst>
                                        <p:tav tm="0">
                                          <p:val>
                                            <p:fltVal val="0"/>
                                          </p:val>
                                        </p:tav>
                                        <p:tav tm="100000">
                                          <p:val>
                                            <p:strVal val="#ppt_w"/>
                                          </p:val>
                                        </p:tav>
                                      </p:tavLst>
                                    </p:anim>
                                    <p:anim calcmode="lin" valueType="num">
                                      <p:cBhvr>
                                        <p:cTn id="8" dur="500" fill="hold"/>
                                        <p:tgtEl>
                                          <p:spTgt spid="9728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97288"/>
                                        </p:tgtEl>
                                        <p:attrNameLst>
                                          <p:attrName>style.visibility</p:attrName>
                                        </p:attrNameLst>
                                      </p:cBhvr>
                                      <p:to>
                                        <p:strVal val="visible"/>
                                      </p:to>
                                    </p:set>
                                    <p:anim calcmode="lin" valueType="num">
                                      <p:cBhvr>
                                        <p:cTn id="13" dur="500" fill="hold"/>
                                        <p:tgtEl>
                                          <p:spTgt spid="97288"/>
                                        </p:tgtEl>
                                        <p:attrNameLst>
                                          <p:attrName>ppt_w</p:attrName>
                                        </p:attrNameLst>
                                      </p:cBhvr>
                                      <p:tavLst>
                                        <p:tav tm="0">
                                          <p:val>
                                            <p:fltVal val="0"/>
                                          </p:val>
                                        </p:tav>
                                        <p:tav tm="100000">
                                          <p:val>
                                            <p:strVal val="#ppt_w"/>
                                          </p:val>
                                        </p:tav>
                                      </p:tavLst>
                                    </p:anim>
                                    <p:anim calcmode="lin" valueType="num">
                                      <p:cBhvr>
                                        <p:cTn id="14" dur="500" fill="hold"/>
                                        <p:tgtEl>
                                          <p:spTgt spid="9728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6" grpId="0" animBg="1"/>
      <p:bldP spid="9728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Text Box 4"/>
          <p:cNvSpPr txBox="1">
            <a:spLocks noChangeArrowheads="1"/>
          </p:cNvSpPr>
          <p:nvPr/>
        </p:nvSpPr>
        <p:spPr bwMode="auto">
          <a:xfrm>
            <a:off x="1643042" y="571480"/>
            <a:ext cx="5905500" cy="4765675"/>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一方、</a:t>
            </a:r>
            <a:r>
              <a:rPr lang="ja-JP" altLang="en-US" sz="1800" dirty="0">
                <a:solidFill>
                  <a:srgbClr val="0000CC"/>
                </a:solidFill>
                <a:ea typeface="ＭＳ Ｐゴシック" charset="-128"/>
              </a:rPr>
              <a:t>労働組合に属さない者（アウトサイダー）</a:t>
            </a:r>
            <a:r>
              <a:rPr lang="ja-JP" altLang="en-US" sz="1800" dirty="0">
                <a:ea typeface="ＭＳ Ｐゴシック" charset="-128"/>
              </a:rPr>
              <a:t>は労働組合に入っていないために高い賃金機会に恵まれない。</a:t>
            </a:r>
          </a:p>
          <a:p>
            <a:pPr>
              <a:spcBef>
                <a:spcPct val="50000"/>
              </a:spcBef>
            </a:pPr>
            <a:endParaRPr lang="ja-JP" altLang="en-US" sz="1800" dirty="0">
              <a:ea typeface="ＭＳ Ｐゴシック" charset="-128"/>
            </a:endParaRPr>
          </a:p>
          <a:p>
            <a:pPr>
              <a:spcBef>
                <a:spcPct val="50000"/>
              </a:spcBef>
            </a:pPr>
            <a:r>
              <a:rPr lang="ja-JP" altLang="en-US" sz="1800" dirty="0">
                <a:ea typeface="ＭＳ Ｐゴシック" charset="-128"/>
              </a:rPr>
              <a:t>このため</a:t>
            </a:r>
            <a:r>
              <a:rPr lang="ja-JP" altLang="en-US" sz="1800" dirty="0">
                <a:solidFill>
                  <a:srgbClr val="FF0000"/>
                </a:solidFill>
                <a:ea typeface="ＭＳ Ｐゴシック" charset="-128"/>
              </a:rPr>
              <a:t>労働組合に属する労働者たち（インサイダー）</a:t>
            </a:r>
            <a:r>
              <a:rPr lang="ja-JP" altLang="en-US" sz="1800" dirty="0">
                <a:ea typeface="ＭＳ Ｐゴシック" charset="-128"/>
              </a:rPr>
              <a:t>と</a:t>
            </a:r>
            <a:r>
              <a:rPr lang="ja-JP" altLang="en-US" sz="1800" dirty="0">
                <a:solidFill>
                  <a:srgbClr val="0000CC"/>
                </a:solidFill>
                <a:ea typeface="ＭＳ Ｐゴシック" charset="-128"/>
              </a:rPr>
              <a:t>労働組合に属さない労働者たち（アウトサイダー）</a:t>
            </a:r>
            <a:r>
              <a:rPr lang="ja-JP" altLang="en-US" sz="1800" dirty="0">
                <a:ea typeface="ＭＳ Ｐゴシック" charset="-128"/>
              </a:rPr>
              <a:t>の間に賃金格差や生活条件の差が発生。</a:t>
            </a:r>
          </a:p>
          <a:p>
            <a:pPr>
              <a:spcBef>
                <a:spcPct val="50000"/>
              </a:spcBef>
            </a:pPr>
            <a:endParaRPr lang="ja-JP" altLang="en-US" sz="1800" dirty="0">
              <a:ea typeface="ＭＳ Ｐゴシック" charset="-128"/>
            </a:endParaRPr>
          </a:p>
          <a:p>
            <a:pPr>
              <a:spcBef>
                <a:spcPct val="50000"/>
              </a:spcBef>
            </a:pPr>
            <a:r>
              <a:rPr lang="ja-JP" altLang="en-US" sz="1800" dirty="0">
                <a:solidFill>
                  <a:srgbClr val="0000CC"/>
                </a:solidFill>
                <a:ea typeface="ＭＳ Ｐゴシック" charset="-128"/>
              </a:rPr>
              <a:t>労働組合に属していないアウトサイダー</a:t>
            </a:r>
            <a:r>
              <a:rPr lang="ja-JP" altLang="en-US" sz="1800" dirty="0">
                <a:ea typeface="ＭＳ Ｐゴシック" charset="-128"/>
              </a:rPr>
              <a:t>たちは、本当はもっと低い賃金でも働きたいにもかかわらず希望するような職種に就けない。</a:t>
            </a:r>
          </a:p>
          <a:p>
            <a:pPr>
              <a:spcBef>
                <a:spcPct val="50000"/>
              </a:spcBef>
            </a:pPr>
            <a:r>
              <a:rPr lang="ja-JP" altLang="en-US" sz="1800" dirty="0">
                <a:ea typeface="ＭＳ Ｐゴシック" charset="-128"/>
              </a:rPr>
              <a:t>これも一種の「失業」と考えることが可能。</a:t>
            </a:r>
          </a:p>
          <a:p>
            <a:pPr>
              <a:spcBef>
                <a:spcPct val="50000"/>
              </a:spcBef>
            </a:pPr>
            <a:r>
              <a:rPr lang="ja-JP" altLang="en-US" sz="1800" dirty="0">
                <a:ea typeface="ＭＳ Ｐゴシック" charset="-128"/>
              </a:rPr>
              <a:t>このように</a:t>
            </a:r>
            <a:r>
              <a:rPr lang="ja-JP" altLang="en-US" sz="1800" dirty="0">
                <a:solidFill>
                  <a:srgbClr val="FF0000"/>
                </a:solidFill>
                <a:ea typeface="ＭＳ Ｐゴシック" charset="-128"/>
              </a:rPr>
              <a:t>インサイダー</a:t>
            </a:r>
            <a:r>
              <a:rPr lang="ja-JP" altLang="en-US" sz="1800" dirty="0">
                <a:ea typeface="ＭＳ Ｐゴシック" charset="-128"/>
              </a:rPr>
              <a:t>と</a:t>
            </a:r>
            <a:r>
              <a:rPr lang="ja-JP" altLang="en-US" sz="1800" dirty="0">
                <a:solidFill>
                  <a:srgbClr val="0000CC"/>
                </a:solidFill>
                <a:ea typeface="ＭＳ Ｐゴシック" charset="-128"/>
              </a:rPr>
              <a:t>アウトサイダー</a:t>
            </a:r>
            <a:r>
              <a:rPr lang="ja-JP" altLang="en-US" sz="1800" dirty="0">
                <a:ea typeface="ＭＳ Ｐゴシック" charset="-128"/>
              </a:rPr>
              <a:t>の</a:t>
            </a:r>
            <a:r>
              <a:rPr lang="en-US" altLang="ja-JP" sz="1800" dirty="0">
                <a:ea typeface="ＭＳ Ｐゴシック" charset="-128"/>
              </a:rPr>
              <a:t>2</a:t>
            </a:r>
            <a:r>
              <a:rPr lang="ja-JP" altLang="en-US" sz="1800" dirty="0">
                <a:ea typeface="ＭＳ Ｐゴシック" charset="-128"/>
              </a:rPr>
              <a:t>種類に労働者が分断されると次のような履歴効果（ヒステレシス）が発生する可能性がある。</a:t>
            </a:r>
          </a:p>
        </p:txBody>
      </p:sp>
      <p:sp>
        <p:nvSpPr>
          <p:cNvPr id="98309" name="Line 5"/>
          <p:cNvSpPr>
            <a:spLocks noChangeShapeType="1"/>
          </p:cNvSpPr>
          <p:nvPr/>
        </p:nvSpPr>
        <p:spPr bwMode="auto">
          <a:xfrm>
            <a:off x="4163992" y="1219180"/>
            <a:ext cx="0" cy="431800"/>
          </a:xfrm>
          <a:prstGeom prst="line">
            <a:avLst/>
          </a:prstGeom>
          <a:noFill/>
          <a:ln w="9525">
            <a:solidFill>
              <a:schemeClr val="tx1"/>
            </a:solidFill>
            <a:round/>
            <a:headEnd/>
            <a:tailEnd type="triangle" w="med" len="med"/>
          </a:ln>
          <a:effectLst/>
        </p:spPr>
        <p:txBody>
          <a:bodyPr/>
          <a:lstStyle/>
          <a:p>
            <a:endParaRPr lang="ja-JP" altLang="en-US"/>
          </a:p>
        </p:txBody>
      </p:sp>
      <p:sp>
        <p:nvSpPr>
          <p:cNvPr id="98310" name="Line 6"/>
          <p:cNvSpPr>
            <a:spLocks noChangeShapeType="1"/>
          </p:cNvSpPr>
          <p:nvPr/>
        </p:nvSpPr>
        <p:spPr bwMode="auto">
          <a:xfrm>
            <a:off x="4163992" y="2587605"/>
            <a:ext cx="0" cy="503238"/>
          </a:xfrm>
          <a:prstGeom prst="line">
            <a:avLst/>
          </a:prstGeom>
          <a:noFill/>
          <a:ln w="9525">
            <a:solidFill>
              <a:schemeClr val="tx1"/>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Text Box 4"/>
          <p:cNvSpPr txBox="1">
            <a:spLocks noChangeArrowheads="1"/>
          </p:cNvSpPr>
          <p:nvPr/>
        </p:nvSpPr>
        <p:spPr bwMode="auto">
          <a:xfrm>
            <a:off x="1571604" y="642918"/>
            <a:ext cx="7286676" cy="535531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例えば・・・</a:t>
            </a:r>
          </a:p>
          <a:p>
            <a:pPr>
              <a:spcBef>
                <a:spcPct val="50000"/>
              </a:spcBef>
            </a:pPr>
            <a:r>
              <a:rPr lang="ja-JP" altLang="en-US" sz="1800" dirty="0">
                <a:ea typeface="ＭＳ Ｐゴシック" charset="-128"/>
              </a:rPr>
              <a:t>ある数の労働者たちがいったん企業に雇用されて正社員となり</a:t>
            </a:r>
            <a:r>
              <a:rPr lang="ja-JP" altLang="en-US" sz="1800" dirty="0">
                <a:solidFill>
                  <a:srgbClr val="FF0000"/>
                </a:solidFill>
                <a:ea typeface="ＭＳ Ｐゴシック" charset="-128"/>
              </a:rPr>
              <a:t>インサイダー</a:t>
            </a:r>
            <a:r>
              <a:rPr lang="ja-JP" altLang="en-US" sz="1800" dirty="0">
                <a:ea typeface="ＭＳ Ｐゴシック" charset="-128"/>
              </a:rPr>
              <a:t>になったとする。</a:t>
            </a:r>
          </a:p>
          <a:p>
            <a:pPr>
              <a:spcBef>
                <a:spcPct val="50000"/>
              </a:spcBef>
            </a:pPr>
            <a:r>
              <a:rPr lang="ja-JP" altLang="en-US" sz="1800" dirty="0">
                <a:ea typeface="ＭＳ Ｐゴシック" charset="-128"/>
              </a:rPr>
              <a:t>このとき、</a:t>
            </a:r>
            <a:r>
              <a:rPr lang="ja-JP" altLang="en-US" sz="1800" dirty="0">
                <a:solidFill>
                  <a:srgbClr val="FF0000"/>
                </a:solidFill>
                <a:ea typeface="ＭＳ Ｐゴシック" charset="-128"/>
              </a:rPr>
              <a:t>インサイダー</a:t>
            </a:r>
            <a:r>
              <a:rPr lang="ja-JP" altLang="en-US" sz="1800" dirty="0">
                <a:ea typeface="ＭＳ Ｐゴシック" charset="-128"/>
              </a:rPr>
              <a:t>となった労働者たちもこれから何かショックが企業に発生したら企業から解雇されてしまうリスクを持つ。</a:t>
            </a:r>
          </a:p>
          <a:p>
            <a:pPr>
              <a:spcBef>
                <a:spcPct val="50000"/>
              </a:spcBef>
            </a:pPr>
            <a:r>
              <a:rPr lang="ja-JP" altLang="en-US" sz="1800" dirty="0">
                <a:solidFill>
                  <a:srgbClr val="FF0000"/>
                </a:solidFill>
                <a:ea typeface="ＭＳ Ｐゴシック" charset="-128"/>
              </a:rPr>
              <a:t>インサイダー</a:t>
            </a:r>
            <a:r>
              <a:rPr lang="ja-JP" altLang="en-US" sz="1800" dirty="0">
                <a:ea typeface="ＭＳ Ｐゴシック" charset="-128"/>
              </a:rPr>
              <a:t>たちが企業との交渉に当たって関心があること</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r>
              <a:rPr lang="en-US" altLang="ja-JP" sz="1800" dirty="0" smtClean="0">
                <a:ea typeface="ＭＳ Ｐゴシック" charset="-128"/>
              </a:rPr>
              <a:t>1</a:t>
            </a:r>
            <a:r>
              <a:rPr lang="en-US" altLang="ja-JP" sz="1800" dirty="0">
                <a:ea typeface="ＭＳ Ｐゴシック" charset="-128"/>
              </a:rPr>
              <a:t>.</a:t>
            </a:r>
            <a:r>
              <a:rPr lang="ja-JP" altLang="en-US" sz="1800" dirty="0">
                <a:ea typeface="ＭＳ Ｐゴシック" charset="-128"/>
              </a:rPr>
              <a:t>受け取る賃金の高さ</a:t>
            </a:r>
          </a:p>
          <a:p>
            <a:pPr>
              <a:spcBef>
                <a:spcPct val="50000"/>
              </a:spcBef>
            </a:pPr>
            <a:r>
              <a:rPr lang="en-US" altLang="ja-JP" sz="1800" dirty="0">
                <a:ea typeface="ＭＳ Ｐゴシック" charset="-128"/>
              </a:rPr>
              <a:t>2.</a:t>
            </a:r>
            <a:r>
              <a:rPr lang="ja-JP" altLang="en-US" sz="1800" dirty="0">
                <a:ea typeface="ＭＳ Ｐゴシック" charset="-128"/>
              </a:rPr>
              <a:t>企業にショックが発生しても</a:t>
            </a:r>
            <a:r>
              <a:rPr lang="ja-JP" altLang="en-US" sz="1800" dirty="0">
                <a:solidFill>
                  <a:srgbClr val="FF0000"/>
                </a:solidFill>
                <a:ea typeface="ＭＳ Ｐゴシック" charset="-128"/>
              </a:rPr>
              <a:t>インサイダー</a:t>
            </a:r>
            <a:r>
              <a:rPr lang="ja-JP" altLang="en-US" sz="1800" dirty="0">
                <a:ea typeface="ＭＳ Ｐゴシック" charset="-128"/>
              </a:rPr>
              <a:t>として雇用関係を継続していたいという希望</a:t>
            </a:r>
          </a:p>
          <a:p>
            <a:pPr>
              <a:spcBef>
                <a:spcPct val="50000"/>
              </a:spcBef>
            </a:pPr>
            <a:r>
              <a:rPr lang="ja-JP" altLang="en-US" sz="1800" dirty="0">
                <a:ea typeface="ＭＳ Ｐゴシック" charset="-128"/>
              </a:rPr>
              <a:t>この</a:t>
            </a:r>
            <a:r>
              <a:rPr lang="en-US" altLang="ja-JP" sz="1800" dirty="0">
                <a:ea typeface="ＭＳ Ｐゴシック" charset="-128"/>
              </a:rPr>
              <a:t>2</a:t>
            </a:r>
            <a:r>
              <a:rPr lang="ja-JP" altLang="en-US" sz="1800" dirty="0" err="1">
                <a:ea typeface="ＭＳ Ｐゴシック" charset="-128"/>
              </a:rPr>
              <a:t>つを</a:t>
            </a:r>
            <a:r>
              <a:rPr lang="ja-JP" altLang="en-US" sz="1800" dirty="0">
                <a:ea typeface="ＭＳ Ｐゴシック" charset="-128"/>
              </a:rPr>
              <a:t>念頭に企業と交渉を進める。</a:t>
            </a:r>
          </a:p>
          <a:p>
            <a:pPr>
              <a:spcBef>
                <a:spcPct val="50000"/>
              </a:spcBef>
            </a:pPr>
            <a:r>
              <a:rPr lang="ja-JP" altLang="en-US" sz="1800" dirty="0">
                <a:ea typeface="ＭＳ Ｐゴシック" charset="-128"/>
              </a:rPr>
              <a:t>このとき雇用を確保するために賃金率の引き下げをも受け入れると思われる。しかし、大きなショックが起きると企業は賃金を引き下げて、さらに雇用も減少させる。</a:t>
            </a:r>
          </a:p>
          <a:p>
            <a:pPr>
              <a:spcBef>
                <a:spcPct val="50000"/>
              </a:spcBef>
            </a:pPr>
            <a:r>
              <a:rPr lang="ja-JP" altLang="en-US" sz="1800" dirty="0">
                <a:ea typeface="ＭＳ Ｐゴシック" charset="-128"/>
              </a:rPr>
              <a:t>ここで解雇されなかった</a:t>
            </a:r>
            <a:r>
              <a:rPr lang="ja-JP" altLang="en-US" sz="1800" dirty="0">
                <a:solidFill>
                  <a:srgbClr val="FF0000"/>
                </a:solidFill>
                <a:ea typeface="ＭＳ Ｐゴシック" charset="-128"/>
              </a:rPr>
              <a:t>インサイダー</a:t>
            </a:r>
            <a:r>
              <a:rPr lang="ja-JP" altLang="en-US" sz="1800" dirty="0">
                <a:ea typeface="ＭＳ Ｐゴシック" charset="-128"/>
              </a:rPr>
              <a:t>たちは、解雇された労働者たちの雇用を犠牲にすることで次のメリットを得る。</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Text Box 4"/>
          <p:cNvSpPr txBox="1">
            <a:spLocks noChangeArrowheads="1"/>
          </p:cNvSpPr>
          <p:nvPr/>
        </p:nvSpPr>
        <p:spPr bwMode="auto">
          <a:xfrm>
            <a:off x="1785918" y="571480"/>
            <a:ext cx="5976938" cy="457200"/>
          </a:xfrm>
          <a:prstGeom prst="rect">
            <a:avLst/>
          </a:prstGeom>
          <a:noFill/>
          <a:ln w="9525">
            <a:noFill/>
            <a:miter lim="800000"/>
            <a:headEnd/>
            <a:tailEnd/>
          </a:ln>
          <a:effectLst/>
        </p:spPr>
        <p:txBody>
          <a:bodyPr>
            <a:spAutoFit/>
          </a:bodyPr>
          <a:lstStyle/>
          <a:p>
            <a:pPr>
              <a:spcBef>
                <a:spcPct val="50000"/>
              </a:spcBef>
            </a:pPr>
            <a:endParaRPr lang="ja-JP" altLang="en-US">
              <a:ea typeface="ＭＳ Ｐゴシック" charset="-128"/>
            </a:endParaRPr>
          </a:p>
        </p:txBody>
      </p:sp>
      <p:sp>
        <p:nvSpPr>
          <p:cNvPr id="100357" name="Text Box 5"/>
          <p:cNvSpPr txBox="1">
            <a:spLocks noChangeArrowheads="1"/>
          </p:cNvSpPr>
          <p:nvPr/>
        </p:nvSpPr>
        <p:spPr bwMode="auto">
          <a:xfrm>
            <a:off x="1500166" y="857232"/>
            <a:ext cx="7072362" cy="4801314"/>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大きなショックの後ショックが回復したときに企業は解雇されずに残った</a:t>
            </a:r>
            <a:r>
              <a:rPr lang="ja-JP" altLang="en-US" sz="1800" dirty="0">
                <a:solidFill>
                  <a:srgbClr val="FF0000"/>
                </a:solidFill>
                <a:ea typeface="ＭＳ Ｐゴシック" charset="-128"/>
              </a:rPr>
              <a:t>インサイダー</a:t>
            </a:r>
            <a:r>
              <a:rPr lang="ja-JP" altLang="en-US" sz="1800" dirty="0">
                <a:ea typeface="ＭＳ Ｐゴシック" charset="-128"/>
              </a:rPr>
              <a:t>を雇用しなければならないが、多くの労働者が解雇されたので残っている</a:t>
            </a:r>
            <a:r>
              <a:rPr lang="ja-JP" altLang="en-US" sz="1800" dirty="0">
                <a:solidFill>
                  <a:srgbClr val="FF0000"/>
                </a:solidFill>
                <a:ea typeface="ＭＳ Ｐゴシック" charset="-128"/>
              </a:rPr>
              <a:t>インサイダー</a:t>
            </a:r>
            <a:r>
              <a:rPr lang="ja-JP" altLang="en-US" sz="1800" dirty="0">
                <a:ea typeface="ＭＳ Ｐゴシック" charset="-128"/>
              </a:rPr>
              <a:t>の数は少ない状態になっている。</a:t>
            </a:r>
          </a:p>
          <a:p>
            <a:pPr>
              <a:spcBef>
                <a:spcPct val="50000"/>
              </a:spcBef>
            </a:pPr>
            <a:endParaRPr lang="ja-JP" altLang="en-US" sz="1800" dirty="0">
              <a:ea typeface="ＭＳ Ｐゴシック" charset="-128"/>
            </a:endParaRPr>
          </a:p>
          <a:p>
            <a:pPr>
              <a:spcBef>
                <a:spcPct val="50000"/>
              </a:spcBef>
            </a:pPr>
            <a:r>
              <a:rPr lang="ja-JP" altLang="en-US" sz="1800" dirty="0">
                <a:ea typeface="ＭＳ Ｐゴシック" charset="-128"/>
              </a:rPr>
              <a:t>少ない</a:t>
            </a:r>
            <a:r>
              <a:rPr lang="ja-JP" altLang="en-US" sz="1800" dirty="0">
                <a:solidFill>
                  <a:srgbClr val="FF0000"/>
                </a:solidFill>
                <a:ea typeface="ＭＳ Ｐゴシック" charset="-128"/>
              </a:rPr>
              <a:t>インサイダー</a:t>
            </a:r>
            <a:r>
              <a:rPr lang="ja-JP" altLang="en-US" sz="1800" dirty="0">
                <a:ea typeface="ＭＳ Ｐゴシック" charset="-128"/>
              </a:rPr>
              <a:t>たちによる労働供給は当然少ないので彼らは大きな交渉力を持つことになる。</a:t>
            </a:r>
          </a:p>
          <a:p>
            <a:pPr>
              <a:spcBef>
                <a:spcPct val="50000"/>
              </a:spcBef>
            </a:pPr>
            <a:endParaRPr lang="ja-JP" altLang="en-US" sz="1800" dirty="0">
              <a:ea typeface="ＭＳ Ｐゴシック" charset="-128"/>
            </a:endParaRPr>
          </a:p>
          <a:p>
            <a:pPr>
              <a:spcBef>
                <a:spcPct val="50000"/>
              </a:spcBef>
            </a:pPr>
            <a:r>
              <a:rPr lang="ja-JP" altLang="en-US" sz="1800" dirty="0">
                <a:ea typeface="ＭＳ Ｐゴシック" charset="-128"/>
              </a:rPr>
              <a:t>高い賃金を要求することが可能になり企業はショックが回復しても多くの労働者を雇用することが困難になる。</a:t>
            </a:r>
          </a:p>
          <a:p>
            <a:pPr>
              <a:spcBef>
                <a:spcPct val="50000"/>
              </a:spcBef>
            </a:pPr>
            <a:r>
              <a:rPr lang="ja-JP" altLang="en-US" sz="1800" dirty="0">
                <a:ea typeface="ＭＳ Ｐゴシック" charset="-128"/>
              </a:rPr>
              <a:t>このように大きな負のショックのときに一度</a:t>
            </a:r>
            <a:r>
              <a:rPr lang="ja-JP" altLang="en-US" sz="1800" dirty="0">
                <a:solidFill>
                  <a:srgbClr val="FF0000"/>
                </a:solidFill>
                <a:ea typeface="ＭＳ Ｐゴシック" charset="-128"/>
              </a:rPr>
              <a:t>インサイダー</a:t>
            </a:r>
            <a:r>
              <a:rPr lang="ja-JP" altLang="en-US" sz="1800" dirty="0">
                <a:ea typeface="ＭＳ Ｐゴシック" charset="-128"/>
              </a:rPr>
              <a:t>を解雇し、多くの失業者を生み出してしまうと、ショックの回復後も企業の雇用は回復せず高い失業率が続いてしまう。</a:t>
            </a:r>
          </a:p>
          <a:p>
            <a:pPr>
              <a:spcBef>
                <a:spcPct val="50000"/>
              </a:spcBef>
            </a:pPr>
            <a:r>
              <a:rPr lang="ja-JP" altLang="en-US" sz="1800" dirty="0">
                <a:ea typeface="ＭＳ Ｐゴシック" charset="-128"/>
              </a:rPr>
              <a:t>このような履歴効果はヨーロッパでの高い失業率が比較的長い期間続いている事態を説明している。</a:t>
            </a:r>
          </a:p>
        </p:txBody>
      </p:sp>
      <p:sp>
        <p:nvSpPr>
          <p:cNvPr id="100358" name="Line 6"/>
          <p:cNvSpPr>
            <a:spLocks noChangeShapeType="1"/>
          </p:cNvSpPr>
          <p:nvPr/>
        </p:nvSpPr>
        <p:spPr bwMode="auto">
          <a:xfrm>
            <a:off x="4233843" y="1795443"/>
            <a:ext cx="0" cy="360362"/>
          </a:xfrm>
          <a:prstGeom prst="line">
            <a:avLst/>
          </a:prstGeom>
          <a:noFill/>
          <a:ln w="9525">
            <a:solidFill>
              <a:schemeClr val="tx1"/>
            </a:solidFill>
            <a:round/>
            <a:headEnd/>
            <a:tailEnd type="triangle" w="med" len="med"/>
          </a:ln>
          <a:effectLst/>
        </p:spPr>
        <p:txBody>
          <a:bodyPr/>
          <a:lstStyle/>
          <a:p>
            <a:endParaRPr lang="ja-JP" altLang="en-US"/>
          </a:p>
        </p:txBody>
      </p:sp>
      <p:sp>
        <p:nvSpPr>
          <p:cNvPr id="100359" name="Line 7"/>
          <p:cNvSpPr>
            <a:spLocks noChangeShapeType="1"/>
          </p:cNvSpPr>
          <p:nvPr/>
        </p:nvSpPr>
        <p:spPr bwMode="auto">
          <a:xfrm>
            <a:off x="4233843" y="2874943"/>
            <a:ext cx="0" cy="431800"/>
          </a:xfrm>
          <a:prstGeom prst="line">
            <a:avLst/>
          </a:prstGeom>
          <a:noFill/>
          <a:ln w="9525">
            <a:solidFill>
              <a:schemeClr val="tx1"/>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Text Box 4"/>
          <p:cNvSpPr txBox="1">
            <a:spLocks noChangeArrowheads="1"/>
          </p:cNvSpPr>
          <p:nvPr/>
        </p:nvSpPr>
        <p:spPr bwMode="auto">
          <a:xfrm>
            <a:off x="1257270" y="714356"/>
            <a:ext cx="7886730" cy="272382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またこのように長く続く高い失業率は更なるダメージを経済に与える可能性がある。</a:t>
            </a:r>
          </a:p>
          <a:p>
            <a:pPr>
              <a:spcBef>
                <a:spcPct val="50000"/>
              </a:spcBef>
            </a:pPr>
            <a:r>
              <a:rPr lang="ja-JP" altLang="en-US" sz="1800" dirty="0">
                <a:ea typeface="ＭＳ Ｐゴシック" charset="-128"/>
              </a:rPr>
              <a:t>・労働者は長い間失業しているとその労働意欲を失い、労働力人口から出て行ってしまうこともある。</a:t>
            </a:r>
          </a:p>
          <a:p>
            <a:pPr>
              <a:spcBef>
                <a:spcPct val="50000"/>
              </a:spcBef>
            </a:pPr>
            <a:r>
              <a:rPr lang="ja-JP" altLang="en-US" sz="1800" dirty="0">
                <a:ea typeface="ＭＳ Ｐゴシック" charset="-128"/>
              </a:rPr>
              <a:t>・また、長い期間労働者として現場にいないとその労働者が持っている能力が時代遅れのものになってしまい、失業している人は雇ってもらえない可能性が高まる。</a:t>
            </a:r>
          </a:p>
          <a:p>
            <a:pPr>
              <a:spcBef>
                <a:spcPct val="50000"/>
              </a:spcBef>
            </a:pPr>
            <a:r>
              <a:rPr lang="ja-JP" altLang="en-US" sz="1800" dirty="0">
                <a:ea typeface="ＭＳ Ｐゴシック" charset="-128"/>
              </a:rPr>
              <a:t>これも高い失業率をよりいっそう長引かせてしまうことにつながる。</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1214414" y="3786190"/>
            <a:ext cx="7643866" cy="15716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graphicFrame>
        <p:nvGraphicFramePr>
          <p:cNvPr id="8" name="図表 7"/>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2407" name="Rectangle 7"/>
          <p:cNvSpPr>
            <a:spLocks noGrp="1" noChangeArrowheads="1"/>
          </p:cNvSpPr>
          <p:nvPr>
            <p:ph idx="1"/>
          </p:nvPr>
        </p:nvSpPr>
        <p:spPr>
          <a:xfrm>
            <a:off x="1258888" y="1412875"/>
            <a:ext cx="7599392" cy="2373315"/>
          </a:xfrm>
        </p:spPr>
        <p:txBody>
          <a:bodyPr>
            <a:normAutofit/>
          </a:bodyPr>
          <a:lstStyle/>
          <a:p>
            <a:pPr>
              <a:buFontTx/>
              <a:buNone/>
            </a:pPr>
            <a:r>
              <a:rPr lang="ja-JP" altLang="en-US" sz="1800" dirty="0"/>
              <a:t>企業は自発的に自ら進んで賃金を上昇させることが</a:t>
            </a:r>
            <a:r>
              <a:rPr lang="ja-JP" altLang="en-US" sz="1800" dirty="0" smtClean="0"/>
              <a:t>ある</a:t>
            </a:r>
            <a:r>
              <a:rPr lang="ja-JP" altLang="en-US" sz="1800" dirty="0"/>
              <a:t>。</a:t>
            </a:r>
          </a:p>
          <a:p>
            <a:pPr>
              <a:buFontTx/>
              <a:buNone/>
            </a:pPr>
            <a:r>
              <a:rPr lang="ja-JP" altLang="en-US" sz="1800" dirty="0"/>
              <a:t>企業が労働者に対して、労働市場を均衡させる均衡</a:t>
            </a:r>
            <a:r>
              <a:rPr lang="ja-JP" altLang="en-US" sz="1800" dirty="0" smtClean="0"/>
              <a:t>賃金率</a:t>
            </a:r>
            <a:r>
              <a:rPr lang="ja-JP" altLang="en-US" sz="1800" dirty="0"/>
              <a:t>以上の賃金</a:t>
            </a:r>
            <a:r>
              <a:rPr lang="ja-JP" altLang="en-US" sz="1800" dirty="0" smtClean="0"/>
              <a:t>を</a:t>
            </a:r>
            <a:endParaRPr lang="en-US" altLang="ja-JP" sz="1800" dirty="0" smtClean="0"/>
          </a:p>
          <a:p>
            <a:pPr>
              <a:buFontTx/>
              <a:buNone/>
            </a:pPr>
            <a:r>
              <a:rPr lang="ja-JP" altLang="en-US" sz="1800" dirty="0" smtClean="0"/>
              <a:t>払う</a:t>
            </a:r>
            <a:r>
              <a:rPr lang="ja-JP" altLang="en-US" sz="1800" dirty="0"/>
              <a:t>ことにより企業の生産効率や</a:t>
            </a:r>
            <a:r>
              <a:rPr lang="ja-JP" altLang="en-US" sz="1800" dirty="0" smtClean="0"/>
              <a:t>経営</a:t>
            </a:r>
            <a:r>
              <a:rPr lang="ja-JP" altLang="en-US" sz="1800" dirty="0"/>
              <a:t>効率が改善することが</a:t>
            </a:r>
            <a:r>
              <a:rPr lang="ja-JP" altLang="en-US" sz="1800" dirty="0" smtClean="0"/>
              <a:t>考えられる</a:t>
            </a:r>
            <a:endParaRPr lang="en-US" altLang="ja-JP" sz="1800" dirty="0" smtClean="0"/>
          </a:p>
          <a:p>
            <a:pPr>
              <a:buFontTx/>
              <a:buNone/>
            </a:pPr>
            <a:r>
              <a:rPr lang="ja-JP" altLang="en-US" sz="1800" dirty="0" smtClean="0"/>
              <a:t>ため</a:t>
            </a:r>
            <a:r>
              <a:rPr lang="ja-JP" altLang="en-US" sz="1800" dirty="0"/>
              <a:t>。</a:t>
            </a:r>
          </a:p>
          <a:p>
            <a:pPr>
              <a:buFontTx/>
              <a:buNone/>
            </a:pPr>
            <a:endParaRPr lang="ja-JP" altLang="en-US" sz="1800" dirty="0"/>
          </a:p>
          <a:p>
            <a:pPr>
              <a:buFontTx/>
              <a:buNone/>
            </a:pPr>
            <a:r>
              <a:rPr lang="ja-JP" altLang="en-US" sz="1800" dirty="0"/>
              <a:t>その理由として以下のようなものが考えられる</a:t>
            </a:r>
            <a:r>
              <a:rPr lang="ja-JP" altLang="en-US" sz="1800" dirty="0" smtClean="0"/>
              <a:t>。</a:t>
            </a:r>
            <a:endParaRPr lang="ja-JP" altLang="en-US" sz="1800" dirty="0"/>
          </a:p>
        </p:txBody>
      </p:sp>
      <p:sp>
        <p:nvSpPr>
          <p:cNvPr id="4" name="テキスト ボックス 3"/>
          <p:cNvSpPr txBox="1"/>
          <p:nvPr/>
        </p:nvSpPr>
        <p:spPr>
          <a:xfrm>
            <a:off x="1214414" y="3857628"/>
            <a:ext cx="7763664" cy="1477328"/>
          </a:xfrm>
          <a:prstGeom prst="rect">
            <a:avLst/>
          </a:prstGeom>
          <a:noFill/>
        </p:spPr>
        <p:txBody>
          <a:bodyPr wrap="none" rtlCol="0">
            <a:spAutoFit/>
          </a:bodyPr>
          <a:lstStyle/>
          <a:p>
            <a:pPr>
              <a:buFontTx/>
              <a:buNone/>
            </a:pPr>
            <a:r>
              <a:rPr lang="en-US" altLang="ja-JP" sz="1800" dirty="0" smtClean="0"/>
              <a:t>1.</a:t>
            </a:r>
            <a:r>
              <a:rPr lang="ja-JP" altLang="en-US" sz="1800" dirty="0" smtClean="0"/>
              <a:t>高い賃金を得ることができれば労働者はその消費を増やすことができ、</a:t>
            </a:r>
            <a:endParaRPr lang="en-US" altLang="ja-JP" sz="1800" dirty="0" smtClean="0"/>
          </a:p>
          <a:p>
            <a:pPr>
              <a:buFontTx/>
              <a:buNone/>
            </a:pPr>
            <a:r>
              <a:rPr lang="ja-JP" altLang="en-US" sz="1800" dirty="0" smtClean="0"/>
              <a:t>　栄養状態を改善することができる。</a:t>
            </a:r>
          </a:p>
          <a:p>
            <a:pPr>
              <a:buFontTx/>
              <a:buNone/>
            </a:pPr>
            <a:r>
              <a:rPr lang="ja-JP" altLang="en-US" sz="1800" dirty="0" smtClean="0"/>
              <a:t>これは労働者の健康にとってプラスであり、労働者の生産効率を高めて</a:t>
            </a:r>
            <a:endParaRPr lang="en-US" altLang="ja-JP" sz="1800" dirty="0" smtClean="0"/>
          </a:p>
          <a:p>
            <a:pPr>
              <a:buFontTx/>
              <a:buNone/>
            </a:pPr>
            <a:r>
              <a:rPr lang="ja-JP" altLang="en-US" sz="1800" dirty="0" smtClean="0"/>
              <a:t>企業の収益にも改善をもたらす可能性がある。</a:t>
            </a:r>
            <a:endParaRPr lang="en-US" altLang="ja-JP" sz="1800" dirty="0" smtClean="0"/>
          </a:p>
          <a:p>
            <a:pPr>
              <a:buFontTx/>
              <a:buNone/>
            </a:pPr>
            <a:r>
              <a:rPr lang="ja-JP" altLang="en-US" sz="1800" dirty="0" smtClean="0"/>
              <a:t>これは発展途上国にあてはまる説明。（コラム</a:t>
            </a:r>
            <a:r>
              <a:rPr lang="en-US" altLang="ja-JP" sz="1800" dirty="0" smtClean="0"/>
              <a:t>11.3</a:t>
            </a:r>
            <a:r>
              <a:rPr lang="ja-JP" altLang="en-US" sz="1800" dirty="0" smtClean="0"/>
              <a:t>参照）</a:t>
            </a:r>
            <a:endParaRPr lang="ja-JP" altLang="en-US" sz="1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1285820" y="4000504"/>
            <a:ext cx="7715304" cy="15716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4" name="角丸四角形 3"/>
          <p:cNvSpPr/>
          <p:nvPr/>
        </p:nvSpPr>
        <p:spPr>
          <a:xfrm>
            <a:off x="1285820" y="1928802"/>
            <a:ext cx="7715304" cy="185738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角丸四角形 2"/>
          <p:cNvSpPr/>
          <p:nvPr/>
        </p:nvSpPr>
        <p:spPr>
          <a:xfrm>
            <a:off x="1285820" y="571480"/>
            <a:ext cx="7715304" cy="114300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5476" name="Text Box 4"/>
          <p:cNvSpPr txBox="1">
            <a:spLocks noChangeArrowheads="1"/>
          </p:cNvSpPr>
          <p:nvPr/>
        </p:nvSpPr>
        <p:spPr bwMode="auto">
          <a:xfrm>
            <a:off x="1257270" y="620713"/>
            <a:ext cx="7886730" cy="4801314"/>
          </a:xfrm>
          <a:prstGeom prst="rect">
            <a:avLst/>
          </a:prstGeom>
          <a:noFill/>
          <a:ln w="9525">
            <a:noFill/>
            <a:miter lim="800000"/>
            <a:headEnd/>
            <a:tailEnd/>
          </a:ln>
          <a:effectLst/>
        </p:spPr>
        <p:txBody>
          <a:bodyPr wrap="square">
            <a:spAutoFit/>
          </a:bodyPr>
          <a:lstStyle/>
          <a:p>
            <a:pPr>
              <a:spcBef>
                <a:spcPct val="50000"/>
              </a:spcBef>
            </a:pPr>
            <a:r>
              <a:rPr lang="en-US" altLang="ja-JP" sz="1800" dirty="0">
                <a:ea typeface="ＭＳ Ｐゴシック" charset="-128"/>
              </a:rPr>
              <a:t>2.</a:t>
            </a:r>
            <a:r>
              <a:rPr lang="ja-JP" altLang="en-US" sz="1800" dirty="0">
                <a:ea typeface="ＭＳ Ｐゴシック" charset="-128"/>
              </a:rPr>
              <a:t>高い賃金を労働者に払うことで労働者の努力向上を図ることも可能となる。労働者は怠けているのが発見されると、解雇されてしまう。すると、均衡賃金よりも高い賃金を犠牲にしてしまうので、労働者の努力する意欲が増す。</a:t>
            </a:r>
          </a:p>
          <a:p>
            <a:pPr>
              <a:spcBef>
                <a:spcPct val="50000"/>
              </a:spcBef>
            </a:pPr>
            <a:endParaRPr lang="en-US" altLang="ja-JP" sz="1800" dirty="0" smtClean="0">
              <a:ea typeface="ＭＳ Ｐゴシック" charset="-128"/>
            </a:endParaRPr>
          </a:p>
          <a:p>
            <a:pPr>
              <a:spcBef>
                <a:spcPct val="50000"/>
              </a:spcBef>
            </a:pPr>
            <a:r>
              <a:rPr lang="en-US" altLang="ja-JP" sz="1800" dirty="0" smtClean="0">
                <a:ea typeface="ＭＳ Ｐゴシック" charset="-128"/>
              </a:rPr>
              <a:t>3</a:t>
            </a:r>
            <a:r>
              <a:rPr lang="en-US" altLang="ja-JP" sz="1800" dirty="0">
                <a:ea typeface="ＭＳ Ｐゴシック" charset="-128"/>
              </a:rPr>
              <a:t>.</a:t>
            </a:r>
            <a:r>
              <a:rPr lang="ja-JP" altLang="en-US" sz="1800" dirty="0">
                <a:ea typeface="ＭＳ Ｐゴシック" charset="-128"/>
              </a:rPr>
              <a:t>労働者に高い賃金を払っていると労働者の離職を防止することが可能になる。高い賃金を払っていると、離職後に他の企業で得られると期待できる賃金が低い可能性があるので、離職する誘因を減らすことができる。したがって、企業は新しい労働者を再教育するコストを下げることができる。これは企業の収益が低いからといって賃金を下げてしまうとそれが優秀な労働者の離職を招いてしまう可能性を生みかねないということを示す。</a:t>
            </a:r>
          </a:p>
          <a:p>
            <a:pPr>
              <a:spcBef>
                <a:spcPct val="50000"/>
              </a:spcBef>
            </a:pPr>
            <a:endParaRPr lang="en-US" altLang="ja-JP" sz="1800" dirty="0" smtClean="0">
              <a:ea typeface="ＭＳ Ｐゴシック" charset="-128"/>
            </a:endParaRPr>
          </a:p>
          <a:p>
            <a:pPr>
              <a:spcBef>
                <a:spcPct val="50000"/>
              </a:spcBef>
            </a:pPr>
            <a:r>
              <a:rPr lang="en-US" altLang="ja-JP" sz="1800" dirty="0" smtClean="0">
                <a:ea typeface="ＭＳ Ｐゴシック" charset="-128"/>
              </a:rPr>
              <a:t>4</a:t>
            </a:r>
            <a:r>
              <a:rPr lang="en-US" altLang="ja-JP" sz="1800" dirty="0">
                <a:ea typeface="ＭＳ Ｐゴシック" charset="-128"/>
              </a:rPr>
              <a:t>.</a:t>
            </a:r>
            <a:r>
              <a:rPr lang="ja-JP" altLang="en-US" sz="1800" dirty="0">
                <a:ea typeface="ＭＳ Ｐゴシック" charset="-128"/>
              </a:rPr>
              <a:t>高い賃金を払っていると労働者の質を高めることにも貢献する可能性がある。企業が他の企業よりも高い賃金を払うことにより優秀な労働者が来る確率が高くなる。時間がたてば、他の企業も同じことを考えるだろうから長期的には労働市場の均衡賃金よりも高い賃金率が成立する可能性がある。</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ChangeArrowheads="1"/>
          </p:cNvSpPr>
          <p:nvPr>
            <p:ph type="ctrTitle"/>
          </p:nvPr>
        </p:nvSpPr>
        <p:spPr>
          <a:xfrm>
            <a:off x="1142976" y="359898"/>
            <a:ext cx="7696224" cy="1472184"/>
          </a:xfrm>
        </p:spPr>
        <p:txBody>
          <a:bodyPr/>
          <a:lstStyle/>
          <a:p>
            <a:r>
              <a:rPr lang="en-US" altLang="ja-JP" sz="3200" dirty="0"/>
              <a:t>12</a:t>
            </a:r>
            <a:r>
              <a:rPr lang="ja-JP" altLang="en-US" sz="3200" dirty="0"/>
              <a:t>章　財政赤字はどこまで続けられるか</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nvGraphicFramePr>
        <p:xfrm>
          <a:off x="1285852" y="28572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8547" name="Rectangle 3"/>
          <p:cNvSpPr>
            <a:spLocks noGrp="1" noChangeArrowheads="1"/>
          </p:cNvSpPr>
          <p:nvPr>
            <p:ph idx="1"/>
          </p:nvPr>
        </p:nvSpPr>
        <p:spPr>
          <a:xfrm>
            <a:off x="1279524" y="1268413"/>
            <a:ext cx="7435880" cy="4857750"/>
          </a:xfrm>
        </p:spPr>
        <p:txBody>
          <a:bodyPr>
            <a:normAutofit/>
          </a:bodyPr>
          <a:lstStyle/>
          <a:p>
            <a:pPr>
              <a:buFontTx/>
              <a:buNone/>
            </a:pPr>
            <a:r>
              <a:rPr lang="ja-JP" altLang="en-US" sz="1800" dirty="0"/>
              <a:t>戦後日本の財政赤字の推移について振り返って</a:t>
            </a:r>
            <a:r>
              <a:rPr lang="ja-JP" altLang="en-US" sz="1800" dirty="0" smtClean="0"/>
              <a:t>みよう</a:t>
            </a:r>
            <a:r>
              <a:rPr lang="ja-JP" altLang="en-US" sz="1800" dirty="0"/>
              <a:t>。</a:t>
            </a:r>
          </a:p>
          <a:p>
            <a:pPr>
              <a:buFontTx/>
              <a:buNone/>
            </a:pPr>
            <a:endParaRPr lang="en-US" altLang="ja-JP" sz="1800" dirty="0" smtClean="0"/>
          </a:p>
          <a:p>
            <a:pPr>
              <a:buFontTx/>
              <a:buNone/>
            </a:pPr>
            <a:r>
              <a:rPr lang="ja-JP" altLang="en-US" sz="1800" dirty="0" smtClean="0"/>
              <a:t>図</a:t>
            </a:r>
            <a:r>
              <a:rPr lang="en-US" altLang="ja-JP" sz="1800" dirty="0"/>
              <a:t>12-1</a:t>
            </a:r>
            <a:r>
              <a:rPr lang="ja-JP" altLang="en-US" sz="1800" dirty="0"/>
              <a:t>・・・</a:t>
            </a:r>
            <a:r>
              <a:rPr lang="en-US" altLang="ja-JP" sz="1800" dirty="0" smtClean="0"/>
              <a:t>2016</a:t>
            </a:r>
            <a:r>
              <a:rPr lang="ja-JP" altLang="en-US" sz="1800" dirty="0" smtClean="0"/>
              <a:t>年</a:t>
            </a:r>
            <a:r>
              <a:rPr lang="ja-JP" altLang="en-US" sz="1800" dirty="0"/>
              <a:t>までの国債発行額の推移</a:t>
            </a:r>
          </a:p>
          <a:p>
            <a:pPr>
              <a:buFontTx/>
              <a:buNone/>
            </a:pPr>
            <a:r>
              <a:rPr lang="ja-JP" altLang="en-US" sz="1800" dirty="0"/>
              <a:t>図</a:t>
            </a:r>
            <a:r>
              <a:rPr lang="en-US" altLang="ja-JP" sz="1800" dirty="0"/>
              <a:t>12-2</a:t>
            </a:r>
            <a:r>
              <a:rPr lang="ja-JP" altLang="en-US" sz="1800" dirty="0"/>
              <a:t>・・</a:t>
            </a:r>
            <a:r>
              <a:rPr lang="ja-JP" altLang="en-US" sz="1800" dirty="0" smtClean="0"/>
              <a:t>・</a:t>
            </a:r>
            <a:r>
              <a:rPr lang="en-US" altLang="ja-JP" sz="1800" dirty="0" smtClean="0"/>
              <a:t>1990</a:t>
            </a:r>
            <a:r>
              <a:rPr lang="ja-JP" altLang="en-US" sz="1800" dirty="0" smtClean="0"/>
              <a:t>年から</a:t>
            </a:r>
            <a:r>
              <a:rPr lang="en-US" altLang="ja-JP" sz="1800" dirty="0" smtClean="0"/>
              <a:t>2016</a:t>
            </a:r>
            <a:r>
              <a:rPr lang="ja-JP" altLang="en-US" sz="1800" dirty="0" smtClean="0"/>
              <a:t>年</a:t>
            </a:r>
            <a:r>
              <a:rPr lang="ja-JP" altLang="en-US" sz="1800" dirty="0"/>
              <a:t>までの発行済みの国債残高（国</a:t>
            </a:r>
            <a:r>
              <a:rPr lang="ja-JP" altLang="en-US" sz="1800" dirty="0" smtClean="0"/>
              <a:t>が抱え</a:t>
            </a:r>
            <a:endParaRPr lang="en-US" altLang="ja-JP" sz="1800" dirty="0" smtClean="0"/>
          </a:p>
          <a:p>
            <a:pPr>
              <a:buFontTx/>
              <a:buNone/>
            </a:pPr>
            <a:r>
              <a:rPr lang="ja-JP" altLang="en-US" sz="1800" dirty="0"/>
              <a:t>　</a:t>
            </a:r>
            <a:r>
              <a:rPr lang="ja-JP" altLang="en-US" sz="1800" dirty="0" smtClean="0"/>
              <a:t>　　　　　</a:t>
            </a:r>
            <a:r>
              <a:rPr lang="ja-JP" altLang="en-US" sz="1800" dirty="0" err="1" smtClean="0"/>
              <a:t>る</a:t>
            </a:r>
            <a:r>
              <a:rPr lang="ja-JP" altLang="en-US" sz="1800" dirty="0"/>
              <a:t>借金を</a:t>
            </a:r>
            <a:r>
              <a:rPr lang="ja-JP" altLang="en-US" sz="1800" dirty="0" smtClean="0"/>
              <a:t>示して</a:t>
            </a:r>
            <a:r>
              <a:rPr lang="ja-JP" altLang="en-US" sz="1800" dirty="0"/>
              <a:t>いる）</a:t>
            </a:r>
          </a:p>
          <a:p>
            <a:pPr>
              <a:buFontTx/>
              <a:buNone/>
            </a:pPr>
            <a:endParaRPr lang="ja-JP" altLang="en-US" sz="1800" dirty="0"/>
          </a:p>
          <a:p>
            <a:pPr>
              <a:buFontTx/>
              <a:buNone/>
            </a:pPr>
            <a:r>
              <a:rPr lang="ja-JP" altLang="en-US" sz="1800" dirty="0"/>
              <a:t>・戦後直後の日本経済</a:t>
            </a:r>
          </a:p>
          <a:p>
            <a:pPr>
              <a:buFontTx/>
              <a:buNone/>
            </a:pPr>
            <a:r>
              <a:rPr lang="ja-JP" altLang="en-US" sz="1800" dirty="0"/>
              <a:t>企業の生産性も低く政府は多額の補助金を企業に</a:t>
            </a:r>
            <a:r>
              <a:rPr lang="ja-JP" altLang="en-US" sz="1800" dirty="0" smtClean="0"/>
              <a:t>出して</a:t>
            </a:r>
            <a:r>
              <a:rPr lang="ja-JP" altLang="en-US" sz="1800" dirty="0"/>
              <a:t>いた。</a:t>
            </a:r>
          </a:p>
          <a:p>
            <a:pPr>
              <a:buFontTx/>
              <a:buNone/>
            </a:pPr>
            <a:endParaRPr lang="en-US" altLang="ja-JP" sz="1800" dirty="0" smtClean="0"/>
          </a:p>
          <a:p>
            <a:pPr>
              <a:buFontTx/>
              <a:buNone/>
            </a:pPr>
            <a:r>
              <a:rPr lang="ja-JP" altLang="en-US" sz="1800" dirty="0" smtClean="0"/>
              <a:t>政府</a:t>
            </a:r>
            <a:r>
              <a:rPr lang="ja-JP" altLang="en-US" sz="1800" dirty="0"/>
              <a:t>が定めた公定価格を企業のコストが上回る場合</a:t>
            </a:r>
          </a:p>
          <a:p>
            <a:pPr>
              <a:buFontTx/>
              <a:buNone/>
            </a:pPr>
            <a:r>
              <a:rPr lang="ja-JP" altLang="en-US" sz="1800" dirty="0"/>
              <a:t>その差額を企業に支給。</a:t>
            </a:r>
          </a:p>
          <a:p>
            <a:pPr>
              <a:buFontTx/>
              <a:buNone/>
            </a:pPr>
            <a:endParaRPr lang="ja-JP" altLang="en-US" sz="1800" dirty="0"/>
          </a:p>
        </p:txBody>
      </p:sp>
      <p:sp>
        <p:nvSpPr>
          <p:cNvPr id="108548" name="Oval 4"/>
          <p:cNvSpPr>
            <a:spLocks noChangeArrowheads="1"/>
          </p:cNvSpPr>
          <p:nvPr/>
        </p:nvSpPr>
        <p:spPr bwMode="auto">
          <a:xfrm>
            <a:off x="4929190" y="3643314"/>
            <a:ext cx="720725" cy="431800"/>
          </a:xfrm>
          <a:prstGeom prst="ellipse">
            <a:avLst/>
          </a:prstGeom>
          <a:noFill/>
          <a:ln w="9525">
            <a:solidFill>
              <a:srgbClr val="FF0000"/>
            </a:solidFill>
            <a:round/>
            <a:headEnd/>
            <a:tailEnd/>
          </a:ln>
          <a:effectLst/>
        </p:spPr>
        <p:txBody>
          <a:bodyPr wrap="none" anchor="ctr"/>
          <a:lstStyle/>
          <a:p>
            <a:endParaRPr lang="ja-JP" altLang="en-US"/>
          </a:p>
        </p:txBody>
      </p:sp>
      <p:sp>
        <p:nvSpPr>
          <p:cNvPr id="108549" name="Line 5"/>
          <p:cNvSpPr>
            <a:spLocks noChangeShapeType="1"/>
          </p:cNvSpPr>
          <p:nvPr/>
        </p:nvSpPr>
        <p:spPr bwMode="auto">
          <a:xfrm flipH="1">
            <a:off x="4786314" y="4071942"/>
            <a:ext cx="431800" cy="360363"/>
          </a:xfrm>
          <a:prstGeom prst="line">
            <a:avLst/>
          </a:prstGeom>
          <a:noFill/>
          <a:ln w="9525">
            <a:solidFill>
              <a:srgbClr val="FF0000"/>
            </a:solidFill>
            <a:round/>
            <a:headEnd/>
            <a:tailEnd type="triangle" w="med" len="med"/>
          </a:ln>
          <a:effectLst/>
        </p:spPr>
        <p:txBody>
          <a:bodyPr/>
          <a:lstStyle/>
          <a:p>
            <a:endParaRPr lang="ja-JP" altLang="en-US"/>
          </a:p>
        </p:txBody>
      </p:sp>
      <p:sp>
        <p:nvSpPr>
          <p:cNvPr id="108550" name="Line 6"/>
          <p:cNvSpPr>
            <a:spLocks noChangeShapeType="1"/>
          </p:cNvSpPr>
          <p:nvPr/>
        </p:nvSpPr>
        <p:spPr bwMode="auto">
          <a:xfrm>
            <a:off x="3428992" y="5072074"/>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108551" name="Text Box 7"/>
          <p:cNvSpPr txBox="1">
            <a:spLocks noChangeArrowheads="1"/>
          </p:cNvSpPr>
          <p:nvPr/>
        </p:nvSpPr>
        <p:spPr bwMode="auto">
          <a:xfrm>
            <a:off x="1331913" y="5229225"/>
            <a:ext cx="7312053" cy="641350"/>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このため政府の支出は大きく膨らんだが、税収は不足したので巨額の財政赤字が生じた。</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Text Box 4"/>
          <p:cNvSpPr txBox="1">
            <a:spLocks noChangeArrowheads="1"/>
          </p:cNvSpPr>
          <p:nvPr/>
        </p:nvSpPr>
        <p:spPr bwMode="auto">
          <a:xfrm>
            <a:off x="1357290" y="500042"/>
            <a:ext cx="5473700" cy="531336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当時日本は連合軍の占領下であったので、アメリカはこの事態に対して、デトロイト銀行頭取のジョセフ・ドッジを派遣し、財政構造にメスを入れた。これを</a:t>
            </a:r>
            <a:r>
              <a:rPr lang="ja-JP" altLang="en-US" sz="1800" dirty="0">
                <a:solidFill>
                  <a:srgbClr val="FF0000"/>
                </a:solidFill>
                <a:ea typeface="ＭＳ Ｐゴシック" charset="-128"/>
              </a:rPr>
              <a:t>ドッジ・ライン</a:t>
            </a:r>
            <a:r>
              <a:rPr lang="ja-JP" altLang="en-US" sz="1800" dirty="0">
                <a:ea typeface="ＭＳ Ｐゴシック" charset="-128"/>
              </a:rPr>
              <a:t>という。</a:t>
            </a:r>
          </a:p>
          <a:p>
            <a:pPr>
              <a:spcBef>
                <a:spcPct val="50000"/>
              </a:spcBef>
            </a:pPr>
            <a:r>
              <a:rPr lang="ja-JP" altLang="en-US" sz="1800" dirty="0">
                <a:ea typeface="ＭＳ Ｐゴシック" charset="-128"/>
              </a:rPr>
              <a:t>これは均衡財政主義ともいえる厳しいものだった。つまり政府のすべての予算にわたって支出と収入を一致させるというもので、彼の行った改革により財政赤字はなくなった。</a:t>
            </a:r>
          </a:p>
          <a:p>
            <a:pPr>
              <a:spcBef>
                <a:spcPct val="50000"/>
              </a:spcBef>
            </a:pPr>
            <a:r>
              <a:rPr lang="ja-JP" altLang="en-US" sz="1800" dirty="0">
                <a:ea typeface="ＭＳ Ｐゴシック" charset="-128"/>
              </a:rPr>
              <a:t>・昭和</a:t>
            </a:r>
            <a:r>
              <a:rPr lang="en-US" altLang="ja-JP" sz="1800" dirty="0">
                <a:ea typeface="ＭＳ Ｐゴシック" charset="-128"/>
              </a:rPr>
              <a:t>30</a:t>
            </a:r>
            <a:r>
              <a:rPr lang="ja-JP" altLang="en-US" sz="1800" dirty="0">
                <a:ea typeface="ＭＳ Ｐゴシック" charset="-128"/>
              </a:rPr>
              <a:t>年代（</a:t>
            </a:r>
            <a:r>
              <a:rPr lang="en-US" altLang="ja-JP" sz="1800" dirty="0">
                <a:ea typeface="ＭＳ Ｐゴシック" charset="-128"/>
              </a:rPr>
              <a:t>1995</a:t>
            </a:r>
            <a:r>
              <a:rPr lang="ja-JP" altLang="en-US" sz="1800" dirty="0">
                <a:ea typeface="ＭＳ Ｐゴシック" charset="-128"/>
              </a:rPr>
              <a:t>年以降）～高度経済成長時代</a:t>
            </a:r>
          </a:p>
          <a:p>
            <a:pPr>
              <a:spcBef>
                <a:spcPct val="50000"/>
              </a:spcBef>
            </a:pPr>
            <a:r>
              <a:rPr lang="ja-JP" altLang="en-US" sz="1800" dirty="0">
                <a:ea typeface="ＭＳ Ｐゴシック" charset="-128"/>
              </a:rPr>
              <a:t>高速道路の建設、東海道新幹線の開通、東京オリンピックの開催など大きな公共事業が相次いだが、高い経済成長のおかげで税収も膨らみ均衡財政を維持することができた。</a:t>
            </a:r>
          </a:p>
          <a:p>
            <a:pPr>
              <a:spcBef>
                <a:spcPct val="50000"/>
              </a:spcBef>
            </a:pPr>
            <a:r>
              <a:rPr lang="ja-JP" altLang="en-US" sz="1800" dirty="0">
                <a:ea typeface="ＭＳ Ｐゴシック" charset="-128"/>
              </a:rPr>
              <a:t>しかし、昭和</a:t>
            </a:r>
            <a:r>
              <a:rPr lang="en-US" altLang="ja-JP" sz="1800" dirty="0">
                <a:ea typeface="ＭＳ Ｐゴシック" charset="-128"/>
              </a:rPr>
              <a:t>40</a:t>
            </a:r>
            <a:r>
              <a:rPr lang="ja-JP" altLang="en-US" sz="1800" dirty="0">
                <a:ea typeface="ＭＳ Ｐゴシック" charset="-128"/>
              </a:rPr>
              <a:t>年（</a:t>
            </a:r>
            <a:r>
              <a:rPr lang="en-US" altLang="ja-JP" sz="1800" dirty="0">
                <a:ea typeface="ＭＳ Ｐゴシック" charset="-128"/>
              </a:rPr>
              <a:t>1965</a:t>
            </a:r>
            <a:r>
              <a:rPr lang="ja-JP" altLang="en-US" sz="1800" dirty="0">
                <a:ea typeface="ＭＳ Ｐゴシック" charset="-128"/>
              </a:rPr>
              <a:t>年）に均衡財政は終わりを告げる。この年オリンピックの終了の反動で不況が始まる。これに対して国債の発行による政府支出の増加という景気対策が採られた。</a:t>
            </a:r>
          </a:p>
        </p:txBody>
      </p:sp>
      <p:sp>
        <p:nvSpPr>
          <p:cNvPr id="109573" name="AutoShape 5"/>
          <p:cNvSpPr>
            <a:spLocks noChangeArrowheads="1"/>
          </p:cNvSpPr>
          <p:nvPr/>
        </p:nvSpPr>
        <p:spPr bwMode="auto">
          <a:xfrm>
            <a:off x="7045303" y="3524230"/>
            <a:ext cx="1657350" cy="1943100"/>
          </a:xfrm>
          <a:prstGeom prst="wedgeEllipseCallout">
            <a:avLst>
              <a:gd name="adj1" fmla="val -64944"/>
              <a:gd name="adj2" fmla="val 29250"/>
            </a:avLst>
          </a:prstGeom>
          <a:solidFill>
            <a:schemeClr val="accent1"/>
          </a:solidFill>
          <a:ln w="9525">
            <a:solidFill>
              <a:schemeClr val="tx1"/>
            </a:solidFill>
            <a:miter lim="800000"/>
            <a:headEnd/>
            <a:tailEnd/>
          </a:ln>
          <a:effectLst/>
        </p:spPr>
        <p:txBody>
          <a:bodyPr/>
          <a:lstStyle/>
          <a:p>
            <a:pPr algn="ctr"/>
            <a:r>
              <a:rPr lang="ja-JP" altLang="en-US" sz="1800" dirty="0">
                <a:ea typeface="ＭＳ Ｐゴシック" charset="-128"/>
              </a:rPr>
              <a:t>東京</a:t>
            </a:r>
            <a:r>
              <a:rPr lang="ja-JP" altLang="en-US" sz="1800" dirty="0" smtClean="0">
                <a:ea typeface="ＭＳ Ｐゴシック" charset="-128"/>
              </a:rPr>
              <a:t>オリンピック</a:t>
            </a:r>
            <a:r>
              <a:rPr lang="ja-JP" altLang="en-US" sz="1800" dirty="0">
                <a:ea typeface="ＭＳ Ｐゴシック" charset="-128"/>
              </a:rPr>
              <a:t>が終ったらどうなるんだろ・・・</a:t>
            </a:r>
          </a:p>
        </p:txBody>
      </p:sp>
      <p:pic>
        <p:nvPicPr>
          <p:cNvPr id="109574" name="Picture 6" descr="MIXAN055"/>
          <p:cNvPicPr>
            <a:picLocks noChangeAspect="1" noChangeArrowheads="1" noCrop="1"/>
          </p:cNvPicPr>
          <p:nvPr/>
        </p:nvPicPr>
        <p:blipFill>
          <a:blip r:embed="rId2"/>
          <a:srcRect/>
          <a:stretch>
            <a:fillRect/>
          </a:stretch>
        </p:blipFill>
        <p:spPr bwMode="auto">
          <a:xfrm>
            <a:off x="7262790" y="2443142"/>
            <a:ext cx="1238250" cy="10572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図表 9"/>
          <p:cNvGraphicFramePr/>
          <p:nvPr/>
        </p:nvGraphicFramePr>
        <p:xfrm>
          <a:off x="1214414" y="428604"/>
          <a:ext cx="7086600" cy="714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0179" name="Rectangle 3"/>
          <p:cNvSpPr>
            <a:spLocks noGrp="1" noChangeArrowheads="1"/>
          </p:cNvSpPr>
          <p:nvPr>
            <p:ph idx="1"/>
          </p:nvPr>
        </p:nvSpPr>
        <p:spPr>
          <a:xfrm>
            <a:off x="1285852" y="1285860"/>
            <a:ext cx="7315226" cy="4857750"/>
          </a:xfrm>
        </p:spPr>
        <p:txBody>
          <a:bodyPr>
            <a:normAutofit lnSpcReduction="10000"/>
          </a:bodyPr>
          <a:lstStyle/>
          <a:p>
            <a:pPr>
              <a:buFontTx/>
              <a:buNone/>
            </a:pPr>
            <a:r>
              <a:rPr lang="ja-JP" altLang="en-US" sz="1800" dirty="0"/>
              <a:t>名目賃金が短期には容易に変更できない。</a:t>
            </a:r>
          </a:p>
          <a:p>
            <a:pPr>
              <a:buFontTx/>
              <a:buNone/>
            </a:pPr>
            <a:r>
              <a:rPr lang="ja-JP" altLang="en-US" sz="1800" dirty="0"/>
              <a:t>名目賃金が短期的に固定されている理由・・・</a:t>
            </a:r>
            <a:r>
              <a:rPr lang="ja-JP" altLang="en-US" sz="1800" dirty="0">
                <a:solidFill>
                  <a:srgbClr val="FF0000"/>
                </a:solidFill>
              </a:rPr>
              <a:t>賃金契約の制約</a:t>
            </a:r>
          </a:p>
          <a:p>
            <a:pPr>
              <a:buFontTx/>
              <a:buNone/>
            </a:pPr>
            <a:r>
              <a:rPr lang="ja-JP" altLang="en-US" sz="1800" dirty="0"/>
              <a:t>企業は業績が良いときには高い賃金契約を結んでも構わないと考え</a:t>
            </a:r>
          </a:p>
          <a:p>
            <a:pPr>
              <a:buFontTx/>
              <a:buNone/>
            </a:pPr>
            <a:r>
              <a:rPr lang="ja-JP" altLang="en-US" sz="1800" dirty="0"/>
              <a:t>る。逆に業績が不振のときには支払う賃金を下げたいと考える。</a:t>
            </a:r>
          </a:p>
          <a:p>
            <a:pPr>
              <a:buFontTx/>
              <a:buNone/>
            </a:pPr>
            <a:endParaRPr lang="ja-JP" altLang="en-US" sz="1800" dirty="0"/>
          </a:p>
          <a:p>
            <a:pPr>
              <a:buFontTx/>
              <a:buNone/>
            </a:pPr>
            <a:r>
              <a:rPr lang="ja-JP" altLang="en-US" sz="1800" dirty="0"/>
              <a:t>このように賃金支払いが行われると、賃金契約は経済の生産の</a:t>
            </a:r>
          </a:p>
          <a:p>
            <a:pPr>
              <a:buFontTx/>
              <a:buNone/>
            </a:pPr>
            <a:r>
              <a:rPr lang="ja-JP" altLang="en-US" sz="1800" dirty="0"/>
              <a:t>活動水準によって大きく変動してしまい、労働者の多くは</a:t>
            </a:r>
          </a:p>
          <a:p>
            <a:pPr>
              <a:buFontTx/>
              <a:buNone/>
            </a:pPr>
            <a:r>
              <a:rPr lang="ja-JP" altLang="en-US" sz="1800" dirty="0"/>
              <a:t>この大きな変動を嫌う。</a:t>
            </a:r>
          </a:p>
          <a:p>
            <a:pPr>
              <a:buFontTx/>
              <a:buNone/>
            </a:pPr>
            <a:endParaRPr lang="ja-JP" altLang="en-US" sz="1800" dirty="0"/>
          </a:p>
          <a:p>
            <a:pPr>
              <a:buFontTx/>
              <a:buNone/>
            </a:pPr>
            <a:r>
              <a:rPr lang="ja-JP" altLang="en-US" sz="1800" dirty="0"/>
              <a:t>そこで、労働者は経済の浮き沈みに左右されないような</a:t>
            </a:r>
          </a:p>
          <a:p>
            <a:pPr>
              <a:buFontTx/>
              <a:buNone/>
            </a:pPr>
            <a:r>
              <a:rPr lang="ja-JP" altLang="en-US" sz="1800" dirty="0"/>
              <a:t>賃金契約を企業と結ぼうとする。</a:t>
            </a:r>
          </a:p>
          <a:p>
            <a:pPr>
              <a:buFontTx/>
              <a:buNone/>
            </a:pPr>
            <a:endParaRPr lang="ja-JP" altLang="en-US" sz="1800" dirty="0"/>
          </a:p>
          <a:p>
            <a:pPr>
              <a:buFontTx/>
              <a:buNone/>
            </a:pPr>
            <a:r>
              <a:rPr lang="ja-JP" altLang="en-US" sz="1800" dirty="0"/>
              <a:t>企業は経済の変動リスクを避ける手段を持っているので、</a:t>
            </a:r>
          </a:p>
          <a:p>
            <a:pPr>
              <a:buFontTx/>
              <a:buNone/>
            </a:pPr>
            <a:r>
              <a:rPr lang="ja-JP" altLang="en-US" sz="1800" dirty="0"/>
              <a:t>このような労働者の意向を考慮して賃金契約を結ぶ用意がある。</a:t>
            </a:r>
          </a:p>
        </p:txBody>
      </p:sp>
      <p:sp>
        <p:nvSpPr>
          <p:cNvPr id="7" name="下矢印 6"/>
          <p:cNvSpPr/>
          <p:nvPr/>
        </p:nvSpPr>
        <p:spPr>
          <a:xfrm>
            <a:off x="4386236" y="2589191"/>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8" name="下矢印 7"/>
          <p:cNvSpPr/>
          <p:nvPr/>
        </p:nvSpPr>
        <p:spPr>
          <a:xfrm>
            <a:off x="4386236" y="3732199"/>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9" name="下矢印 8"/>
          <p:cNvSpPr/>
          <p:nvPr/>
        </p:nvSpPr>
        <p:spPr>
          <a:xfrm>
            <a:off x="4429694" y="4871440"/>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Text Box 4"/>
          <p:cNvSpPr txBox="1">
            <a:spLocks noChangeArrowheads="1"/>
          </p:cNvSpPr>
          <p:nvPr/>
        </p:nvSpPr>
        <p:spPr bwMode="auto">
          <a:xfrm>
            <a:off x="1214414" y="500042"/>
            <a:ext cx="7743854" cy="535531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財政特例法により国債が発行されたが、このときの発行額は</a:t>
            </a:r>
            <a:r>
              <a:rPr lang="en-US" altLang="ja-JP" sz="1800" dirty="0">
                <a:ea typeface="ＭＳ Ｐゴシック" charset="-128"/>
              </a:rPr>
              <a:t>2500</a:t>
            </a:r>
            <a:r>
              <a:rPr lang="ja-JP" altLang="en-US" sz="1800" dirty="0">
                <a:ea typeface="ＭＳ Ｐゴシック" charset="-128"/>
              </a:rPr>
              <a:t>億円だった。このときに発行された国債は</a:t>
            </a:r>
            <a:r>
              <a:rPr lang="ja-JP" altLang="en-US" sz="1800" dirty="0">
                <a:solidFill>
                  <a:srgbClr val="FF0000"/>
                </a:solidFill>
                <a:ea typeface="ＭＳ Ｐゴシック" charset="-128"/>
              </a:rPr>
              <a:t>建設国債</a:t>
            </a:r>
            <a:r>
              <a:rPr lang="ja-JP" altLang="en-US" sz="1800" dirty="0">
                <a:ea typeface="ＭＳ Ｐゴシック" charset="-128"/>
              </a:rPr>
              <a:t>というもので、公共事業などを中心にまかなうものだった。つまり将来への投資という色合いが強かった。</a:t>
            </a:r>
          </a:p>
          <a:p>
            <a:pPr>
              <a:spcBef>
                <a:spcPct val="50000"/>
              </a:spcBef>
            </a:pPr>
            <a:r>
              <a:rPr lang="ja-JP" altLang="en-US" sz="1800" dirty="0">
                <a:ea typeface="ＭＳ Ｐゴシック" charset="-128"/>
              </a:rPr>
              <a:t>・</a:t>
            </a:r>
            <a:r>
              <a:rPr lang="en-US" altLang="ja-JP" sz="1800" dirty="0">
                <a:ea typeface="ＭＳ Ｐゴシック" charset="-128"/>
              </a:rPr>
              <a:t>1970</a:t>
            </a:r>
            <a:r>
              <a:rPr lang="ja-JP" altLang="en-US" sz="1800" dirty="0">
                <a:ea typeface="ＭＳ Ｐゴシック" charset="-128"/>
              </a:rPr>
              <a:t>年代</a:t>
            </a:r>
          </a:p>
          <a:p>
            <a:pPr>
              <a:spcBef>
                <a:spcPct val="50000"/>
              </a:spcBef>
            </a:pPr>
            <a:r>
              <a:rPr lang="ja-JP" altLang="en-US" sz="1800" dirty="0">
                <a:ea typeface="ＭＳ Ｐゴシック" charset="-128"/>
              </a:rPr>
              <a:t>石油ショックの発生。これは第</a:t>
            </a:r>
            <a:r>
              <a:rPr lang="en-US" altLang="ja-JP" sz="1800" dirty="0">
                <a:ea typeface="ＭＳ Ｐゴシック" charset="-128"/>
              </a:rPr>
              <a:t>4</a:t>
            </a:r>
            <a:r>
              <a:rPr lang="ja-JP" altLang="en-US" sz="1800" dirty="0">
                <a:ea typeface="ＭＳ Ｐゴシック" charset="-128"/>
              </a:rPr>
              <a:t>次中東戦争のときに、石油輸出国が原油価格を大幅に値上げしたことに起因。</a:t>
            </a:r>
          </a:p>
          <a:p>
            <a:pPr>
              <a:spcBef>
                <a:spcPct val="50000"/>
              </a:spcBef>
            </a:pPr>
            <a:r>
              <a:rPr lang="ja-JP" altLang="en-US" sz="1800" dirty="0">
                <a:ea typeface="ＭＳ Ｐゴシック" charset="-128"/>
              </a:rPr>
              <a:t>この原油価格の上昇は石油に頼る日本経済に大きな打撃を与えた。（この場合の理論的帰結は</a:t>
            </a:r>
            <a:r>
              <a:rPr lang="en-US" altLang="ja-JP" sz="1800" dirty="0">
                <a:ea typeface="ＭＳ Ｐゴシック" charset="-128"/>
              </a:rPr>
              <a:t>10.6</a:t>
            </a:r>
            <a:r>
              <a:rPr lang="ja-JP" altLang="en-US" sz="1800" dirty="0">
                <a:ea typeface="ＭＳ Ｐゴシック" charset="-128"/>
              </a:rPr>
              <a:t>節を参照）</a:t>
            </a:r>
          </a:p>
          <a:p>
            <a:pPr>
              <a:spcBef>
                <a:spcPct val="50000"/>
              </a:spcBef>
            </a:pPr>
            <a:r>
              <a:rPr lang="ja-JP" altLang="en-US" sz="1800" dirty="0">
                <a:ea typeface="ＭＳ Ｐゴシック" charset="-128"/>
              </a:rPr>
              <a:t>スタグフレーションと呼ばれる物価の上昇と生産水準の低下、それに伴う失業の増加が起こった。</a:t>
            </a:r>
          </a:p>
          <a:p>
            <a:pPr>
              <a:spcBef>
                <a:spcPct val="50000"/>
              </a:spcBef>
            </a:pPr>
            <a:r>
              <a:rPr lang="ja-JP" altLang="en-US" sz="1800" dirty="0">
                <a:ea typeface="ＭＳ Ｐゴシック" charset="-128"/>
              </a:rPr>
              <a:t>これに対して政府は</a:t>
            </a:r>
            <a:r>
              <a:rPr lang="en-US" altLang="ja-JP" sz="1800" dirty="0">
                <a:ea typeface="ＭＳ Ｐゴシック" charset="-128"/>
              </a:rPr>
              <a:t>1975</a:t>
            </a:r>
            <a:r>
              <a:rPr lang="ja-JP" altLang="en-US" sz="1800" dirty="0">
                <a:ea typeface="ＭＳ Ｐゴシック" charset="-128"/>
              </a:rPr>
              <a:t>年に初めて</a:t>
            </a:r>
            <a:r>
              <a:rPr lang="ja-JP" altLang="en-US" sz="1800" dirty="0">
                <a:solidFill>
                  <a:srgbClr val="FF0000"/>
                </a:solidFill>
                <a:ea typeface="ＭＳ Ｐゴシック" charset="-128"/>
              </a:rPr>
              <a:t>赤字国債</a:t>
            </a:r>
            <a:r>
              <a:rPr lang="ja-JP" altLang="en-US" sz="1800" dirty="0">
                <a:ea typeface="ＭＳ Ｐゴシック" charset="-128"/>
              </a:rPr>
              <a:t>を発行することになった。　</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建設</a:t>
            </a:r>
            <a:r>
              <a:rPr lang="ja-JP" altLang="en-US" sz="1800" dirty="0">
                <a:ea typeface="ＭＳ Ｐゴシック" charset="-128"/>
              </a:rPr>
              <a:t>国債と異なり政府の経常的な出費（社会保障費や人件費など）をまかなうために発行するもの。　</a:t>
            </a:r>
          </a:p>
          <a:p>
            <a:pPr>
              <a:spcBef>
                <a:spcPct val="50000"/>
              </a:spcBef>
            </a:pPr>
            <a:r>
              <a:rPr lang="ja-JP" altLang="en-US" sz="1800" dirty="0">
                <a:ea typeface="ＭＳ Ｐゴシック" charset="-128"/>
              </a:rPr>
              <a:t>これ以降、財政赤字は拡大を続け、国債の発行も加速する。　　</a:t>
            </a:r>
          </a:p>
        </p:txBody>
      </p:sp>
      <p:sp>
        <p:nvSpPr>
          <p:cNvPr id="110597" name="Oval 5"/>
          <p:cNvSpPr>
            <a:spLocks noChangeArrowheads="1"/>
          </p:cNvSpPr>
          <p:nvPr/>
        </p:nvSpPr>
        <p:spPr bwMode="auto">
          <a:xfrm>
            <a:off x="4743426" y="3879833"/>
            <a:ext cx="936625" cy="503237"/>
          </a:xfrm>
          <a:prstGeom prst="ellipse">
            <a:avLst/>
          </a:prstGeom>
          <a:noFill/>
          <a:ln w="9525">
            <a:solidFill>
              <a:srgbClr val="FF0000"/>
            </a:solidFill>
            <a:round/>
            <a:headEnd/>
            <a:tailEnd/>
          </a:ln>
          <a:effectLst/>
        </p:spPr>
        <p:txBody>
          <a:bodyPr wrap="none" anchor="ctr"/>
          <a:lstStyle/>
          <a:p>
            <a:endParaRPr lang="ja-JP" altLang="en-US"/>
          </a:p>
        </p:txBody>
      </p:sp>
      <p:sp>
        <p:nvSpPr>
          <p:cNvPr id="110598" name="Line 6"/>
          <p:cNvSpPr>
            <a:spLocks noChangeShapeType="1"/>
          </p:cNvSpPr>
          <p:nvPr/>
        </p:nvSpPr>
        <p:spPr bwMode="auto">
          <a:xfrm flipH="1">
            <a:off x="4743426" y="4451337"/>
            <a:ext cx="431800" cy="288925"/>
          </a:xfrm>
          <a:prstGeom prst="line">
            <a:avLst/>
          </a:prstGeom>
          <a:noFill/>
          <a:ln w="9525">
            <a:solidFill>
              <a:srgbClr val="FF0000"/>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Text Box 4"/>
          <p:cNvSpPr txBox="1">
            <a:spLocks noChangeArrowheads="1"/>
          </p:cNvSpPr>
          <p:nvPr/>
        </p:nvSpPr>
        <p:spPr bwMode="auto">
          <a:xfrm>
            <a:off x="1328708" y="571480"/>
            <a:ext cx="7815292" cy="4939814"/>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a:t>
            </a:r>
            <a:r>
              <a:rPr lang="en-US" altLang="ja-JP" sz="1800" dirty="0">
                <a:ea typeface="ＭＳ Ｐゴシック" charset="-128"/>
              </a:rPr>
              <a:t>1980</a:t>
            </a:r>
            <a:r>
              <a:rPr lang="ja-JP" altLang="en-US" sz="1800" dirty="0">
                <a:ea typeface="ＭＳ Ｐゴシック" charset="-128"/>
              </a:rPr>
              <a:t>年代</a:t>
            </a:r>
          </a:p>
          <a:p>
            <a:pPr>
              <a:spcBef>
                <a:spcPct val="50000"/>
              </a:spcBef>
            </a:pPr>
            <a:r>
              <a:rPr lang="ja-JP" altLang="en-US" sz="1800" dirty="0">
                <a:ea typeface="ＭＳ Ｐゴシック" charset="-128"/>
              </a:rPr>
              <a:t>財政再建を行うように政策が転換する。</a:t>
            </a:r>
          </a:p>
          <a:p>
            <a:pPr>
              <a:spcBef>
                <a:spcPct val="50000"/>
              </a:spcBef>
            </a:pPr>
            <a:r>
              <a:rPr lang="ja-JP" altLang="en-US" sz="1800" dirty="0">
                <a:ea typeface="ＭＳ Ｐゴシック" charset="-128"/>
              </a:rPr>
              <a:t>当初は</a:t>
            </a:r>
            <a:r>
              <a:rPr lang="en-US" altLang="ja-JP" sz="1800" dirty="0">
                <a:ea typeface="ＭＳ Ｐゴシック" charset="-128"/>
              </a:rPr>
              <a:t>1978</a:t>
            </a:r>
            <a:r>
              <a:rPr lang="ja-JP" altLang="en-US" sz="1800" dirty="0">
                <a:ea typeface="ＭＳ Ｐゴシック" charset="-128"/>
              </a:rPr>
              <a:t>年に起こった第</a:t>
            </a:r>
            <a:r>
              <a:rPr lang="en-US" altLang="ja-JP" sz="1800" dirty="0">
                <a:ea typeface="ＭＳ Ｐゴシック" charset="-128"/>
              </a:rPr>
              <a:t>2</a:t>
            </a:r>
            <a:r>
              <a:rPr lang="ja-JP" altLang="en-US" sz="1800" dirty="0">
                <a:ea typeface="ＭＳ Ｐゴシック" charset="-128"/>
              </a:rPr>
              <a:t>次石油ショックにより財政再建は難航。</a:t>
            </a:r>
          </a:p>
          <a:p>
            <a:pPr>
              <a:spcBef>
                <a:spcPct val="50000"/>
              </a:spcBef>
            </a:pPr>
            <a:r>
              <a:rPr lang="en-US" altLang="ja-JP" sz="1800" dirty="0">
                <a:ea typeface="ＭＳ Ｐゴシック" charset="-128"/>
              </a:rPr>
              <a:t>1983</a:t>
            </a:r>
            <a:r>
              <a:rPr lang="ja-JP" altLang="en-US" sz="1800" dirty="0">
                <a:ea typeface="ＭＳ Ｐゴシック" charset="-128"/>
              </a:rPr>
              <a:t>年度から</a:t>
            </a:r>
            <a:r>
              <a:rPr lang="en-US" altLang="ja-JP" sz="1800" dirty="0">
                <a:ea typeface="ＭＳ Ｐゴシック" charset="-128"/>
              </a:rPr>
              <a:t>1987</a:t>
            </a:r>
            <a:r>
              <a:rPr lang="ja-JP" altLang="en-US" sz="1800" dirty="0">
                <a:ea typeface="ＭＳ Ｐゴシック" charset="-128"/>
              </a:rPr>
              <a:t>年度まで政府は政府支出を削減し続ける。</a:t>
            </a:r>
          </a:p>
          <a:p>
            <a:pPr>
              <a:spcBef>
                <a:spcPct val="50000"/>
              </a:spcBef>
            </a:pPr>
            <a:r>
              <a:rPr lang="en-US" altLang="ja-JP" sz="1800" dirty="0">
                <a:ea typeface="ＭＳ Ｐゴシック" charset="-128"/>
              </a:rPr>
              <a:t>1980</a:t>
            </a:r>
            <a:r>
              <a:rPr lang="ja-JP" altLang="en-US" sz="1800" dirty="0">
                <a:ea typeface="ＭＳ Ｐゴシック" charset="-128"/>
              </a:rPr>
              <a:t>年代後半はバブル景気ともいわれるように経済活動は活発になったために税収も伸び財政再建を達成する。建設国債への依存は続くが、赤字国債への依存からは脱却した。</a:t>
            </a:r>
          </a:p>
          <a:p>
            <a:pPr>
              <a:spcBef>
                <a:spcPct val="50000"/>
              </a:spcBef>
            </a:pPr>
            <a:r>
              <a:rPr lang="ja-JP" altLang="en-US" sz="1800" dirty="0">
                <a:ea typeface="ＭＳ Ｐゴシック" charset="-128"/>
              </a:rPr>
              <a:t>・</a:t>
            </a:r>
            <a:r>
              <a:rPr lang="en-US" altLang="ja-JP" sz="1800" dirty="0">
                <a:ea typeface="ＭＳ Ｐゴシック" charset="-128"/>
              </a:rPr>
              <a:t>1990</a:t>
            </a:r>
            <a:r>
              <a:rPr lang="ja-JP" altLang="en-US" sz="1800" dirty="0">
                <a:ea typeface="ＭＳ Ｐゴシック" charset="-128"/>
              </a:rPr>
              <a:t>年代</a:t>
            </a:r>
          </a:p>
          <a:p>
            <a:pPr>
              <a:spcBef>
                <a:spcPct val="50000"/>
              </a:spcBef>
            </a:pPr>
            <a:r>
              <a:rPr lang="ja-JP" altLang="en-US" sz="1800" dirty="0">
                <a:ea typeface="ＭＳ Ｐゴシック" charset="-128"/>
              </a:rPr>
              <a:t>事態は一変する。</a:t>
            </a:r>
            <a:r>
              <a:rPr lang="en-US" altLang="ja-JP" sz="1800" dirty="0">
                <a:ea typeface="ＭＳ Ｐゴシック" charset="-128"/>
              </a:rPr>
              <a:t>1980</a:t>
            </a:r>
            <a:r>
              <a:rPr lang="ja-JP" altLang="en-US" sz="1800" dirty="0">
                <a:ea typeface="ＭＳ Ｐゴシック" charset="-128"/>
              </a:rPr>
              <a:t>年代後半のバブル期に急上昇した地価や株価のような資産価格を押さえ込むための政策が採られた。</a:t>
            </a:r>
          </a:p>
          <a:p>
            <a:pPr>
              <a:spcBef>
                <a:spcPct val="50000"/>
              </a:spcBef>
            </a:pPr>
            <a:r>
              <a:rPr lang="ja-JP" altLang="en-US" sz="1800" dirty="0">
                <a:ea typeface="ＭＳ Ｐゴシック" charset="-128"/>
              </a:rPr>
              <a:t>＊土地に対する税を強化して地価税を導入。</a:t>
            </a:r>
          </a:p>
          <a:p>
            <a:pPr>
              <a:spcBef>
                <a:spcPct val="50000"/>
              </a:spcBef>
            </a:pPr>
            <a:r>
              <a:rPr lang="ja-JP" altLang="en-US" sz="1800" dirty="0">
                <a:ea typeface="ＭＳ Ｐゴシック" charset="-128"/>
              </a:rPr>
              <a:t>＊不動産融資の総量規制と呼ばれる金融機関に対する政策を実施。</a:t>
            </a:r>
          </a:p>
          <a:p>
            <a:pPr>
              <a:spcBef>
                <a:spcPct val="50000"/>
              </a:spcBef>
            </a:pPr>
            <a:r>
              <a:rPr lang="ja-JP" altLang="en-US" sz="1800" dirty="0">
                <a:ea typeface="ＭＳ Ｐゴシック" charset="-128"/>
              </a:rPr>
              <a:t>＊金融機関の土地に対する融資を制限。</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Text Box 4"/>
          <p:cNvSpPr txBox="1">
            <a:spLocks noChangeArrowheads="1"/>
          </p:cNvSpPr>
          <p:nvPr/>
        </p:nvSpPr>
        <p:spPr bwMode="auto">
          <a:xfrm>
            <a:off x="1185864" y="620713"/>
            <a:ext cx="7743854" cy="1338828"/>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そのため不動産価格は下落していった。土地を担保にして融資を行っていた銀行は貸し出した資金を回収できなくなり、銀行は多額の不良債権を抱えることになった。</a:t>
            </a:r>
          </a:p>
          <a:p>
            <a:pPr>
              <a:spcBef>
                <a:spcPct val="50000"/>
              </a:spcBef>
            </a:pPr>
            <a:r>
              <a:rPr lang="ja-JP" altLang="en-US" sz="1800" dirty="0">
                <a:ea typeface="ＭＳ Ｐゴシック" charset="-128"/>
              </a:rPr>
              <a:t>これらが引き金となり</a:t>
            </a:r>
            <a:r>
              <a:rPr lang="en-US" altLang="ja-JP" sz="1800" dirty="0">
                <a:ea typeface="ＭＳ Ｐゴシック" charset="-128"/>
              </a:rPr>
              <a:t>1991</a:t>
            </a:r>
            <a:r>
              <a:rPr lang="ja-JP" altLang="en-US" sz="1800" dirty="0">
                <a:ea typeface="ＭＳ Ｐゴシック" charset="-128"/>
              </a:rPr>
              <a:t>年以降の長い不況へと突入してゆく。</a:t>
            </a:r>
          </a:p>
        </p:txBody>
      </p:sp>
      <p:sp>
        <p:nvSpPr>
          <p:cNvPr id="112645" name="Line 5"/>
          <p:cNvSpPr>
            <a:spLocks noChangeShapeType="1"/>
          </p:cNvSpPr>
          <p:nvPr/>
        </p:nvSpPr>
        <p:spPr bwMode="auto">
          <a:xfrm>
            <a:off x="3786182" y="1357298"/>
            <a:ext cx="0" cy="144462"/>
          </a:xfrm>
          <a:prstGeom prst="line">
            <a:avLst/>
          </a:prstGeom>
          <a:noFill/>
          <a:ln w="9525">
            <a:solidFill>
              <a:schemeClr val="tx1"/>
            </a:solidFill>
            <a:round/>
            <a:headEnd/>
            <a:tailEnd type="triangle" w="med" len="med"/>
          </a:ln>
          <a:effectLst/>
        </p:spPr>
        <p:txBody>
          <a:bodyPr/>
          <a:lstStyle/>
          <a:p>
            <a:endParaRPr lang="ja-JP" altLang="en-US"/>
          </a:p>
        </p:txBody>
      </p:sp>
      <p:sp>
        <p:nvSpPr>
          <p:cNvPr id="112646" name="Line 6"/>
          <p:cNvSpPr>
            <a:spLocks noChangeShapeType="1"/>
          </p:cNvSpPr>
          <p:nvPr/>
        </p:nvSpPr>
        <p:spPr bwMode="auto">
          <a:xfrm>
            <a:off x="3778252" y="1989138"/>
            <a:ext cx="0" cy="215900"/>
          </a:xfrm>
          <a:prstGeom prst="line">
            <a:avLst/>
          </a:prstGeom>
          <a:noFill/>
          <a:ln w="9525">
            <a:solidFill>
              <a:schemeClr val="tx1"/>
            </a:solidFill>
            <a:round/>
            <a:headEnd/>
            <a:tailEnd type="triangle" w="med" len="med"/>
          </a:ln>
          <a:effectLst/>
        </p:spPr>
        <p:txBody>
          <a:bodyPr/>
          <a:lstStyle/>
          <a:p>
            <a:endParaRPr lang="ja-JP" altLang="en-US"/>
          </a:p>
        </p:txBody>
      </p:sp>
      <p:sp>
        <p:nvSpPr>
          <p:cNvPr id="112647" name="Text Box 7"/>
          <p:cNvSpPr txBox="1">
            <a:spLocks noChangeArrowheads="1"/>
          </p:cNvSpPr>
          <p:nvPr/>
        </p:nvSpPr>
        <p:spPr bwMode="auto">
          <a:xfrm>
            <a:off x="1214414" y="2500306"/>
            <a:ext cx="7672416" cy="2723823"/>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このような不況に対処するために</a:t>
            </a:r>
            <a:r>
              <a:rPr lang="en-US" altLang="ja-JP" sz="1800" dirty="0">
                <a:ea typeface="ＭＳ Ｐゴシック" charset="-128"/>
              </a:rPr>
              <a:t>1994</a:t>
            </a:r>
            <a:r>
              <a:rPr lang="ja-JP" altLang="en-US" sz="1800" dirty="0">
                <a:ea typeface="ＭＳ Ｐゴシック" charset="-128"/>
              </a:rPr>
              <a:t>年に再び赤字国債が発行された。</a:t>
            </a:r>
          </a:p>
          <a:p>
            <a:pPr>
              <a:spcBef>
                <a:spcPct val="50000"/>
              </a:spcBef>
            </a:pPr>
            <a:r>
              <a:rPr lang="en-US" altLang="ja-JP" sz="1800" dirty="0">
                <a:ea typeface="ＭＳ Ｐゴシック" charset="-128"/>
              </a:rPr>
              <a:t>1996</a:t>
            </a:r>
            <a:r>
              <a:rPr lang="ja-JP" altLang="en-US" sz="1800" dirty="0">
                <a:ea typeface="ＭＳ Ｐゴシック" charset="-128"/>
              </a:rPr>
              <a:t>年に景気の回復が始まり、それを受けて</a:t>
            </a:r>
            <a:r>
              <a:rPr lang="en-US" altLang="ja-JP" sz="1800" dirty="0">
                <a:ea typeface="ＭＳ Ｐゴシック" charset="-128"/>
              </a:rPr>
              <a:t>1996</a:t>
            </a:r>
            <a:r>
              <a:rPr lang="ja-JP" altLang="en-US" sz="1800" dirty="0">
                <a:ea typeface="ＭＳ Ｐゴシック" charset="-128"/>
              </a:rPr>
              <a:t>年に財政構造改革法が施行され財政再建が再び試みられようとした。</a:t>
            </a:r>
          </a:p>
          <a:p>
            <a:pPr>
              <a:spcBef>
                <a:spcPct val="50000"/>
              </a:spcBef>
            </a:pPr>
            <a:r>
              <a:rPr lang="ja-JP" altLang="en-US" sz="1800" dirty="0">
                <a:ea typeface="ＭＳ Ｐゴシック" charset="-128"/>
              </a:rPr>
              <a:t>一方、このときに政府は消費税率を</a:t>
            </a:r>
            <a:r>
              <a:rPr lang="en-US" altLang="ja-JP" sz="1800" dirty="0">
                <a:ea typeface="ＭＳ Ｐゴシック" charset="-128"/>
              </a:rPr>
              <a:t>3%</a:t>
            </a:r>
            <a:r>
              <a:rPr lang="ja-JP" altLang="en-US" sz="1800" dirty="0">
                <a:ea typeface="ＭＳ Ｐゴシック" charset="-128"/>
              </a:rPr>
              <a:t>から</a:t>
            </a:r>
            <a:r>
              <a:rPr lang="en-US" altLang="ja-JP" sz="1800" dirty="0">
                <a:ea typeface="ＭＳ Ｐゴシック" charset="-128"/>
              </a:rPr>
              <a:t>5%</a:t>
            </a:r>
            <a:r>
              <a:rPr lang="ja-JP" altLang="en-US" sz="1800" dirty="0" err="1">
                <a:ea typeface="ＭＳ Ｐゴシック" charset="-128"/>
              </a:rPr>
              <a:t>へと</a:t>
            </a:r>
            <a:r>
              <a:rPr lang="ja-JP" altLang="en-US" sz="1800" dirty="0">
                <a:ea typeface="ＭＳ Ｐゴシック" charset="-128"/>
              </a:rPr>
              <a:t>上昇させた。その結果、景気は再び落ち込み多数の金融機関が破綻する。そのため政府は再び国債の発行を進めてゆくことになってしまう。</a:t>
            </a:r>
          </a:p>
          <a:p>
            <a:pPr>
              <a:spcBef>
                <a:spcPct val="50000"/>
              </a:spcBef>
            </a:pPr>
            <a:r>
              <a:rPr lang="ja-JP" altLang="en-US" sz="1800" dirty="0">
                <a:ea typeface="ＭＳ Ｐゴシック" charset="-128"/>
              </a:rPr>
              <a:t>現在の政府はその方針として</a:t>
            </a:r>
            <a:r>
              <a:rPr lang="ja-JP" altLang="en-US" sz="1800" dirty="0" smtClean="0">
                <a:ea typeface="ＭＳ Ｐゴシック" charset="-128"/>
              </a:rPr>
              <a:t>、プライマリー・バランス（次節で説明）を</a:t>
            </a:r>
            <a:r>
              <a:rPr lang="en-US" altLang="ja-JP" sz="1800" dirty="0" smtClean="0">
                <a:ea typeface="ＭＳ Ｐゴシック" charset="-128"/>
              </a:rPr>
              <a:t>2020</a:t>
            </a:r>
            <a:r>
              <a:rPr lang="ja-JP" altLang="en-US" sz="1800" dirty="0" smtClean="0">
                <a:ea typeface="ＭＳ Ｐゴシック" charset="-128"/>
              </a:rPr>
              <a:t>年に</a:t>
            </a:r>
            <a:r>
              <a:rPr lang="ja-JP" altLang="en-US" sz="1800" dirty="0">
                <a:ea typeface="ＭＳ Ｐゴシック" charset="-128"/>
              </a:rPr>
              <a:t>は黒字化することを目指す。</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142976" y="2643182"/>
            <a:ext cx="7358114" cy="121444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aphicFrame>
        <p:nvGraphicFramePr>
          <p:cNvPr id="9" name="図表 8"/>
          <p:cNvGraphicFramePr/>
          <p:nvPr/>
        </p:nvGraphicFramePr>
        <p:xfrm>
          <a:off x="1285852" y="214290"/>
          <a:ext cx="7498080" cy="101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3667" name="Rectangle 3"/>
          <p:cNvSpPr>
            <a:spLocks noGrp="1" noChangeArrowheads="1"/>
          </p:cNvSpPr>
          <p:nvPr>
            <p:ph idx="1"/>
          </p:nvPr>
        </p:nvSpPr>
        <p:spPr>
          <a:xfrm>
            <a:off x="1279524" y="1412875"/>
            <a:ext cx="7650193" cy="4713288"/>
          </a:xfrm>
        </p:spPr>
        <p:txBody>
          <a:bodyPr/>
          <a:lstStyle/>
          <a:p>
            <a:pPr>
              <a:buFontTx/>
              <a:buNone/>
            </a:pPr>
            <a:r>
              <a:rPr lang="ja-JP" altLang="en-US" sz="1800" dirty="0"/>
              <a:t>政府の予算制約はどのように表せるだろうか。</a:t>
            </a:r>
          </a:p>
          <a:p>
            <a:pPr>
              <a:buFontTx/>
              <a:buNone/>
            </a:pPr>
            <a:r>
              <a:rPr lang="ja-JP" altLang="en-US" sz="1800" dirty="0"/>
              <a:t>まず初めに政府がどれほどの借金をする必要がある</a:t>
            </a:r>
            <a:r>
              <a:rPr lang="ja-JP" altLang="en-US" sz="1800" dirty="0" smtClean="0"/>
              <a:t>か見て</a:t>
            </a:r>
            <a:r>
              <a:rPr lang="ja-JP" altLang="en-US" sz="1800" dirty="0"/>
              <a:t>みよう</a:t>
            </a:r>
            <a:r>
              <a:rPr lang="ja-JP" altLang="en-US" sz="1800" dirty="0" smtClean="0"/>
              <a:t>。</a:t>
            </a:r>
            <a:endParaRPr lang="en-US" altLang="ja-JP" sz="1800" dirty="0" smtClean="0"/>
          </a:p>
          <a:p>
            <a:pPr>
              <a:buFontTx/>
              <a:buNone/>
            </a:pPr>
            <a:r>
              <a:rPr lang="ja-JP" altLang="en-US" sz="1800" dirty="0" smtClean="0"/>
              <a:t>基本</a:t>
            </a:r>
            <a:r>
              <a:rPr lang="ja-JP" altLang="en-US" sz="1800" dirty="0"/>
              <a:t>となるのは財政赤字で、次のように</a:t>
            </a:r>
            <a:r>
              <a:rPr lang="ja-JP" altLang="en-US" sz="1800" dirty="0" smtClean="0"/>
              <a:t>定義</a:t>
            </a:r>
            <a:r>
              <a:rPr lang="ja-JP" altLang="en-US" sz="1800" dirty="0"/>
              <a:t>される。</a:t>
            </a:r>
          </a:p>
          <a:p>
            <a:pPr>
              <a:buFontTx/>
              <a:buNone/>
            </a:pPr>
            <a:endParaRPr lang="en-US" altLang="ja-JP" sz="1800" dirty="0" smtClean="0"/>
          </a:p>
          <a:p>
            <a:pPr>
              <a:buFontTx/>
              <a:buNone/>
            </a:pPr>
            <a:r>
              <a:rPr lang="ja-JP" altLang="en-US" sz="1800" dirty="0" smtClean="0"/>
              <a:t>（</a:t>
            </a:r>
            <a:r>
              <a:rPr lang="ja-JP" altLang="en-US" sz="1800" dirty="0"/>
              <a:t>第</a:t>
            </a:r>
            <a:r>
              <a:rPr lang="en-US" altLang="ja-JP" sz="1800" dirty="0"/>
              <a:t>1</a:t>
            </a:r>
            <a:r>
              <a:rPr lang="ja-JP" altLang="en-US" sz="1800" dirty="0"/>
              <a:t>次的）財政赤字＝政府支出－税収</a:t>
            </a:r>
          </a:p>
        </p:txBody>
      </p:sp>
      <p:sp>
        <p:nvSpPr>
          <p:cNvPr id="113668" name="Oval 4"/>
          <p:cNvSpPr>
            <a:spLocks noChangeArrowheads="1"/>
          </p:cNvSpPr>
          <p:nvPr/>
        </p:nvSpPr>
        <p:spPr bwMode="auto">
          <a:xfrm>
            <a:off x="1500166" y="2786058"/>
            <a:ext cx="2160588" cy="433388"/>
          </a:xfrm>
          <a:prstGeom prst="ellipse">
            <a:avLst/>
          </a:prstGeom>
          <a:noFill/>
          <a:ln w="9525">
            <a:solidFill>
              <a:srgbClr val="FF0000"/>
            </a:solidFill>
            <a:round/>
            <a:headEnd/>
            <a:tailEnd/>
          </a:ln>
          <a:effectLst/>
        </p:spPr>
        <p:txBody>
          <a:bodyPr wrap="none" anchor="ctr"/>
          <a:lstStyle/>
          <a:p>
            <a:endParaRPr lang="ja-JP" altLang="en-US"/>
          </a:p>
        </p:txBody>
      </p:sp>
      <p:sp>
        <p:nvSpPr>
          <p:cNvPr id="113669" name="Line 5"/>
          <p:cNvSpPr>
            <a:spLocks noChangeShapeType="1"/>
          </p:cNvSpPr>
          <p:nvPr/>
        </p:nvSpPr>
        <p:spPr bwMode="auto">
          <a:xfrm>
            <a:off x="2268538" y="3141663"/>
            <a:ext cx="0" cy="287337"/>
          </a:xfrm>
          <a:prstGeom prst="line">
            <a:avLst/>
          </a:prstGeom>
          <a:noFill/>
          <a:ln w="19050">
            <a:solidFill>
              <a:srgbClr val="FF0000"/>
            </a:solidFill>
            <a:round/>
            <a:headEnd/>
            <a:tailEnd type="triangle" w="med" len="med"/>
          </a:ln>
          <a:effectLst/>
        </p:spPr>
        <p:txBody>
          <a:bodyPr/>
          <a:lstStyle/>
          <a:p>
            <a:endParaRPr lang="ja-JP" altLang="en-US"/>
          </a:p>
        </p:txBody>
      </p:sp>
      <p:sp>
        <p:nvSpPr>
          <p:cNvPr id="113670" name="Text Box 6"/>
          <p:cNvSpPr txBox="1">
            <a:spLocks noChangeArrowheads="1"/>
          </p:cNvSpPr>
          <p:nvPr/>
        </p:nvSpPr>
        <p:spPr bwMode="auto">
          <a:xfrm>
            <a:off x="1331913" y="3357563"/>
            <a:ext cx="5256212" cy="366712"/>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charset="-128"/>
              </a:rPr>
              <a:t>プライマリーバランスまたは基礎的財政収支という。</a:t>
            </a:r>
          </a:p>
        </p:txBody>
      </p:sp>
      <p:sp>
        <p:nvSpPr>
          <p:cNvPr id="113671" name="Text Box 7"/>
          <p:cNvSpPr txBox="1">
            <a:spLocks noChangeArrowheads="1"/>
          </p:cNvSpPr>
          <p:nvPr/>
        </p:nvSpPr>
        <p:spPr bwMode="auto">
          <a:xfrm>
            <a:off x="1285852" y="4071942"/>
            <a:ext cx="7527954" cy="2446824"/>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しかし、政府が借金をしていれば利子の返済も</a:t>
            </a:r>
            <a:r>
              <a:rPr lang="ja-JP" altLang="en-US" sz="1800" dirty="0" smtClean="0">
                <a:ea typeface="ＭＳ Ｐゴシック" charset="-128"/>
              </a:rPr>
              <a:t>しなければならない</a:t>
            </a:r>
            <a:r>
              <a:rPr lang="ja-JP" altLang="en-US" sz="1800" dirty="0">
                <a:ea typeface="ＭＳ Ｐゴシック" charset="-128"/>
              </a:rPr>
              <a:t>。</a:t>
            </a:r>
          </a:p>
          <a:p>
            <a:pPr>
              <a:spcBef>
                <a:spcPct val="50000"/>
              </a:spcBef>
            </a:pPr>
            <a:r>
              <a:rPr lang="ja-JP" altLang="en-US" sz="1800" dirty="0">
                <a:ea typeface="ＭＳ Ｐゴシック" charset="-128"/>
              </a:rPr>
              <a:t>また借金には以下のように異なる返済の期限がある。</a:t>
            </a:r>
          </a:p>
          <a:p>
            <a:pPr>
              <a:spcBef>
                <a:spcPct val="50000"/>
              </a:spcBef>
            </a:pPr>
            <a:r>
              <a:rPr lang="ja-JP" altLang="en-US" sz="1800" dirty="0">
                <a:ea typeface="ＭＳ Ｐゴシック" charset="-128"/>
              </a:rPr>
              <a:t>１年の政府短期証券　　　　</a:t>
            </a:r>
            <a:endParaRPr lang="en-US" altLang="ja-JP" sz="1800" dirty="0" smtClean="0">
              <a:ea typeface="ＭＳ Ｐゴシック" charset="-128"/>
            </a:endParaRPr>
          </a:p>
          <a:p>
            <a:pPr>
              <a:spcBef>
                <a:spcPct val="50000"/>
              </a:spcBef>
            </a:pPr>
            <a:r>
              <a:rPr lang="en-US" altLang="ja-JP" sz="1800" dirty="0" smtClean="0">
                <a:ea typeface="ＭＳ Ｐゴシック" charset="-128"/>
              </a:rPr>
              <a:t>2,3,4,5</a:t>
            </a:r>
            <a:r>
              <a:rPr lang="ja-JP" altLang="en-US" sz="1800" dirty="0">
                <a:ea typeface="ＭＳ Ｐゴシック" charset="-128"/>
              </a:rPr>
              <a:t>年の中期国債　　　　　　　　　　　　　　　　　　　　　</a:t>
            </a:r>
            <a:endParaRPr lang="en-US" altLang="ja-JP" sz="1800" dirty="0" smtClean="0">
              <a:ea typeface="ＭＳ Ｐゴシック" charset="-128"/>
            </a:endParaRPr>
          </a:p>
          <a:p>
            <a:pPr>
              <a:spcBef>
                <a:spcPct val="50000"/>
              </a:spcBef>
            </a:pPr>
            <a:r>
              <a:rPr lang="en-US" altLang="ja-JP" sz="1800" dirty="0" smtClean="0">
                <a:ea typeface="ＭＳ Ｐゴシック" charset="-128"/>
              </a:rPr>
              <a:t>6,10,15,20</a:t>
            </a:r>
            <a:r>
              <a:rPr lang="ja-JP" altLang="en-US" sz="1800" dirty="0">
                <a:ea typeface="ＭＳ Ｐゴシック" charset="-128"/>
              </a:rPr>
              <a:t>年の長期国債</a:t>
            </a:r>
          </a:p>
          <a:p>
            <a:pPr>
              <a:spcBef>
                <a:spcPct val="50000"/>
              </a:spcBef>
            </a:pPr>
            <a:r>
              <a:rPr lang="ja-JP" altLang="en-US" sz="1800" dirty="0">
                <a:ea typeface="ＭＳ Ｐゴシック" charset="-128"/>
              </a:rPr>
              <a:t>もちろん、満期が来たら償還しなければいけない！</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Text Box 4"/>
          <p:cNvSpPr txBox="1">
            <a:spLocks noChangeArrowheads="1"/>
          </p:cNvSpPr>
          <p:nvPr/>
        </p:nvSpPr>
        <p:spPr bwMode="auto">
          <a:xfrm>
            <a:off x="1000100" y="214290"/>
            <a:ext cx="8386796" cy="286232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このようないろいろな満期の公債を一度に考えるのはメンドーなので、公債は</a:t>
            </a:r>
            <a:r>
              <a:rPr lang="en-US" altLang="ja-JP" sz="1800" dirty="0">
                <a:ea typeface="ＭＳ Ｐゴシック" charset="-128"/>
              </a:rPr>
              <a:t>1</a:t>
            </a:r>
            <a:r>
              <a:rPr lang="ja-JP" altLang="en-US" sz="1800" dirty="0">
                <a:ea typeface="ＭＳ Ｐゴシック" charset="-128"/>
              </a:rPr>
              <a:t>年</a:t>
            </a:r>
            <a:r>
              <a:rPr lang="ja-JP" altLang="en-US" sz="1800" dirty="0" smtClean="0">
                <a:ea typeface="ＭＳ Ｐゴシック" charset="-128"/>
              </a:rPr>
              <a:t>で</a:t>
            </a:r>
            <a:endParaRPr lang="en-US" altLang="ja-JP" sz="1800" dirty="0" smtClean="0">
              <a:ea typeface="ＭＳ Ｐゴシック" charset="-128"/>
            </a:endParaRPr>
          </a:p>
          <a:p>
            <a:pPr>
              <a:spcBef>
                <a:spcPct val="50000"/>
              </a:spcBef>
            </a:pPr>
            <a:r>
              <a:rPr lang="ja-JP" altLang="en-US" sz="1800" dirty="0" smtClean="0">
                <a:ea typeface="ＭＳ Ｐゴシック" charset="-128"/>
              </a:rPr>
              <a:t>償還</a:t>
            </a:r>
            <a:r>
              <a:rPr lang="ja-JP" altLang="en-US" sz="1800" dirty="0">
                <a:ea typeface="ＭＳ Ｐゴシック" charset="-128"/>
              </a:rPr>
              <a:t>されるものとする。</a:t>
            </a:r>
          </a:p>
          <a:p>
            <a:pPr>
              <a:spcBef>
                <a:spcPct val="50000"/>
              </a:spcBef>
            </a:pPr>
            <a:r>
              <a:rPr lang="ja-JP" altLang="en-US" sz="1800" dirty="0">
                <a:ea typeface="ＭＳ Ｐゴシック" charset="-128"/>
              </a:rPr>
              <a:t>つまり満期が</a:t>
            </a:r>
            <a:r>
              <a:rPr lang="en-US" altLang="ja-JP" sz="1800" dirty="0">
                <a:ea typeface="ＭＳ Ｐゴシック" charset="-128"/>
              </a:rPr>
              <a:t>1</a:t>
            </a:r>
            <a:r>
              <a:rPr lang="ja-JP" altLang="en-US" sz="1800" dirty="0">
                <a:ea typeface="ＭＳ Ｐゴシック" charset="-128"/>
              </a:rPr>
              <a:t>年。この償還のための資金も必要。結果、政府はこれらの必要</a:t>
            </a:r>
            <a:r>
              <a:rPr lang="ja-JP" altLang="en-US" sz="1800" dirty="0" smtClean="0">
                <a:ea typeface="ＭＳ Ｐゴシック" charset="-128"/>
              </a:rPr>
              <a:t>な資金</a:t>
            </a:r>
            <a:endParaRPr lang="ja-JP" altLang="en-US" sz="1800" dirty="0">
              <a:ea typeface="ＭＳ Ｐゴシック" charset="-128"/>
            </a:endParaRP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a:t>
            </a:r>
            <a:r>
              <a:rPr lang="ja-JP" altLang="en-US" sz="1800" dirty="0">
                <a:ea typeface="ＭＳ Ｐゴシック" charset="-128"/>
              </a:rPr>
              <a:t>償還費）＋（利払い）＋（第</a:t>
            </a:r>
            <a:r>
              <a:rPr lang="en-US" altLang="ja-JP" sz="1800" dirty="0">
                <a:ea typeface="ＭＳ Ｐゴシック" charset="-128"/>
              </a:rPr>
              <a:t>1</a:t>
            </a:r>
            <a:r>
              <a:rPr lang="ja-JP" altLang="en-US" sz="1800" dirty="0">
                <a:ea typeface="ＭＳ Ｐゴシック" charset="-128"/>
              </a:rPr>
              <a:t>次的財政赤字）</a:t>
            </a:r>
          </a:p>
          <a:p>
            <a:pPr>
              <a:spcBef>
                <a:spcPct val="50000"/>
              </a:spcBef>
            </a:pPr>
            <a:endParaRPr lang="en-US" altLang="ja-JP" sz="1800" dirty="0" smtClean="0">
              <a:ea typeface="ＭＳ Ｐゴシック" charset="-128"/>
            </a:endParaRPr>
          </a:p>
          <a:p>
            <a:pPr>
              <a:spcBef>
                <a:spcPct val="50000"/>
              </a:spcBef>
            </a:pPr>
            <a:endParaRPr lang="en-US" altLang="ja-JP" sz="1800" dirty="0" smtClean="0">
              <a:ea typeface="ＭＳ Ｐゴシック" charset="-128"/>
            </a:endParaRPr>
          </a:p>
        </p:txBody>
      </p:sp>
      <p:sp>
        <p:nvSpPr>
          <p:cNvPr id="114693" name="Rectangle 5"/>
          <p:cNvSpPr>
            <a:spLocks noChangeArrowheads="1"/>
          </p:cNvSpPr>
          <p:nvPr/>
        </p:nvSpPr>
        <p:spPr bwMode="auto">
          <a:xfrm>
            <a:off x="1071538" y="1857364"/>
            <a:ext cx="1008063" cy="360362"/>
          </a:xfrm>
          <a:prstGeom prst="rect">
            <a:avLst/>
          </a:prstGeom>
          <a:noFill/>
          <a:ln>
            <a:headEnd/>
            <a:tailEnd/>
          </a:ln>
        </p:spPr>
        <p:style>
          <a:lnRef idx="2">
            <a:schemeClr val="accent3"/>
          </a:lnRef>
          <a:fillRef idx="1">
            <a:schemeClr val="lt1"/>
          </a:fillRef>
          <a:effectRef idx="0">
            <a:schemeClr val="accent3"/>
          </a:effectRef>
          <a:fontRef idx="minor">
            <a:schemeClr val="dk1"/>
          </a:fontRef>
        </p:style>
        <p:txBody>
          <a:bodyPr wrap="none" anchor="ctr"/>
          <a:lstStyle/>
          <a:p>
            <a:endParaRPr lang="ja-JP" altLang="en-US"/>
          </a:p>
        </p:txBody>
      </p:sp>
      <p:cxnSp>
        <p:nvCxnSpPr>
          <p:cNvPr id="114696" name="AutoShape 8"/>
          <p:cNvCxnSpPr>
            <a:cxnSpLocks noChangeShapeType="1"/>
            <a:stCxn id="15" idx="1"/>
            <a:endCxn id="114693" idx="1"/>
          </p:cNvCxnSpPr>
          <p:nvPr/>
        </p:nvCxnSpPr>
        <p:spPr bwMode="auto">
          <a:xfrm rot="10800000">
            <a:off x="1071538" y="2037546"/>
            <a:ext cx="105750" cy="1211411"/>
          </a:xfrm>
          <a:prstGeom prst="curvedConnector3">
            <a:avLst>
              <a:gd name="adj1" fmla="val 316170"/>
            </a:avLst>
          </a:prstGeom>
          <a:noFill/>
          <a:ln w="9525">
            <a:solidFill>
              <a:srgbClr val="FF6600"/>
            </a:solidFill>
            <a:round/>
            <a:headEnd/>
            <a:tailEnd type="triangle" w="med" len="med"/>
          </a:ln>
          <a:effectLst/>
        </p:spPr>
      </p:cxnSp>
      <p:sp>
        <p:nvSpPr>
          <p:cNvPr id="114697" name="Rectangle 9"/>
          <p:cNvSpPr>
            <a:spLocks noChangeArrowheads="1"/>
          </p:cNvSpPr>
          <p:nvPr/>
        </p:nvSpPr>
        <p:spPr bwMode="auto">
          <a:xfrm>
            <a:off x="2214546" y="1857364"/>
            <a:ext cx="936625" cy="360362"/>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wrap="none" anchor="ctr"/>
          <a:lstStyle/>
          <a:p>
            <a:endParaRPr lang="ja-JP" altLang="en-US"/>
          </a:p>
        </p:txBody>
      </p:sp>
      <p:sp>
        <p:nvSpPr>
          <p:cNvPr id="114698" name="Text Box 10"/>
          <p:cNvSpPr txBox="1">
            <a:spLocks noChangeArrowheads="1"/>
          </p:cNvSpPr>
          <p:nvPr/>
        </p:nvSpPr>
        <p:spPr bwMode="auto">
          <a:xfrm>
            <a:off x="1177288" y="3713797"/>
            <a:ext cx="5976937"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spcBef>
                <a:spcPct val="50000"/>
              </a:spcBef>
            </a:pPr>
            <a:r>
              <a:rPr lang="ja-JP" altLang="en-US" sz="1800" dirty="0">
                <a:ea typeface="ＭＳ Ｐゴシック" charset="-128"/>
              </a:rPr>
              <a:t>現在存在している公債に対する利払いであるから、　　　　　　（名目利子率）</a:t>
            </a:r>
            <a:r>
              <a:rPr lang="en-US" altLang="ja-JP" sz="1800" dirty="0">
                <a:ea typeface="ＭＳ Ｐゴシック" charset="-128"/>
              </a:rPr>
              <a:t>×</a:t>
            </a:r>
            <a:r>
              <a:rPr lang="ja-JP" altLang="en-US" sz="1800" dirty="0">
                <a:ea typeface="ＭＳ Ｐゴシック" charset="-128"/>
              </a:rPr>
              <a:t>（今年の公債残高）となる。</a:t>
            </a:r>
          </a:p>
        </p:txBody>
      </p:sp>
      <p:cxnSp>
        <p:nvCxnSpPr>
          <p:cNvPr id="114700" name="AutoShape 12"/>
          <p:cNvCxnSpPr>
            <a:cxnSpLocks noChangeShapeType="1"/>
          </p:cNvCxnSpPr>
          <p:nvPr/>
        </p:nvCxnSpPr>
        <p:spPr bwMode="auto">
          <a:xfrm flipH="1" flipV="1">
            <a:off x="3143240" y="2214554"/>
            <a:ext cx="3916337" cy="1687513"/>
          </a:xfrm>
          <a:prstGeom prst="curvedConnector3">
            <a:avLst>
              <a:gd name="adj1" fmla="val -5837"/>
            </a:avLst>
          </a:prstGeom>
          <a:noFill/>
          <a:ln w="9525">
            <a:solidFill>
              <a:srgbClr val="0099FF"/>
            </a:solidFill>
            <a:round/>
            <a:headEnd/>
            <a:tailEnd type="triangle" w="med" len="med"/>
          </a:ln>
          <a:effectLst/>
        </p:spPr>
      </p:cxnSp>
      <p:sp>
        <p:nvSpPr>
          <p:cNvPr id="114701" name="Text Box 13"/>
          <p:cNvSpPr txBox="1">
            <a:spLocks noChangeArrowheads="1"/>
          </p:cNvSpPr>
          <p:nvPr/>
        </p:nvSpPr>
        <p:spPr bwMode="auto">
          <a:xfrm>
            <a:off x="1077300" y="4785367"/>
            <a:ext cx="8172450" cy="1615827"/>
          </a:xfrm>
          <a:prstGeom prst="rect">
            <a:avLst/>
          </a:prstGeom>
          <a:noFill/>
          <a:ln w="9525">
            <a:noFill/>
            <a:miter lim="800000"/>
            <a:headEnd/>
            <a:tailEnd/>
          </a:ln>
          <a:effectLst/>
        </p:spPr>
        <p:txBody>
          <a:bodyPr wrap="square">
            <a:spAutoFit/>
          </a:bodyPr>
          <a:lstStyle/>
          <a:p>
            <a:pPr>
              <a:spcBef>
                <a:spcPct val="50000"/>
              </a:spcBef>
            </a:pPr>
            <a:r>
              <a:rPr lang="ja-JP" altLang="en-US" sz="1800" b="1" dirty="0" smtClean="0">
                <a:ea typeface="ＭＳ Ｐゴシック" charset="-128"/>
              </a:rPr>
              <a:t>（</a:t>
            </a:r>
            <a:r>
              <a:rPr lang="ja-JP" altLang="en-US" sz="1800" b="1" dirty="0">
                <a:ea typeface="ＭＳ Ｐゴシック" charset="-128"/>
              </a:rPr>
              <a:t>新規の公債発行額）≡（来年の公債残高）</a:t>
            </a:r>
            <a:r>
              <a:rPr lang="ja-JP" altLang="en-US" sz="1800" dirty="0">
                <a:ea typeface="ＭＳ Ｐゴシック" charset="-128"/>
              </a:rPr>
              <a:t>　　　　　　　　　　　　</a:t>
            </a:r>
            <a:endParaRPr lang="en-US" altLang="ja-JP" sz="1800" dirty="0" smtClean="0">
              <a:ea typeface="ＭＳ Ｐゴシック" charset="-128"/>
            </a:endParaRPr>
          </a:p>
          <a:p>
            <a:pPr>
              <a:spcBef>
                <a:spcPct val="50000"/>
              </a:spcBef>
            </a:pPr>
            <a:r>
              <a:rPr lang="ja-JP" altLang="en-US" sz="1800" dirty="0" smtClean="0">
                <a:ea typeface="ＭＳ Ｐゴシック" charset="-128"/>
              </a:rPr>
              <a:t>＝</a:t>
            </a:r>
            <a:r>
              <a:rPr lang="ja-JP" altLang="en-US" sz="1800" dirty="0">
                <a:ea typeface="ＭＳ Ｐゴシック" charset="-128"/>
              </a:rPr>
              <a:t>（今年の公債残高）＋（名目利子率）</a:t>
            </a:r>
            <a:r>
              <a:rPr lang="en-US" altLang="ja-JP" sz="1800" dirty="0">
                <a:ea typeface="ＭＳ Ｐゴシック" charset="-128"/>
              </a:rPr>
              <a:t>×</a:t>
            </a:r>
            <a:r>
              <a:rPr lang="ja-JP" altLang="en-US" sz="1800" dirty="0">
                <a:ea typeface="ＭＳ Ｐゴシック" charset="-128"/>
              </a:rPr>
              <a:t>（今年の公債残高）＋（第１次的財政赤字）　　　　　　　　　　　　　　　　　　　　　　　　　</a:t>
            </a:r>
            <a:endParaRPr lang="en-US" altLang="ja-JP" sz="1800" dirty="0" smtClean="0">
              <a:ea typeface="ＭＳ Ｐゴシック" charset="-128"/>
            </a:endParaRPr>
          </a:p>
          <a:p>
            <a:pPr>
              <a:spcBef>
                <a:spcPct val="50000"/>
              </a:spcBef>
            </a:pPr>
            <a:r>
              <a:rPr lang="ja-JP" altLang="en-US" sz="1800" dirty="0">
                <a:ea typeface="ＭＳ Ｐゴシック" charset="-128"/>
              </a:rPr>
              <a:t>　＝（</a:t>
            </a:r>
            <a:r>
              <a:rPr lang="en-US" altLang="ja-JP" sz="1800" dirty="0">
                <a:ea typeface="ＭＳ Ｐゴシック" charset="-128"/>
              </a:rPr>
              <a:t>1+</a:t>
            </a:r>
            <a:r>
              <a:rPr lang="ja-JP" altLang="en-US" sz="1800" dirty="0">
                <a:ea typeface="ＭＳ Ｐゴシック" charset="-128"/>
              </a:rPr>
              <a:t>名目利子率）</a:t>
            </a:r>
            <a:r>
              <a:rPr lang="en-US" altLang="ja-JP" sz="1800" dirty="0">
                <a:ea typeface="ＭＳ Ｐゴシック" charset="-128"/>
              </a:rPr>
              <a:t>×</a:t>
            </a:r>
            <a:r>
              <a:rPr lang="ja-JP" altLang="en-US" sz="1800" dirty="0">
                <a:ea typeface="ＭＳ Ｐゴシック" charset="-128"/>
              </a:rPr>
              <a:t>（今年の公債残高）＋（第</a:t>
            </a:r>
            <a:r>
              <a:rPr lang="en-US" altLang="ja-JP" sz="1800" dirty="0">
                <a:ea typeface="ＭＳ Ｐゴシック" charset="-128"/>
              </a:rPr>
              <a:t>1</a:t>
            </a:r>
            <a:r>
              <a:rPr lang="ja-JP" altLang="en-US" sz="1800" dirty="0">
                <a:ea typeface="ＭＳ Ｐゴシック" charset="-128"/>
              </a:rPr>
              <a:t>次的財政赤字）</a:t>
            </a:r>
          </a:p>
          <a:p>
            <a:pPr>
              <a:spcBef>
                <a:spcPct val="50000"/>
              </a:spcBef>
            </a:pPr>
            <a:r>
              <a:rPr lang="ja-JP" altLang="en-US" sz="1800" dirty="0" smtClean="0">
                <a:ea typeface="ＭＳ Ｐゴシック" charset="-128"/>
              </a:rPr>
              <a:t>注意</a:t>
            </a:r>
            <a:r>
              <a:rPr lang="ja-JP" altLang="en-US" sz="1800" dirty="0">
                <a:ea typeface="ＭＳ Ｐゴシック" charset="-128"/>
              </a:rPr>
              <a:t>！！今年に新規発行した公債は来年に存在する公債残高に等しい。</a:t>
            </a:r>
          </a:p>
        </p:txBody>
      </p:sp>
      <p:sp>
        <p:nvSpPr>
          <p:cNvPr id="114702" name="Rectangle 14"/>
          <p:cNvSpPr>
            <a:spLocks noChangeArrowheads="1"/>
          </p:cNvSpPr>
          <p:nvPr/>
        </p:nvSpPr>
        <p:spPr bwMode="auto">
          <a:xfrm>
            <a:off x="1391602" y="5213995"/>
            <a:ext cx="1873250" cy="288925"/>
          </a:xfrm>
          <a:prstGeom prst="rect">
            <a:avLst/>
          </a:prstGeom>
          <a:noFill/>
          <a:ln>
            <a:headEnd/>
            <a:tailEnd/>
          </a:ln>
        </p:spPr>
        <p:style>
          <a:lnRef idx="2">
            <a:schemeClr val="accent3"/>
          </a:lnRef>
          <a:fillRef idx="1">
            <a:schemeClr val="lt1"/>
          </a:fillRef>
          <a:effectRef idx="0">
            <a:schemeClr val="accent3"/>
          </a:effectRef>
          <a:fontRef idx="minor">
            <a:schemeClr val="dk1"/>
          </a:fontRef>
        </p:style>
        <p:txBody>
          <a:bodyPr wrap="none" anchor="ctr"/>
          <a:lstStyle/>
          <a:p>
            <a:endParaRPr lang="ja-JP" altLang="en-US"/>
          </a:p>
        </p:txBody>
      </p:sp>
      <p:sp>
        <p:nvSpPr>
          <p:cNvPr id="114703" name="Rectangle 15"/>
          <p:cNvSpPr>
            <a:spLocks noChangeArrowheads="1"/>
          </p:cNvSpPr>
          <p:nvPr/>
        </p:nvSpPr>
        <p:spPr bwMode="auto">
          <a:xfrm>
            <a:off x="3463304" y="5213995"/>
            <a:ext cx="3455987" cy="288925"/>
          </a:xfrm>
          <a:prstGeom prst="rect">
            <a:avLst/>
          </a:prstGeom>
          <a:noFill/>
          <a:ln>
            <a:headEnd/>
            <a:tailEnd/>
          </a:ln>
        </p:spPr>
        <p:style>
          <a:lnRef idx="2">
            <a:schemeClr val="accent1"/>
          </a:lnRef>
          <a:fillRef idx="1">
            <a:schemeClr val="lt1"/>
          </a:fillRef>
          <a:effectRef idx="0">
            <a:schemeClr val="accent1"/>
          </a:effectRef>
          <a:fontRef idx="minor">
            <a:schemeClr val="dk1"/>
          </a:fontRef>
        </p:style>
        <p:txBody>
          <a:bodyPr wrap="none" anchor="ctr"/>
          <a:lstStyle/>
          <a:p>
            <a:endParaRPr lang="ja-JP" altLang="en-US"/>
          </a:p>
        </p:txBody>
      </p:sp>
      <p:sp>
        <p:nvSpPr>
          <p:cNvPr id="13" name="テキスト ボックス 12"/>
          <p:cNvSpPr txBox="1"/>
          <p:nvPr/>
        </p:nvSpPr>
        <p:spPr>
          <a:xfrm>
            <a:off x="1177288" y="2427913"/>
            <a:ext cx="4693914" cy="369332"/>
          </a:xfrm>
          <a:prstGeom prst="rect">
            <a:avLst/>
          </a:prstGeom>
          <a:noFill/>
        </p:spPr>
        <p:txBody>
          <a:bodyPr wrap="none" rtlCol="0">
            <a:spAutoFit/>
          </a:bodyPr>
          <a:lstStyle/>
          <a:p>
            <a:pPr>
              <a:spcBef>
                <a:spcPct val="50000"/>
              </a:spcBef>
            </a:pPr>
            <a:r>
              <a:rPr lang="ja-JP" altLang="en-US" sz="1800" dirty="0" smtClean="0">
                <a:ea typeface="ＭＳ Ｐゴシック" charset="-128"/>
              </a:rPr>
              <a:t>を新たに公債を発行して調達する必要がある。</a:t>
            </a:r>
            <a:endParaRPr lang="ja-JP" altLang="en-US" sz="1800" dirty="0">
              <a:ea typeface="ＭＳ Ｐゴシック" charset="-128"/>
            </a:endParaRPr>
          </a:p>
        </p:txBody>
      </p:sp>
      <p:sp>
        <p:nvSpPr>
          <p:cNvPr id="15" name="正方形/長方形 14"/>
          <p:cNvSpPr/>
          <p:nvPr/>
        </p:nvSpPr>
        <p:spPr>
          <a:xfrm>
            <a:off x="1177288" y="2856541"/>
            <a:ext cx="6858048" cy="784830"/>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spcBef>
                <a:spcPct val="50000"/>
              </a:spcBef>
            </a:pPr>
            <a:r>
              <a:rPr lang="ja-JP" altLang="en-US" sz="1800" dirty="0" smtClean="0">
                <a:ea typeface="ＭＳ Ｐゴシック" charset="-128"/>
              </a:rPr>
              <a:t>昨年発行して今年存在している公債を償還するものだから、</a:t>
            </a:r>
            <a:endParaRPr lang="en-US" altLang="ja-JP" sz="1800" dirty="0" smtClean="0">
              <a:ea typeface="ＭＳ Ｐゴシック" charset="-128"/>
            </a:endParaRPr>
          </a:p>
          <a:p>
            <a:pPr>
              <a:spcBef>
                <a:spcPct val="50000"/>
              </a:spcBef>
            </a:pPr>
            <a:r>
              <a:rPr lang="ja-JP" altLang="en-US" sz="1800" dirty="0" smtClean="0">
                <a:ea typeface="ＭＳ Ｐゴシック" charset="-128"/>
              </a:rPr>
              <a:t>今年の公債額に等しくなる。</a:t>
            </a:r>
            <a:endParaRPr lang="ja-JP" altLang="en-US" sz="1800" dirty="0">
              <a:ea typeface="ＭＳ Ｐゴシック" charset="-128"/>
            </a:endParaRPr>
          </a:p>
        </p:txBody>
      </p:sp>
      <p:sp>
        <p:nvSpPr>
          <p:cNvPr id="19" name="テキスト ボックス 18"/>
          <p:cNvSpPr txBox="1"/>
          <p:nvPr/>
        </p:nvSpPr>
        <p:spPr>
          <a:xfrm>
            <a:off x="1248726" y="4356740"/>
            <a:ext cx="6786610" cy="461665"/>
          </a:xfrm>
          <a:prstGeom prst="rect">
            <a:avLst/>
          </a:prstGeom>
          <a:noFill/>
        </p:spPr>
        <p:txBody>
          <a:bodyPr wrap="square" rtlCol="0">
            <a:spAutoFit/>
          </a:bodyPr>
          <a:lstStyle/>
          <a:p>
            <a:r>
              <a:rPr lang="ja-JP" altLang="en-US" sz="1800" dirty="0" smtClean="0">
                <a:ea typeface="ＭＳ Ｐゴシック" charset="-128"/>
              </a:rPr>
              <a:t>よって新たに発行する必要のある公債額は次のようになる</a:t>
            </a:r>
            <a:r>
              <a:rPr lang="ja-JP" altLang="en-US" dirty="0" smtClean="0">
                <a:ea typeface="ＭＳ Ｐゴシック" charset="-128"/>
              </a:rPr>
              <a:t>。</a:t>
            </a:r>
            <a:endParaRPr kumimoji="1" lang="ja-JP" alt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Text Box 4"/>
          <p:cNvSpPr txBox="1">
            <a:spLocks noChangeArrowheads="1"/>
          </p:cNvSpPr>
          <p:nvPr/>
        </p:nvSpPr>
        <p:spPr bwMode="auto">
          <a:xfrm>
            <a:off x="1257270" y="357166"/>
            <a:ext cx="7886730" cy="6186309"/>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簡単化のために第</a:t>
            </a:r>
            <a:r>
              <a:rPr lang="en-US" altLang="ja-JP" sz="1800" dirty="0">
                <a:ea typeface="ＭＳ Ｐゴシック" charset="-128"/>
              </a:rPr>
              <a:t>1</a:t>
            </a:r>
            <a:r>
              <a:rPr lang="ja-JP" altLang="en-US" sz="1800" dirty="0">
                <a:ea typeface="ＭＳ Ｐゴシック" charset="-128"/>
              </a:rPr>
              <a:t>次的財政赤字がなかったとする。　</a:t>
            </a:r>
            <a:r>
              <a:rPr lang="ja-JP" altLang="en-US" sz="1800" dirty="0" smtClean="0">
                <a:ea typeface="ＭＳ Ｐゴシック" charset="-128"/>
              </a:rPr>
              <a:t>する</a:t>
            </a:r>
            <a:r>
              <a:rPr lang="ja-JP" altLang="en-US" sz="1800" dirty="0">
                <a:ea typeface="ＭＳ Ｐゴシック" charset="-128"/>
              </a:rPr>
              <a:t>と公債の変化は次のようになる。</a:t>
            </a:r>
          </a:p>
          <a:p>
            <a:pPr>
              <a:spcBef>
                <a:spcPct val="50000"/>
              </a:spcBef>
            </a:pPr>
            <a:r>
              <a:rPr lang="ja-JP" altLang="en-US" sz="1800" dirty="0">
                <a:ea typeface="ＭＳ Ｐゴシック" charset="-128"/>
              </a:rPr>
              <a:t>（来年の公債残高）＝（</a:t>
            </a:r>
            <a:r>
              <a:rPr lang="en-US" altLang="ja-JP" sz="1800" dirty="0">
                <a:ea typeface="ＭＳ Ｐゴシック" charset="-128"/>
              </a:rPr>
              <a:t>1</a:t>
            </a:r>
            <a:r>
              <a:rPr lang="ja-JP" altLang="en-US" sz="1800" dirty="0">
                <a:ea typeface="ＭＳ Ｐゴシック" charset="-128"/>
              </a:rPr>
              <a:t>＋名目利子率）</a:t>
            </a:r>
            <a:r>
              <a:rPr lang="en-US" altLang="ja-JP" sz="1800" dirty="0">
                <a:ea typeface="ＭＳ Ｐゴシック" charset="-128"/>
              </a:rPr>
              <a:t>×</a:t>
            </a:r>
            <a:r>
              <a:rPr lang="ja-JP" altLang="en-US" sz="1800" dirty="0">
                <a:ea typeface="ＭＳ Ｐゴシック" charset="-128"/>
              </a:rPr>
              <a:t>（今年の公債残高）</a:t>
            </a:r>
          </a:p>
          <a:p>
            <a:pPr>
              <a:spcBef>
                <a:spcPct val="50000"/>
              </a:spcBef>
            </a:pPr>
            <a:r>
              <a:rPr lang="ja-JP" altLang="en-US" sz="1800" dirty="0">
                <a:ea typeface="ＭＳ Ｐゴシック" charset="-128"/>
              </a:rPr>
              <a:t>すなわち、公債残高は年々（</a:t>
            </a:r>
            <a:r>
              <a:rPr lang="en-US" altLang="ja-JP" sz="1800" dirty="0">
                <a:ea typeface="ＭＳ Ｐゴシック" charset="-128"/>
              </a:rPr>
              <a:t>1</a:t>
            </a:r>
            <a:r>
              <a:rPr lang="ja-JP" altLang="en-US" sz="1800" dirty="0">
                <a:ea typeface="ＭＳ Ｐゴシック" charset="-128"/>
              </a:rPr>
              <a:t>＋名目利子率）倍に増えてゆく！　</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つまり</a:t>
            </a:r>
            <a:r>
              <a:rPr lang="ja-JP" altLang="en-US" sz="1800" dirty="0">
                <a:ea typeface="ＭＳ Ｐゴシック" charset="-128"/>
              </a:rPr>
              <a:t>財政赤字をなくしたとしても年々公債の残高は増えてゆくことになってしまう。公債残高を減らすためには財政赤字をなくすだけではだめで財政を黒字の状態にしなければならないことを示している。</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では</a:t>
            </a:r>
            <a:r>
              <a:rPr lang="ja-JP" altLang="en-US" sz="1800" dirty="0">
                <a:ea typeface="ＭＳ Ｐゴシック" charset="-128"/>
              </a:rPr>
              <a:t>財政赤字がなくならない状況では、公債残高は増え続けて借金財政はなくならずいつか国家財政は破綻してしまうのだろうか？？</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政府</a:t>
            </a:r>
            <a:r>
              <a:rPr lang="ja-JP" altLang="en-US" sz="1800" dirty="0">
                <a:ea typeface="ＭＳ Ｐゴシック" charset="-128"/>
              </a:rPr>
              <a:t>には寿命が無い！ので、借金の返済をし続けても、公債残高と国の所得の比率が大きくなりすぎない限り国が借金によって破産することはないのだ。</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では</a:t>
            </a:r>
            <a:r>
              <a:rPr lang="ja-JP" altLang="en-US" sz="1800" dirty="0">
                <a:ea typeface="ＭＳ Ｐゴシック" charset="-128"/>
              </a:rPr>
              <a:t>国の所得って何だろうか？？・・・・・・名目</a:t>
            </a:r>
            <a:r>
              <a:rPr lang="en-US" altLang="ja-JP" sz="1800" dirty="0">
                <a:ea typeface="ＭＳ Ｐゴシック" charset="-128"/>
              </a:rPr>
              <a:t>GDP</a:t>
            </a:r>
            <a:r>
              <a:rPr lang="ja-JP" altLang="en-US" sz="1800" dirty="0">
                <a:ea typeface="ＭＳ Ｐゴシック" charset="-128"/>
              </a:rPr>
              <a:t>のこと。　　なぜ名目かというと、公債も名目値で評価されているから。</a:t>
            </a:r>
          </a:p>
        </p:txBody>
      </p:sp>
      <p:pic>
        <p:nvPicPr>
          <p:cNvPr id="116741" name="Picture 5" descr="MIXAN051"/>
          <p:cNvPicPr>
            <a:picLocks noChangeAspect="1" noChangeArrowheads="1" noCrop="1"/>
          </p:cNvPicPr>
          <p:nvPr/>
        </p:nvPicPr>
        <p:blipFill>
          <a:blip r:embed="rId2"/>
          <a:srcRect/>
          <a:stretch>
            <a:fillRect/>
          </a:stretch>
        </p:blipFill>
        <p:spPr bwMode="auto">
          <a:xfrm>
            <a:off x="7472376" y="1428736"/>
            <a:ext cx="792163" cy="468312"/>
          </a:xfrm>
          <a:prstGeom prst="rect">
            <a:avLst/>
          </a:prstGeom>
          <a:noFill/>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Text Box 4"/>
          <p:cNvSpPr txBox="1">
            <a:spLocks noChangeArrowheads="1"/>
          </p:cNvSpPr>
          <p:nvPr/>
        </p:nvSpPr>
        <p:spPr bwMode="auto">
          <a:xfrm>
            <a:off x="1570017" y="549275"/>
            <a:ext cx="5905500" cy="1054100"/>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charset="-128"/>
              </a:rPr>
              <a:t>名目</a:t>
            </a:r>
            <a:r>
              <a:rPr lang="en-US" altLang="ja-JP" sz="1800">
                <a:ea typeface="ＭＳ Ｐゴシック" charset="-128"/>
              </a:rPr>
              <a:t>GDP</a:t>
            </a:r>
            <a:r>
              <a:rPr lang="ja-JP" altLang="en-US" sz="1800">
                <a:ea typeface="ＭＳ Ｐゴシック" charset="-128"/>
              </a:rPr>
              <a:t>はどのように変化してゆくだろうか？？　　　　　　　（名目</a:t>
            </a:r>
            <a:r>
              <a:rPr lang="en-US" altLang="ja-JP" sz="1800">
                <a:ea typeface="ＭＳ Ｐゴシック" charset="-128"/>
              </a:rPr>
              <a:t>GDP</a:t>
            </a:r>
            <a:r>
              <a:rPr lang="ja-JP" altLang="en-US" sz="1800">
                <a:ea typeface="ＭＳ Ｐゴシック" charset="-128"/>
              </a:rPr>
              <a:t>）＝（</a:t>
            </a:r>
            <a:r>
              <a:rPr lang="en-US" altLang="ja-JP" sz="1800">
                <a:ea typeface="ＭＳ Ｐゴシック" charset="-128"/>
              </a:rPr>
              <a:t>GDP</a:t>
            </a:r>
            <a:r>
              <a:rPr lang="ja-JP" altLang="en-US" sz="1800">
                <a:ea typeface="ＭＳ Ｐゴシック" charset="-128"/>
              </a:rPr>
              <a:t>デフレーター）</a:t>
            </a:r>
            <a:r>
              <a:rPr lang="en-US" altLang="ja-JP" sz="1800">
                <a:ea typeface="ＭＳ Ｐゴシック" charset="-128"/>
              </a:rPr>
              <a:t>×</a:t>
            </a:r>
            <a:r>
              <a:rPr lang="ja-JP" altLang="en-US" sz="1800">
                <a:ea typeface="ＭＳ Ｐゴシック" charset="-128"/>
              </a:rPr>
              <a:t>（実質</a:t>
            </a:r>
            <a:r>
              <a:rPr lang="en-US" altLang="ja-JP" sz="1800">
                <a:ea typeface="ＭＳ Ｐゴシック" charset="-128"/>
              </a:rPr>
              <a:t>GDP</a:t>
            </a:r>
            <a:r>
              <a:rPr lang="ja-JP" altLang="en-US" sz="1800">
                <a:ea typeface="ＭＳ Ｐゴシック" charset="-128"/>
              </a:rPr>
              <a:t>）</a:t>
            </a:r>
          </a:p>
          <a:p>
            <a:pPr>
              <a:spcBef>
                <a:spcPct val="50000"/>
              </a:spcBef>
            </a:pPr>
            <a:r>
              <a:rPr lang="ja-JP" altLang="en-US" sz="1800">
                <a:ea typeface="ＭＳ Ｐゴシック" charset="-128"/>
              </a:rPr>
              <a:t>名目</a:t>
            </a:r>
            <a:r>
              <a:rPr lang="en-US" altLang="ja-JP" sz="1800">
                <a:ea typeface="ＭＳ Ｐゴシック" charset="-128"/>
              </a:rPr>
              <a:t>GDP</a:t>
            </a:r>
            <a:r>
              <a:rPr lang="ja-JP" altLang="en-US" sz="1800">
                <a:ea typeface="ＭＳ Ｐゴシック" charset="-128"/>
              </a:rPr>
              <a:t>の増える比率は次のようになっている。</a:t>
            </a:r>
          </a:p>
        </p:txBody>
      </p:sp>
      <p:graphicFrame>
        <p:nvGraphicFramePr>
          <p:cNvPr id="117765" name="Object 5"/>
          <p:cNvGraphicFramePr>
            <a:graphicFrameLocks noChangeAspect="1"/>
          </p:cNvGraphicFramePr>
          <p:nvPr/>
        </p:nvGraphicFramePr>
        <p:xfrm>
          <a:off x="1641455" y="1628775"/>
          <a:ext cx="6697662" cy="1387475"/>
        </p:xfrm>
        <a:graphic>
          <a:graphicData uri="http://schemas.openxmlformats.org/presentationml/2006/ole">
            <mc:AlternateContent xmlns:mc="http://schemas.openxmlformats.org/markup-compatibility/2006">
              <mc:Choice xmlns:v="urn:schemas-microsoft-com:vml" Requires="v">
                <p:oleObj spid="_x0000_s117797" name="数式" r:id="rId3" imgW="4406760" imgH="888840" progId="Equation.3">
                  <p:embed/>
                </p:oleObj>
              </mc:Choice>
              <mc:Fallback>
                <p:oleObj name="数式" r:id="rId3" imgW="4406760" imgH="88884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1455" y="1628775"/>
                        <a:ext cx="6697662" cy="1387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7766" name="Oval 6"/>
          <p:cNvSpPr>
            <a:spLocks noChangeArrowheads="1"/>
          </p:cNvSpPr>
          <p:nvPr/>
        </p:nvSpPr>
        <p:spPr bwMode="auto">
          <a:xfrm>
            <a:off x="1857355" y="2205038"/>
            <a:ext cx="2879725" cy="936625"/>
          </a:xfrm>
          <a:prstGeom prst="ellipse">
            <a:avLst/>
          </a:prstGeom>
          <a:noFill/>
          <a:ln w="9525">
            <a:solidFill>
              <a:srgbClr val="FF0000"/>
            </a:solidFill>
            <a:round/>
            <a:headEnd/>
            <a:tailEnd/>
          </a:ln>
          <a:effectLst/>
        </p:spPr>
        <p:txBody>
          <a:bodyPr wrap="none" anchor="ctr"/>
          <a:lstStyle/>
          <a:p>
            <a:endParaRPr lang="ja-JP" altLang="en-US"/>
          </a:p>
        </p:txBody>
      </p:sp>
      <p:sp>
        <p:nvSpPr>
          <p:cNvPr id="117767" name="Line 7"/>
          <p:cNvSpPr>
            <a:spLocks noChangeShapeType="1"/>
          </p:cNvSpPr>
          <p:nvPr/>
        </p:nvSpPr>
        <p:spPr bwMode="auto">
          <a:xfrm>
            <a:off x="3154342" y="3141663"/>
            <a:ext cx="0" cy="287337"/>
          </a:xfrm>
          <a:prstGeom prst="line">
            <a:avLst/>
          </a:prstGeom>
          <a:noFill/>
          <a:ln w="9525">
            <a:solidFill>
              <a:srgbClr val="FF0000"/>
            </a:solidFill>
            <a:round/>
            <a:headEnd/>
            <a:tailEnd type="triangle" w="med" len="med"/>
          </a:ln>
          <a:effectLst/>
        </p:spPr>
        <p:txBody>
          <a:bodyPr/>
          <a:lstStyle/>
          <a:p>
            <a:endParaRPr lang="ja-JP" altLang="en-US"/>
          </a:p>
        </p:txBody>
      </p:sp>
      <p:sp>
        <p:nvSpPr>
          <p:cNvPr id="117768" name="Text Box 8"/>
          <p:cNvSpPr txBox="1">
            <a:spLocks noChangeArrowheads="1"/>
          </p:cNvSpPr>
          <p:nvPr/>
        </p:nvSpPr>
        <p:spPr bwMode="auto">
          <a:xfrm>
            <a:off x="1714480" y="3429000"/>
            <a:ext cx="5688012" cy="1054100"/>
          </a:xfrm>
          <a:prstGeom prst="rect">
            <a:avLst/>
          </a:prstGeom>
          <a:noFill/>
          <a:ln w="9525">
            <a:noFill/>
            <a:miter lim="800000"/>
            <a:headEnd/>
            <a:tailEnd/>
          </a:ln>
          <a:effectLst/>
        </p:spPr>
        <p:txBody>
          <a:bodyPr>
            <a:spAutoFit/>
          </a:bodyPr>
          <a:lstStyle/>
          <a:p>
            <a:pPr>
              <a:spcBef>
                <a:spcPct val="50000"/>
              </a:spcBef>
            </a:pPr>
            <a:r>
              <a:rPr lang="en-US" altLang="ja-JP" sz="1800" dirty="0">
                <a:ea typeface="ＭＳ Ｐゴシック" charset="-128"/>
              </a:rPr>
              <a:t>GDP</a:t>
            </a:r>
            <a:r>
              <a:rPr lang="ja-JP" altLang="en-US" sz="1800" dirty="0">
                <a:ea typeface="ＭＳ Ｐゴシック" charset="-128"/>
              </a:rPr>
              <a:t>デフレーターの増え方は、年々</a:t>
            </a:r>
            <a:r>
              <a:rPr lang="en-US" altLang="ja-JP" sz="1800" dirty="0">
                <a:ea typeface="ＭＳ Ｐゴシック" charset="-128"/>
              </a:rPr>
              <a:t>GDP</a:t>
            </a:r>
            <a:r>
              <a:rPr lang="ja-JP" altLang="en-US" sz="1800" dirty="0">
                <a:ea typeface="ＭＳ Ｐゴシック" charset="-128"/>
              </a:rPr>
              <a:t>デフレーターが何倍になるかを表すものだから、　　　　　　　　　　　　　　　</a:t>
            </a:r>
          </a:p>
          <a:p>
            <a:pPr>
              <a:spcBef>
                <a:spcPct val="50000"/>
              </a:spcBef>
            </a:pPr>
            <a:r>
              <a:rPr lang="en-US" altLang="ja-JP" sz="1800" dirty="0">
                <a:ea typeface="ＭＳ Ｐゴシック" charset="-128"/>
              </a:rPr>
              <a:t>1</a:t>
            </a:r>
            <a:r>
              <a:rPr lang="ja-JP" altLang="en-US" sz="1800" dirty="0">
                <a:ea typeface="ＭＳ Ｐゴシック" charset="-128"/>
              </a:rPr>
              <a:t>＋インフレ率　の比率で増えてゆく。　　</a:t>
            </a:r>
          </a:p>
        </p:txBody>
      </p:sp>
      <p:sp>
        <p:nvSpPr>
          <p:cNvPr id="117769" name="Oval 9"/>
          <p:cNvSpPr>
            <a:spLocks noChangeArrowheads="1"/>
          </p:cNvSpPr>
          <p:nvPr/>
        </p:nvSpPr>
        <p:spPr bwMode="auto">
          <a:xfrm>
            <a:off x="5026005" y="2205038"/>
            <a:ext cx="1873250" cy="936625"/>
          </a:xfrm>
          <a:prstGeom prst="ellipse">
            <a:avLst/>
          </a:prstGeom>
          <a:noFill/>
          <a:ln w="9525">
            <a:solidFill>
              <a:srgbClr val="0000CC"/>
            </a:solidFill>
            <a:round/>
            <a:headEnd/>
            <a:tailEnd/>
          </a:ln>
          <a:effectLst/>
        </p:spPr>
        <p:txBody>
          <a:bodyPr wrap="none" anchor="ctr"/>
          <a:lstStyle/>
          <a:p>
            <a:endParaRPr lang="ja-JP" altLang="en-US"/>
          </a:p>
        </p:txBody>
      </p:sp>
      <p:sp>
        <p:nvSpPr>
          <p:cNvPr id="117770" name="Line 10"/>
          <p:cNvSpPr>
            <a:spLocks noChangeShapeType="1"/>
          </p:cNvSpPr>
          <p:nvPr/>
        </p:nvSpPr>
        <p:spPr bwMode="auto">
          <a:xfrm>
            <a:off x="5891192" y="3141663"/>
            <a:ext cx="0" cy="1295400"/>
          </a:xfrm>
          <a:prstGeom prst="line">
            <a:avLst/>
          </a:prstGeom>
          <a:noFill/>
          <a:ln w="9525">
            <a:solidFill>
              <a:srgbClr val="0000CC"/>
            </a:solidFill>
            <a:round/>
            <a:headEnd/>
            <a:tailEnd type="triangle" w="med" len="med"/>
          </a:ln>
          <a:effectLst/>
        </p:spPr>
        <p:txBody>
          <a:bodyPr/>
          <a:lstStyle/>
          <a:p>
            <a:endParaRPr lang="ja-JP" altLang="en-US"/>
          </a:p>
        </p:txBody>
      </p:sp>
      <p:sp>
        <p:nvSpPr>
          <p:cNvPr id="117771" name="Text Box 11"/>
          <p:cNvSpPr txBox="1">
            <a:spLocks noChangeArrowheads="1"/>
          </p:cNvSpPr>
          <p:nvPr/>
        </p:nvSpPr>
        <p:spPr bwMode="auto">
          <a:xfrm>
            <a:off x="1714480" y="4508500"/>
            <a:ext cx="5184775" cy="105410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実質</a:t>
            </a:r>
            <a:r>
              <a:rPr lang="en-US" altLang="ja-JP" sz="1800" dirty="0">
                <a:ea typeface="ＭＳ Ｐゴシック" charset="-128"/>
              </a:rPr>
              <a:t>GDP</a:t>
            </a:r>
            <a:r>
              <a:rPr lang="ja-JP" altLang="en-US" sz="1800" dirty="0">
                <a:ea typeface="ＭＳ Ｐゴシック" charset="-128"/>
              </a:rPr>
              <a:t>の増え方は経済で生産されているものの年々の増え方であるから、</a:t>
            </a:r>
          </a:p>
          <a:p>
            <a:pPr>
              <a:spcBef>
                <a:spcPct val="50000"/>
              </a:spcBef>
            </a:pPr>
            <a:r>
              <a:rPr lang="en-US" altLang="ja-JP" sz="1800" dirty="0">
                <a:ea typeface="ＭＳ Ｐゴシック" charset="-128"/>
              </a:rPr>
              <a:t>1</a:t>
            </a:r>
            <a:r>
              <a:rPr lang="ja-JP" altLang="en-US" sz="1800" dirty="0">
                <a:ea typeface="ＭＳ Ｐゴシック" charset="-128"/>
              </a:rPr>
              <a:t>＋経済成長率　の比率で増えてゆく。</a:t>
            </a:r>
          </a:p>
        </p:txBody>
      </p:sp>
      <p:sp>
        <p:nvSpPr>
          <p:cNvPr id="117772" name="Text Box 12"/>
          <p:cNvSpPr txBox="1">
            <a:spLocks noChangeArrowheads="1"/>
          </p:cNvSpPr>
          <p:nvPr/>
        </p:nvSpPr>
        <p:spPr bwMode="auto">
          <a:xfrm>
            <a:off x="1570017" y="5516563"/>
            <a:ext cx="5329238" cy="809625"/>
          </a:xfrm>
          <a:prstGeom prst="rect">
            <a:avLst/>
          </a:prstGeom>
          <a:noFill/>
          <a:ln w="9525">
            <a:noFill/>
            <a:miter lim="800000"/>
            <a:headEnd/>
            <a:tailEnd/>
          </a:ln>
          <a:effectLst/>
        </p:spPr>
        <p:txBody>
          <a:bodyPr>
            <a:spAutoFit/>
          </a:bodyPr>
          <a:lstStyle/>
          <a:p>
            <a:pPr>
              <a:spcBef>
                <a:spcPct val="50000"/>
              </a:spcBef>
            </a:pPr>
            <a:r>
              <a:rPr lang="ja-JP" altLang="en-US" sz="2000" dirty="0">
                <a:ea typeface="ＭＳ Ｐゴシック" charset="-128"/>
              </a:rPr>
              <a:t>　</a:t>
            </a:r>
            <a:r>
              <a:rPr lang="ja-JP" altLang="en-US" sz="1800" dirty="0">
                <a:ea typeface="ＭＳ Ｐゴシック" charset="-128"/>
              </a:rPr>
              <a:t>したがって名目</a:t>
            </a:r>
            <a:r>
              <a:rPr lang="en-US" altLang="ja-JP" sz="1800" dirty="0">
                <a:ea typeface="ＭＳ Ｐゴシック" charset="-128"/>
              </a:rPr>
              <a:t>GDP</a:t>
            </a:r>
            <a:r>
              <a:rPr lang="ja-JP" altLang="en-US" sz="1800" dirty="0">
                <a:ea typeface="ＭＳ Ｐゴシック" charset="-128"/>
              </a:rPr>
              <a:t>の年々の増え方は、</a:t>
            </a:r>
          </a:p>
          <a:p>
            <a:pPr>
              <a:spcBef>
                <a:spcPct val="50000"/>
              </a:spcBef>
            </a:pPr>
            <a:r>
              <a:rPr lang="ja-JP" altLang="en-US" sz="1800" dirty="0" smtClean="0">
                <a:ea typeface="ＭＳ Ｐゴシック" charset="-128"/>
              </a:rPr>
              <a:t>　（</a:t>
            </a:r>
            <a:r>
              <a:rPr lang="en-US" altLang="ja-JP" sz="1800" dirty="0">
                <a:ea typeface="ＭＳ Ｐゴシック" charset="-128"/>
              </a:rPr>
              <a:t>1+</a:t>
            </a:r>
            <a:r>
              <a:rPr lang="ja-JP" altLang="en-US" sz="1800" dirty="0">
                <a:ea typeface="ＭＳ Ｐゴシック" charset="-128"/>
              </a:rPr>
              <a:t>インフレ率）</a:t>
            </a:r>
            <a:r>
              <a:rPr lang="en-US" altLang="ja-JP" sz="1800" dirty="0">
                <a:ea typeface="ＭＳ Ｐゴシック" charset="-128"/>
              </a:rPr>
              <a:t>×</a:t>
            </a:r>
            <a:r>
              <a:rPr lang="ja-JP" altLang="en-US" sz="1800" dirty="0">
                <a:ea typeface="ＭＳ Ｐゴシック" charset="-128"/>
              </a:rPr>
              <a:t>（</a:t>
            </a:r>
            <a:r>
              <a:rPr lang="en-US" altLang="ja-JP" sz="1800" dirty="0">
                <a:ea typeface="ＭＳ Ｐゴシック" charset="-128"/>
              </a:rPr>
              <a:t>1</a:t>
            </a:r>
            <a:r>
              <a:rPr lang="ja-JP" altLang="en-US" sz="1800" dirty="0">
                <a:ea typeface="ＭＳ Ｐゴシック" charset="-128"/>
              </a:rPr>
              <a:t>＋経済成長率）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7766"/>
                                        </p:tgtEl>
                                        <p:attrNameLst>
                                          <p:attrName>style.visibility</p:attrName>
                                        </p:attrNameLst>
                                      </p:cBhvr>
                                      <p:to>
                                        <p:strVal val="visible"/>
                                      </p:to>
                                    </p:set>
                                    <p:animEffect transition="in" filter="blinds(horizontal)">
                                      <p:cBhvr>
                                        <p:cTn id="7" dur="500"/>
                                        <p:tgtEl>
                                          <p:spTgt spid="11776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7767"/>
                                        </p:tgtEl>
                                        <p:attrNameLst>
                                          <p:attrName>style.visibility</p:attrName>
                                        </p:attrNameLst>
                                      </p:cBhvr>
                                      <p:to>
                                        <p:strVal val="visible"/>
                                      </p:to>
                                    </p:set>
                                    <p:animEffect transition="in" filter="blinds(horizontal)">
                                      <p:cBhvr>
                                        <p:cTn id="10" dur="500"/>
                                        <p:tgtEl>
                                          <p:spTgt spid="11776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7768"/>
                                        </p:tgtEl>
                                        <p:attrNameLst>
                                          <p:attrName>style.visibility</p:attrName>
                                        </p:attrNameLst>
                                      </p:cBhvr>
                                      <p:to>
                                        <p:strVal val="visible"/>
                                      </p:to>
                                    </p:set>
                                    <p:anim calcmode="lin" valueType="num">
                                      <p:cBhvr additive="base">
                                        <p:cTn id="15" dur="500" fill="hold"/>
                                        <p:tgtEl>
                                          <p:spTgt spid="117768"/>
                                        </p:tgtEl>
                                        <p:attrNameLst>
                                          <p:attrName>ppt_x</p:attrName>
                                        </p:attrNameLst>
                                      </p:cBhvr>
                                      <p:tavLst>
                                        <p:tav tm="0">
                                          <p:val>
                                            <p:strVal val="#ppt_x"/>
                                          </p:val>
                                        </p:tav>
                                        <p:tav tm="100000">
                                          <p:val>
                                            <p:strVal val="#ppt_x"/>
                                          </p:val>
                                        </p:tav>
                                      </p:tavLst>
                                    </p:anim>
                                    <p:anim calcmode="lin" valueType="num">
                                      <p:cBhvr additive="base">
                                        <p:cTn id="16" dur="500" fill="hold"/>
                                        <p:tgtEl>
                                          <p:spTgt spid="11776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17769"/>
                                        </p:tgtEl>
                                        <p:attrNameLst>
                                          <p:attrName>style.visibility</p:attrName>
                                        </p:attrNameLst>
                                      </p:cBhvr>
                                      <p:to>
                                        <p:strVal val="visible"/>
                                      </p:to>
                                    </p:set>
                                    <p:animEffect transition="in" filter="blinds(horizontal)">
                                      <p:cBhvr>
                                        <p:cTn id="21" dur="500"/>
                                        <p:tgtEl>
                                          <p:spTgt spid="117769"/>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17770"/>
                                        </p:tgtEl>
                                        <p:attrNameLst>
                                          <p:attrName>style.visibility</p:attrName>
                                        </p:attrNameLst>
                                      </p:cBhvr>
                                      <p:to>
                                        <p:strVal val="visible"/>
                                      </p:to>
                                    </p:set>
                                    <p:animEffect transition="in" filter="blinds(horizontal)">
                                      <p:cBhvr>
                                        <p:cTn id="24" dur="500"/>
                                        <p:tgtEl>
                                          <p:spTgt spid="11777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17771"/>
                                        </p:tgtEl>
                                        <p:attrNameLst>
                                          <p:attrName>style.visibility</p:attrName>
                                        </p:attrNameLst>
                                      </p:cBhvr>
                                      <p:to>
                                        <p:strVal val="visible"/>
                                      </p:to>
                                    </p:set>
                                    <p:anim calcmode="lin" valueType="num">
                                      <p:cBhvr additive="base">
                                        <p:cTn id="29" dur="500" fill="hold"/>
                                        <p:tgtEl>
                                          <p:spTgt spid="117771"/>
                                        </p:tgtEl>
                                        <p:attrNameLst>
                                          <p:attrName>ppt_x</p:attrName>
                                        </p:attrNameLst>
                                      </p:cBhvr>
                                      <p:tavLst>
                                        <p:tav tm="0">
                                          <p:val>
                                            <p:strVal val="#ppt_x"/>
                                          </p:val>
                                        </p:tav>
                                        <p:tav tm="100000">
                                          <p:val>
                                            <p:strVal val="#ppt_x"/>
                                          </p:val>
                                        </p:tav>
                                      </p:tavLst>
                                    </p:anim>
                                    <p:anim calcmode="lin" valueType="num">
                                      <p:cBhvr additive="base">
                                        <p:cTn id="30" dur="500" fill="hold"/>
                                        <p:tgtEl>
                                          <p:spTgt spid="11777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117772"/>
                                        </p:tgtEl>
                                        <p:attrNameLst>
                                          <p:attrName>style.visibility</p:attrName>
                                        </p:attrNameLst>
                                      </p:cBhvr>
                                      <p:to>
                                        <p:strVal val="visible"/>
                                      </p:to>
                                    </p:set>
                                    <p:animEffect transition="in" filter="circle(in)">
                                      <p:cBhvr>
                                        <p:cTn id="35" dur="2000"/>
                                        <p:tgtEl>
                                          <p:spTgt spid="117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6" grpId="0" animBg="1"/>
      <p:bldP spid="117767" grpId="0" animBg="1"/>
      <p:bldP spid="117768" grpId="0"/>
      <p:bldP spid="117769" grpId="0" animBg="1"/>
      <p:bldP spid="117770" grpId="0" animBg="1"/>
      <p:bldP spid="117771" grpId="0"/>
      <p:bldP spid="11777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Text Box 4"/>
          <p:cNvSpPr txBox="1">
            <a:spLocks noChangeArrowheads="1"/>
          </p:cNvSpPr>
          <p:nvPr/>
        </p:nvSpPr>
        <p:spPr bwMode="auto">
          <a:xfrm>
            <a:off x="1328740" y="549275"/>
            <a:ext cx="6985000" cy="2705100"/>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charset="-128"/>
              </a:rPr>
              <a:t>さて公債の増え方と名目</a:t>
            </a:r>
            <a:r>
              <a:rPr lang="en-US" altLang="ja-JP" sz="1800">
                <a:ea typeface="ＭＳ Ｐゴシック" charset="-128"/>
              </a:rPr>
              <a:t>GDP</a:t>
            </a:r>
            <a:r>
              <a:rPr lang="ja-JP" altLang="en-US" sz="1800">
                <a:ea typeface="ＭＳ Ｐゴシック" charset="-128"/>
              </a:rPr>
              <a:t>の増え方を比較しよう。</a:t>
            </a:r>
          </a:p>
          <a:p>
            <a:pPr>
              <a:spcBef>
                <a:spcPct val="50000"/>
              </a:spcBef>
            </a:pPr>
            <a:r>
              <a:rPr lang="ja-JP" altLang="en-US" sz="1800">
                <a:ea typeface="ＭＳ Ｐゴシック" charset="-128"/>
              </a:rPr>
              <a:t>名目</a:t>
            </a:r>
            <a:r>
              <a:rPr lang="en-US" altLang="ja-JP" sz="1800">
                <a:ea typeface="ＭＳ Ｐゴシック" charset="-128"/>
              </a:rPr>
              <a:t>GDP</a:t>
            </a:r>
            <a:r>
              <a:rPr lang="ja-JP" altLang="en-US" sz="1800">
                <a:ea typeface="ＭＳ Ｐゴシック" charset="-128"/>
              </a:rPr>
              <a:t>の伸び率が公債残高の伸び率を上回れば国の借金が国の収入（名目</a:t>
            </a:r>
            <a:r>
              <a:rPr lang="en-US" altLang="ja-JP" sz="1800">
                <a:ea typeface="ＭＳ Ｐゴシック" charset="-128"/>
              </a:rPr>
              <a:t>GDP)</a:t>
            </a:r>
            <a:r>
              <a:rPr lang="ja-JP" altLang="en-US" sz="1800">
                <a:ea typeface="ＭＳ Ｐゴシック" charset="-128"/>
              </a:rPr>
              <a:t>に占める割合は減ってゆく。</a:t>
            </a:r>
          </a:p>
          <a:p>
            <a:pPr>
              <a:spcBef>
                <a:spcPct val="50000"/>
              </a:spcBef>
            </a:pPr>
            <a:r>
              <a:rPr lang="ja-JP" altLang="en-US" sz="1800">
                <a:ea typeface="ＭＳ Ｐゴシック" charset="-128"/>
              </a:rPr>
              <a:t>（名目</a:t>
            </a:r>
            <a:r>
              <a:rPr lang="en-US" altLang="ja-JP" sz="1800">
                <a:ea typeface="ＭＳ Ｐゴシック" charset="-128"/>
              </a:rPr>
              <a:t>GDP</a:t>
            </a:r>
            <a:r>
              <a:rPr lang="ja-JP" altLang="en-US" sz="1800">
                <a:ea typeface="ＭＳ Ｐゴシック" charset="-128"/>
              </a:rPr>
              <a:t>の伸び率）＝（</a:t>
            </a:r>
            <a:r>
              <a:rPr lang="en-US" altLang="ja-JP" sz="1800">
                <a:ea typeface="ＭＳ Ｐゴシック" charset="-128"/>
              </a:rPr>
              <a:t>1</a:t>
            </a:r>
            <a:r>
              <a:rPr lang="ja-JP" altLang="en-US" sz="1800">
                <a:ea typeface="ＭＳ Ｐゴシック" charset="-128"/>
              </a:rPr>
              <a:t>＋インフレ率</a:t>
            </a:r>
            <a:r>
              <a:rPr lang="en-US" altLang="ja-JP" sz="1800">
                <a:ea typeface="ＭＳ Ｐゴシック" charset="-128"/>
              </a:rPr>
              <a:t>π</a:t>
            </a:r>
            <a:r>
              <a:rPr lang="ja-JP" altLang="en-US" sz="1800">
                <a:ea typeface="ＭＳ Ｐゴシック" charset="-128"/>
              </a:rPr>
              <a:t>）</a:t>
            </a:r>
            <a:r>
              <a:rPr lang="en-US" altLang="ja-JP" sz="1800">
                <a:ea typeface="ＭＳ Ｐゴシック" charset="-128"/>
              </a:rPr>
              <a:t>×</a:t>
            </a:r>
            <a:r>
              <a:rPr lang="ja-JP" altLang="en-US" sz="1800">
                <a:ea typeface="ＭＳ Ｐゴシック" charset="-128"/>
              </a:rPr>
              <a:t>（</a:t>
            </a:r>
            <a:r>
              <a:rPr lang="en-US" altLang="ja-JP" sz="1800">
                <a:ea typeface="ＭＳ Ｐゴシック" charset="-128"/>
              </a:rPr>
              <a:t>1</a:t>
            </a:r>
            <a:r>
              <a:rPr lang="ja-JP" altLang="en-US" sz="1800">
                <a:ea typeface="ＭＳ Ｐゴシック" charset="-128"/>
              </a:rPr>
              <a:t>＋経済成長率ｇ）</a:t>
            </a:r>
          </a:p>
          <a:p>
            <a:pPr>
              <a:spcBef>
                <a:spcPct val="50000"/>
              </a:spcBef>
            </a:pPr>
            <a:r>
              <a:rPr lang="ja-JP" altLang="en-US" sz="1800">
                <a:ea typeface="ＭＳ Ｐゴシック" charset="-128"/>
              </a:rPr>
              <a:t>　　　　　　　　　　　　　　　＞（</a:t>
            </a:r>
            <a:r>
              <a:rPr lang="en-US" altLang="ja-JP" sz="1800">
                <a:ea typeface="ＭＳ Ｐゴシック" charset="-128"/>
              </a:rPr>
              <a:t>1</a:t>
            </a:r>
            <a:r>
              <a:rPr lang="ja-JP" altLang="en-US" sz="1800">
                <a:ea typeface="ＭＳ Ｐゴシック" charset="-128"/>
              </a:rPr>
              <a:t>＋名目利子率</a:t>
            </a:r>
            <a:r>
              <a:rPr lang="en-US" altLang="ja-JP" sz="1800" i="1">
                <a:latin typeface="HG行書体" pitchFamily="65" charset="-128"/>
                <a:ea typeface="HG行書体" pitchFamily="65" charset="-128"/>
              </a:rPr>
              <a:t>i</a:t>
            </a:r>
            <a:r>
              <a:rPr lang="ja-JP" altLang="en-US" sz="1800">
                <a:latin typeface="ＭＳ Ｐゴシック" charset="-128"/>
                <a:ea typeface="ＭＳ Ｐゴシック" charset="-128"/>
              </a:rPr>
              <a:t>）＝（公債残高の伸び率）</a:t>
            </a:r>
          </a:p>
          <a:p>
            <a:pPr>
              <a:spcBef>
                <a:spcPct val="50000"/>
              </a:spcBef>
            </a:pPr>
            <a:r>
              <a:rPr lang="ja-JP" altLang="en-US" sz="1800">
                <a:latin typeface="ＭＳ Ｐゴシック" charset="-128"/>
                <a:ea typeface="ＭＳ Ｐゴシック" charset="-128"/>
              </a:rPr>
              <a:t>この不等式の両辺を（</a:t>
            </a:r>
            <a:r>
              <a:rPr lang="en-US" altLang="ja-JP" sz="1800">
                <a:latin typeface="ＭＳ Ｐゴシック" charset="-128"/>
                <a:ea typeface="ＭＳ Ｐゴシック" charset="-128"/>
              </a:rPr>
              <a:t>1</a:t>
            </a:r>
            <a:r>
              <a:rPr lang="ja-JP" altLang="en-US" sz="1800">
                <a:latin typeface="ＭＳ Ｐゴシック" charset="-128"/>
                <a:ea typeface="ＭＳ Ｐゴシック" charset="-128"/>
              </a:rPr>
              <a:t>＋インフレ率</a:t>
            </a:r>
            <a:r>
              <a:rPr lang="en-US" altLang="ja-JP" sz="1800">
                <a:latin typeface="ＭＳ Ｐゴシック" charset="-128"/>
                <a:ea typeface="ＭＳ Ｐゴシック" charset="-128"/>
              </a:rPr>
              <a:t>π</a:t>
            </a:r>
            <a:r>
              <a:rPr lang="ja-JP" altLang="en-US" sz="1800">
                <a:latin typeface="ＭＳ Ｐゴシック" charset="-128"/>
                <a:ea typeface="ＭＳ Ｐゴシック" charset="-128"/>
              </a:rPr>
              <a:t>）で割ると、</a:t>
            </a:r>
          </a:p>
          <a:p>
            <a:pPr>
              <a:spcBef>
                <a:spcPct val="50000"/>
              </a:spcBef>
            </a:pPr>
            <a:r>
              <a:rPr lang="en-US" altLang="ja-JP" sz="1800">
                <a:latin typeface="ＭＳ Ｐゴシック" charset="-128"/>
                <a:ea typeface="ＭＳ Ｐゴシック" charset="-128"/>
              </a:rPr>
              <a:t>1</a:t>
            </a:r>
            <a:r>
              <a:rPr lang="ja-JP" altLang="en-US" sz="1800">
                <a:latin typeface="ＭＳ Ｐゴシック" charset="-128"/>
                <a:ea typeface="ＭＳ Ｐゴシック" charset="-128"/>
              </a:rPr>
              <a:t>＋経済成長率ｇ＞</a:t>
            </a:r>
            <a:r>
              <a:rPr lang="en-US" altLang="ja-JP" sz="1800" u="sng">
                <a:latin typeface="ＭＳ Ｐゴシック" charset="-128"/>
                <a:ea typeface="ＭＳ Ｐゴシック" charset="-128"/>
              </a:rPr>
              <a:t>1</a:t>
            </a:r>
            <a:r>
              <a:rPr lang="ja-JP" altLang="en-US" sz="1800" u="sng">
                <a:latin typeface="ＭＳ Ｐゴシック" charset="-128"/>
                <a:ea typeface="ＭＳ Ｐゴシック" charset="-128"/>
              </a:rPr>
              <a:t>＋名目利子率</a:t>
            </a:r>
            <a:r>
              <a:rPr lang="en-US" altLang="ja-JP" sz="1800" i="1" u="sng">
                <a:latin typeface="HG行書体" pitchFamily="65" charset="-128"/>
                <a:ea typeface="HG行書体" pitchFamily="65" charset="-128"/>
              </a:rPr>
              <a:t>i</a:t>
            </a:r>
            <a:r>
              <a:rPr lang="ja-JP" altLang="en-US" sz="1800">
                <a:latin typeface="HG行書体" pitchFamily="65" charset="-128"/>
                <a:ea typeface="HG行書体" pitchFamily="65" charset="-128"/>
              </a:rPr>
              <a:t> </a:t>
            </a:r>
            <a:r>
              <a:rPr lang="ja-JP" altLang="en-US" sz="1800" i="1">
                <a:latin typeface="HG行書体" pitchFamily="65" charset="-128"/>
                <a:ea typeface="HG行書体" pitchFamily="65" charset="-128"/>
              </a:rPr>
              <a:t>　 </a:t>
            </a:r>
            <a:r>
              <a:rPr lang="ja-JP" altLang="en-US" sz="1800">
                <a:ea typeface="ＭＳ Ｐゴシック" charset="-128"/>
              </a:rPr>
              <a:t>　　　　　　　　　　　　　　　　　　　　　　　　　　　　　　　　　　　　　　　　　　　　　　　　　　　　　　　　　　　　　　　　　　　　　　　　　　　　　　　　　　</a:t>
            </a:r>
          </a:p>
        </p:txBody>
      </p:sp>
      <p:sp>
        <p:nvSpPr>
          <p:cNvPr id="118789" name="Text Box 5"/>
          <p:cNvSpPr txBox="1">
            <a:spLocks noChangeArrowheads="1"/>
          </p:cNvSpPr>
          <p:nvPr/>
        </p:nvSpPr>
        <p:spPr bwMode="auto">
          <a:xfrm>
            <a:off x="3200403" y="3141663"/>
            <a:ext cx="2016125" cy="366712"/>
          </a:xfrm>
          <a:prstGeom prst="rect">
            <a:avLst/>
          </a:prstGeom>
          <a:noFill/>
          <a:ln w="9525">
            <a:noFill/>
            <a:miter lim="800000"/>
            <a:headEnd/>
            <a:tailEnd/>
          </a:ln>
          <a:effectLst/>
        </p:spPr>
        <p:txBody>
          <a:bodyPr>
            <a:spAutoFit/>
          </a:bodyPr>
          <a:lstStyle/>
          <a:p>
            <a:pPr>
              <a:spcBef>
                <a:spcPct val="50000"/>
              </a:spcBef>
            </a:pPr>
            <a:r>
              <a:rPr lang="en-US" altLang="ja-JP" sz="1800">
                <a:ea typeface="ＭＳ Ｐゴシック" charset="-128"/>
              </a:rPr>
              <a:t>1</a:t>
            </a:r>
            <a:r>
              <a:rPr lang="ja-JP" altLang="en-US" sz="1800">
                <a:ea typeface="ＭＳ Ｐゴシック" charset="-128"/>
              </a:rPr>
              <a:t>＋インフレ率</a:t>
            </a:r>
            <a:r>
              <a:rPr lang="en-US" altLang="ja-JP" sz="1800">
                <a:ea typeface="ＭＳ Ｐゴシック" charset="-128"/>
              </a:rPr>
              <a:t>π</a:t>
            </a:r>
          </a:p>
        </p:txBody>
      </p:sp>
      <p:sp>
        <p:nvSpPr>
          <p:cNvPr id="118790" name="Oval 6"/>
          <p:cNvSpPr>
            <a:spLocks noChangeArrowheads="1"/>
          </p:cNvSpPr>
          <p:nvPr/>
        </p:nvSpPr>
        <p:spPr bwMode="auto">
          <a:xfrm>
            <a:off x="3200403" y="2852738"/>
            <a:ext cx="1800225" cy="647700"/>
          </a:xfrm>
          <a:prstGeom prst="ellipse">
            <a:avLst/>
          </a:prstGeom>
          <a:noFill/>
          <a:ln w="9525">
            <a:solidFill>
              <a:srgbClr val="FF6600"/>
            </a:solidFill>
            <a:round/>
            <a:headEnd/>
            <a:tailEnd/>
          </a:ln>
          <a:effectLst/>
        </p:spPr>
        <p:txBody>
          <a:bodyPr wrap="none" anchor="ctr"/>
          <a:lstStyle/>
          <a:p>
            <a:endParaRPr lang="ja-JP" altLang="en-US"/>
          </a:p>
        </p:txBody>
      </p:sp>
      <p:sp>
        <p:nvSpPr>
          <p:cNvPr id="118791" name="Line 7"/>
          <p:cNvSpPr>
            <a:spLocks noChangeShapeType="1"/>
          </p:cNvSpPr>
          <p:nvPr/>
        </p:nvSpPr>
        <p:spPr bwMode="auto">
          <a:xfrm>
            <a:off x="4137028" y="3500438"/>
            <a:ext cx="0" cy="288925"/>
          </a:xfrm>
          <a:prstGeom prst="line">
            <a:avLst/>
          </a:prstGeom>
          <a:noFill/>
          <a:ln w="9525">
            <a:solidFill>
              <a:srgbClr val="FF6600"/>
            </a:solidFill>
            <a:round/>
            <a:headEnd/>
            <a:tailEnd type="triangle" w="med" len="med"/>
          </a:ln>
          <a:effectLst/>
        </p:spPr>
        <p:txBody>
          <a:bodyPr/>
          <a:lstStyle/>
          <a:p>
            <a:endParaRPr lang="ja-JP" altLang="en-US"/>
          </a:p>
        </p:txBody>
      </p:sp>
      <p:sp>
        <p:nvSpPr>
          <p:cNvPr id="118792" name="Text Box 8"/>
          <p:cNvSpPr txBox="1">
            <a:spLocks noChangeArrowheads="1"/>
          </p:cNvSpPr>
          <p:nvPr/>
        </p:nvSpPr>
        <p:spPr bwMode="auto">
          <a:xfrm>
            <a:off x="1544640" y="3716338"/>
            <a:ext cx="5761038" cy="78483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フィッシャー方程式を思い出そう</a:t>
            </a:r>
            <a:r>
              <a:rPr lang="ja-JP" altLang="en-US" sz="1800" dirty="0" smtClean="0">
                <a:ea typeface="ＭＳ Ｐゴシック" charset="-128"/>
              </a:rPr>
              <a:t>。</a:t>
            </a:r>
            <a:endParaRPr lang="en-US" altLang="ja-JP" sz="1800" dirty="0" smtClean="0">
              <a:ea typeface="ＭＳ Ｐゴシック" charset="-128"/>
            </a:endParaRPr>
          </a:p>
          <a:p>
            <a:pPr>
              <a:spcBef>
                <a:spcPct val="50000"/>
              </a:spcBef>
            </a:pPr>
            <a:r>
              <a:rPr lang="ja-JP" altLang="en-US" sz="1800" dirty="0" smtClean="0">
                <a:ea typeface="ＭＳ Ｐゴシック" charset="-128"/>
              </a:rPr>
              <a:t>右辺は</a:t>
            </a:r>
            <a:r>
              <a:rPr lang="en-US" altLang="ja-JP" sz="1800" dirty="0" smtClean="0">
                <a:ea typeface="ＭＳ Ｐゴシック" charset="-128"/>
              </a:rPr>
              <a:t>1</a:t>
            </a:r>
            <a:r>
              <a:rPr lang="ja-JP" altLang="en-US" sz="1800" dirty="0">
                <a:ea typeface="ＭＳ Ｐゴシック" charset="-128"/>
              </a:rPr>
              <a:t>＋実質</a:t>
            </a:r>
            <a:r>
              <a:rPr lang="ja-JP" altLang="en-US" sz="1800" dirty="0" smtClean="0">
                <a:ea typeface="ＭＳ Ｐゴシック" charset="-128"/>
              </a:rPr>
              <a:t>利子率　</a:t>
            </a:r>
            <a:r>
              <a:rPr lang="en-US" altLang="ja-JP" sz="1800" i="1" dirty="0" smtClean="0">
                <a:ea typeface="ＭＳ Ｐゴシック" charset="-128"/>
              </a:rPr>
              <a:t>r</a:t>
            </a:r>
            <a:r>
              <a:rPr lang="ja-JP" altLang="en-US" sz="1800" i="1" dirty="0" smtClean="0">
                <a:ea typeface="ＭＳ Ｐゴシック" charset="-128"/>
              </a:rPr>
              <a:t>　</a:t>
            </a:r>
            <a:r>
              <a:rPr lang="ja-JP" altLang="en-US" sz="1800" dirty="0" smtClean="0">
                <a:ea typeface="ＭＳ Ｐゴシック" charset="-128"/>
              </a:rPr>
              <a:t>である</a:t>
            </a:r>
            <a:endParaRPr lang="ja-JP" altLang="en-US" sz="1800" dirty="0">
              <a:ea typeface="ＭＳ Ｐゴシック" charset="-128"/>
            </a:endParaRPr>
          </a:p>
        </p:txBody>
      </p:sp>
      <p:sp>
        <p:nvSpPr>
          <p:cNvPr id="118793" name="Text Box 9"/>
          <p:cNvSpPr txBox="1">
            <a:spLocks noChangeArrowheads="1"/>
          </p:cNvSpPr>
          <p:nvPr/>
        </p:nvSpPr>
        <p:spPr bwMode="auto">
          <a:xfrm>
            <a:off x="1428728" y="4714884"/>
            <a:ext cx="5256212" cy="1192212"/>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つまりこの不等式は、</a:t>
            </a:r>
          </a:p>
          <a:p>
            <a:pPr>
              <a:spcBef>
                <a:spcPct val="50000"/>
              </a:spcBef>
            </a:pPr>
            <a:r>
              <a:rPr lang="ja-JP" altLang="en-US" sz="1800" dirty="0">
                <a:solidFill>
                  <a:srgbClr val="FF0000"/>
                </a:solidFill>
                <a:ea typeface="ＭＳ Ｐゴシック" charset="-128"/>
              </a:rPr>
              <a:t>（経済成長率ｇ）＞（実質</a:t>
            </a:r>
            <a:r>
              <a:rPr lang="ja-JP" altLang="en-US" sz="1800" dirty="0" smtClean="0">
                <a:solidFill>
                  <a:srgbClr val="FF0000"/>
                </a:solidFill>
                <a:ea typeface="ＭＳ Ｐゴシック" charset="-128"/>
              </a:rPr>
              <a:t>利子率</a:t>
            </a:r>
            <a:r>
              <a:rPr lang="en-US" altLang="ja-JP" sz="1800" i="1" dirty="0" smtClean="0">
                <a:solidFill>
                  <a:srgbClr val="FF0000"/>
                </a:solidFill>
                <a:ea typeface="ＭＳ Ｐゴシック" charset="-128"/>
              </a:rPr>
              <a:t>r</a:t>
            </a:r>
            <a:r>
              <a:rPr lang="ja-JP" altLang="en-US" sz="1800" i="1" dirty="0" smtClean="0">
                <a:solidFill>
                  <a:srgbClr val="FF0000"/>
                </a:solidFill>
                <a:ea typeface="ＭＳ Ｐゴシック" charset="-128"/>
              </a:rPr>
              <a:t>　</a:t>
            </a:r>
            <a:r>
              <a:rPr lang="ja-JP" altLang="en-US" sz="1800" dirty="0" smtClean="0">
                <a:solidFill>
                  <a:srgbClr val="FF0000"/>
                </a:solidFill>
                <a:ea typeface="ＭＳ Ｐゴシック" charset="-128"/>
              </a:rPr>
              <a:t>）</a:t>
            </a:r>
            <a:r>
              <a:rPr lang="ja-JP" altLang="en-US" sz="1800" dirty="0">
                <a:ea typeface="ＭＳ Ｐゴシック" charset="-128"/>
              </a:rPr>
              <a:t>　　　</a:t>
            </a:r>
          </a:p>
          <a:p>
            <a:pPr>
              <a:spcBef>
                <a:spcPct val="50000"/>
              </a:spcBef>
            </a:pPr>
            <a:r>
              <a:rPr lang="ja-JP" altLang="en-US" sz="1800" dirty="0">
                <a:ea typeface="ＭＳ Ｐゴシック" charset="-128"/>
              </a:rPr>
              <a:t>という関係を示す。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8790"/>
                                        </p:tgtEl>
                                        <p:attrNameLst>
                                          <p:attrName>style.visibility</p:attrName>
                                        </p:attrNameLst>
                                      </p:cBhvr>
                                      <p:to>
                                        <p:strVal val="visible"/>
                                      </p:to>
                                    </p:set>
                                    <p:animEffect transition="in" filter="blinds(horizontal)">
                                      <p:cBhvr>
                                        <p:cTn id="7" dur="500"/>
                                        <p:tgtEl>
                                          <p:spTgt spid="11879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8791"/>
                                        </p:tgtEl>
                                        <p:attrNameLst>
                                          <p:attrName>style.visibility</p:attrName>
                                        </p:attrNameLst>
                                      </p:cBhvr>
                                      <p:to>
                                        <p:strVal val="visible"/>
                                      </p:to>
                                    </p:set>
                                    <p:animEffect transition="in" filter="blinds(horizontal)">
                                      <p:cBhvr>
                                        <p:cTn id="10" dur="500"/>
                                        <p:tgtEl>
                                          <p:spTgt spid="118791"/>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8792"/>
                                        </p:tgtEl>
                                        <p:attrNameLst>
                                          <p:attrName>style.visibility</p:attrName>
                                        </p:attrNameLst>
                                      </p:cBhvr>
                                      <p:to>
                                        <p:strVal val="visible"/>
                                      </p:to>
                                    </p:set>
                                    <p:anim calcmode="lin" valueType="num">
                                      <p:cBhvr additive="base">
                                        <p:cTn id="15" dur="500" fill="hold"/>
                                        <p:tgtEl>
                                          <p:spTgt spid="118792"/>
                                        </p:tgtEl>
                                        <p:attrNameLst>
                                          <p:attrName>ppt_x</p:attrName>
                                        </p:attrNameLst>
                                      </p:cBhvr>
                                      <p:tavLst>
                                        <p:tav tm="0">
                                          <p:val>
                                            <p:strVal val="#ppt_x"/>
                                          </p:val>
                                        </p:tav>
                                        <p:tav tm="100000">
                                          <p:val>
                                            <p:strVal val="#ppt_x"/>
                                          </p:val>
                                        </p:tav>
                                      </p:tavLst>
                                    </p:anim>
                                    <p:anim calcmode="lin" valueType="num">
                                      <p:cBhvr additive="base">
                                        <p:cTn id="16" dur="500" fill="hold"/>
                                        <p:tgtEl>
                                          <p:spTgt spid="11879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18793"/>
                                        </p:tgtEl>
                                        <p:attrNameLst>
                                          <p:attrName>style.visibility</p:attrName>
                                        </p:attrNameLst>
                                      </p:cBhvr>
                                      <p:to>
                                        <p:strVal val="visible"/>
                                      </p:to>
                                    </p:set>
                                    <p:animEffect transition="in" filter="circle(in)">
                                      <p:cBhvr>
                                        <p:cTn id="21" dur="2000"/>
                                        <p:tgtEl>
                                          <p:spTgt spid="118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0" grpId="0" animBg="1"/>
      <p:bldP spid="118791" grpId="0" animBg="1"/>
      <p:bldP spid="118792" grpId="0"/>
      <p:bldP spid="11879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2" name="Text Box 4"/>
          <p:cNvSpPr txBox="1">
            <a:spLocks noChangeArrowheads="1"/>
          </p:cNvSpPr>
          <p:nvPr/>
        </p:nvSpPr>
        <p:spPr bwMode="auto">
          <a:xfrm>
            <a:off x="1257270" y="571480"/>
            <a:ext cx="7601010" cy="535531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経済の成長が早ければ国の借金（公債残高）が国の収入（名目</a:t>
            </a:r>
            <a:r>
              <a:rPr lang="en-US" altLang="ja-JP" sz="1800" dirty="0">
                <a:ea typeface="ＭＳ Ｐゴシック" charset="-128"/>
              </a:rPr>
              <a:t>GDP</a:t>
            </a:r>
            <a:r>
              <a:rPr lang="ja-JP" altLang="en-US" sz="1800" dirty="0">
                <a:ea typeface="ＭＳ Ｐゴシック" charset="-128"/>
              </a:rPr>
              <a:t>）に占める割合が減る。</a:t>
            </a:r>
          </a:p>
          <a:p>
            <a:pPr>
              <a:spcBef>
                <a:spcPct val="50000"/>
              </a:spcBef>
            </a:pPr>
            <a:r>
              <a:rPr lang="ja-JP" altLang="en-US" sz="1800" dirty="0">
                <a:ea typeface="ＭＳ Ｐゴシック" charset="-128"/>
              </a:rPr>
              <a:t>したがって、</a:t>
            </a:r>
            <a:r>
              <a:rPr lang="ja-JP" altLang="en-US" sz="1800" dirty="0">
                <a:solidFill>
                  <a:srgbClr val="0000CC"/>
                </a:solidFill>
                <a:ea typeface="ＭＳ Ｐゴシック" charset="-128"/>
              </a:rPr>
              <a:t>財政赤字を減少させるだけでは問題は解決せず、経済の成長を促進させ実質利子率を低下させることが大切。</a:t>
            </a:r>
          </a:p>
          <a:p>
            <a:pPr>
              <a:spcBef>
                <a:spcPct val="50000"/>
              </a:spcBef>
            </a:pPr>
            <a:r>
              <a:rPr lang="ja-JP" altLang="en-US" sz="1800" dirty="0">
                <a:ea typeface="ＭＳ Ｐゴシック" charset="-128"/>
              </a:rPr>
              <a:t>最近の日本経済・・・</a:t>
            </a:r>
          </a:p>
          <a:p>
            <a:pPr>
              <a:spcBef>
                <a:spcPct val="50000"/>
              </a:spcBef>
            </a:pPr>
            <a:r>
              <a:rPr lang="ja-JP" altLang="en-US" sz="1800" dirty="0">
                <a:ea typeface="ＭＳ Ｐゴシック" charset="-128"/>
              </a:rPr>
              <a:t>日本銀行のゼロ金利政策およびそれに続く量的緩和政策により名目利子率は低く抑えられているが、インフレ率はマイナスでデフレが起きている。したがって、実質利子率は低くない。またこの</a:t>
            </a:r>
            <a:r>
              <a:rPr lang="en-US" altLang="ja-JP" sz="1800" dirty="0">
                <a:ea typeface="ＭＳ Ｐゴシック" charset="-128"/>
              </a:rPr>
              <a:t>10</a:t>
            </a:r>
            <a:r>
              <a:rPr lang="ja-JP" altLang="en-US" sz="1800" dirty="0">
                <a:ea typeface="ＭＳ Ｐゴシック" charset="-128"/>
              </a:rPr>
              <a:t>年間、日本経済は非常に低い成長率だったため、この条件は満たされていない。</a:t>
            </a:r>
          </a:p>
          <a:p>
            <a:pPr>
              <a:spcBef>
                <a:spcPct val="50000"/>
              </a:spcBef>
            </a:pPr>
            <a:endParaRPr lang="ja-JP" altLang="en-US" sz="1800" dirty="0">
              <a:ea typeface="ＭＳ Ｐゴシック" charset="-128"/>
            </a:endParaRPr>
          </a:p>
          <a:p>
            <a:pPr>
              <a:spcBef>
                <a:spcPct val="50000"/>
              </a:spcBef>
            </a:pPr>
            <a:r>
              <a:rPr lang="ja-JP" altLang="en-US" sz="1800" dirty="0">
                <a:ea typeface="ＭＳ Ｐゴシック" charset="-128"/>
              </a:rPr>
              <a:t>図</a:t>
            </a:r>
            <a:r>
              <a:rPr lang="en-US" altLang="ja-JP" sz="1800" dirty="0">
                <a:ea typeface="ＭＳ Ｐゴシック" charset="-128"/>
              </a:rPr>
              <a:t>12-3</a:t>
            </a:r>
            <a:r>
              <a:rPr lang="ja-JP" altLang="en-US" sz="1800" dirty="0">
                <a:ea typeface="ＭＳ Ｐゴシック" charset="-128"/>
              </a:rPr>
              <a:t>　国債残高と国内総生産（</a:t>
            </a:r>
            <a:r>
              <a:rPr lang="en-US" altLang="ja-JP" sz="1800" dirty="0">
                <a:ea typeface="ＭＳ Ｐゴシック" charset="-128"/>
              </a:rPr>
              <a:t>GDP)</a:t>
            </a:r>
            <a:r>
              <a:rPr lang="ja-JP" altLang="en-US" sz="1800" dirty="0" err="1">
                <a:ea typeface="ＭＳ Ｐゴシック" charset="-128"/>
              </a:rPr>
              <a:t>、</a:t>
            </a:r>
            <a:r>
              <a:rPr lang="ja-JP" altLang="en-US" sz="1800" dirty="0">
                <a:ea typeface="ＭＳ Ｐゴシック" charset="-128"/>
              </a:rPr>
              <a:t>国民総所得の比率</a:t>
            </a:r>
            <a:r>
              <a:rPr lang="en-US" altLang="ja-JP" sz="1800" dirty="0">
                <a:ea typeface="ＭＳ Ｐゴシック" charset="-128"/>
              </a:rPr>
              <a:t>1990</a:t>
            </a:r>
            <a:r>
              <a:rPr lang="ja-JP" altLang="en-US" sz="1800" dirty="0">
                <a:ea typeface="ＭＳ Ｐゴシック" charset="-128"/>
              </a:rPr>
              <a:t>年代前半まではこの比率は安定的に推移。　</a:t>
            </a:r>
            <a:r>
              <a:rPr lang="en-US" altLang="ja-JP" sz="1800" dirty="0" smtClean="0">
                <a:ea typeface="ＭＳ Ｐゴシック" charset="-128"/>
              </a:rPr>
              <a:t>1990</a:t>
            </a:r>
            <a:r>
              <a:rPr lang="ja-JP" altLang="en-US" sz="1800" dirty="0">
                <a:ea typeface="ＭＳ Ｐゴシック" charset="-128"/>
              </a:rPr>
              <a:t>年代後半からその比率は急上昇。</a:t>
            </a:r>
          </a:p>
          <a:p>
            <a:pPr>
              <a:spcBef>
                <a:spcPct val="50000"/>
              </a:spcBef>
            </a:pPr>
            <a:r>
              <a:rPr lang="ja-JP" altLang="en-US" sz="1800" dirty="0">
                <a:ea typeface="ＭＳ Ｐゴシック" charset="-128"/>
              </a:rPr>
              <a:t>第</a:t>
            </a:r>
            <a:r>
              <a:rPr lang="en-US" altLang="ja-JP" sz="1800" dirty="0">
                <a:ea typeface="ＭＳ Ｐゴシック" charset="-128"/>
              </a:rPr>
              <a:t>2</a:t>
            </a:r>
            <a:r>
              <a:rPr lang="ja-JP" altLang="en-US" sz="1800" dirty="0">
                <a:ea typeface="ＭＳ Ｐゴシック" charset="-128"/>
              </a:rPr>
              <a:t>章の図</a:t>
            </a:r>
            <a:r>
              <a:rPr lang="en-US" altLang="ja-JP" sz="1800" dirty="0">
                <a:ea typeface="ＭＳ Ｐゴシック" charset="-128"/>
              </a:rPr>
              <a:t>2-2</a:t>
            </a:r>
            <a:r>
              <a:rPr lang="ja-JP" altLang="en-US" sz="1800" dirty="0">
                <a:ea typeface="ＭＳ Ｐゴシック" charset="-128"/>
              </a:rPr>
              <a:t>　</a:t>
            </a:r>
            <a:r>
              <a:rPr lang="en-US" altLang="ja-JP" sz="1800" dirty="0">
                <a:ea typeface="ＭＳ Ｐゴシック" charset="-128"/>
              </a:rPr>
              <a:t>1990</a:t>
            </a:r>
            <a:r>
              <a:rPr lang="ja-JP" altLang="en-US" sz="1800" dirty="0">
                <a:ea typeface="ＭＳ Ｐゴシック" charset="-128"/>
              </a:rPr>
              <a:t>年代後半には名目</a:t>
            </a:r>
            <a:r>
              <a:rPr lang="en-US" altLang="ja-JP" sz="1800" dirty="0">
                <a:ea typeface="ＭＳ Ｐゴシック" charset="-128"/>
              </a:rPr>
              <a:t>GDP</a:t>
            </a:r>
            <a:r>
              <a:rPr lang="ja-JP" altLang="en-US" sz="1800" dirty="0">
                <a:ea typeface="ＭＳ Ｐゴシック" charset="-128"/>
              </a:rPr>
              <a:t>は低下</a:t>
            </a:r>
            <a:r>
              <a:rPr lang="ja-JP" altLang="en-US" sz="1800" dirty="0" smtClean="0">
                <a:ea typeface="ＭＳ Ｐゴシック" charset="-128"/>
              </a:rPr>
              <a:t>。つまり</a:t>
            </a:r>
            <a:r>
              <a:rPr lang="ja-JP" altLang="en-US" sz="1800" dirty="0">
                <a:ea typeface="ＭＳ Ｐゴシック" charset="-128"/>
              </a:rPr>
              <a:t>公債残高と</a:t>
            </a:r>
            <a:r>
              <a:rPr lang="ja-JP" altLang="en-US" sz="1800" dirty="0" smtClean="0">
                <a:ea typeface="ＭＳ Ｐゴシック" charset="-128"/>
              </a:rPr>
              <a:t>名目</a:t>
            </a:r>
            <a:r>
              <a:rPr lang="en-US" altLang="ja-JP" sz="1800" dirty="0" smtClean="0">
                <a:ea typeface="ＭＳ Ｐゴシック" charset="-128"/>
              </a:rPr>
              <a:t>GDP</a:t>
            </a:r>
            <a:r>
              <a:rPr lang="ja-JP" altLang="en-US" sz="1800" dirty="0">
                <a:ea typeface="ＭＳ Ｐゴシック" charset="-128"/>
              </a:rPr>
              <a:t>の比率の上昇は、日本の経済成長率が大きく低下していることに原因がある。またこの時代には公共事業費の伸びなど財政赤字が拡大する要因もあった。</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Text Box 4"/>
          <p:cNvSpPr txBox="1">
            <a:spLocks noChangeArrowheads="1"/>
          </p:cNvSpPr>
          <p:nvPr/>
        </p:nvSpPr>
        <p:spPr bwMode="auto">
          <a:xfrm>
            <a:off x="1257270" y="476672"/>
            <a:ext cx="7458134" cy="2862322"/>
          </a:xfrm>
          <a:prstGeom prst="rect">
            <a:avLst/>
          </a:prstGeom>
          <a:noFill/>
          <a:ln w="9525">
            <a:noFill/>
            <a:miter lim="800000"/>
            <a:headEnd/>
            <a:tailEnd/>
          </a:ln>
          <a:effectLst/>
        </p:spPr>
        <p:txBody>
          <a:bodyPr wrap="square">
            <a:spAutoFit/>
          </a:bodyPr>
          <a:lstStyle/>
          <a:p>
            <a:pPr>
              <a:spcBef>
                <a:spcPct val="50000"/>
              </a:spcBef>
            </a:pPr>
            <a:r>
              <a:rPr lang="ja-JP" altLang="en-US" sz="2000" dirty="0">
                <a:ea typeface="ＭＳ Ｐゴシック" charset="-128"/>
              </a:rPr>
              <a:t>財政赤字が存在する場合はどうだろうか。</a:t>
            </a:r>
          </a:p>
          <a:p>
            <a:pPr>
              <a:spcBef>
                <a:spcPct val="50000"/>
              </a:spcBef>
            </a:pPr>
            <a:r>
              <a:rPr lang="ja-JP" altLang="en-US" sz="2000" dirty="0" smtClean="0">
                <a:ea typeface="ＭＳ Ｐゴシック" charset="-128"/>
              </a:rPr>
              <a:t>後</a:t>
            </a:r>
            <a:r>
              <a:rPr lang="ja-JP" altLang="en-US" sz="2000" dirty="0">
                <a:ea typeface="ＭＳ Ｐゴシック" charset="-128"/>
              </a:rPr>
              <a:t>の補論</a:t>
            </a:r>
            <a:r>
              <a:rPr lang="ja-JP" altLang="en-US" sz="2000" dirty="0" smtClean="0">
                <a:ea typeface="ＭＳ Ｐゴシック" charset="-128"/>
              </a:rPr>
              <a:t>を参照：同じ結論になる。</a:t>
            </a:r>
            <a:endParaRPr lang="ja-JP" altLang="en-US" sz="2000" dirty="0">
              <a:ea typeface="ＭＳ Ｐゴシック" charset="-128"/>
            </a:endParaRPr>
          </a:p>
          <a:p>
            <a:pPr>
              <a:spcBef>
                <a:spcPct val="50000"/>
              </a:spcBef>
            </a:pPr>
            <a:r>
              <a:rPr lang="ja-JP" altLang="en-US" sz="2000" dirty="0" smtClean="0">
                <a:ea typeface="ＭＳ Ｐゴシック" charset="-128"/>
              </a:rPr>
              <a:t>やはり</a:t>
            </a:r>
            <a:r>
              <a:rPr lang="ja-JP" altLang="en-US" sz="2000" dirty="0">
                <a:ea typeface="ＭＳ Ｐゴシック" charset="-128"/>
              </a:rPr>
              <a:t>経済成長率が実質利子率を上回れば公債残高は国の収入に対して膨らんでゆかない</a:t>
            </a:r>
            <a:r>
              <a:rPr lang="ja-JP" altLang="en-US" sz="2000" dirty="0" smtClean="0">
                <a:ea typeface="ＭＳ Ｐゴシック" charset="-128"/>
              </a:rPr>
              <a:t>。</a:t>
            </a:r>
            <a:r>
              <a:rPr lang="ja-JP" altLang="en-US" sz="2000" dirty="0">
                <a:ea typeface="ＭＳ Ｐゴシック" charset="-128"/>
              </a:rPr>
              <a:t>　</a:t>
            </a:r>
            <a:endParaRPr lang="en-US" altLang="ja-JP" sz="2000" dirty="0" smtClean="0">
              <a:ea typeface="ＭＳ Ｐゴシック" charset="-128"/>
            </a:endParaRPr>
          </a:p>
          <a:p>
            <a:pPr>
              <a:spcBef>
                <a:spcPct val="50000"/>
              </a:spcBef>
            </a:pPr>
            <a:r>
              <a:rPr lang="ja-JP" altLang="en-US" sz="2000" dirty="0">
                <a:ea typeface="ＭＳ Ｐゴシック" charset="-128"/>
              </a:rPr>
              <a:t>よって：</a:t>
            </a:r>
            <a:endParaRPr lang="en-US" altLang="ja-JP" sz="2000" dirty="0" smtClean="0">
              <a:ea typeface="ＭＳ Ｐゴシック" charset="-128"/>
            </a:endParaRPr>
          </a:p>
          <a:p>
            <a:pPr>
              <a:spcBef>
                <a:spcPct val="50000"/>
              </a:spcBef>
            </a:pPr>
            <a:r>
              <a:rPr lang="ja-JP" altLang="en-US" sz="2000" b="1" dirty="0" smtClean="0">
                <a:solidFill>
                  <a:srgbClr val="FF0000"/>
                </a:solidFill>
                <a:ea typeface="ＭＳ Ｐゴシック" charset="-128"/>
              </a:rPr>
              <a:t>経済成長率が実質利子率より高ければ</a:t>
            </a:r>
            <a:r>
              <a:rPr lang="ja-JP" altLang="en-US" sz="2000" dirty="0">
                <a:ea typeface="ＭＳ Ｐゴシック" charset="-128"/>
              </a:rPr>
              <a:t>、</a:t>
            </a:r>
            <a:r>
              <a:rPr lang="ja-JP" altLang="en-US" sz="2000" dirty="0" smtClean="0">
                <a:ea typeface="ＭＳ Ｐゴシック" charset="-128"/>
              </a:rPr>
              <a:t>プライマリー</a:t>
            </a:r>
            <a:r>
              <a:rPr lang="ja-JP" altLang="en-US" sz="2000" dirty="0">
                <a:ea typeface="ＭＳ Ｐゴシック" charset="-128"/>
              </a:rPr>
              <a:t>･バランスを政府支出の削減や増税を行なって</a:t>
            </a:r>
            <a:r>
              <a:rPr lang="ja-JP" altLang="en-US" sz="2000" b="1" dirty="0">
                <a:solidFill>
                  <a:srgbClr val="0000CC"/>
                </a:solidFill>
                <a:ea typeface="ＭＳ Ｐゴシック" charset="-128"/>
              </a:rPr>
              <a:t>無理に均衡させる必要はない</a:t>
            </a:r>
            <a:r>
              <a:rPr lang="ja-JP" altLang="en-US" sz="2000" b="1" dirty="0" smtClean="0">
                <a:ea typeface="ＭＳ Ｐゴシック" charset="-128"/>
              </a:rPr>
              <a:t>。</a:t>
            </a:r>
            <a:r>
              <a:rPr lang="ja-JP" altLang="en-US" sz="2000" dirty="0">
                <a:ea typeface="ＭＳ Ｐゴシック" charset="-128"/>
              </a:rPr>
              <a:t>　　　</a:t>
            </a:r>
            <a:r>
              <a:rPr lang="ja-JP" altLang="en-US" sz="1800" dirty="0">
                <a:ea typeface="ＭＳ Ｐゴシック" charset="-128"/>
              </a:rPr>
              <a:t>　　　　　　　　　　　　</a:t>
            </a:r>
          </a:p>
        </p:txBody>
      </p:sp>
      <p:sp>
        <p:nvSpPr>
          <p:cNvPr id="3" name="テキスト ボックス 2"/>
          <p:cNvSpPr txBox="1"/>
          <p:nvPr/>
        </p:nvSpPr>
        <p:spPr>
          <a:xfrm>
            <a:off x="1268578" y="3914333"/>
            <a:ext cx="6292107" cy="400110"/>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では、</a:t>
            </a:r>
            <a:r>
              <a:rPr lang="ja-JP" altLang="ja-JP" sz="2000" b="1" dirty="0" smtClean="0">
                <a:latin typeface="ＭＳ Ｐゴシック" panose="020B0600070205080204" pitchFamily="50" charset="-128"/>
                <a:ea typeface="ＭＳ Ｐゴシック" panose="020B0600070205080204" pitchFamily="50" charset="-128"/>
              </a:rPr>
              <a:t>実質</a:t>
            </a:r>
            <a:r>
              <a:rPr lang="ja-JP" altLang="ja-JP" sz="2000" b="1" dirty="0">
                <a:latin typeface="ＭＳ Ｐゴシック" panose="020B0600070205080204" pitchFamily="50" charset="-128"/>
                <a:ea typeface="ＭＳ Ｐゴシック" panose="020B0600070205080204" pitchFamily="50" charset="-128"/>
              </a:rPr>
              <a:t>利子率と経済成長率のどちらが</a:t>
            </a:r>
            <a:r>
              <a:rPr lang="ja-JP" altLang="ja-JP" sz="2000" b="1" dirty="0" smtClean="0">
                <a:latin typeface="ＭＳ Ｐゴシック" panose="020B0600070205080204" pitchFamily="50" charset="-128"/>
                <a:ea typeface="ＭＳ Ｐゴシック" panose="020B0600070205080204" pitchFamily="50" charset="-128"/>
              </a:rPr>
              <a:t>大きい</a:t>
            </a:r>
            <a:r>
              <a:rPr lang="ja-JP" altLang="en-US" sz="2000" b="1" dirty="0" smtClean="0">
                <a:latin typeface="ＭＳ Ｐゴシック" panose="020B0600070205080204" pitchFamily="50" charset="-128"/>
                <a:ea typeface="ＭＳ Ｐゴシック" panose="020B0600070205080204" pitchFamily="50" charset="-128"/>
              </a:rPr>
              <a:t>のか？</a:t>
            </a:r>
            <a:endParaRPr kumimoji="1" lang="ja-JP" altLang="en-US" sz="2000" b="1" dirty="0">
              <a:latin typeface="ＭＳ Ｐゴシック" panose="020B0600070205080204" pitchFamily="50" charset="-128"/>
              <a:ea typeface="ＭＳ Ｐゴシック" panose="020B0600070205080204"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p:cNvSpPr txBox="1">
            <a:spLocks noChangeArrowheads="1"/>
          </p:cNvSpPr>
          <p:nvPr/>
        </p:nvSpPr>
        <p:spPr bwMode="auto">
          <a:xfrm>
            <a:off x="1571604" y="571480"/>
            <a:ext cx="5905500" cy="4662815"/>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このような賃金契約を結ぶ例・・・プロ野球選手の契約</a:t>
            </a:r>
          </a:p>
          <a:p>
            <a:pPr>
              <a:spcBef>
                <a:spcPct val="50000"/>
              </a:spcBef>
            </a:pPr>
            <a:r>
              <a:rPr lang="ja-JP" altLang="en-US" sz="1800" dirty="0">
                <a:ea typeface="ＭＳ Ｐゴシック" charset="-128"/>
              </a:rPr>
              <a:t>また、ケインズは</a:t>
            </a:r>
            <a:r>
              <a:rPr lang="ja-JP" altLang="en-US" sz="1800" b="1" dirty="0">
                <a:solidFill>
                  <a:srgbClr val="FF0000"/>
                </a:solidFill>
                <a:ea typeface="ＭＳ Ｐゴシック" charset="-128"/>
              </a:rPr>
              <a:t>相対賃金仮説</a:t>
            </a:r>
            <a:r>
              <a:rPr lang="ja-JP" altLang="en-US" sz="1800" dirty="0">
                <a:ea typeface="ＭＳ Ｐゴシック" charset="-128"/>
              </a:rPr>
              <a:t>を示した。</a:t>
            </a:r>
          </a:p>
          <a:p>
            <a:pPr>
              <a:spcBef>
                <a:spcPct val="50000"/>
              </a:spcBef>
            </a:pPr>
            <a:r>
              <a:rPr lang="ja-JP" altLang="en-US" sz="1800" dirty="0">
                <a:ea typeface="ＭＳ Ｐゴシック" charset="-128"/>
              </a:rPr>
              <a:t>他人との賃金を比べて行動するとどのようなことが起こるだろうか。</a:t>
            </a:r>
          </a:p>
          <a:p>
            <a:pPr>
              <a:spcBef>
                <a:spcPct val="50000"/>
              </a:spcBef>
            </a:pPr>
            <a:r>
              <a:rPr lang="ja-JP" altLang="en-US" sz="1800" dirty="0" smtClean="0">
                <a:ea typeface="ＭＳ Ｐゴシック" charset="-128"/>
              </a:rPr>
              <a:t>企業</a:t>
            </a:r>
            <a:r>
              <a:rPr lang="ja-JP" altLang="en-US" sz="1800" dirty="0">
                <a:ea typeface="ＭＳ Ｐゴシック" charset="-128"/>
              </a:rPr>
              <a:t>は業績が不振であるときは労働者の賃金を引き下げたいと思う。</a:t>
            </a:r>
          </a:p>
          <a:p>
            <a:pPr>
              <a:spcBef>
                <a:spcPct val="50000"/>
              </a:spcBef>
            </a:pPr>
            <a:r>
              <a:rPr lang="ja-JP" altLang="en-US" sz="1800" dirty="0">
                <a:ea typeface="ＭＳ Ｐゴシック" charset="-128"/>
              </a:rPr>
              <a:t>しかし、賃金を引き下げようとしたとき、労働者たちは他の企業の労働者が得ている賃金と比較して自分たちの賃金が下がってしまうことを嫌い、賃金の引き下げに反対する。</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この</a:t>
            </a:r>
            <a:r>
              <a:rPr lang="ja-JP" altLang="en-US" sz="1800" dirty="0">
                <a:ea typeface="ＭＳ Ｐゴシック" charset="-128"/>
              </a:rPr>
              <a:t>ような労働者の抵抗のために名目賃金がなかなか下がらないことになる。</a:t>
            </a:r>
          </a:p>
          <a:p>
            <a:pPr>
              <a:spcBef>
                <a:spcPct val="50000"/>
              </a:spcBef>
            </a:pPr>
            <a:r>
              <a:rPr lang="ja-JP" altLang="en-US" sz="1800" dirty="0">
                <a:ea typeface="ＭＳ Ｐゴシック" charset="-128"/>
              </a:rPr>
              <a:t>これを</a:t>
            </a:r>
            <a:r>
              <a:rPr lang="ja-JP" altLang="en-US" sz="1800" b="1" dirty="0">
                <a:solidFill>
                  <a:srgbClr val="FF0000"/>
                </a:solidFill>
                <a:ea typeface="ＭＳ Ｐゴシック" charset="-128"/>
              </a:rPr>
              <a:t>名目賃金の下方硬直性</a:t>
            </a:r>
            <a:r>
              <a:rPr lang="ja-JP" altLang="en-US" sz="1800" dirty="0">
                <a:ea typeface="ＭＳ Ｐゴシック" charset="-128"/>
              </a:rPr>
              <a:t>という。</a:t>
            </a:r>
          </a:p>
        </p:txBody>
      </p:sp>
      <p:sp>
        <p:nvSpPr>
          <p:cNvPr id="5" name="下矢印 4"/>
          <p:cNvSpPr/>
          <p:nvPr/>
        </p:nvSpPr>
        <p:spPr>
          <a:xfrm>
            <a:off x="4171922" y="1847104"/>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
        <p:nvSpPr>
          <p:cNvPr id="6" name="下矢印 5"/>
          <p:cNvSpPr/>
          <p:nvPr/>
        </p:nvSpPr>
        <p:spPr>
          <a:xfrm>
            <a:off x="4243360" y="3736957"/>
            <a:ext cx="214314" cy="285752"/>
          </a:xfrm>
          <a:prstGeom prst="down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868144" y="5872359"/>
            <a:ext cx="3023585" cy="400110"/>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実質利子率</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a:t>
            </a:r>
            <a:r>
              <a:rPr kumimoji="1" lang="ja-JP" altLang="en-US" sz="2000" b="1" dirty="0" smtClean="0">
                <a:latin typeface="ＭＳ Ｐゴシック" panose="020B0600070205080204" pitchFamily="50" charset="-128"/>
                <a:ea typeface="ＭＳ Ｐゴシック" panose="020B0600070205080204" pitchFamily="50" charset="-128"/>
              </a:rPr>
              <a:t>経済成長率</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3" name="テキスト ボックス 2"/>
          <p:cNvSpPr txBox="1"/>
          <p:nvPr/>
        </p:nvSpPr>
        <p:spPr>
          <a:xfrm>
            <a:off x="992610" y="1219391"/>
            <a:ext cx="6705682" cy="400110"/>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理由：もし、実質利子率（</a:t>
            </a:r>
            <a:r>
              <a:rPr kumimoji="1" lang="en-US" altLang="ja-JP" sz="2000" b="1" dirty="0" smtClean="0">
                <a:latin typeface="ＭＳ Ｐゴシック" panose="020B0600070205080204" pitchFamily="50" charset="-128"/>
                <a:ea typeface="ＭＳ Ｐゴシック" panose="020B0600070205080204" pitchFamily="50" charset="-128"/>
              </a:rPr>
              <a:t>5</a:t>
            </a:r>
            <a:r>
              <a:rPr kumimoji="1" lang="ja-JP" altLang="en-US" sz="2000" b="1" dirty="0" smtClean="0">
                <a:latin typeface="ＭＳ Ｐゴシック" panose="020B0600070205080204" pitchFamily="50" charset="-128"/>
                <a:ea typeface="ＭＳ Ｐゴシック" panose="020B0600070205080204" pitchFamily="50" charset="-128"/>
              </a:rPr>
              <a:t>％）＜経済成長率（</a:t>
            </a:r>
            <a:r>
              <a:rPr kumimoji="1" lang="en-US" altLang="ja-JP" sz="2000" b="1" dirty="0" smtClean="0">
                <a:latin typeface="ＭＳ Ｐゴシック" panose="020B0600070205080204" pitchFamily="50" charset="-128"/>
                <a:ea typeface="ＭＳ Ｐゴシック" panose="020B0600070205080204" pitchFamily="50" charset="-128"/>
              </a:rPr>
              <a:t>10</a:t>
            </a:r>
            <a:r>
              <a:rPr kumimoji="1" lang="ja-JP" altLang="en-US" sz="2000" b="1" dirty="0" smtClean="0">
                <a:latin typeface="ＭＳ Ｐゴシック" panose="020B0600070205080204" pitchFamily="50" charset="-128"/>
                <a:ea typeface="ＭＳ Ｐゴシック" panose="020B0600070205080204" pitchFamily="50" charset="-128"/>
              </a:rPr>
              <a:t>％）　とすると</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1007264" y="1916832"/>
            <a:ext cx="5004896" cy="400110"/>
          </a:xfrm>
          <a:prstGeom prst="rect">
            <a:avLst/>
          </a:prstGeom>
          <a:noFill/>
        </p:spPr>
        <p:txBody>
          <a:bodyPr wrap="none" rtlCol="0">
            <a:spAutoFit/>
          </a:bodyPr>
          <a:lstStyle/>
          <a:p>
            <a:r>
              <a:rPr kumimoji="1" lang="en-US" altLang="ja-JP" sz="2000" b="1" dirty="0" smtClean="0">
                <a:latin typeface="ＭＳ Ｐゴシック" panose="020B0600070205080204" pitchFamily="50" charset="-128"/>
                <a:ea typeface="ＭＳ Ｐゴシック" panose="020B0600070205080204" pitchFamily="50" charset="-128"/>
              </a:rPr>
              <a:t>A</a:t>
            </a:r>
            <a:r>
              <a:rPr kumimoji="1" lang="ja-JP" altLang="en-US" sz="2000" b="1" dirty="0" smtClean="0">
                <a:latin typeface="ＭＳ Ｐゴシック" panose="020B0600070205080204" pitchFamily="50" charset="-128"/>
                <a:ea typeface="ＭＳ Ｐゴシック" panose="020B0600070205080204" pitchFamily="50" charset="-128"/>
              </a:rPr>
              <a:t>さん：</a:t>
            </a:r>
            <a:r>
              <a:rPr kumimoji="1" lang="en-US" altLang="ja-JP" sz="2000" b="1" dirty="0">
                <a:latin typeface="ＭＳ Ｐゴシック" panose="020B0600070205080204" pitchFamily="50" charset="-128"/>
                <a:ea typeface="ＭＳ Ｐゴシック" panose="020B0600070205080204" pitchFamily="50" charset="-128"/>
              </a:rPr>
              <a:t>2017</a:t>
            </a:r>
            <a:r>
              <a:rPr kumimoji="1" lang="ja-JP" altLang="en-US" sz="2000" b="1" dirty="0" smtClean="0">
                <a:latin typeface="ＭＳ Ｐゴシック" panose="020B0600070205080204" pitchFamily="50" charset="-128"/>
                <a:ea typeface="ＭＳ Ｐゴシック" panose="020B0600070205080204" pitchFamily="50" charset="-128"/>
              </a:rPr>
              <a:t>年に</a:t>
            </a:r>
            <a:r>
              <a:rPr kumimoji="1" lang="en-US" altLang="ja-JP" sz="2000" b="1" dirty="0" smtClean="0">
                <a:latin typeface="ＭＳ Ｐゴシック" panose="020B0600070205080204" pitchFamily="50" charset="-128"/>
                <a:ea typeface="ＭＳ Ｐゴシック" panose="020B0600070205080204" pitchFamily="50" charset="-128"/>
              </a:rPr>
              <a:t>100</a:t>
            </a:r>
            <a:r>
              <a:rPr kumimoji="1" lang="ja-JP" altLang="en-US" sz="2000" b="1" dirty="0" smtClean="0">
                <a:latin typeface="ＭＳ Ｐゴシック" panose="020B0600070205080204" pitchFamily="50" charset="-128"/>
                <a:ea typeface="ＭＳ Ｐゴシック" panose="020B0600070205080204" pitchFamily="50" charset="-128"/>
              </a:rPr>
              <a:t>万円を借りて事業を開始</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5" name="テキスト ボックス 4"/>
          <p:cNvSpPr txBox="1"/>
          <p:nvPr/>
        </p:nvSpPr>
        <p:spPr>
          <a:xfrm>
            <a:off x="1015130" y="2420888"/>
            <a:ext cx="7976864" cy="707886"/>
          </a:xfrm>
          <a:prstGeom prst="rect">
            <a:avLst/>
          </a:prstGeom>
          <a:noFill/>
        </p:spPr>
        <p:txBody>
          <a:bodyPr wrap="none" rtlCol="0">
            <a:spAutoFit/>
          </a:bodyPr>
          <a:lstStyle/>
          <a:p>
            <a:r>
              <a:rPr kumimoji="1" lang="en-US" altLang="ja-JP" sz="2000" b="1" dirty="0" smtClean="0">
                <a:latin typeface="ＭＳ Ｐゴシック" panose="020B0600070205080204" pitchFamily="50" charset="-128"/>
                <a:ea typeface="ＭＳ Ｐゴシック" panose="020B0600070205080204" pitchFamily="50" charset="-128"/>
              </a:rPr>
              <a:t>2018</a:t>
            </a:r>
            <a:r>
              <a:rPr kumimoji="1" lang="ja-JP" altLang="en-US" sz="2000" b="1" dirty="0" smtClean="0">
                <a:latin typeface="ＭＳ Ｐゴシック" panose="020B0600070205080204" pitchFamily="50" charset="-128"/>
                <a:ea typeface="ＭＳ Ｐゴシック" panose="020B0600070205080204" pitchFamily="50" charset="-128"/>
              </a:rPr>
              <a:t>年、事業規模＝</a:t>
            </a:r>
            <a:r>
              <a:rPr kumimoji="1" lang="en-US" altLang="ja-JP" sz="2000" b="1" dirty="0" smtClean="0">
                <a:latin typeface="ＭＳ Ｐゴシック" panose="020B0600070205080204" pitchFamily="50" charset="-128"/>
                <a:ea typeface="ＭＳ Ｐゴシック" panose="020B0600070205080204" pitchFamily="50" charset="-128"/>
              </a:rPr>
              <a:t>110</a:t>
            </a:r>
            <a:r>
              <a:rPr kumimoji="1" lang="ja-JP" altLang="en-US" sz="2000" b="1" dirty="0" smtClean="0">
                <a:latin typeface="ＭＳ Ｐゴシック" panose="020B0600070205080204" pitchFamily="50" charset="-128"/>
                <a:ea typeface="ＭＳ Ｐゴシック" panose="020B0600070205080204" pitchFamily="50" charset="-128"/>
              </a:rPr>
              <a:t>万円、返済利子＝</a:t>
            </a:r>
            <a:r>
              <a:rPr kumimoji="1" lang="en-US" altLang="ja-JP" sz="2000" b="1" dirty="0" smtClean="0">
                <a:latin typeface="ＭＳ Ｐゴシック" panose="020B0600070205080204" pitchFamily="50" charset="-128"/>
                <a:ea typeface="ＭＳ Ｐゴシック" panose="020B0600070205080204" pitchFamily="50" charset="-128"/>
              </a:rPr>
              <a:t>5</a:t>
            </a:r>
            <a:r>
              <a:rPr kumimoji="1" lang="ja-JP" altLang="en-US" sz="2000" b="1" dirty="0" smtClean="0">
                <a:latin typeface="ＭＳ Ｐゴシック" panose="020B0600070205080204" pitchFamily="50" charset="-128"/>
                <a:ea typeface="ＭＳ Ｐゴシック" panose="020B0600070205080204" pitchFamily="50" charset="-128"/>
              </a:rPr>
              <a:t>万円、返済金額＝</a:t>
            </a:r>
            <a:r>
              <a:rPr kumimoji="1" lang="en-US" altLang="ja-JP" sz="2000" b="1" dirty="0" smtClean="0">
                <a:latin typeface="ＭＳ Ｐゴシック" panose="020B0600070205080204" pitchFamily="50" charset="-128"/>
                <a:ea typeface="ＭＳ Ｐゴシック" panose="020B0600070205080204" pitchFamily="50" charset="-128"/>
              </a:rPr>
              <a:t>105</a:t>
            </a:r>
            <a:r>
              <a:rPr kumimoji="1" lang="ja-JP" altLang="en-US" sz="2000" b="1" dirty="0" smtClean="0">
                <a:latin typeface="ＭＳ Ｐゴシック" panose="020B0600070205080204" pitchFamily="50" charset="-128"/>
                <a:ea typeface="ＭＳ Ｐゴシック" panose="020B0600070205080204" pitchFamily="50" charset="-128"/>
              </a:rPr>
              <a:t>万円</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利益＝</a:t>
            </a:r>
            <a:r>
              <a:rPr kumimoji="1" lang="en-US" altLang="ja-JP" sz="2000" b="1" dirty="0" smtClean="0">
                <a:latin typeface="ＭＳ Ｐゴシック" panose="020B0600070205080204" pitchFamily="50" charset="-128"/>
                <a:ea typeface="ＭＳ Ｐゴシック" panose="020B0600070205080204" pitchFamily="50" charset="-128"/>
              </a:rPr>
              <a:t>110</a:t>
            </a:r>
            <a:r>
              <a:rPr kumimoji="1" lang="ja-JP" altLang="en-US" sz="2000" b="1" dirty="0" smtClean="0">
                <a:latin typeface="ＭＳ Ｐゴシック" panose="020B0600070205080204" pitchFamily="50" charset="-128"/>
                <a:ea typeface="ＭＳ Ｐゴシック" panose="020B0600070205080204" pitchFamily="50" charset="-128"/>
              </a:rPr>
              <a:t>万円－</a:t>
            </a:r>
            <a:r>
              <a:rPr kumimoji="1" lang="en-US" altLang="ja-JP" sz="2000" b="1" dirty="0" smtClean="0">
                <a:latin typeface="ＭＳ Ｐゴシック" panose="020B0600070205080204" pitchFamily="50" charset="-128"/>
                <a:ea typeface="ＭＳ Ｐゴシック" panose="020B0600070205080204" pitchFamily="50" charset="-128"/>
              </a:rPr>
              <a:t>105</a:t>
            </a:r>
            <a:r>
              <a:rPr kumimoji="1" lang="ja-JP" altLang="en-US" sz="2000" b="1" dirty="0" smtClean="0">
                <a:latin typeface="ＭＳ Ｐゴシック" panose="020B0600070205080204" pitchFamily="50" charset="-128"/>
                <a:ea typeface="ＭＳ Ｐゴシック" panose="020B0600070205080204" pitchFamily="50" charset="-128"/>
              </a:rPr>
              <a:t>万円＝</a:t>
            </a:r>
            <a:r>
              <a:rPr kumimoji="1" lang="en-US" altLang="ja-JP" sz="2000" b="1" dirty="0" smtClean="0">
                <a:solidFill>
                  <a:srgbClr val="FF0000"/>
                </a:solidFill>
                <a:latin typeface="ＭＳ Ｐゴシック" panose="020B0600070205080204" pitchFamily="50" charset="-128"/>
                <a:ea typeface="ＭＳ Ｐゴシック" panose="020B0600070205080204" pitchFamily="50" charset="-128"/>
              </a:rPr>
              <a:t>5</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万円</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6" name="テキスト ボックス 5"/>
          <p:cNvSpPr txBox="1"/>
          <p:nvPr/>
        </p:nvSpPr>
        <p:spPr>
          <a:xfrm>
            <a:off x="989991" y="3284984"/>
            <a:ext cx="6976590" cy="707886"/>
          </a:xfrm>
          <a:prstGeom prst="rect">
            <a:avLst/>
          </a:prstGeom>
          <a:noFill/>
        </p:spPr>
        <p:txBody>
          <a:bodyPr wrap="none" rtlCol="0">
            <a:spAutoFit/>
          </a:bodyPr>
          <a:lstStyle/>
          <a:p>
            <a:r>
              <a:rPr kumimoji="1" lang="en-US" altLang="ja-JP" sz="2000" b="1" dirty="0" smtClean="0">
                <a:latin typeface="ＭＳ Ｐゴシック" panose="020B0600070205080204" pitchFamily="50" charset="-128"/>
                <a:ea typeface="ＭＳ Ｐゴシック" panose="020B0600070205080204" pitchFamily="50" charset="-128"/>
              </a:rPr>
              <a:t>A</a:t>
            </a:r>
            <a:r>
              <a:rPr kumimoji="1" lang="ja-JP" altLang="en-US" sz="2000" b="1" dirty="0" smtClean="0">
                <a:latin typeface="ＭＳ Ｐゴシック" panose="020B0600070205080204" pitchFamily="50" charset="-128"/>
                <a:ea typeface="ＭＳ Ｐゴシック" panose="020B0600070205080204" pitchFamily="50" charset="-128"/>
              </a:rPr>
              <a:t>さん：</a:t>
            </a:r>
            <a:r>
              <a:rPr kumimoji="1" lang="en-US" altLang="ja-JP" sz="2000" b="1" dirty="0" smtClean="0">
                <a:latin typeface="ＭＳ Ｐゴシック" panose="020B0600070205080204" pitchFamily="50" charset="-128"/>
                <a:ea typeface="ＭＳ Ｐゴシック" panose="020B0600070205080204" pitchFamily="50" charset="-128"/>
              </a:rPr>
              <a:t>2018</a:t>
            </a:r>
            <a:r>
              <a:rPr kumimoji="1" lang="ja-JP" altLang="en-US" sz="2000" b="1" dirty="0" smtClean="0">
                <a:latin typeface="ＭＳ Ｐゴシック" panose="020B0600070205080204" pitchFamily="50" charset="-128"/>
                <a:ea typeface="ＭＳ Ｐゴシック" panose="020B0600070205080204" pitchFamily="50" charset="-128"/>
              </a:rPr>
              <a:t>年に</a:t>
            </a:r>
            <a:r>
              <a:rPr kumimoji="1" lang="en-US" altLang="ja-JP" sz="2000" b="1" dirty="0" smtClean="0">
                <a:latin typeface="ＭＳ Ｐゴシック" panose="020B0600070205080204" pitchFamily="50" charset="-128"/>
                <a:ea typeface="ＭＳ Ｐゴシック" panose="020B0600070205080204" pitchFamily="50" charset="-128"/>
              </a:rPr>
              <a:t>105</a:t>
            </a:r>
            <a:r>
              <a:rPr kumimoji="1" lang="ja-JP" altLang="en-US" sz="2000" b="1" dirty="0" smtClean="0">
                <a:latin typeface="ＭＳ Ｐゴシック" panose="020B0600070205080204" pitchFamily="50" charset="-128"/>
                <a:ea typeface="ＭＳ Ｐゴシック" panose="020B0600070205080204" pitchFamily="50" charset="-128"/>
              </a:rPr>
              <a:t>万円を再度借りて、利益</a:t>
            </a:r>
            <a:r>
              <a:rPr kumimoji="1" lang="en-US" altLang="ja-JP" sz="2000" b="1" dirty="0" smtClean="0">
                <a:latin typeface="ＭＳ Ｐゴシック" panose="020B0600070205080204" pitchFamily="50" charset="-128"/>
                <a:ea typeface="ＭＳ Ｐゴシック" panose="020B0600070205080204" pitchFamily="50" charset="-128"/>
              </a:rPr>
              <a:t>5</a:t>
            </a:r>
            <a:r>
              <a:rPr kumimoji="1" lang="ja-JP" altLang="en-US" sz="2000" b="1" dirty="0" smtClean="0">
                <a:latin typeface="ＭＳ Ｐゴシック" panose="020B0600070205080204" pitchFamily="50" charset="-128"/>
                <a:ea typeface="ＭＳ Ｐゴシック" panose="020B0600070205080204" pitchFamily="50" charset="-128"/>
              </a:rPr>
              <a:t>万円と合わせて、</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　　　　</a:t>
            </a:r>
            <a:r>
              <a:rPr kumimoji="1" lang="en-US" altLang="ja-JP" sz="2000" b="1" dirty="0" smtClean="0">
                <a:latin typeface="ＭＳ Ｐゴシック" panose="020B0600070205080204" pitchFamily="50" charset="-128"/>
                <a:ea typeface="ＭＳ Ｐゴシック" panose="020B0600070205080204" pitchFamily="50" charset="-128"/>
              </a:rPr>
              <a:t>110</a:t>
            </a:r>
            <a:r>
              <a:rPr kumimoji="1" lang="ja-JP" altLang="en-US" sz="2000" b="1" dirty="0" smtClean="0">
                <a:latin typeface="ＭＳ Ｐゴシック" panose="020B0600070205080204" pitchFamily="50" charset="-128"/>
                <a:ea typeface="ＭＳ Ｐゴシック" panose="020B0600070205080204" pitchFamily="50" charset="-128"/>
              </a:rPr>
              <a:t>万円で事業を継続</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7" name="テキスト ボックス 6"/>
          <p:cNvSpPr txBox="1"/>
          <p:nvPr/>
        </p:nvSpPr>
        <p:spPr>
          <a:xfrm>
            <a:off x="1004566" y="4149080"/>
            <a:ext cx="7398179" cy="1015663"/>
          </a:xfrm>
          <a:prstGeom prst="rect">
            <a:avLst/>
          </a:prstGeom>
          <a:noFill/>
        </p:spPr>
        <p:txBody>
          <a:bodyPr wrap="none" rtlCol="0">
            <a:spAutoFit/>
          </a:bodyPr>
          <a:lstStyle/>
          <a:p>
            <a:r>
              <a:rPr kumimoji="1" lang="en-US" altLang="ja-JP" sz="2000" b="1" dirty="0" smtClean="0">
                <a:latin typeface="ＭＳ Ｐゴシック" panose="020B0600070205080204" pitchFamily="50" charset="-128"/>
                <a:ea typeface="ＭＳ Ｐゴシック" panose="020B0600070205080204" pitchFamily="50" charset="-128"/>
              </a:rPr>
              <a:t>2019</a:t>
            </a:r>
            <a:r>
              <a:rPr kumimoji="1" lang="ja-JP" altLang="en-US" sz="2000" b="1" dirty="0" smtClean="0">
                <a:latin typeface="ＭＳ Ｐゴシック" panose="020B0600070205080204" pitchFamily="50" charset="-128"/>
                <a:ea typeface="ＭＳ Ｐゴシック" panose="020B0600070205080204" pitchFamily="50" charset="-128"/>
              </a:rPr>
              <a:t>年、事業</a:t>
            </a:r>
            <a:r>
              <a:rPr kumimoji="1" lang="ja-JP" altLang="en-US" sz="2000" b="1" dirty="0" smtClean="0">
                <a:latin typeface="ＭＳ Ｐゴシック" panose="020B0600070205080204" pitchFamily="50" charset="-128"/>
                <a:ea typeface="ＭＳ Ｐゴシック" panose="020B0600070205080204" pitchFamily="50" charset="-128"/>
              </a:rPr>
              <a:t>規模＝</a:t>
            </a:r>
            <a:r>
              <a:rPr kumimoji="1" lang="en-US" altLang="ja-JP" sz="2000" b="1" dirty="0" smtClean="0">
                <a:latin typeface="ＭＳ Ｐゴシック" panose="020B0600070205080204" pitchFamily="50" charset="-128"/>
                <a:ea typeface="ＭＳ Ｐゴシック" panose="020B0600070205080204" pitchFamily="50" charset="-128"/>
              </a:rPr>
              <a:t>110×1.1</a:t>
            </a:r>
            <a:r>
              <a:rPr kumimoji="1" lang="ja-JP" altLang="en-US" sz="2000" b="1" dirty="0" smtClean="0">
                <a:latin typeface="ＭＳ Ｐゴシック" panose="020B0600070205080204" pitchFamily="50" charset="-128"/>
                <a:ea typeface="ＭＳ Ｐゴシック" panose="020B0600070205080204" pitchFamily="50" charset="-128"/>
              </a:rPr>
              <a:t>＝</a:t>
            </a:r>
            <a:r>
              <a:rPr kumimoji="1" lang="en-US" altLang="ja-JP" sz="2000" b="1" dirty="0" smtClean="0">
                <a:latin typeface="ＭＳ Ｐゴシック" panose="020B0600070205080204" pitchFamily="50" charset="-128"/>
                <a:ea typeface="ＭＳ Ｐゴシック" panose="020B0600070205080204" pitchFamily="50" charset="-128"/>
              </a:rPr>
              <a:t>121</a:t>
            </a:r>
            <a:r>
              <a:rPr kumimoji="1" lang="ja-JP" altLang="en-US" sz="2000" b="1" dirty="0" smtClean="0">
                <a:latin typeface="ＭＳ Ｐゴシック" panose="020B0600070205080204" pitchFamily="50" charset="-128"/>
                <a:ea typeface="ＭＳ Ｐゴシック" panose="020B0600070205080204" pitchFamily="50" charset="-128"/>
              </a:rPr>
              <a:t>万円　</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a:latin typeface="ＭＳ Ｐゴシック" panose="020B0600070205080204" pitchFamily="50" charset="-128"/>
                <a:ea typeface="ＭＳ Ｐゴシック" panose="020B0600070205080204" pitchFamily="50" charset="-128"/>
              </a:rPr>
              <a:t>　</a:t>
            </a:r>
            <a:r>
              <a:rPr kumimoji="1" lang="ja-JP" altLang="en-US" sz="2000" b="1" dirty="0" smtClean="0">
                <a:latin typeface="ＭＳ Ｐゴシック" panose="020B0600070205080204" pitchFamily="50" charset="-128"/>
                <a:ea typeface="ＭＳ Ｐゴシック" panose="020B0600070205080204" pitchFamily="50" charset="-128"/>
              </a:rPr>
              <a:t>　　　　 返済利子＝</a:t>
            </a:r>
            <a:r>
              <a:rPr kumimoji="1" lang="en-US" altLang="ja-JP" sz="2000" b="1" dirty="0" smtClean="0">
                <a:latin typeface="ＭＳ Ｐゴシック" panose="020B0600070205080204" pitchFamily="50" charset="-128"/>
                <a:ea typeface="ＭＳ Ｐゴシック" panose="020B0600070205080204" pitchFamily="50" charset="-128"/>
              </a:rPr>
              <a:t>105×0.05</a:t>
            </a:r>
            <a:r>
              <a:rPr kumimoji="1" lang="ja-JP" altLang="en-US" sz="2000" b="1" dirty="0" smtClean="0">
                <a:latin typeface="ＭＳ Ｐゴシック" panose="020B0600070205080204" pitchFamily="50" charset="-128"/>
                <a:ea typeface="ＭＳ Ｐゴシック" panose="020B0600070205080204" pitchFamily="50" charset="-128"/>
              </a:rPr>
              <a:t>＝</a:t>
            </a:r>
            <a:r>
              <a:rPr kumimoji="1" lang="en-US" altLang="ja-JP" sz="2000" b="1" dirty="0" smtClean="0">
                <a:latin typeface="ＭＳ Ｐゴシック" panose="020B0600070205080204" pitchFamily="50" charset="-128"/>
                <a:ea typeface="ＭＳ Ｐゴシック" panose="020B0600070205080204" pitchFamily="50" charset="-128"/>
              </a:rPr>
              <a:t>5.25</a:t>
            </a:r>
            <a:r>
              <a:rPr kumimoji="1" lang="ja-JP" altLang="en-US" sz="2000" b="1" dirty="0" smtClean="0">
                <a:latin typeface="ＭＳ Ｐゴシック" panose="020B0600070205080204" pitchFamily="50" charset="-128"/>
                <a:ea typeface="ＭＳ Ｐゴシック" panose="020B0600070205080204" pitchFamily="50" charset="-128"/>
              </a:rPr>
              <a:t>万</a:t>
            </a:r>
            <a:r>
              <a:rPr kumimoji="1" lang="ja-JP" altLang="en-US" sz="2000" b="1" dirty="0" smtClean="0">
                <a:latin typeface="ＭＳ Ｐゴシック" panose="020B0600070205080204" pitchFamily="50" charset="-128"/>
                <a:ea typeface="ＭＳ Ｐゴシック" panose="020B0600070205080204" pitchFamily="50" charset="-128"/>
              </a:rPr>
              <a:t>円、返済</a:t>
            </a:r>
            <a:r>
              <a:rPr kumimoji="1" lang="ja-JP" altLang="en-US" sz="2000" b="1" dirty="0" smtClean="0">
                <a:latin typeface="ＭＳ Ｐゴシック" panose="020B0600070205080204" pitchFamily="50" charset="-128"/>
                <a:ea typeface="ＭＳ Ｐゴシック" panose="020B0600070205080204" pitchFamily="50" charset="-128"/>
              </a:rPr>
              <a:t>金額＝</a:t>
            </a:r>
            <a:r>
              <a:rPr kumimoji="1" lang="en-US" altLang="ja-JP" sz="2000" b="1" dirty="0" smtClean="0">
                <a:latin typeface="ＭＳ Ｐゴシック" panose="020B0600070205080204" pitchFamily="50" charset="-128"/>
                <a:ea typeface="ＭＳ Ｐゴシック" panose="020B0600070205080204" pitchFamily="50" charset="-128"/>
              </a:rPr>
              <a:t>110.25</a:t>
            </a:r>
            <a:r>
              <a:rPr kumimoji="1" lang="ja-JP" altLang="en-US" sz="2000" b="1" dirty="0" smtClean="0">
                <a:latin typeface="ＭＳ Ｐゴシック" panose="020B0600070205080204" pitchFamily="50" charset="-128"/>
                <a:ea typeface="ＭＳ Ｐゴシック" panose="020B0600070205080204" pitchFamily="50" charset="-128"/>
              </a:rPr>
              <a:t>万円</a:t>
            </a:r>
            <a:endParaRPr kumimoji="1" lang="en-US" altLang="ja-JP" sz="2000" b="1" dirty="0" smtClean="0">
              <a:latin typeface="ＭＳ Ｐゴシック" panose="020B0600070205080204" pitchFamily="50" charset="-128"/>
              <a:ea typeface="ＭＳ Ｐゴシック" panose="020B0600070205080204" pitchFamily="50" charset="-128"/>
            </a:endParaRPr>
          </a:p>
          <a:p>
            <a:r>
              <a:rPr kumimoji="1" lang="ja-JP" altLang="en-US" sz="2000" b="1" dirty="0" smtClean="0">
                <a:latin typeface="ＭＳ Ｐゴシック" panose="020B0600070205080204" pitchFamily="50" charset="-128"/>
                <a:ea typeface="ＭＳ Ｐゴシック" panose="020B0600070205080204" pitchFamily="50" charset="-128"/>
              </a:rPr>
              <a:t>利益＝</a:t>
            </a:r>
            <a:r>
              <a:rPr kumimoji="1" lang="en-US" altLang="ja-JP" sz="2000" b="1" dirty="0" smtClean="0">
                <a:latin typeface="ＭＳ Ｐゴシック" panose="020B0600070205080204" pitchFamily="50" charset="-128"/>
                <a:ea typeface="ＭＳ Ｐゴシック" panose="020B0600070205080204" pitchFamily="50" charset="-128"/>
              </a:rPr>
              <a:t>110</a:t>
            </a:r>
            <a:r>
              <a:rPr kumimoji="1" lang="ja-JP" altLang="en-US" sz="2000" b="1" dirty="0" smtClean="0">
                <a:latin typeface="ＭＳ Ｐゴシック" panose="020B0600070205080204" pitchFamily="50" charset="-128"/>
                <a:ea typeface="ＭＳ Ｐゴシック" panose="020B0600070205080204" pitchFamily="50" charset="-128"/>
              </a:rPr>
              <a:t>万円－</a:t>
            </a:r>
            <a:r>
              <a:rPr kumimoji="1" lang="en-US" altLang="ja-JP" sz="2000" b="1" dirty="0" smtClean="0">
                <a:latin typeface="ＭＳ Ｐゴシック" panose="020B0600070205080204" pitchFamily="50" charset="-128"/>
                <a:ea typeface="ＭＳ Ｐゴシック" panose="020B0600070205080204" pitchFamily="50" charset="-128"/>
              </a:rPr>
              <a:t>110.25</a:t>
            </a:r>
            <a:r>
              <a:rPr kumimoji="1" lang="ja-JP" altLang="en-US" sz="2000" b="1" dirty="0" smtClean="0">
                <a:latin typeface="ＭＳ Ｐゴシック" panose="020B0600070205080204" pitchFamily="50" charset="-128"/>
                <a:ea typeface="ＭＳ Ｐゴシック" panose="020B0600070205080204" pitchFamily="50" charset="-128"/>
              </a:rPr>
              <a:t>万円＝</a:t>
            </a:r>
            <a:r>
              <a:rPr kumimoji="1" lang="en-US" altLang="ja-JP" sz="2000" b="1" dirty="0" smtClean="0">
                <a:solidFill>
                  <a:srgbClr val="FF0000"/>
                </a:solidFill>
                <a:latin typeface="ＭＳ Ｐゴシック" panose="020B0600070205080204" pitchFamily="50" charset="-128"/>
                <a:ea typeface="ＭＳ Ｐゴシック" panose="020B0600070205080204" pitchFamily="50" charset="-128"/>
              </a:rPr>
              <a:t>9.75</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万円</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9" name="テキスト ボックス 8"/>
          <p:cNvSpPr txBox="1"/>
          <p:nvPr/>
        </p:nvSpPr>
        <p:spPr>
          <a:xfrm>
            <a:off x="1043625" y="5301208"/>
            <a:ext cx="5256567" cy="400110"/>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よって、</a:t>
            </a:r>
            <a:r>
              <a:rPr kumimoji="1" lang="en-US" altLang="ja-JP" sz="2000" b="1" dirty="0" smtClean="0">
                <a:latin typeface="ＭＳ Ｐゴシック" panose="020B0600070205080204" pitchFamily="50" charset="-128"/>
                <a:ea typeface="ＭＳ Ｐゴシック" panose="020B0600070205080204" pitchFamily="50" charset="-128"/>
              </a:rPr>
              <a:t>A</a:t>
            </a:r>
            <a:r>
              <a:rPr kumimoji="1" lang="ja-JP" altLang="en-US" sz="2000" b="1" dirty="0" err="1" smtClean="0">
                <a:latin typeface="ＭＳ Ｐゴシック" panose="020B0600070205080204" pitchFamily="50" charset="-128"/>
                <a:ea typeface="ＭＳ Ｐゴシック" panose="020B0600070205080204" pitchFamily="50" charset="-128"/>
              </a:rPr>
              <a:t>さんは</a:t>
            </a:r>
            <a:r>
              <a:rPr kumimoji="1" lang="ja-JP" altLang="en-US" sz="2000" b="1" dirty="0" smtClean="0">
                <a:latin typeface="ＭＳ Ｐゴシック" panose="020B0600070205080204" pitchFamily="50" charset="-128"/>
                <a:ea typeface="ＭＳ Ｐゴシック" panose="020B0600070205080204" pitchFamily="50" charset="-128"/>
              </a:rPr>
              <a:t>加速度的に利益を拡大できる。</a:t>
            </a:r>
            <a:endParaRPr kumimoji="1" lang="ja-JP" altLang="en-US" sz="2000" b="1" dirty="0">
              <a:latin typeface="ＭＳ Ｐゴシック" panose="020B0600070205080204" pitchFamily="50" charset="-128"/>
              <a:ea typeface="ＭＳ Ｐゴシック" panose="020B0600070205080204" pitchFamily="50" charset="-128"/>
            </a:endParaRPr>
          </a:p>
        </p:txBody>
      </p:sp>
      <p:sp>
        <p:nvSpPr>
          <p:cNvPr id="10" name="テキスト ボックス 9"/>
          <p:cNvSpPr txBox="1"/>
          <p:nvPr/>
        </p:nvSpPr>
        <p:spPr>
          <a:xfrm>
            <a:off x="1015130" y="5877272"/>
            <a:ext cx="4948791" cy="400110"/>
          </a:xfrm>
          <a:prstGeom prst="rect">
            <a:avLst/>
          </a:prstGeom>
          <a:noFill/>
        </p:spPr>
        <p:txBody>
          <a:bodyPr wrap="none" rtlCol="0">
            <a:spAutoFit/>
          </a:bodyPr>
          <a:lstStyle/>
          <a:p>
            <a:r>
              <a:rPr kumimoji="1" lang="ja-JP" altLang="en-US" sz="2000" b="1" dirty="0">
                <a:latin typeface="ＭＳ Ｐゴシック" panose="020B0600070205080204" pitchFamily="50" charset="-128"/>
                <a:ea typeface="ＭＳ Ｐゴシック" panose="020B0600070205080204" pitchFamily="50" charset="-128"/>
              </a:rPr>
              <a:t>全ての人</a:t>
            </a:r>
            <a:r>
              <a:rPr kumimoji="1" lang="ja-JP" altLang="en-US" sz="2000" b="1" dirty="0" smtClean="0">
                <a:latin typeface="ＭＳ Ｐゴシック" panose="020B0600070205080204" pitchFamily="50" charset="-128"/>
                <a:ea typeface="ＭＳ Ｐゴシック" panose="020B0600070205080204" pitchFamily="50" charset="-128"/>
              </a:rPr>
              <a:t>が先を争って借金⇒実質利子率</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a:t>
            </a:r>
            <a:endParaRPr kumimoji="1" lang="ja-JP" altLang="en-US"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11" name="テキスト ボックス 10"/>
          <p:cNvSpPr txBox="1"/>
          <p:nvPr/>
        </p:nvSpPr>
        <p:spPr>
          <a:xfrm>
            <a:off x="971600" y="764704"/>
            <a:ext cx="3643946" cy="400110"/>
          </a:xfrm>
          <a:prstGeom prst="rect">
            <a:avLst/>
          </a:prstGeom>
          <a:noFill/>
        </p:spPr>
        <p:txBody>
          <a:bodyPr wrap="none" rtlCol="0">
            <a:spAutoFit/>
          </a:bodyPr>
          <a:lstStyle/>
          <a:p>
            <a:r>
              <a:rPr kumimoji="1" lang="ja-JP" altLang="en-US" sz="2000" b="1" dirty="0" smtClean="0">
                <a:latin typeface="ＭＳ Ｐゴシック" panose="020B0600070205080204" pitchFamily="50" charset="-128"/>
                <a:ea typeface="ＭＳ Ｐゴシック" panose="020B0600070205080204" pitchFamily="50" charset="-128"/>
              </a:rPr>
              <a:t>答え：実質利子率</a:t>
            </a:r>
            <a:r>
              <a:rPr kumimoji="1" lang="ja-JP" altLang="en-US" sz="2000" b="1" dirty="0" smtClean="0">
                <a:solidFill>
                  <a:srgbClr val="FF0000"/>
                </a:solidFill>
                <a:latin typeface="ＭＳ Ｐゴシック" panose="020B0600070205080204" pitchFamily="50" charset="-128"/>
                <a:ea typeface="ＭＳ Ｐゴシック" panose="020B0600070205080204" pitchFamily="50" charset="-128"/>
              </a:rPr>
              <a:t>＞</a:t>
            </a:r>
            <a:r>
              <a:rPr kumimoji="1" lang="ja-JP" altLang="en-US" sz="2000" b="1" dirty="0" smtClean="0">
                <a:latin typeface="ＭＳ Ｐゴシック" panose="020B0600070205080204" pitchFamily="50" charset="-128"/>
                <a:ea typeface="ＭＳ Ｐゴシック" panose="020B0600070205080204" pitchFamily="50" charset="-128"/>
              </a:rPr>
              <a:t>経済成長率</a:t>
            </a:r>
            <a:endParaRPr kumimoji="1" lang="ja-JP" altLang="en-US" sz="2000"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27908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in)">
                                      <p:cBhvr>
                                        <p:cTn id="32" dur="2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circle(in)">
                                      <p:cBhvr>
                                        <p:cTn id="37" dur="2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ppt_w</p:attrName>
                                        </p:attrNameLst>
                                      </p:cBhvr>
                                      <p:tavLst>
                                        <p:tav tm="0">
                                          <p:val>
                                            <p:fltVal val="0"/>
                                          </p:val>
                                        </p:tav>
                                        <p:tav tm="100000">
                                          <p:val>
                                            <p:strVal val="#ppt_w"/>
                                          </p:val>
                                        </p:tav>
                                      </p:tavLst>
                                    </p:anim>
                                    <p:anim calcmode="lin" valueType="num">
                                      <p:cBhvr>
                                        <p:cTn id="43" dur="500" fill="hold"/>
                                        <p:tgtEl>
                                          <p:spTgt spid="2"/>
                                        </p:tgtEl>
                                        <p:attrNameLst>
                                          <p:attrName>ppt_h</p:attrName>
                                        </p:attrNameLst>
                                      </p:cBhvr>
                                      <p:tavLst>
                                        <p:tav tm="0">
                                          <p:val>
                                            <p:fltVal val="0"/>
                                          </p:val>
                                        </p:tav>
                                        <p:tav tm="100000">
                                          <p:val>
                                            <p:strVal val="#ppt_h"/>
                                          </p:val>
                                        </p:tav>
                                      </p:tavLst>
                                    </p:anim>
                                    <p:animEffect transition="in" filter="fade">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9" grpId="0"/>
      <p:bldP spid="1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Text Box 4"/>
          <p:cNvSpPr txBox="1">
            <a:spLocks noChangeArrowheads="1"/>
          </p:cNvSpPr>
          <p:nvPr/>
        </p:nvSpPr>
        <p:spPr bwMode="auto">
          <a:xfrm>
            <a:off x="1257270" y="428604"/>
            <a:ext cx="7529572" cy="5493812"/>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また、実質利子率を低下させる以外に、インフレ率を上昇させるという方法もある。では政府がインフレを引き起こすにはどのような方法があるだろうか。</a:t>
            </a:r>
          </a:p>
          <a:p>
            <a:pPr>
              <a:spcBef>
                <a:spcPct val="50000"/>
              </a:spcBef>
            </a:pPr>
            <a:r>
              <a:rPr lang="ja-JP" altLang="en-US" sz="1800" dirty="0">
                <a:ea typeface="ＭＳ Ｐゴシック" charset="-128"/>
              </a:rPr>
              <a:t>日本銀行を利用することで可能！</a:t>
            </a:r>
          </a:p>
          <a:p>
            <a:pPr>
              <a:spcBef>
                <a:spcPct val="50000"/>
              </a:spcBef>
            </a:pPr>
            <a:r>
              <a:rPr lang="ja-JP" altLang="en-US" sz="1800" dirty="0">
                <a:ea typeface="ＭＳ Ｐゴシック" charset="-128"/>
              </a:rPr>
              <a:t>政府がその発行する公債を日本銀行に購入させる（公債の中央銀行引き受け）。</a:t>
            </a:r>
          </a:p>
          <a:p>
            <a:pPr>
              <a:spcBef>
                <a:spcPct val="50000"/>
              </a:spcBef>
            </a:pPr>
            <a:r>
              <a:rPr lang="ja-JP" altLang="en-US" sz="1800" dirty="0">
                <a:ea typeface="ＭＳ Ｐゴシック" charset="-128"/>
              </a:rPr>
              <a:t>政府は日本銀行から手に入れた貨幣を用いて政府支出を行うことができる。貨幣鋳造益（シニョレッジ）を得た。</a:t>
            </a:r>
          </a:p>
          <a:p>
            <a:pPr>
              <a:spcBef>
                <a:spcPct val="50000"/>
              </a:spcBef>
            </a:pPr>
            <a:r>
              <a:rPr lang="ja-JP" altLang="en-US" sz="1800" dirty="0">
                <a:ea typeface="ＭＳ Ｐゴシック" charset="-128"/>
              </a:rPr>
              <a:t>政府支出を行なったので政府から民間へ貨幣が移ってゆくため、経済の中の貨幣量が増えたことになる。</a:t>
            </a:r>
          </a:p>
          <a:p>
            <a:pPr>
              <a:spcBef>
                <a:spcPct val="50000"/>
              </a:spcBef>
            </a:pPr>
            <a:r>
              <a:rPr lang="ja-JP" altLang="en-US" sz="1800" dirty="0">
                <a:ea typeface="ＭＳ Ｐゴシック" charset="-128"/>
              </a:rPr>
              <a:t>物価の上昇、インフレーションが起こる。</a:t>
            </a:r>
          </a:p>
          <a:p>
            <a:pPr>
              <a:spcBef>
                <a:spcPct val="50000"/>
              </a:spcBef>
            </a:pPr>
            <a:r>
              <a:rPr lang="ja-JP" altLang="en-US" sz="1800" dirty="0">
                <a:ea typeface="ＭＳ Ｐゴシック" charset="-128"/>
              </a:rPr>
              <a:t>ただし、このような公債の中央銀行引き受けは法律によって禁止されている。これを国債の市中消化の原則と呼ぶ。</a:t>
            </a:r>
          </a:p>
          <a:p>
            <a:pPr>
              <a:spcBef>
                <a:spcPct val="50000"/>
              </a:spcBef>
            </a:pPr>
            <a:r>
              <a:rPr lang="ja-JP" altLang="en-US" sz="1800" dirty="0">
                <a:ea typeface="ＭＳ Ｐゴシック" charset="-128"/>
              </a:rPr>
              <a:t>このように定められている理由は、中央銀行が政府の発行する国債を無制限に引き受けていると、インフレーションが発生してしまうため。しかし、政府の発行する国債をいったん家計や企業に売って、それを日本銀行が市場から買いオペにより購入すれば、中央銀行引き受けと同じになる。</a:t>
            </a:r>
            <a:endParaRPr lang="en-US" altLang="ja-JP" sz="1800" dirty="0">
              <a:ea typeface="ＭＳ Ｐゴシック" charset="-128"/>
            </a:endParaRPr>
          </a:p>
        </p:txBody>
      </p:sp>
      <p:sp>
        <p:nvSpPr>
          <p:cNvPr id="121861" name="Line 5"/>
          <p:cNvSpPr>
            <a:spLocks noChangeShapeType="1"/>
          </p:cNvSpPr>
          <p:nvPr/>
        </p:nvSpPr>
        <p:spPr bwMode="auto">
          <a:xfrm>
            <a:off x="4857752" y="2571744"/>
            <a:ext cx="0" cy="215900"/>
          </a:xfrm>
          <a:prstGeom prst="line">
            <a:avLst/>
          </a:prstGeom>
          <a:noFill/>
          <a:ln w="9525">
            <a:solidFill>
              <a:srgbClr val="FF0000"/>
            </a:solidFill>
            <a:round/>
            <a:headEnd/>
            <a:tailEnd type="triangle" w="med" len="med"/>
          </a:ln>
          <a:effectLst/>
        </p:spPr>
        <p:txBody>
          <a:bodyPr/>
          <a:lstStyle/>
          <a:p>
            <a:endParaRPr lang="ja-JP" altLang="en-US"/>
          </a:p>
        </p:txBody>
      </p:sp>
      <p:sp>
        <p:nvSpPr>
          <p:cNvPr id="121862" name="Line 6"/>
          <p:cNvSpPr>
            <a:spLocks noChangeShapeType="1"/>
          </p:cNvSpPr>
          <p:nvPr/>
        </p:nvSpPr>
        <p:spPr bwMode="auto">
          <a:xfrm flipH="1">
            <a:off x="4500562" y="3286124"/>
            <a:ext cx="0" cy="287337"/>
          </a:xfrm>
          <a:prstGeom prst="line">
            <a:avLst/>
          </a:prstGeom>
          <a:noFill/>
          <a:ln w="9525">
            <a:solidFill>
              <a:srgbClr val="FF0000"/>
            </a:solidFill>
            <a:round/>
            <a:headEnd/>
            <a:tailEnd type="triangle" w="med" len="med"/>
          </a:ln>
          <a:effectLst/>
        </p:spPr>
        <p:txBody>
          <a:bodyPr/>
          <a:lstStyle/>
          <a:p>
            <a:endParaRPr lang="ja-JP" altLang="en-US"/>
          </a:p>
        </p:txBody>
      </p:sp>
      <p:sp>
        <p:nvSpPr>
          <p:cNvPr id="121863" name="Line 7"/>
          <p:cNvSpPr>
            <a:spLocks noChangeShapeType="1"/>
          </p:cNvSpPr>
          <p:nvPr/>
        </p:nvSpPr>
        <p:spPr bwMode="auto">
          <a:xfrm>
            <a:off x="5143504" y="4357694"/>
            <a:ext cx="0" cy="288925"/>
          </a:xfrm>
          <a:prstGeom prst="line">
            <a:avLst/>
          </a:prstGeom>
          <a:noFill/>
          <a:ln w="9525">
            <a:solidFill>
              <a:srgbClr val="FF0000"/>
            </a:solidFill>
            <a:round/>
            <a:headEnd/>
            <a:tailEnd type="triangle" w="med" len="med"/>
          </a:ln>
          <a:effectLst/>
        </p:spPr>
        <p:txBody>
          <a:bodyPr/>
          <a:lstStyle/>
          <a:p>
            <a:endParaRPr lang="ja-JP" alt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図表 13"/>
          <p:cNvGraphicFramePr/>
          <p:nvPr/>
        </p:nvGraphicFramePr>
        <p:xfrm>
          <a:off x="1214414" y="500042"/>
          <a:ext cx="7396163" cy="731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5718" name="Object 6"/>
          <p:cNvGraphicFramePr>
            <a:graphicFrameLocks noGrp="1" noChangeAspect="1"/>
          </p:cNvGraphicFramePr>
          <p:nvPr>
            <p:ph sz="half" idx="1"/>
          </p:nvPr>
        </p:nvGraphicFramePr>
        <p:xfrm>
          <a:off x="1812881" y="4076600"/>
          <a:ext cx="4929222" cy="1265364"/>
        </p:xfrm>
        <a:graphic>
          <a:graphicData uri="http://schemas.openxmlformats.org/presentationml/2006/ole">
            <mc:AlternateContent xmlns:mc="http://schemas.openxmlformats.org/markup-compatibility/2006">
              <mc:Choice xmlns:v="urn:schemas-microsoft-com:vml" Requires="v">
                <p:oleObj spid="_x0000_s115826" name="数式" r:id="rId8" imgW="3174840" imgH="888840" progId="Equation.3">
                  <p:embed/>
                </p:oleObj>
              </mc:Choice>
              <mc:Fallback>
                <p:oleObj name="数式" r:id="rId8" imgW="3174840" imgH="888840" progId="Equation.3">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2881" y="4076600"/>
                        <a:ext cx="4929222" cy="12653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5727" name="Object 15"/>
          <p:cNvGraphicFramePr>
            <a:graphicFrameLocks noGrp="1" noChangeAspect="1"/>
          </p:cNvGraphicFramePr>
          <p:nvPr>
            <p:ph sz="quarter" idx="2"/>
          </p:nvPr>
        </p:nvGraphicFramePr>
        <p:xfrm>
          <a:off x="1498579" y="3052776"/>
          <a:ext cx="6408737" cy="633413"/>
        </p:xfrm>
        <a:graphic>
          <a:graphicData uri="http://schemas.openxmlformats.org/presentationml/2006/ole">
            <mc:AlternateContent xmlns:mc="http://schemas.openxmlformats.org/markup-compatibility/2006">
              <mc:Choice xmlns:v="urn:schemas-microsoft-com:vml" Requires="v">
                <p:oleObj spid="_x0000_s115827" name="数式" r:id="rId10" imgW="4368600" imgH="431640" progId="Equation.3">
                  <p:embed/>
                </p:oleObj>
              </mc:Choice>
              <mc:Fallback>
                <p:oleObj name="数式" r:id="rId10" imgW="4368600" imgH="431640" progId="Equation.3">
                  <p:embed/>
                  <p:pic>
                    <p:nvPicPr>
                      <p:cNvPr id="0"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98579" y="3052776"/>
                        <a:ext cx="6408737" cy="633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5732" name="Object 20"/>
          <p:cNvGraphicFramePr>
            <a:graphicFrameLocks noGrp="1" noChangeAspect="1"/>
          </p:cNvGraphicFramePr>
          <p:nvPr>
            <p:ph sz="quarter" idx="3"/>
          </p:nvPr>
        </p:nvGraphicFramePr>
        <p:xfrm>
          <a:off x="1643041" y="5803914"/>
          <a:ext cx="4392613" cy="630237"/>
        </p:xfrm>
        <a:graphic>
          <a:graphicData uri="http://schemas.openxmlformats.org/presentationml/2006/ole">
            <mc:AlternateContent xmlns:mc="http://schemas.openxmlformats.org/markup-compatibility/2006">
              <mc:Choice xmlns:v="urn:schemas-microsoft-com:vml" Requires="v">
                <p:oleObj spid="_x0000_s115828" name="数式" r:id="rId12" imgW="3009600" imgH="431640" progId="Equation.3">
                  <p:embed/>
                </p:oleObj>
              </mc:Choice>
              <mc:Fallback>
                <p:oleObj name="数式" r:id="rId12" imgW="3009600" imgH="431640" progId="Equation.3">
                  <p:embed/>
                  <p:pic>
                    <p:nvPicPr>
                      <p:cNvPr id="0" name="Picture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643041" y="5803914"/>
                        <a:ext cx="4392613" cy="630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17" name="Text Box 5"/>
          <p:cNvSpPr txBox="1">
            <a:spLocks noChangeArrowheads="1"/>
          </p:cNvSpPr>
          <p:nvPr/>
        </p:nvSpPr>
        <p:spPr bwMode="auto">
          <a:xfrm>
            <a:off x="1498579" y="1539889"/>
            <a:ext cx="6337300" cy="146685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政府の予算制約式</a:t>
            </a:r>
          </a:p>
          <a:p>
            <a:pPr>
              <a:spcBef>
                <a:spcPct val="50000"/>
              </a:spcBef>
            </a:pPr>
            <a:r>
              <a:rPr lang="ja-JP" altLang="en-US" sz="1800" dirty="0">
                <a:ea typeface="ＭＳ Ｐゴシック" charset="-128"/>
              </a:rPr>
              <a:t>（来年の公債残高）　　　　　　　　　　　　　　　　　　　　　　　　　　　＝（</a:t>
            </a:r>
            <a:r>
              <a:rPr lang="en-US" altLang="ja-JP" sz="1800" dirty="0">
                <a:ea typeface="ＭＳ Ｐゴシック" charset="-128"/>
              </a:rPr>
              <a:t>1</a:t>
            </a:r>
            <a:r>
              <a:rPr lang="ja-JP" altLang="en-US" sz="1800" dirty="0">
                <a:ea typeface="ＭＳ Ｐゴシック" charset="-128"/>
              </a:rPr>
              <a:t>＋名目利子率）</a:t>
            </a:r>
            <a:r>
              <a:rPr lang="en-US" altLang="ja-JP" sz="1800" dirty="0">
                <a:ea typeface="ＭＳ Ｐゴシック" charset="-128"/>
              </a:rPr>
              <a:t>×</a:t>
            </a:r>
            <a:r>
              <a:rPr lang="ja-JP" altLang="en-US" sz="1800" dirty="0">
                <a:ea typeface="ＭＳ Ｐゴシック" charset="-128"/>
              </a:rPr>
              <a:t>（今年の公債残高）＋（第</a:t>
            </a:r>
            <a:r>
              <a:rPr lang="en-US" altLang="ja-JP" sz="1800" dirty="0">
                <a:ea typeface="ＭＳ Ｐゴシック" charset="-128"/>
              </a:rPr>
              <a:t>1</a:t>
            </a:r>
            <a:r>
              <a:rPr lang="ja-JP" altLang="en-US" sz="1800" dirty="0">
                <a:ea typeface="ＭＳ Ｐゴシック" charset="-128"/>
              </a:rPr>
              <a:t>次的財政字）</a:t>
            </a:r>
          </a:p>
          <a:p>
            <a:pPr>
              <a:spcBef>
                <a:spcPct val="50000"/>
              </a:spcBef>
            </a:pPr>
            <a:r>
              <a:rPr lang="ja-JP" altLang="en-US" sz="1800" dirty="0">
                <a:ea typeface="ＭＳ Ｐゴシック" charset="-128"/>
              </a:rPr>
              <a:t>この式の両辺を今年の名目</a:t>
            </a:r>
            <a:r>
              <a:rPr lang="en-US" altLang="ja-JP" sz="1800" dirty="0">
                <a:ea typeface="ＭＳ Ｐゴシック" charset="-128"/>
              </a:rPr>
              <a:t>GDP</a:t>
            </a:r>
            <a:r>
              <a:rPr lang="ja-JP" altLang="en-US" sz="1800" dirty="0">
                <a:ea typeface="ＭＳ Ｐゴシック" charset="-128"/>
              </a:rPr>
              <a:t>で割る。</a:t>
            </a:r>
          </a:p>
        </p:txBody>
      </p:sp>
      <p:sp>
        <p:nvSpPr>
          <p:cNvPr id="115720" name="Oval 8"/>
          <p:cNvSpPr>
            <a:spLocks noChangeArrowheads="1"/>
          </p:cNvSpPr>
          <p:nvPr/>
        </p:nvSpPr>
        <p:spPr bwMode="auto">
          <a:xfrm>
            <a:off x="2219304" y="2260614"/>
            <a:ext cx="1223962" cy="287337"/>
          </a:xfrm>
          <a:prstGeom prst="ellipse">
            <a:avLst/>
          </a:prstGeom>
          <a:noFill/>
          <a:ln w="9525">
            <a:solidFill>
              <a:srgbClr val="FF0000"/>
            </a:solidFill>
            <a:round/>
            <a:headEnd/>
            <a:tailEnd/>
          </a:ln>
          <a:effectLst/>
        </p:spPr>
        <p:txBody>
          <a:bodyPr wrap="none" anchor="ctr"/>
          <a:lstStyle/>
          <a:p>
            <a:endParaRPr lang="ja-JP" altLang="en-US"/>
          </a:p>
        </p:txBody>
      </p:sp>
      <p:sp>
        <p:nvSpPr>
          <p:cNvPr id="115721" name="Line 9"/>
          <p:cNvSpPr>
            <a:spLocks noChangeShapeType="1"/>
          </p:cNvSpPr>
          <p:nvPr/>
        </p:nvSpPr>
        <p:spPr bwMode="auto">
          <a:xfrm>
            <a:off x="3155929" y="2547951"/>
            <a:ext cx="863600" cy="649288"/>
          </a:xfrm>
          <a:prstGeom prst="line">
            <a:avLst/>
          </a:prstGeom>
          <a:noFill/>
          <a:ln w="9525">
            <a:solidFill>
              <a:srgbClr val="FF0000"/>
            </a:solidFill>
            <a:round/>
            <a:headEnd/>
            <a:tailEnd type="triangle" w="med" len="med"/>
          </a:ln>
          <a:effectLst/>
        </p:spPr>
        <p:txBody>
          <a:bodyPr/>
          <a:lstStyle/>
          <a:p>
            <a:endParaRPr lang="ja-JP" altLang="en-US"/>
          </a:p>
        </p:txBody>
      </p:sp>
      <p:sp>
        <p:nvSpPr>
          <p:cNvPr id="115722" name="Oval 10"/>
          <p:cNvSpPr>
            <a:spLocks noChangeArrowheads="1"/>
          </p:cNvSpPr>
          <p:nvPr/>
        </p:nvSpPr>
        <p:spPr bwMode="auto">
          <a:xfrm>
            <a:off x="3948091" y="3197239"/>
            <a:ext cx="142875" cy="358775"/>
          </a:xfrm>
          <a:prstGeom prst="ellipse">
            <a:avLst/>
          </a:prstGeom>
          <a:noFill/>
          <a:ln w="9525">
            <a:solidFill>
              <a:srgbClr val="FF0000"/>
            </a:solidFill>
            <a:round/>
            <a:headEnd/>
            <a:tailEnd/>
          </a:ln>
          <a:effectLst/>
        </p:spPr>
        <p:txBody>
          <a:bodyPr wrap="none" anchor="ctr"/>
          <a:lstStyle/>
          <a:p>
            <a:endParaRPr lang="ja-JP" altLang="en-US"/>
          </a:p>
        </p:txBody>
      </p:sp>
      <p:sp>
        <p:nvSpPr>
          <p:cNvPr id="115723" name="Text Box 11"/>
          <p:cNvSpPr txBox="1">
            <a:spLocks noChangeArrowheads="1"/>
          </p:cNvSpPr>
          <p:nvPr/>
        </p:nvSpPr>
        <p:spPr bwMode="auto">
          <a:xfrm>
            <a:off x="1498579" y="3700476"/>
            <a:ext cx="5834062" cy="366713"/>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charset="-128"/>
              </a:rPr>
              <a:t>この式を次のように変形。</a:t>
            </a:r>
          </a:p>
        </p:txBody>
      </p:sp>
      <p:sp>
        <p:nvSpPr>
          <p:cNvPr id="115729" name="Oval 17"/>
          <p:cNvSpPr>
            <a:spLocks noChangeArrowheads="1"/>
          </p:cNvSpPr>
          <p:nvPr/>
        </p:nvSpPr>
        <p:spPr bwMode="auto">
          <a:xfrm>
            <a:off x="3741707" y="3984642"/>
            <a:ext cx="1800225" cy="431800"/>
          </a:xfrm>
          <a:prstGeom prst="ellipse">
            <a:avLst/>
          </a:prstGeom>
          <a:noFill/>
          <a:ln w="9525">
            <a:solidFill>
              <a:srgbClr val="FF6600"/>
            </a:solidFill>
            <a:round/>
            <a:headEnd/>
            <a:tailEnd/>
          </a:ln>
          <a:effectLst/>
        </p:spPr>
        <p:txBody>
          <a:bodyPr wrap="none" anchor="ctr"/>
          <a:lstStyle/>
          <a:p>
            <a:endParaRPr lang="ja-JP" altLang="en-US"/>
          </a:p>
        </p:txBody>
      </p:sp>
      <p:sp>
        <p:nvSpPr>
          <p:cNvPr id="115730" name="Oval 18"/>
          <p:cNvSpPr>
            <a:spLocks noChangeArrowheads="1"/>
          </p:cNvSpPr>
          <p:nvPr/>
        </p:nvSpPr>
        <p:spPr bwMode="auto">
          <a:xfrm>
            <a:off x="1884319" y="4341832"/>
            <a:ext cx="1800225" cy="431800"/>
          </a:xfrm>
          <a:prstGeom prst="ellipse">
            <a:avLst/>
          </a:prstGeom>
          <a:noFill/>
          <a:ln w="9525">
            <a:solidFill>
              <a:srgbClr val="FF6600"/>
            </a:solidFill>
            <a:round/>
            <a:headEnd/>
            <a:tailEnd/>
          </a:ln>
          <a:effectLst/>
        </p:spPr>
        <p:txBody>
          <a:bodyPr wrap="none" anchor="ctr"/>
          <a:lstStyle/>
          <a:p>
            <a:endParaRPr lang="ja-JP" altLang="en-US"/>
          </a:p>
        </p:txBody>
      </p:sp>
      <p:sp>
        <p:nvSpPr>
          <p:cNvPr id="115731" name="Text Box 19"/>
          <p:cNvSpPr txBox="1">
            <a:spLocks noChangeArrowheads="1"/>
          </p:cNvSpPr>
          <p:nvPr/>
        </p:nvSpPr>
        <p:spPr bwMode="auto">
          <a:xfrm>
            <a:off x="1571604" y="5429264"/>
            <a:ext cx="5256212" cy="366712"/>
          </a:xfrm>
          <a:prstGeom prst="rect">
            <a:avLst/>
          </a:prstGeom>
          <a:noFill/>
          <a:ln w="9525">
            <a:noFill/>
            <a:miter lim="800000"/>
            <a:headEnd/>
            <a:tailEnd/>
          </a:ln>
          <a:effectLst/>
        </p:spPr>
        <p:txBody>
          <a:bodyPr>
            <a:spAutoFit/>
          </a:bodyPr>
          <a:lstStyle/>
          <a:p>
            <a:pPr>
              <a:spcBef>
                <a:spcPct val="50000"/>
              </a:spcBef>
            </a:pPr>
            <a:r>
              <a:rPr lang="ja-JP" altLang="en-US" sz="1800">
                <a:ea typeface="ＭＳ Ｐゴシック" charset="-128"/>
              </a:rPr>
              <a:t>ここで名目</a:t>
            </a:r>
            <a:r>
              <a:rPr lang="en-US" altLang="ja-JP" sz="1800">
                <a:ea typeface="ＭＳ Ｐゴシック" charset="-128"/>
              </a:rPr>
              <a:t>GDP</a:t>
            </a:r>
            <a:r>
              <a:rPr lang="ja-JP" altLang="en-US" sz="1800">
                <a:ea typeface="ＭＳ Ｐゴシック" charset="-128"/>
              </a:rPr>
              <a:t>の伸び率を次のように定義する。</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0" name="Text Box 4"/>
          <p:cNvSpPr txBox="1">
            <a:spLocks noChangeArrowheads="1"/>
          </p:cNvSpPr>
          <p:nvPr/>
        </p:nvSpPr>
        <p:spPr bwMode="auto">
          <a:xfrm>
            <a:off x="1214414" y="357166"/>
            <a:ext cx="5761037" cy="77946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すると先の式は次のようになる。</a:t>
            </a:r>
          </a:p>
          <a:p>
            <a:pPr>
              <a:spcBef>
                <a:spcPct val="50000"/>
              </a:spcBef>
            </a:pPr>
            <a:endParaRPr lang="ja-JP" altLang="en-US" sz="1800" dirty="0">
              <a:ea typeface="ＭＳ Ｐゴシック" charset="-128"/>
            </a:endParaRPr>
          </a:p>
        </p:txBody>
      </p:sp>
      <p:graphicFrame>
        <p:nvGraphicFramePr>
          <p:cNvPr id="126981" name="Object 5"/>
          <p:cNvGraphicFramePr>
            <a:graphicFrameLocks noChangeAspect="1"/>
          </p:cNvGraphicFramePr>
          <p:nvPr/>
        </p:nvGraphicFramePr>
        <p:xfrm>
          <a:off x="1258889" y="908050"/>
          <a:ext cx="4657725" cy="1303338"/>
        </p:xfrm>
        <a:graphic>
          <a:graphicData uri="http://schemas.openxmlformats.org/presentationml/2006/ole">
            <mc:AlternateContent xmlns:mc="http://schemas.openxmlformats.org/markup-compatibility/2006">
              <mc:Choice xmlns:v="urn:schemas-microsoft-com:vml" Requires="v">
                <p:oleObj spid="_x0000_s127046" name="数式" r:id="rId3" imgW="3174840" imgH="888840" progId="Equation.3">
                  <p:embed/>
                </p:oleObj>
              </mc:Choice>
              <mc:Fallback>
                <p:oleObj name="数式" r:id="rId3" imgW="3174840" imgH="88884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9" y="908050"/>
                        <a:ext cx="4657725" cy="1303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6982" name="Text Box 6"/>
          <p:cNvSpPr txBox="1">
            <a:spLocks noChangeArrowheads="1"/>
          </p:cNvSpPr>
          <p:nvPr/>
        </p:nvSpPr>
        <p:spPr bwMode="auto">
          <a:xfrm>
            <a:off x="1214414" y="2357430"/>
            <a:ext cx="5472112" cy="366713"/>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したがって次のようになる。</a:t>
            </a:r>
          </a:p>
        </p:txBody>
      </p:sp>
      <p:graphicFrame>
        <p:nvGraphicFramePr>
          <p:cNvPr id="126983" name="Object 7"/>
          <p:cNvGraphicFramePr>
            <a:graphicFrameLocks noChangeAspect="1"/>
          </p:cNvGraphicFramePr>
          <p:nvPr/>
        </p:nvGraphicFramePr>
        <p:xfrm>
          <a:off x="1214414" y="2928934"/>
          <a:ext cx="7572428" cy="3709987"/>
        </p:xfrm>
        <a:graphic>
          <a:graphicData uri="http://schemas.openxmlformats.org/presentationml/2006/ole">
            <mc:AlternateContent xmlns:mc="http://schemas.openxmlformats.org/markup-compatibility/2006">
              <mc:Choice xmlns:v="urn:schemas-microsoft-com:vml" Requires="v">
                <p:oleObj spid="_x0000_s127047" name="数式" r:id="rId5" imgW="4736880" imgH="2463480" progId="Equation.3">
                  <p:embed/>
                </p:oleObj>
              </mc:Choice>
              <mc:Fallback>
                <p:oleObj name="数式" r:id="rId5" imgW="4736880" imgH="246348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4414" y="2928934"/>
                        <a:ext cx="7572428" cy="3709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04" name="Object 4"/>
          <p:cNvGraphicFramePr>
            <a:graphicFrameLocks noChangeAspect="1"/>
          </p:cNvGraphicFramePr>
          <p:nvPr>
            <p:extLst>
              <p:ext uri="{D42A27DB-BD31-4B8C-83A1-F6EECF244321}">
                <p14:modId xmlns:p14="http://schemas.microsoft.com/office/powerpoint/2010/main" val="1150926118"/>
              </p:ext>
            </p:extLst>
          </p:nvPr>
        </p:nvGraphicFramePr>
        <p:xfrm>
          <a:off x="607733" y="1988840"/>
          <a:ext cx="7132619" cy="1584176"/>
        </p:xfrm>
        <a:graphic>
          <a:graphicData uri="http://schemas.openxmlformats.org/presentationml/2006/ole">
            <mc:AlternateContent xmlns:mc="http://schemas.openxmlformats.org/markup-compatibility/2006">
              <mc:Choice xmlns:v="urn:schemas-microsoft-com:vml" Requires="v">
                <p:oleObj spid="_x0000_s128039" name="数式" r:id="rId3" imgW="3771720" imgH="888840" progId="Equation.3">
                  <p:embed/>
                </p:oleObj>
              </mc:Choice>
              <mc:Fallback>
                <p:oleObj name="数式" r:id="rId3" imgW="3771720" imgH="888840" progId="Equation.3">
                  <p:embed/>
                  <p:pic>
                    <p:nvPicPr>
                      <p:cNvPr id="0" name="Picture 4"/>
                      <p:cNvPicPr>
                        <a:picLocks noChangeAspect="1" noChangeArrowheads="1"/>
                      </p:cNvPicPr>
                      <p:nvPr/>
                    </p:nvPicPr>
                    <p:blipFill>
                      <a:blip r:embed="rId4"/>
                      <a:srcRect/>
                      <a:stretch>
                        <a:fillRect/>
                      </a:stretch>
                    </p:blipFill>
                    <p:spPr bwMode="auto">
                      <a:xfrm>
                        <a:off x="607733" y="1988840"/>
                        <a:ext cx="7132619" cy="1584176"/>
                      </a:xfrm>
                      <a:prstGeom prst="rect">
                        <a:avLst/>
                      </a:prstGeom>
                      <a:noFill/>
                      <a:extLst/>
                    </p:spPr>
                  </p:pic>
                </p:oleObj>
              </mc:Fallback>
            </mc:AlternateContent>
          </a:graphicData>
        </a:graphic>
      </p:graphicFrame>
      <p:sp>
        <p:nvSpPr>
          <p:cNvPr id="2" name="テキスト ボックス 1"/>
          <p:cNvSpPr txBox="1"/>
          <p:nvPr/>
        </p:nvSpPr>
        <p:spPr>
          <a:xfrm>
            <a:off x="539552" y="476672"/>
            <a:ext cx="5742278" cy="369332"/>
          </a:xfrm>
          <a:prstGeom prst="rect">
            <a:avLst/>
          </a:prstGeom>
          <a:noFill/>
        </p:spPr>
        <p:txBody>
          <a:bodyPr wrap="none" rtlCol="0">
            <a:spAutoFit/>
          </a:bodyPr>
          <a:lstStyle/>
          <a:p>
            <a:r>
              <a:rPr kumimoji="1" lang="ja-JP" altLang="en-US" sz="1800" dirty="0" smtClean="0"/>
              <a:t>すると予算制約式を次のように記号で簡単に記述できる。</a:t>
            </a:r>
            <a:endParaRPr kumimoji="1" lang="ja-JP" altLang="en-US" sz="1800" dirty="0"/>
          </a:p>
        </p:txBody>
      </p:sp>
      <mc:AlternateContent xmlns:mc="http://schemas.openxmlformats.org/markup-compatibility/2006" xmlns:a14="http://schemas.microsoft.com/office/drawing/2010/main">
        <mc:Choice Requires="a14">
          <p:sp>
            <p:nvSpPr>
              <p:cNvPr id="3" name="テキスト ボックス 2"/>
              <p:cNvSpPr txBox="1"/>
              <p:nvPr/>
            </p:nvSpPr>
            <p:spPr>
              <a:xfrm>
                <a:off x="559018" y="908720"/>
                <a:ext cx="1924749"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cs typeface="Times New Roman" panose="02020603050405020304" pitchFamily="18" charset="0"/>
                            </a:rPr>
                          </m:ctrlPr>
                        </m:sSupPr>
                        <m:e>
                          <m:r>
                            <a:rPr kumimoji="1" lang="en-US" altLang="ja-JP" b="0" i="1" smtClean="0">
                              <a:latin typeface="Cambria Math"/>
                              <a:cs typeface="Times New Roman" panose="02020603050405020304" pitchFamily="18" charset="0"/>
                            </a:rPr>
                            <m:t>𝑏</m:t>
                          </m:r>
                        </m:e>
                        <m:sup>
                          <m:r>
                            <a:rPr kumimoji="1" lang="en-US" altLang="ja-JP" b="0" i="1" smtClean="0">
                              <a:latin typeface="Cambria Math"/>
                              <a:cs typeface="Times New Roman" panose="02020603050405020304" pitchFamily="18" charset="0"/>
                            </a:rPr>
                            <m:t>′</m:t>
                          </m:r>
                        </m:sup>
                      </m:sSup>
                      <m:r>
                        <a:rPr kumimoji="1" lang="en-US" altLang="ja-JP" b="0" i="1" smtClean="0">
                          <a:latin typeface="Cambria Math"/>
                          <a:cs typeface="Times New Roman" panose="02020603050405020304" pitchFamily="18" charset="0"/>
                        </a:rPr>
                        <m:t>=</m:t>
                      </m:r>
                      <m:r>
                        <a:rPr kumimoji="1" lang="en-US" altLang="ja-JP" b="0" i="1" smtClean="0">
                          <a:latin typeface="Cambria Math"/>
                          <a:cs typeface="Times New Roman" panose="02020603050405020304" pitchFamily="18" charset="0"/>
                        </a:rPr>
                        <m:t>𝑥𝑏</m:t>
                      </m:r>
                      <m:r>
                        <a:rPr kumimoji="1" lang="en-US" altLang="ja-JP" b="0" i="1" smtClean="0">
                          <a:latin typeface="Cambria Math"/>
                          <a:cs typeface="Times New Roman" panose="02020603050405020304" pitchFamily="18" charset="0"/>
                        </a:rPr>
                        <m:t>+</m:t>
                      </m:r>
                      <m:r>
                        <a:rPr kumimoji="1" lang="en-US" altLang="ja-JP" b="0" i="1" smtClean="0">
                          <a:latin typeface="Cambria Math"/>
                          <a:cs typeface="Times New Roman" panose="02020603050405020304" pitchFamily="18" charset="0"/>
                        </a:rPr>
                        <m:t>𝑑</m:t>
                      </m:r>
                    </m:oMath>
                  </m:oMathPara>
                </a14:m>
                <a:endParaRPr kumimoji="1" lang="ja-JP" altLang="en-US" i="1" dirty="0">
                  <a:latin typeface="Times New Roman" panose="02020603050405020304" pitchFamily="18" charset="0"/>
                  <a:cs typeface="Times New Roman" panose="02020603050405020304" pitchFamily="18" charset="0"/>
                </a:endParaRPr>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559018" y="908720"/>
                <a:ext cx="1924749" cy="461665"/>
              </a:xfrm>
              <a:prstGeom prst="rect">
                <a:avLst/>
              </a:prstGeom>
              <a:blipFill rotWithShape="1">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p:cNvSpPr txBox="1"/>
              <p:nvPr/>
            </p:nvSpPr>
            <p:spPr>
              <a:xfrm>
                <a:off x="564610" y="1527172"/>
                <a:ext cx="5180905" cy="491288"/>
              </a:xfrm>
              <a:prstGeom prst="rect">
                <a:avLst/>
              </a:prstGeom>
              <a:noFill/>
            </p:spPr>
            <p:txBody>
              <a:bodyPr wrap="none" rtlCol="0">
                <a:spAutoFit/>
              </a:bodyPr>
              <a:lstStyle/>
              <a:p>
                <a:r>
                  <a:rPr kumimoji="1" lang="ja-JP" altLang="en-US" sz="1800" dirty="0" smtClean="0"/>
                  <a:t>この式の両辺から</a:t>
                </a:r>
                <a14:m>
                  <m:oMath xmlns:m="http://schemas.openxmlformats.org/officeDocument/2006/math">
                    <m:f>
                      <m:fPr>
                        <m:ctrlPr>
                          <a:rPr kumimoji="1" lang="en-US" altLang="ja-JP" sz="1800" i="1" smtClean="0">
                            <a:latin typeface="Cambria Math" panose="02040503050406030204" pitchFamily="18" charset="0"/>
                          </a:rPr>
                        </m:ctrlPr>
                      </m:fPr>
                      <m:num>
                        <m:r>
                          <a:rPr kumimoji="1" lang="en-US" altLang="ja-JP" sz="1800" b="0" i="1" smtClean="0">
                            <a:latin typeface="Cambria Math"/>
                          </a:rPr>
                          <m:t>𝑑</m:t>
                        </m:r>
                      </m:num>
                      <m:den>
                        <m:r>
                          <a:rPr kumimoji="1" lang="en-US" altLang="ja-JP" sz="1800" b="0" i="1" smtClean="0">
                            <a:latin typeface="Cambria Math"/>
                          </a:rPr>
                          <m:t>1−</m:t>
                        </m:r>
                        <m:r>
                          <a:rPr kumimoji="1" lang="en-US" altLang="ja-JP" sz="1800" b="0" i="1" smtClean="0">
                            <a:latin typeface="Cambria Math"/>
                          </a:rPr>
                          <m:t>𝑥</m:t>
                        </m:r>
                      </m:den>
                    </m:f>
                  </m:oMath>
                </a14:m>
                <a:r>
                  <a:rPr kumimoji="1" lang="ja-JP" altLang="en-US" sz="1800" dirty="0" smtClean="0"/>
                  <a:t>を引く。すると次のようになる。</a:t>
                </a:r>
                <a:endParaRPr kumimoji="1" lang="ja-JP" altLang="en-US" sz="1800"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564610" y="1527172"/>
                <a:ext cx="5180905" cy="491288"/>
              </a:xfrm>
              <a:prstGeom prst="rect">
                <a:avLst/>
              </a:prstGeom>
              <a:blipFill rotWithShape="1">
                <a:blip r:embed="rId6"/>
                <a:stretch>
                  <a:fillRect l="-1059" r="-353" b="-3750"/>
                </a:stretch>
              </a:blipFill>
            </p:spPr>
            <p:txBody>
              <a:bodyPr/>
              <a:lstStyle/>
              <a:p>
                <a:r>
                  <a:rPr lang="ja-JP" altLang="en-US">
                    <a:noFill/>
                  </a:rPr>
                  <a:t> </a:t>
                </a:r>
              </a:p>
            </p:txBody>
          </p:sp>
        </mc:Fallback>
      </mc:AlternateContent>
      <p:sp>
        <p:nvSpPr>
          <p:cNvPr id="5" name="テキスト ボックス 4"/>
          <p:cNvSpPr txBox="1"/>
          <p:nvPr/>
        </p:nvSpPr>
        <p:spPr>
          <a:xfrm>
            <a:off x="611560" y="3573016"/>
            <a:ext cx="4495141" cy="369332"/>
          </a:xfrm>
          <a:prstGeom prst="rect">
            <a:avLst/>
          </a:prstGeom>
          <a:noFill/>
        </p:spPr>
        <p:txBody>
          <a:bodyPr wrap="none" rtlCol="0">
            <a:spAutoFit/>
          </a:bodyPr>
          <a:lstStyle/>
          <a:p>
            <a:r>
              <a:rPr kumimoji="1" lang="ja-JP" altLang="en-US" sz="1800" dirty="0" smtClean="0"/>
              <a:t>したがって、予算制約式は次のように</a:t>
            </a:r>
            <a:r>
              <a:rPr kumimoji="1" lang="ja-JP" altLang="en-US" sz="1800" dirty="0" smtClean="0"/>
              <a:t>なる。</a:t>
            </a:r>
            <a:endParaRPr kumimoji="1" lang="ja-JP" altLang="en-US" sz="1800" dirty="0"/>
          </a:p>
        </p:txBody>
      </p:sp>
      <mc:AlternateContent xmlns:mc="http://schemas.openxmlformats.org/markup-compatibility/2006" xmlns:a14="http://schemas.microsoft.com/office/drawing/2010/main">
        <mc:Choice Requires="a14">
          <p:sp>
            <p:nvSpPr>
              <p:cNvPr id="7" name="テキスト ボックス 6"/>
              <p:cNvSpPr txBox="1"/>
              <p:nvPr/>
            </p:nvSpPr>
            <p:spPr>
              <a:xfrm>
                <a:off x="395536" y="3861048"/>
                <a:ext cx="4158260" cy="9221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i="1" smtClean="0">
                              <a:latin typeface="Cambria Math" panose="02040503050406030204" pitchFamily="18" charset="0"/>
                              <a:cs typeface="Times New Roman" panose="02020603050405020304" pitchFamily="18" charset="0"/>
                            </a:rPr>
                          </m:ctrlPr>
                        </m:sSupPr>
                        <m:e>
                          <m:r>
                            <a:rPr kumimoji="1" lang="en-US" altLang="ja-JP" b="0" i="1" smtClean="0">
                              <a:latin typeface="Cambria Math"/>
                              <a:cs typeface="Times New Roman" panose="02020603050405020304" pitchFamily="18" charset="0"/>
                            </a:rPr>
                            <m:t>𝑏</m:t>
                          </m:r>
                        </m:e>
                        <m:sup>
                          <m:r>
                            <a:rPr kumimoji="1" lang="en-US" altLang="ja-JP" b="0" i="1" smtClean="0">
                              <a:latin typeface="Cambria Math"/>
                              <a:cs typeface="Times New Roman" panose="02020603050405020304" pitchFamily="18" charset="0"/>
                            </a:rPr>
                            <m:t>′</m:t>
                          </m:r>
                        </m:sup>
                      </m:sSup>
                      <m:r>
                        <a:rPr kumimoji="1" lang="ja-JP" altLang="en-US" b="0" i="1" smtClean="0">
                          <a:latin typeface="Cambria Math"/>
                          <a:cs typeface="Times New Roman" panose="02020603050405020304" pitchFamily="18" charset="0"/>
                        </a:rPr>
                        <m:t>ー</m:t>
                      </m:r>
                      <m:f>
                        <m:fPr>
                          <m:ctrlPr>
                            <a:rPr kumimoji="1" lang="ja-JP" altLang="en-US" i="1" dirty="0" smtClean="0">
                              <a:latin typeface="Cambria Math" panose="02040503050406030204" pitchFamily="18" charset="0"/>
                              <a:cs typeface="Times New Roman" panose="02020603050405020304" pitchFamily="18" charset="0"/>
                            </a:rPr>
                          </m:ctrlPr>
                        </m:fPr>
                        <m:num>
                          <m:r>
                            <a:rPr kumimoji="1" lang="en-US" altLang="ja-JP" b="0" i="1" dirty="0" smtClean="0">
                              <a:latin typeface="Cambria Math"/>
                              <a:cs typeface="Times New Roman" panose="02020603050405020304" pitchFamily="18" charset="0"/>
                            </a:rPr>
                            <m:t>𝑑</m:t>
                          </m:r>
                        </m:num>
                        <m:den>
                          <m:r>
                            <a:rPr kumimoji="1" lang="en-US" altLang="ja-JP" b="0" i="1" dirty="0" smtClean="0">
                              <a:latin typeface="Cambria Math"/>
                              <a:cs typeface="Times New Roman" panose="02020603050405020304" pitchFamily="18" charset="0"/>
                            </a:rPr>
                            <m:t>1−</m:t>
                          </m:r>
                          <m:r>
                            <a:rPr kumimoji="1" lang="en-US" altLang="ja-JP" b="0" i="1" dirty="0" smtClean="0">
                              <a:latin typeface="Cambria Math"/>
                              <a:cs typeface="Times New Roman" panose="02020603050405020304" pitchFamily="18" charset="0"/>
                            </a:rPr>
                            <m:t>𝑥</m:t>
                          </m:r>
                        </m:den>
                      </m:f>
                      <m:r>
                        <a:rPr kumimoji="1" lang="en-US" altLang="ja-JP" b="0" i="1" smtClean="0">
                          <a:latin typeface="Cambria Math"/>
                          <a:cs typeface="Times New Roman" panose="02020603050405020304" pitchFamily="18" charset="0"/>
                        </a:rPr>
                        <m:t>=</m:t>
                      </m:r>
                      <m:r>
                        <a:rPr kumimoji="1" lang="en-US" altLang="ja-JP" b="0" i="1" smtClean="0">
                          <a:latin typeface="Cambria Math"/>
                          <a:cs typeface="Times New Roman" panose="02020603050405020304" pitchFamily="18" charset="0"/>
                        </a:rPr>
                        <m:t>𝑥</m:t>
                      </m:r>
                      <m:d>
                        <m:dPr>
                          <m:ctrlPr>
                            <a:rPr kumimoji="1" lang="en-US" altLang="ja-JP" b="0" i="1" smtClean="0">
                              <a:latin typeface="Cambria Math" panose="02040503050406030204" pitchFamily="18" charset="0"/>
                              <a:cs typeface="Times New Roman" panose="02020603050405020304" pitchFamily="18" charset="0"/>
                            </a:rPr>
                          </m:ctrlPr>
                        </m:dPr>
                        <m:e>
                          <m:r>
                            <a:rPr kumimoji="1" lang="en-US" altLang="ja-JP" b="0" i="1" smtClean="0">
                              <a:latin typeface="Cambria Math"/>
                              <a:cs typeface="Times New Roman" panose="02020603050405020304" pitchFamily="18" charset="0"/>
                            </a:rPr>
                            <m:t>𝑏</m:t>
                          </m:r>
                          <m:r>
                            <a:rPr kumimoji="1" lang="en-US" altLang="ja-JP" b="0" i="1" smtClean="0">
                              <a:latin typeface="Cambria Math"/>
                              <a:cs typeface="Times New Roman" panose="02020603050405020304" pitchFamily="18" charset="0"/>
                            </a:rPr>
                            <m:t>−</m:t>
                          </m:r>
                          <m:f>
                            <m:fPr>
                              <m:ctrlPr>
                                <a:rPr kumimoji="1" lang="en-US" altLang="ja-JP" b="0" i="1" smtClean="0">
                                  <a:latin typeface="Cambria Math" panose="02040503050406030204" pitchFamily="18" charset="0"/>
                                  <a:cs typeface="Times New Roman" panose="02020603050405020304" pitchFamily="18" charset="0"/>
                                </a:rPr>
                              </m:ctrlPr>
                            </m:fPr>
                            <m:num>
                              <m:r>
                                <a:rPr kumimoji="1" lang="en-US" altLang="ja-JP" b="0" i="1" smtClean="0">
                                  <a:latin typeface="Cambria Math"/>
                                  <a:cs typeface="Times New Roman" panose="02020603050405020304" pitchFamily="18" charset="0"/>
                                </a:rPr>
                                <m:t>𝑑</m:t>
                              </m:r>
                            </m:num>
                            <m:den>
                              <m:r>
                                <a:rPr kumimoji="1" lang="en-US" altLang="ja-JP" b="0" i="1" smtClean="0">
                                  <a:latin typeface="Cambria Math"/>
                                  <a:cs typeface="Times New Roman" panose="02020603050405020304" pitchFamily="18" charset="0"/>
                                </a:rPr>
                                <m:t>1−</m:t>
                              </m:r>
                              <m:r>
                                <a:rPr kumimoji="1" lang="en-US" altLang="ja-JP" b="0" i="1" smtClean="0">
                                  <a:latin typeface="Cambria Math"/>
                                  <a:cs typeface="Times New Roman" panose="02020603050405020304" pitchFamily="18" charset="0"/>
                                </a:rPr>
                                <m:t>𝑥</m:t>
                              </m:r>
                            </m:den>
                          </m:f>
                        </m:e>
                      </m:d>
                    </m:oMath>
                  </m:oMathPara>
                </a14:m>
                <a:endParaRPr kumimoji="1" lang="ja-JP" altLang="en-US" i="1" dirty="0">
                  <a:latin typeface="Times New Roman" panose="02020603050405020304" pitchFamily="18" charset="0"/>
                  <a:cs typeface="Times New Roman" panose="02020603050405020304" pitchFamily="18" charset="0"/>
                </a:endParaRPr>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395536" y="3861048"/>
                <a:ext cx="4158260" cy="922176"/>
              </a:xfrm>
              <a:prstGeom prst="rect">
                <a:avLst/>
              </a:prstGeom>
              <a:blipFill rotWithShape="1">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p:cNvSpPr txBox="1"/>
              <p:nvPr/>
            </p:nvSpPr>
            <p:spPr>
              <a:xfrm>
                <a:off x="596877" y="4908735"/>
                <a:ext cx="8263801" cy="1045286"/>
              </a:xfrm>
              <a:prstGeom prst="rect">
                <a:avLst/>
              </a:prstGeom>
              <a:noFill/>
            </p:spPr>
            <p:txBody>
              <a:bodyPr wrap="none" rtlCol="0">
                <a:spAutoFit/>
              </a:bodyPr>
              <a:lstStyle/>
              <a:p>
                <a:r>
                  <a:rPr kumimoji="1" lang="ja-JP" altLang="en-US" sz="1800" dirty="0" smtClean="0"/>
                  <a:t>したがって、</a:t>
                </a:r>
                <a:r>
                  <a:rPr kumimoji="1" lang="en-US" altLang="ja-JP" sz="1800" i="1" dirty="0" smtClean="0">
                    <a:latin typeface="Times New Roman" panose="02020603050405020304" pitchFamily="18" charset="0"/>
                    <a:cs typeface="Times New Roman" panose="02020603050405020304" pitchFamily="18" charset="0"/>
                  </a:rPr>
                  <a:t>x</a:t>
                </a:r>
                <a:r>
                  <a:rPr kumimoji="1" lang="ja-JP" altLang="en-US" sz="1800" dirty="0" smtClean="0"/>
                  <a:t>が１より小さければ、</a:t>
                </a:r>
                <a14:m>
                  <m:oMath xmlns:m="http://schemas.openxmlformats.org/officeDocument/2006/math">
                    <m:r>
                      <a:rPr kumimoji="1" lang="en-US" altLang="ja-JP" sz="1800" b="0" i="1" smtClean="0">
                        <a:latin typeface="Cambria Math"/>
                      </a:rPr>
                      <m:t>𝑏</m:t>
                    </m:r>
                    <m:r>
                      <a:rPr kumimoji="1" lang="en-US" altLang="ja-JP" sz="1800" b="0" i="1" smtClean="0">
                        <a:latin typeface="Cambria Math"/>
                      </a:rPr>
                      <m:t>−</m:t>
                    </m:r>
                    <m:f>
                      <m:fPr>
                        <m:ctrlPr>
                          <a:rPr kumimoji="1" lang="en-US" altLang="ja-JP" sz="1800" b="0" i="1" smtClean="0">
                            <a:latin typeface="Cambria Math" panose="02040503050406030204" pitchFamily="18" charset="0"/>
                          </a:rPr>
                        </m:ctrlPr>
                      </m:fPr>
                      <m:num>
                        <m:r>
                          <a:rPr kumimoji="1" lang="en-US" altLang="ja-JP" sz="1800" b="0" i="1" smtClean="0">
                            <a:latin typeface="Cambria Math"/>
                          </a:rPr>
                          <m:t>𝑑</m:t>
                        </m:r>
                      </m:num>
                      <m:den>
                        <m:r>
                          <a:rPr kumimoji="1" lang="en-US" altLang="ja-JP" sz="1800" b="0" i="1" smtClean="0">
                            <a:latin typeface="Cambria Math"/>
                          </a:rPr>
                          <m:t>1−</m:t>
                        </m:r>
                        <m:r>
                          <a:rPr kumimoji="1" lang="en-US" altLang="ja-JP" sz="1800" b="0" i="1" smtClean="0">
                            <a:latin typeface="Cambria Math"/>
                          </a:rPr>
                          <m:t>𝑥</m:t>
                        </m:r>
                      </m:den>
                    </m:f>
                  </m:oMath>
                </a14:m>
                <a:r>
                  <a:rPr kumimoji="1" lang="ja-JP" altLang="en-US" sz="1800" dirty="0" smtClean="0"/>
                  <a:t>は年々小さくなってゆくことが分かる。</a:t>
                </a:r>
                <a:endParaRPr kumimoji="1" lang="en-US" altLang="ja-JP" sz="1800" dirty="0" smtClean="0"/>
              </a:p>
              <a:p>
                <a:r>
                  <a:rPr kumimoji="1" lang="en-US" altLang="ja-JP" sz="1800" i="1" dirty="0">
                    <a:latin typeface="Times New Roman" panose="02020603050405020304" pitchFamily="18" charset="0"/>
                    <a:cs typeface="Times New Roman" panose="02020603050405020304" pitchFamily="18" charset="0"/>
                  </a:rPr>
                  <a:t>x</a:t>
                </a:r>
                <a:r>
                  <a:rPr kumimoji="1" lang="ja-JP" altLang="en-US" sz="1800" dirty="0"/>
                  <a:t>が１</a:t>
                </a:r>
                <a:r>
                  <a:rPr kumimoji="1" lang="ja-JP" altLang="en-US" sz="1800" dirty="0" smtClean="0"/>
                  <a:t>より小さいことは名目利子率が名目成長率よりも低いことを意味している。</a:t>
                </a:r>
                <a:endParaRPr kumimoji="1" lang="en-US" altLang="ja-JP" sz="1800" dirty="0" smtClean="0"/>
              </a:p>
              <a:p>
                <a:r>
                  <a:rPr kumimoji="1" lang="ja-JP" altLang="en-US" sz="1800" dirty="0" smtClean="0"/>
                  <a:t>つまり、名目</a:t>
                </a:r>
                <a:r>
                  <a:rPr kumimoji="1" lang="en-US" altLang="ja-JP" sz="1800" dirty="0" smtClean="0"/>
                  <a:t>GDP</a:t>
                </a:r>
                <a:r>
                  <a:rPr kumimoji="1" lang="ja-JP" altLang="en-US" sz="1800" dirty="0" smtClean="0"/>
                  <a:t>に対する公債残高が爆発的に増えてゆくことがないことが分かる。</a:t>
                </a:r>
                <a:endParaRPr kumimoji="1" lang="ja-JP" altLang="en-US" sz="1800" dirty="0"/>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596877" y="4908735"/>
                <a:ext cx="8263801" cy="1045286"/>
              </a:xfrm>
              <a:prstGeom prst="rect">
                <a:avLst/>
              </a:prstGeom>
              <a:blipFill rotWithShape="1">
                <a:blip r:embed="rId8"/>
                <a:stretch>
                  <a:fillRect l="-664" b="-8721"/>
                </a:stretch>
              </a:blipFill>
            </p:spPr>
            <p:txBody>
              <a:bodyPr/>
              <a:lstStyle/>
              <a:p>
                <a:r>
                  <a:rPr lang="ja-JP" altLang="en-US">
                    <a:noFill/>
                  </a:rPr>
                  <a:t> </a:t>
                </a:r>
              </a:p>
            </p:txBody>
          </p:sp>
        </mc:Fallback>
      </mc:AlternateContent>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Text Box 4"/>
          <p:cNvSpPr txBox="1">
            <a:spLocks noChangeArrowheads="1"/>
          </p:cNvSpPr>
          <p:nvPr/>
        </p:nvSpPr>
        <p:spPr bwMode="auto">
          <a:xfrm>
            <a:off x="1500166" y="571480"/>
            <a:ext cx="5834062" cy="2705100"/>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お疲れ様でした。</a:t>
            </a:r>
          </a:p>
          <a:p>
            <a:pPr>
              <a:spcBef>
                <a:spcPct val="50000"/>
              </a:spcBef>
            </a:pPr>
            <a:r>
              <a:rPr lang="ja-JP" altLang="en-US" sz="1800" dirty="0">
                <a:ea typeface="ＭＳ Ｐゴシック" charset="-128"/>
              </a:rPr>
              <a:t>これで</a:t>
            </a:r>
            <a:r>
              <a:rPr lang="ja-JP" altLang="en-US" sz="1800" dirty="0" smtClean="0">
                <a:ea typeface="ＭＳ Ｐゴシック" charset="-128"/>
              </a:rPr>
              <a:t>、マクロ経済学入門の</a:t>
            </a:r>
            <a:r>
              <a:rPr lang="ja-JP" altLang="en-US" sz="1800" dirty="0">
                <a:ea typeface="ＭＳ Ｐゴシック" charset="-128"/>
              </a:rPr>
              <a:t>授業はおしまいです。</a:t>
            </a:r>
          </a:p>
          <a:p>
            <a:pPr>
              <a:spcBef>
                <a:spcPct val="50000"/>
              </a:spcBef>
            </a:pPr>
            <a:r>
              <a:rPr lang="ja-JP" altLang="en-US" sz="1800" dirty="0">
                <a:ea typeface="ＭＳ Ｐゴシック" charset="-128"/>
              </a:rPr>
              <a:t>この授業はこれから皆さんが学んでいく経済学の土台になる部分！</a:t>
            </a:r>
            <a:r>
              <a:rPr lang="ja-JP" altLang="en-US" sz="1800" dirty="0" smtClean="0">
                <a:ea typeface="ＭＳ Ｐゴシック" charset="-128"/>
              </a:rPr>
              <a:t>！　しっかり</a:t>
            </a:r>
            <a:r>
              <a:rPr lang="ja-JP" altLang="en-US" sz="1800" dirty="0">
                <a:ea typeface="ＭＳ Ｐゴシック" charset="-128"/>
              </a:rPr>
              <a:t>勉強しておいて損はしないはず☆</a:t>
            </a:r>
          </a:p>
          <a:p>
            <a:pPr>
              <a:spcBef>
                <a:spcPct val="50000"/>
              </a:spcBef>
            </a:pPr>
            <a:r>
              <a:rPr lang="ja-JP" altLang="en-US" sz="1800" dirty="0">
                <a:ea typeface="ＭＳ Ｐゴシック" charset="-128"/>
              </a:rPr>
              <a:t>がんばってテストに挑んでください。</a:t>
            </a:r>
          </a:p>
          <a:p>
            <a:pPr>
              <a:spcBef>
                <a:spcPct val="50000"/>
              </a:spcBef>
            </a:pPr>
            <a:r>
              <a:rPr lang="ja-JP" altLang="en-US" sz="1800" dirty="0">
                <a:ea typeface="ＭＳ Ｐゴシック" charset="-128"/>
              </a:rPr>
              <a:t>それではまたどこかで・・・</a:t>
            </a:r>
          </a:p>
          <a:p>
            <a:pPr>
              <a:spcBef>
                <a:spcPct val="50000"/>
              </a:spcBef>
            </a:pPr>
            <a:endParaRPr lang="ja-JP" altLang="en-US" sz="1800" dirty="0">
              <a:ea typeface="ＭＳ Ｐゴシック"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 Box 4"/>
          <p:cNvSpPr txBox="1">
            <a:spLocks noChangeArrowheads="1"/>
          </p:cNvSpPr>
          <p:nvPr/>
        </p:nvSpPr>
        <p:spPr bwMode="auto">
          <a:xfrm>
            <a:off x="1142976" y="571480"/>
            <a:ext cx="7815292" cy="4385816"/>
          </a:xfrm>
          <a:prstGeom prst="rect">
            <a:avLst/>
          </a:prstGeom>
          <a:noFill/>
          <a:ln w="9525">
            <a:noFill/>
            <a:miter lim="800000"/>
            <a:headEnd/>
            <a:tailEnd/>
          </a:ln>
          <a:effectLst/>
        </p:spPr>
        <p:txBody>
          <a:bodyPr wrap="square">
            <a:spAutoFit/>
          </a:bodyPr>
          <a:lstStyle/>
          <a:p>
            <a:pPr>
              <a:spcBef>
                <a:spcPct val="50000"/>
              </a:spcBef>
            </a:pPr>
            <a:r>
              <a:rPr lang="ja-JP" altLang="en-US" sz="1800" dirty="0">
                <a:ea typeface="ＭＳ Ｐゴシック" charset="-128"/>
              </a:rPr>
              <a:t>このように賃金契約や相対的な賃金水準の維持という理由によって名目賃金の水準が固定されると、物価の変動が企業の生産決定に大きな影響を与える。</a:t>
            </a:r>
          </a:p>
          <a:p>
            <a:pPr>
              <a:spcBef>
                <a:spcPct val="50000"/>
              </a:spcBef>
            </a:pPr>
            <a:endParaRPr lang="en-US" altLang="ja-JP" sz="1800" b="1" dirty="0" smtClean="0">
              <a:ea typeface="ＭＳ Ｐゴシック" charset="-128"/>
            </a:endParaRPr>
          </a:p>
          <a:p>
            <a:pPr>
              <a:spcBef>
                <a:spcPct val="50000"/>
              </a:spcBef>
            </a:pPr>
            <a:r>
              <a:rPr lang="ja-JP" altLang="en-US" sz="1800" b="1" dirty="0" smtClean="0">
                <a:ea typeface="ＭＳ Ｐゴシック" charset="-128"/>
              </a:rPr>
              <a:t>物価</a:t>
            </a:r>
            <a:r>
              <a:rPr lang="ja-JP" altLang="en-US" sz="1800" b="1" dirty="0">
                <a:ea typeface="ＭＳ Ｐゴシック" charset="-128"/>
              </a:rPr>
              <a:t>が上がったときには、企業の生産物の価格は上がるが名目賃金は固定されているから企業の利潤は増加する。</a:t>
            </a:r>
          </a:p>
          <a:p>
            <a:pPr>
              <a:spcBef>
                <a:spcPct val="50000"/>
              </a:spcBef>
            </a:pPr>
            <a:endParaRPr lang="en-US" altLang="ja-JP" sz="1800" dirty="0" smtClean="0">
              <a:ea typeface="ＭＳ Ｐゴシック" charset="-128"/>
            </a:endParaRPr>
          </a:p>
          <a:p>
            <a:pPr>
              <a:spcBef>
                <a:spcPct val="50000"/>
              </a:spcBef>
            </a:pPr>
            <a:r>
              <a:rPr lang="ja-JP" altLang="en-US" sz="1800" dirty="0" smtClean="0">
                <a:ea typeface="ＭＳ Ｐゴシック" charset="-128"/>
              </a:rPr>
              <a:t>物価</a:t>
            </a:r>
            <a:r>
              <a:rPr lang="ja-JP" altLang="en-US" sz="1800" dirty="0">
                <a:ea typeface="ＭＳ Ｐゴシック" charset="-128"/>
              </a:rPr>
              <a:t>水準が下がったときには、この逆のことが起きる。</a:t>
            </a:r>
          </a:p>
          <a:p>
            <a:pPr>
              <a:spcBef>
                <a:spcPct val="50000"/>
              </a:spcBef>
            </a:pPr>
            <a:r>
              <a:rPr lang="ja-JP" altLang="en-US" sz="1800" dirty="0">
                <a:ea typeface="ＭＳ Ｐゴシック" charset="-128"/>
              </a:rPr>
              <a:t>情報の不完全性ケースと同様、物価水準が上昇したとき企業の経営者は生産水準を上げるように行動する。</a:t>
            </a:r>
          </a:p>
          <a:p>
            <a:pPr>
              <a:spcBef>
                <a:spcPct val="50000"/>
              </a:spcBef>
            </a:pPr>
            <a:r>
              <a:rPr lang="ja-JP" altLang="en-US" sz="1800" dirty="0">
                <a:ea typeface="ＭＳ Ｐゴシック" charset="-128"/>
              </a:rPr>
              <a:t>したがってこのケースでも</a:t>
            </a:r>
            <a:r>
              <a:rPr lang="ja-JP" altLang="en-US" sz="1800" b="1" dirty="0">
                <a:solidFill>
                  <a:srgbClr val="FF0000"/>
                </a:solidFill>
                <a:ea typeface="ＭＳ Ｐゴシック" charset="-128"/>
              </a:rPr>
              <a:t>物価水準の上昇は経済の生産水準を引き上げる。</a:t>
            </a:r>
          </a:p>
          <a:p>
            <a:pPr>
              <a:spcBef>
                <a:spcPct val="50000"/>
              </a:spcBef>
            </a:pPr>
            <a:r>
              <a:rPr lang="ja-JP" altLang="en-US" sz="1800" dirty="0">
                <a:ea typeface="ＭＳ Ｐゴシック" charset="-128"/>
              </a:rPr>
              <a:t>いずれのケースにおいても物価水準の上昇は経済活動の水準、</a:t>
            </a:r>
            <a:r>
              <a:rPr lang="ja-JP" altLang="en-US" sz="1800" b="1" dirty="0">
                <a:solidFill>
                  <a:srgbClr val="FF0000"/>
                </a:solidFill>
                <a:ea typeface="ＭＳ Ｐゴシック" charset="-128"/>
              </a:rPr>
              <a:t>総供給</a:t>
            </a:r>
            <a:r>
              <a:rPr lang="ja-JP" altLang="en-US" sz="1800" dirty="0">
                <a:ea typeface="ＭＳ Ｐゴシック" charset="-128"/>
              </a:rPr>
              <a:t>を増加させることになる。これを示したのが次のグラフ。</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正方形/長方形 19"/>
          <p:cNvSpPr/>
          <p:nvPr/>
        </p:nvSpPr>
        <p:spPr>
          <a:xfrm>
            <a:off x="1285820" y="350821"/>
            <a:ext cx="7643898" cy="385765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9" name="角丸四角形 18"/>
          <p:cNvSpPr/>
          <p:nvPr/>
        </p:nvSpPr>
        <p:spPr>
          <a:xfrm>
            <a:off x="6286480" y="422259"/>
            <a:ext cx="2643206" cy="3214710"/>
          </a:xfrm>
          <a:prstGeom prst="roundRect">
            <a:avLst/>
          </a:prstGeom>
          <a:solidFill>
            <a:schemeClr val="accent1">
              <a:lumMod val="40000"/>
              <a:lumOff val="60000"/>
            </a:schemeClr>
          </a:solidFill>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p>
        </p:txBody>
      </p:sp>
      <p:sp>
        <p:nvSpPr>
          <p:cNvPr id="54274" name="Line 2"/>
          <p:cNvSpPr>
            <a:spLocks noChangeShapeType="1"/>
          </p:cNvSpPr>
          <p:nvPr/>
        </p:nvSpPr>
        <p:spPr bwMode="auto">
          <a:xfrm flipV="1">
            <a:off x="2697133" y="758830"/>
            <a:ext cx="0" cy="2663825"/>
          </a:xfrm>
          <a:prstGeom prst="line">
            <a:avLst/>
          </a:prstGeom>
          <a:noFill/>
          <a:ln w="9525">
            <a:solidFill>
              <a:schemeClr val="tx1"/>
            </a:solidFill>
            <a:round/>
            <a:headEnd/>
            <a:tailEnd type="triangle" w="med" len="med"/>
          </a:ln>
          <a:effectLst/>
        </p:spPr>
        <p:txBody>
          <a:bodyPr/>
          <a:lstStyle/>
          <a:p>
            <a:endParaRPr lang="ja-JP" altLang="en-US"/>
          </a:p>
        </p:txBody>
      </p:sp>
      <p:sp>
        <p:nvSpPr>
          <p:cNvPr id="54275" name="Line 3"/>
          <p:cNvSpPr>
            <a:spLocks noChangeShapeType="1"/>
          </p:cNvSpPr>
          <p:nvPr/>
        </p:nvSpPr>
        <p:spPr bwMode="auto">
          <a:xfrm>
            <a:off x="2697133" y="3422655"/>
            <a:ext cx="3600450" cy="0"/>
          </a:xfrm>
          <a:prstGeom prst="line">
            <a:avLst/>
          </a:prstGeom>
          <a:noFill/>
          <a:ln w="9525">
            <a:solidFill>
              <a:schemeClr val="tx1"/>
            </a:solidFill>
            <a:round/>
            <a:headEnd/>
            <a:tailEnd type="triangle" w="med" len="med"/>
          </a:ln>
          <a:effectLst/>
        </p:spPr>
        <p:txBody>
          <a:bodyPr/>
          <a:lstStyle/>
          <a:p>
            <a:endParaRPr lang="ja-JP" altLang="en-US"/>
          </a:p>
        </p:txBody>
      </p:sp>
      <p:sp>
        <p:nvSpPr>
          <p:cNvPr id="54277" name="Text Box 5"/>
          <p:cNvSpPr txBox="1">
            <a:spLocks noChangeArrowheads="1"/>
          </p:cNvSpPr>
          <p:nvPr/>
        </p:nvSpPr>
        <p:spPr bwMode="auto">
          <a:xfrm>
            <a:off x="5578445" y="685805"/>
            <a:ext cx="792163"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AS</a:t>
            </a:r>
            <a:endParaRPr lang="ja-JP" altLang="en-US" sz="1600">
              <a:ea typeface="ＭＳ Ｐゴシック" charset="-128"/>
            </a:endParaRPr>
          </a:p>
        </p:txBody>
      </p:sp>
      <p:sp>
        <p:nvSpPr>
          <p:cNvPr id="54278" name="Text Box 6"/>
          <p:cNvSpPr txBox="1">
            <a:spLocks noChangeArrowheads="1"/>
          </p:cNvSpPr>
          <p:nvPr/>
        </p:nvSpPr>
        <p:spPr bwMode="auto">
          <a:xfrm>
            <a:off x="4929158" y="3494093"/>
            <a:ext cx="1439862"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実質</a:t>
            </a:r>
            <a:r>
              <a:rPr lang="en-US" altLang="ja-JP" sz="1600">
                <a:ea typeface="ＭＳ Ｐゴシック" charset="-128"/>
              </a:rPr>
              <a:t>GDP(Y)</a:t>
            </a:r>
          </a:p>
        </p:txBody>
      </p:sp>
      <p:sp>
        <p:nvSpPr>
          <p:cNvPr id="54279" name="Text Box 7"/>
          <p:cNvSpPr txBox="1">
            <a:spLocks noChangeArrowheads="1"/>
          </p:cNvSpPr>
          <p:nvPr/>
        </p:nvSpPr>
        <p:spPr bwMode="auto">
          <a:xfrm>
            <a:off x="2554258" y="3494093"/>
            <a:ext cx="431800" cy="336550"/>
          </a:xfrm>
          <a:prstGeom prst="rect">
            <a:avLst/>
          </a:prstGeom>
          <a:noFill/>
          <a:ln w="9525">
            <a:noFill/>
            <a:miter lim="800000"/>
            <a:headEnd/>
            <a:tailEnd/>
          </a:ln>
          <a:effectLst/>
        </p:spPr>
        <p:txBody>
          <a:bodyPr>
            <a:spAutoFit/>
          </a:bodyPr>
          <a:lstStyle/>
          <a:p>
            <a:pPr>
              <a:spcBef>
                <a:spcPct val="50000"/>
              </a:spcBef>
            </a:pPr>
            <a:r>
              <a:rPr lang="en-US" altLang="ja-JP" sz="1600">
                <a:ea typeface="ＭＳ Ｐゴシック" charset="-128"/>
              </a:rPr>
              <a:t>0</a:t>
            </a:r>
          </a:p>
        </p:txBody>
      </p:sp>
      <p:sp>
        <p:nvSpPr>
          <p:cNvPr id="54280" name="Text Box 8"/>
          <p:cNvSpPr txBox="1">
            <a:spLocks noChangeArrowheads="1"/>
          </p:cNvSpPr>
          <p:nvPr/>
        </p:nvSpPr>
        <p:spPr bwMode="auto">
          <a:xfrm>
            <a:off x="1257270" y="685805"/>
            <a:ext cx="1368425" cy="336550"/>
          </a:xfrm>
          <a:prstGeom prst="rect">
            <a:avLst/>
          </a:prstGeom>
          <a:noFill/>
          <a:ln w="9525">
            <a:noFill/>
            <a:miter lim="800000"/>
            <a:headEnd/>
            <a:tailEnd/>
          </a:ln>
          <a:effectLst/>
        </p:spPr>
        <p:txBody>
          <a:bodyPr>
            <a:spAutoFit/>
          </a:bodyPr>
          <a:lstStyle/>
          <a:p>
            <a:pPr>
              <a:spcBef>
                <a:spcPct val="50000"/>
              </a:spcBef>
            </a:pPr>
            <a:r>
              <a:rPr lang="ja-JP" altLang="en-US" sz="1600">
                <a:ea typeface="ＭＳ Ｐゴシック" charset="-128"/>
              </a:rPr>
              <a:t>物価水準</a:t>
            </a:r>
            <a:r>
              <a:rPr lang="en-US" altLang="ja-JP" sz="1600">
                <a:ea typeface="ＭＳ Ｐゴシック" charset="-128"/>
              </a:rPr>
              <a:t>(P)</a:t>
            </a:r>
          </a:p>
        </p:txBody>
      </p:sp>
      <p:sp>
        <p:nvSpPr>
          <p:cNvPr id="54281" name="Freeform 9"/>
          <p:cNvSpPr>
            <a:spLocks/>
          </p:cNvSpPr>
          <p:nvPr/>
        </p:nvSpPr>
        <p:spPr bwMode="auto">
          <a:xfrm>
            <a:off x="3057495" y="830268"/>
            <a:ext cx="2520950" cy="2232025"/>
          </a:xfrm>
          <a:custGeom>
            <a:avLst/>
            <a:gdLst/>
            <a:ahLst/>
            <a:cxnLst>
              <a:cxn ang="0">
                <a:pos x="0" y="1406"/>
              </a:cxn>
              <a:cxn ang="0">
                <a:pos x="1225" y="953"/>
              </a:cxn>
              <a:cxn ang="0">
                <a:pos x="1588" y="0"/>
              </a:cxn>
            </a:cxnLst>
            <a:rect l="0" t="0" r="r" b="b"/>
            <a:pathLst>
              <a:path w="1588" h="1406">
                <a:moveTo>
                  <a:pt x="0" y="1406"/>
                </a:moveTo>
                <a:cubicBezTo>
                  <a:pt x="480" y="1296"/>
                  <a:pt x="960" y="1187"/>
                  <a:pt x="1225" y="953"/>
                </a:cubicBezTo>
                <a:cubicBezTo>
                  <a:pt x="1490" y="719"/>
                  <a:pt x="1539" y="359"/>
                  <a:pt x="1588" y="0"/>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ja-JP" altLang="en-US"/>
          </a:p>
        </p:txBody>
      </p:sp>
      <p:sp>
        <p:nvSpPr>
          <p:cNvPr id="54282" name="Line 10"/>
          <p:cNvSpPr>
            <a:spLocks noChangeShapeType="1"/>
          </p:cNvSpPr>
          <p:nvPr/>
        </p:nvSpPr>
        <p:spPr bwMode="auto">
          <a:xfrm>
            <a:off x="4713258" y="758830"/>
            <a:ext cx="0" cy="2663825"/>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endParaRPr lang="ja-JP" altLang="en-US"/>
          </a:p>
        </p:txBody>
      </p:sp>
      <p:sp>
        <p:nvSpPr>
          <p:cNvPr id="54283" name="Text Box 11"/>
          <p:cNvSpPr txBox="1">
            <a:spLocks noChangeArrowheads="1"/>
          </p:cNvSpPr>
          <p:nvPr/>
        </p:nvSpPr>
        <p:spPr bwMode="auto">
          <a:xfrm>
            <a:off x="3489295" y="3927480"/>
            <a:ext cx="1944688" cy="304800"/>
          </a:xfrm>
          <a:prstGeom prst="rect">
            <a:avLst/>
          </a:prstGeom>
          <a:noFill/>
          <a:ln w="9525">
            <a:noFill/>
            <a:miter lim="800000"/>
            <a:headEnd/>
            <a:tailEnd/>
          </a:ln>
          <a:effectLst/>
        </p:spPr>
        <p:txBody>
          <a:bodyPr>
            <a:spAutoFit/>
          </a:bodyPr>
          <a:lstStyle/>
          <a:p>
            <a:pPr>
              <a:spcBef>
                <a:spcPct val="50000"/>
              </a:spcBef>
            </a:pPr>
            <a:r>
              <a:rPr lang="ja-JP" altLang="en-US" sz="1400">
                <a:ea typeface="ＭＳ Ｐゴシック" charset="-128"/>
              </a:rPr>
              <a:t>図</a:t>
            </a:r>
            <a:r>
              <a:rPr lang="en-US" altLang="ja-JP" sz="1400">
                <a:ea typeface="ＭＳ Ｐゴシック" charset="-128"/>
              </a:rPr>
              <a:t>9</a:t>
            </a:r>
            <a:r>
              <a:rPr lang="ja-JP" altLang="en-US" sz="1400">
                <a:ea typeface="ＭＳ Ｐゴシック" charset="-128"/>
              </a:rPr>
              <a:t>－</a:t>
            </a:r>
            <a:r>
              <a:rPr lang="en-US" altLang="ja-JP" sz="1400">
                <a:ea typeface="ＭＳ Ｐゴシック" charset="-128"/>
              </a:rPr>
              <a:t>2</a:t>
            </a:r>
            <a:r>
              <a:rPr lang="ja-JP" altLang="en-US" sz="1400">
                <a:ea typeface="ＭＳ Ｐゴシック" charset="-128"/>
              </a:rPr>
              <a:t>　総供給曲線</a:t>
            </a:r>
          </a:p>
        </p:txBody>
      </p:sp>
      <p:sp>
        <p:nvSpPr>
          <p:cNvPr id="54284" name="Text Box 12"/>
          <p:cNvSpPr txBox="1">
            <a:spLocks noChangeArrowheads="1"/>
          </p:cNvSpPr>
          <p:nvPr/>
        </p:nvSpPr>
        <p:spPr bwMode="auto">
          <a:xfrm>
            <a:off x="1257270" y="4214818"/>
            <a:ext cx="5688013" cy="1190625"/>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完全雇用</a:t>
            </a:r>
            <a:r>
              <a:rPr lang="en-US" altLang="ja-JP" sz="1800" dirty="0">
                <a:ea typeface="ＭＳ Ｐゴシック" charset="-128"/>
              </a:rPr>
              <a:t>GDP</a:t>
            </a:r>
            <a:r>
              <a:rPr lang="ja-JP" altLang="en-US" sz="1800" dirty="0">
                <a:ea typeface="ＭＳ Ｐゴシック" charset="-128"/>
              </a:rPr>
              <a:t>（　）の水準を表す。名目賃金率の調整がスムーズに</a:t>
            </a:r>
            <a:r>
              <a:rPr lang="ja-JP" altLang="en-US" sz="1800" dirty="0" smtClean="0">
                <a:ea typeface="ＭＳ Ｐゴシック" charset="-128"/>
              </a:rPr>
              <a:t>行われたとき</a:t>
            </a:r>
            <a:r>
              <a:rPr lang="ja-JP" altLang="en-US" sz="1800" dirty="0">
                <a:ea typeface="ＭＳ Ｐゴシック" charset="-128"/>
              </a:rPr>
              <a:t>に達成される経済活動レベル。生産水準がこの完全雇用</a:t>
            </a:r>
            <a:r>
              <a:rPr lang="en-US" altLang="ja-JP" sz="1800" dirty="0">
                <a:ea typeface="ＭＳ Ｐゴシック" charset="-128"/>
              </a:rPr>
              <a:t>GDP</a:t>
            </a:r>
            <a:r>
              <a:rPr lang="ja-JP" altLang="en-US" sz="1800" dirty="0">
                <a:ea typeface="ＭＳ Ｐゴシック" charset="-128"/>
              </a:rPr>
              <a:t>を超えると名目賃金は下がる圧力を受けない。</a:t>
            </a:r>
          </a:p>
        </p:txBody>
      </p:sp>
      <p:sp>
        <p:nvSpPr>
          <p:cNvPr id="54285" name="Line 13"/>
          <p:cNvSpPr>
            <a:spLocks noChangeShapeType="1"/>
          </p:cNvSpPr>
          <p:nvPr/>
        </p:nvSpPr>
        <p:spPr bwMode="auto">
          <a:xfrm flipV="1">
            <a:off x="2913033" y="1622430"/>
            <a:ext cx="1728787" cy="2447925"/>
          </a:xfrm>
          <a:prstGeom prst="line">
            <a:avLst/>
          </a:prstGeom>
          <a:noFill/>
          <a:ln w="15875">
            <a:solidFill>
              <a:srgbClr val="FF0000"/>
            </a:solidFill>
            <a:round/>
            <a:headEnd/>
            <a:tailEnd type="triangle" w="med" len="med"/>
          </a:ln>
          <a:effectLst/>
        </p:spPr>
        <p:txBody>
          <a:bodyPr/>
          <a:lstStyle/>
          <a:p>
            <a:endParaRPr lang="ja-JP" altLang="en-US"/>
          </a:p>
        </p:txBody>
      </p:sp>
      <p:sp>
        <p:nvSpPr>
          <p:cNvPr id="54286" name="AutoShape 14"/>
          <p:cNvSpPr>
            <a:spLocks noChangeArrowheads="1"/>
          </p:cNvSpPr>
          <p:nvPr/>
        </p:nvSpPr>
        <p:spPr bwMode="auto">
          <a:xfrm>
            <a:off x="4929158" y="2774955"/>
            <a:ext cx="1214437" cy="485775"/>
          </a:xfrm>
          <a:prstGeom prst="leftRightArrow">
            <a:avLst>
              <a:gd name="adj1" fmla="val 50000"/>
              <a:gd name="adj2" fmla="val 50000"/>
            </a:avLst>
          </a:prstGeom>
          <a:solidFill>
            <a:srgbClr val="FFCC00"/>
          </a:solidFill>
          <a:ln w="9525">
            <a:solidFill>
              <a:srgbClr val="FFCC00"/>
            </a:solidFill>
            <a:miter lim="800000"/>
            <a:headEnd/>
            <a:tailEnd/>
          </a:ln>
          <a:effectLst/>
        </p:spPr>
        <p:txBody>
          <a:bodyPr wrap="none" anchor="ctr"/>
          <a:lstStyle/>
          <a:p>
            <a:endParaRPr lang="ja-JP" altLang="en-US"/>
          </a:p>
        </p:txBody>
      </p:sp>
      <p:sp>
        <p:nvSpPr>
          <p:cNvPr id="54287" name="Text Box 15"/>
          <p:cNvSpPr txBox="1">
            <a:spLocks noChangeArrowheads="1"/>
          </p:cNvSpPr>
          <p:nvPr/>
        </p:nvSpPr>
        <p:spPr bwMode="auto">
          <a:xfrm>
            <a:off x="6297583" y="542930"/>
            <a:ext cx="2520950" cy="1739900"/>
          </a:xfrm>
          <a:prstGeom prst="rect">
            <a:avLst/>
          </a:prstGeom>
          <a:noFill/>
          <a:ln w="9525">
            <a:noFill/>
            <a:miter lim="800000"/>
            <a:headEnd/>
            <a:tailEnd/>
          </a:ln>
          <a:effectLst/>
        </p:spPr>
        <p:txBody>
          <a:bodyPr>
            <a:spAutoFit/>
          </a:bodyPr>
          <a:lstStyle/>
          <a:p>
            <a:pPr>
              <a:spcBef>
                <a:spcPct val="50000"/>
              </a:spcBef>
            </a:pPr>
            <a:r>
              <a:rPr lang="ja-JP" altLang="en-US" sz="1800" dirty="0" smtClean="0">
                <a:ea typeface="ＭＳ Ｐゴシック" charset="-128"/>
              </a:rPr>
              <a:t>したがって、　</a:t>
            </a:r>
            <a:r>
              <a:rPr lang="ja-JP" altLang="en-US" sz="1800" dirty="0">
                <a:ea typeface="ＭＳ Ｐゴシック" charset="-128"/>
              </a:rPr>
              <a:t>　より右側では相対賃金仮説による名目賃金の下方硬直性は受けない。逆に、短期でも名目賃金は上昇しやすくなる。</a:t>
            </a:r>
          </a:p>
        </p:txBody>
      </p:sp>
      <p:sp>
        <p:nvSpPr>
          <p:cNvPr id="54290" name="Text Box 18"/>
          <p:cNvSpPr txBox="1">
            <a:spLocks noChangeArrowheads="1"/>
          </p:cNvSpPr>
          <p:nvPr/>
        </p:nvSpPr>
        <p:spPr bwMode="auto">
          <a:xfrm>
            <a:off x="6297583" y="2232030"/>
            <a:ext cx="2447925" cy="1190625"/>
          </a:xfrm>
          <a:prstGeom prst="rect">
            <a:avLst/>
          </a:prstGeom>
          <a:noFill/>
          <a:ln w="9525">
            <a:noFill/>
            <a:miter lim="800000"/>
            <a:headEnd/>
            <a:tailEnd/>
          </a:ln>
          <a:effectLst/>
        </p:spPr>
        <p:txBody>
          <a:bodyPr>
            <a:spAutoFit/>
          </a:bodyPr>
          <a:lstStyle/>
          <a:p>
            <a:pPr>
              <a:spcBef>
                <a:spcPct val="50000"/>
              </a:spcBef>
            </a:pPr>
            <a:r>
              <a:rPr lang="ja-JP" altLang="en-US" sz="1800" dirty="0">
                <a:ea typeface="ＭＳ Ｐゴシック" charset="-128"/>
              </a:rPr>
              <a:t>企業はこのコスト上昇に対して価格を上げる。このため、ここではより曲線が急勾配になる。</a:t>
            </a:r>
          </a:p>
        </p:txBody>
      </p:sp>
      <p:graphicFrame>
        <p:nvGraphicFramePr>
          <p:cNvPr id="54291" name="Object 19"/>
          <p:cNvGraphicFramePr>
            <a:graphicFrameLocks noChangeAspect="1"/>
          </p:cNvGraphicFramePr>
          <p:nvPr/>
        </p:nvGraphicFramePr>
        <p:xfrm>
          <a:off x="4641820" y="3422655"/>
          <a:ext cx="190500" cy="357190"/>
        </p:xfrm>
        <a:graphic>
          <a:graphicData uri="http://schemas.openxmlformats.org/presentationml/2006/ole">
            <mc:AlternateContent xmlns:mc="http://schemas.openxmlformats.org/markup-compatibility/2006">
              <mc:Choice xmlns:v="urn:schemas-microsoft-com:vml" Requires="v">
                <p:oleObj spid="_x0000_s54387" name="数式" r:id="rId3" imgW="190440" imgH="215640" progId="Equation.3">
                  <p:embed/>
                </p:oleObj>
              </mc:Choice>
              <mc:Fallback>
                <p:oleObj name="数式" r:id="rId3" imgW="190440" imgH="215640" progId="Equation.3">
                  <p:embed/>
                  <p:pic>
                    <p:nvPicPr>
                      <p:cNvPr id="0"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1820" y="3422655"/>
                        <a:ext cx="190500" cy="3571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292" name="Object 20"/>
          <p:cNvGraphicFramePr>
            <a:graphicFrameLocks noChangeAspect="1"/>
          </p:cNvGraphicFramePr>
          <p:nvPr/>
        </p:nvGraphicFramePr>
        <p:xfrm>
          <a:off x="2841595" y="4286255"/>
          <a:ext cx="190500" cy="215900"/>
        </p:xfrm>
        <a:graphic>
          <a:graphicData uri="http://schemas.openxmlformats.org/presentationml/2006/ole">
            <mc:AlternateContent xmlns:mc="http://schemas.openxmlformats.org/markup-compatibility/2006">
              <mc:Choice xmlns:v="urn:schemas-microsoft-com:vml" Requires="v">
                <p:oleObj spid="_x0000_s54388" name="数式" r:id="rId5" imgW="190440" imgH="215640" progId="Equation.3">
                  <p:embed/>
                </p:oleObj>
              </mc:Choice>
              <mc:Fallback>
                <p:oleObj name="数式" r:id="rId5" imgW="190440" imgH="215640" progId="Equation.3">
                  <p:embed/>
                  <p:pic>
                    <p:nvPicPr>
                      <p:cNvPr id="0"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1595" y="4286255"/>
                        <a:ext cx="1905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4293" name="Object 21"/>
          <p:cNvGraphicFramePr>
            <a:graphicFrameLocks noChangeAspect="1"/>
          </p:cNvGraphicFramePr>
          <p:nvPr/>
        </p:nvGraphicFramePr>
        <p:xfrm>
          <a:off x="7500926" y="565135"/>
          <a:ext cx="282557" cy="307957"/>
        </p:xfrm>
        <a:graphic>
          <a:graphicData uri="http://schemas.openxmlformats.org/presentationml/2006/ole">
            <mc:AlternateContent xmlns:mc="http://schemas.openxmlformats.org/markup-compatibility/2006">
              <mc:Choice xmlns:v="urn:schemas-microsoft-com:vml" Requires="v">
                <p:oleObj spid="_x0000_s54389" name="数式" r:id="rId7" imgW="190440" imgH="215640" progId="Equation.3">
                  <p:embed/>
                </p:oleObj>
              </mc:Choice>
              <mc:Fallback>
                <p:oleObj name="数式" r:id="rId7" imgW="190440" imgH="215640"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00926" y="565135"/>
                        <a:ext cx="282557" cy="3079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4285"/>
                                        </p:tgtEl>
                                        <p:attrNameLst>
                                          <p:attrName>style.visibility</p:attrName>
                                        </p:attrNameLst>
                                      </p:cBhvr>
                                      <p:to>
                                        <p:strVal val="visible"/>
                                      </p:to>
                                    </p:set>
                                    <p:anim calcmode="lin" valueType="num">
                                      <p:cBhvr>
                                        <p:cTn id="7" dur="500" fill="hold"/>
                                        <p:tgtEl>
                                          <p:spTgt spid="5428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428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428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4285"/>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4284"/>
                                        </p:tgtEl>
                                        <p:attrNameLst>
                                          <p:attrName>style.visibility</p:attrName>
                                        </p:attrNameLst>
                                      </p:cBhvr>
                                      <p:to>
                                        <p:strVal val="visible"/>
                                      </p:to>
                                    </p:set>
                                    <p:anim calcmode="lin" valueType="num">
                                      <p:cBhvr>
                                        <p:cTn id="15" dur="500" fill="hold"/>
                                        <p:tgtEl>
                                          <p:spTgt spid="5428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428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428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4284"/>
                                        </p:tgtEl>
                                        <p:attrNameLst>
                                          <p:attrName>ppt_y</p:attrName>
                                        </p:attrNameLst>
                                      </p:cBhvr>
                                      <p:tavLst>
                                        <p:tav tm="0">
                                          <p:val>
                                            <p:strVal val="#ppt_y"/>
                                          </p:val>
                                        </p:tav>
                                        <p:tav tm="100000">
                                          <p:val>
                                            <p:strVal val="#ppt_y"/>
                                          </p:val>
                                        </p:tav>
                                      </p:tavLst>
                                    </p:anim>
                                  </p:childTnLst>
                                </p:cTn>
                              </p:par>
                              <p:par>
                                <p:cTn id="19" presetID="39" presetClass="entr" presetSubtype="0" accel="100000" fill="hold" nodeType="withEffect">
                                  <p:stCondLst>
                                    <p:cond delay="0"/>
                                  </p:stCondLst>
                                  <p:childTnLst>
                                    <p:set>
                                      <p:cBhvr>
                                        <p:cTn id="20" dur="1" fill="hold">
                                          <p:stCondLst>
                                            <p:cond delay="0"/>
                                          </p:stCondLst>
                                        </p:cTn>
                                        <p:tgtEl>
                                          <p:spTgt spid="54292"/>
                                        </p:tgtEl>
                                        <p:attrNameLst>
                                          <p:attrName>style.visibility</p:attrName>
                                        </p:attrNameLst>
                                      </p:cBhvr>
                                      <p:to>
                                        <p:strVal val="visible"/>
                                      </p:to>
                                    </p:set>
                                    <p:anim calcmode="lin" valueType="num">
                                      <p:cBhvr>
                                        <p:cTn id="21" dur="500" fill="hold"/>
                                        <p:tgtEl>
                                          <p:spTgt spid="54292"/>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54292"/>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54292"/>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5429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54286"/>
                                        </p:tgtEl>
                                        <p:attrNameLst>
                                          <p:attrName>style.visibility</p:attrName>
                                        </p:attrNameLst>
                                      </p:cBhvr>
                                      <p:to>
                                        <p:strVal val="visible"/>
                                      </p:to>
                                    </p:set>
                                    <p:animEffect transition="in" filter="diamond(in)">
                                      <p:cBhvr>
                                        <p:cTn id="29" dur="2000"/>
                                        <p:tgtEl>
                                          <p:spTgt spid="54286"/>
                                        </p:tgtEl>
                                      </p:cBhvr>
                                    </p:animEffect>
                                  </p:childTnLst>
                                </p:cTn>
                              </p:par>
                            </p:childTnLst>
                          </p:cTn>
                        </p:par>
                      </p:childTnLst>
                    </p:cTn>
                  </p:par>
                  <p:par>
                    <p:cTn id="30" fill="hold">
                      <p:stCondLst>
                        <p:cond delay="indefinite"/>
                      </p:stCondLst>
                      <p:childTnLst>
                        <p:par>
                          <p:cTn id="31" fill="hold">
                            <p:stCondLst>
                              <p:cond delay="0"/>
                            </p:stCondLst>
                            <p:childTnLst>
                              <p:par>
                                <p:cTn id="32" presetID="39" presetClass="entr" presetSubtype="0" accel="100000" fill="hold" grpId="0" nodeType="clickEffect">
                                  <p:stCondLst>
                                    <p:cond delay="0"/>
                                  </p:stCondLst>
                                  <p:childTnLst>
                                    <p:set>
                                      <p:cBhvr>
                                        <p:cTn id="33" dur="1" fill="hold">
                                          <p:stCondLst>
                                            <p:cond delay="0"/>
                                          </p:stCondLst>
                                        </p:cTn>
                                        <p:tgtEl>
                                          <p:spTgt spid="54287"/>
                                        </p:tgtEl>
                                        <p:attrNameLst>
                                          <p:attrName>style.visibility</p:attrName>
                                        </p:attrNameLst>
                                      </p:cBhvr>
                                      <p:to>
                                        <p:strVal val="visible"/>
                                      </p:to>
                                    </p:set>
                                    <p:anim calcmode="lin" valueType="num">
                                      <p:cBhvr>
                                        <p:cTn id="34" dur="500" fill="hold"/>
                                        <p:tgtEl>
                                          <p:spTgt spid="54287"/>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54287"/>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54287"/>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54287"/>
                                        </p:tgtEl>
                                        <p:attrNameLst>
                                          <p:attrName>ppt_y</p:attrName>
                                        </p:attrNameLst>
                                      </p:cBhvr>
                                      <p:tavLst>
                                        <p:tav tm="0">
                                          <p:val>
                                            <p:strVal val="#ppt_y"/>
                                          </p:val>
                                        </p:tav>
                                        <p:tav tm="100000">
                                          <p:val>
                                            <p:strVal val="#ppt_y"/>
                                          </p:val>
                                        </p:tav>
                                      </p:tavLst>
                                    </p:anim>
                                  </p:childTnLst>
                                </p:cTn>
                              </p:par>
                              <p:par>
                                <p:cTn id="38" presetID="39" presetClass="entr" presetSubtype="0" accel="100000" fill="hold" nodeType="withEffect">
                                  <p:stCondLst>
                                    <p:cond delay="0"/>
                                  </p:stCondLst>
                                  <p:childTnLst>
                                    <p:set>
                                      <p:cBhvr>
                                        <p:cTn id="39" dur="1" fill="hold">
                                          <p:stCondLst>
                                            <p:cond delay="0"/>
                                          </p:stCondLst>
                                        </p:cTn>
                                        <p:tgtEl>
                                          <p:spTgt spid="54293"/>
                                        </p:tgtEl>
                                        <p:attrNameLst>
                                          <p:attrName>style.visibility</p:attrName>
                                        </p:attrNameLst>
                                      </p:cBhvr>
                                      <p:to>
                                        <p:strVal val="visible"/>
                                      </p:to>
                                    </p:set>
                                    <p:anim calcmode="lin" valueType="num">
                                      <p:cBhvr>
                                        <p:cTn id="40" dur="500" fill="hold"/>
                                        <p:tgtEl>
                                          <p:spTgt spid="54293"/>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54293"/>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54293"/>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54293"/>
                                        </p:tgtEl>
                                        <p:attrNameLst>
                                          <p:attrName>ppt_y</p:attrName>
                                        </p:attrNameLst>
                                      </p:cBhvr>
                                      <p:tavLst>
                                        <p:tav tm="0">
                                          <p:val>
                                            <p:strVal val="#ppt_y"/>
                                          </p:val>
                                        </p:tav>
                                        <p:tav tm="100000">
                                          <p:val>
                                            <p:strVal val="#ppt_y"/>
                                          </p:val>
                                        </p:tav>
                                      </p:tavLst>
                                    </p:anim>
                                  </p:childTnLst>
                                </p:cTn>
                              </p:par>
                              <p:par>
                                <p:cTn id="44" presetID="39" presetClass="entr" presetSubtype="0" accel="100000" fill="hold" grpId="0" nodeType="withEffect">
                                  <p:stCondLst>
                                    <p:cond delay="0"/>
                                  </p:stCondLst>
                                  <p:childTnLst>
                                    <p:set>
                                      <p:cBhvr>
                                        <p:cTn id="45" dur="1" fill="hold">
                                          <p:stCondLst>
                                            <p:cond delay="0"/>
                                          </p:stCondLst>
                                        </p:cTn>
                                        <p:tgtEl>
                                          <p:spTgt spid="54290"/>
                                        </p:tgtEl>
                                        <p:attrNameLst>
                                          <p:attrName>style.visibility</p:attrName>
                                        </p:attrNameLst>
                                      </p:cBhvr>
                                      <p:to>
                                        <p:strVal val="visible"/>
                                      </p:to>
                                    </p:set>
                                    <p:anim calcmode="lin" valueType="num">
                                      <p:cBhvr>
                                        <p:cTn id="46" dur="500" fill="hold"/>
                                        <p:tgtEl>
                                          <p:spTgt spid="54290"/>
                                        </p:tgtEl>
                                        <p:attrNameLst>
                                          <p:attrName>ppt_h</p:attrName>
                                        </p:attrNameLst>
                                      </p:cBhvr>
                                      <p:tavLst>
                                        <p:tav tm="0">
                                          <p:val>
                                            <p:strVal val="#ppt_h/20"/>
                                          </p:val>
                                        </p:tav>
                                        <p:tav tm="50000">
                                          <p:val>
                                            <p:strVal val="#ppt_h/20"/>
                                          </p:val>
                                        </p:tav>
                                        <p:tav tm="100000">
                                          <p:val>
                                            <p:strVal val="#ppt_h"/>
                                          </p:val>
                                        </p:tav>
                                      </p:tavLst>
                                    </p:anim>
                                    <p:anim calcmode="lin" valueType="num">
                                      <p:cBhvr>
                                        <p:cTn id="47" dur="500" fill="hold"/>
                                        <p:tgtEl>
                                          <p:spTgt spid="54290"/>
                                        </p:tgtEl>
                                        <p:attrNameLst>
                                          <p:attrName>ppt_w</p:attrName>
                                        </p:attrNameLst>
                                      </p:cBhvr>
                                      <p:tavLst>
                                        <p:tav tm="0">
                                          <p:val>
                                            <p:strVal val="#ppt_w+.3"/>
                                          </p:val>
                                        </p:tav>
                                        <p:tav tm="50000">
                                          <p:val>
                                            <p:strVal val="#ppt_w+.3"/>
                                          </p:val>
                                        </p:tav>
                                        <p:tav tm="100000">
                                          <p:val>
                                            <p:strVal val="#ppt_w"/>
                                          </p:val>
                                        </p:tav>
                                      </p:tavLst>
                                    </p:anim>
                                    <p:anim calcmode="lin" valueType="num">
                                      <p:cBhvr>
                                        <p:cTn id="48" dur="500" fill="hold"/>
                                        <p:tgtEl>
                                          <p:spTgt spid="54290"/>
                                        </p:tgtEl>
                                        <p:attrNameLst>
                                          <p:attrName>ppt_x</p:attrName>
                                        </p:attrNameLst>
                                      </p:cBhvr>
                                      <p:tavLst>
                                        <p:tav tm="0">
                                          <p:val>
                                            <p:strVal val="#ppt_x-.3"/>
                                          </p:val>
                                        </p:tav>
                                        <p:tav tm="50000">
                                          <p:val>
                                            <p:strVal val="#ppt_x"/>
                                          </p:val>
                                        </p:tav>
                                        <p:tav tm="100000">
                                          <p:val>
                                            <p:strVal val="#ppt_x"/>
                                          </p:val>
                                        </p:tav>
                                      </p:tavLst>
                                    </p:anim>
                                    <p:anim calcmode="lin" valueType="num">
                                      <p:cBhvr>
                                        <p:cTn id="49" dur="500" fill="hold"/>
                                        <p:tgtEl>
                                          <p:spTgt spid="542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4" grpId="0"/>
      <p:bldP spid="54285" grpId="0" animBg="1"/>
      <p:bldP spid="54286" grpId="0" animBg="1"/>
      <p:bldP spid="54287" grpId="0"/>
      <p:bldP spid="54290" grpId="0"/>
    </p:bld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積み重ねた本のデザイン テンプレート">
  <a:themeElements>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積み重ねた本のデザイン テンプレート">
      <a:majorFont>
        <a:latin typeface="Century Gothic"/>
        <a:ea typeface="ＭＳ Ｐゴシック"/>
        <a:cs typeface=""/>
      </a:majorFont>
      <a:minorFont>
        <a:latin typeface="Century Gothic"/>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積み重ねた本の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積み重ねた本の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積み重ねた本の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積み重ねた本の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積み重ねた本の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積み重ねた本の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積み重ねた本の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積み重ねた本の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積み重ねた本の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積み重ねた本の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積み重ねた本の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積み重ねた本の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bwMode="auto">
        <a:noFill/>
        <a:ln w="9525">
          <a:solidFill>
            <a:srgbClr val="FF0000"/>
          </a:solidFill>
          <a:round/>
          <a:headEnd/>
          <a:tailEnd type="triangle" w="med" len="med"/>
        </a:ln>
        <a:effectLst/>
      </a:spPr>
      <a:bodyPr/>
      <a:lstStyle>
        <a:defPPr>
          <a:defRPr/>
        </a:defPPr>
      </a:lstStyle>
    </a:spDef>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積み重ねた本のデザイン テンプレート</Template>
  <TotalTime>1977</TotalTime>
  <Words>6960</Words>
  <Application>Microsoft Office PowerPoint</Application>
  <PresentationFormat>画面に合わせる (4:3)</PresentationFormat>
  <Paragraphs>763</Paragraphs>
  <Slides>75</Slides>
  <Notes>0</Notes>
  <HiddenSlides>0</HiddenSlides>
  <MMClips>0</MMClips>
  <ScaleCrop>false</ScaleCrop>
  <HeadingPairs>
    <vt:vector size="8" baseType="variant">
      <vt:variant>
        <vt:lpstr>使用されているフォント</vt:lpstr>
      </vt:variant>
      <vt:variant>
        <vt:i4>15</vt:i4>
      </vt:variant>
      <vt:variant>
        <vt:lpstr>テーマ</vt:lpstr>
      </vt:variant>
      <vt:variant>
        <vt:i4>3</vt:i4>
      </vt:variant>
      <vt:variant>
        <vt:lpstr>埋め込まれた OLE サーバー</vt:lpstr>
      </vt:variant>
      <vt:variant>
        <vt:i4>1</vt:i4>
      </vt:variant>
      <vt:variant>
        <vt:lpstr>スライド タイトル</vt:lpstr>
      </vt:variant>
      <vt:variant>
        <vt:i4>75</vt:i4>
      </vt:variant>
    </vt:vector>
  </HeadingPairs>
  <TitlesOfParts>
    <vt:vector size="94" baseType="lpstr">
      <vt:lpstr>Gill Sans MT</vt:lpstr>
      <vt:lpstr>HGS創英角ｺﾞｼｯｸUB</vt:lpstr>
      <vt:lpstr>HGｺﾞｼｯｸE</vt:lpstr>
      <vt:lpstr>HG行書体</vt:lpstr>
      <vt:lpstr>HG創英角ｺﾞｼｯｸUB</vt:lpstr>
      <vt:lpstr>ＭＳ Ｐゴシック</vt:lpstr>
      <vt:lpstr>ＭＳ Ｐ明朝</vt:lpstr>
      <vt:lpstr>Arial</vt:lpstr>
      <vt:lpstr>Cambria Math</vt:lpstr>
      <vt:lpstr>Century Gothic</vt:lpstr>
      <vt:lpstr>Garamond</vt:lpstr>
      <vt:lpstr>Times New Roman</vt:lpstr>
      <vt:lpstr>Verdana</vt:lpstr>
      <vt:lpstr>Wingdings</vt:lpstr>
      <vt:lpstr>Wingdings 2</vt:lpstr>
      <vt:lpstr>積み重ねた本のデザイン テンプレート</vt:lpstr>
      <vt:lpstr>Edge</vt:lpstr>
      <vt:lpstr>フレッシュ</vt:lpstr>
      <vt:lpstr>数式</vt:lpstr>
      <vt:lpstr>１０章　短期の経済分析(２)</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政府の政策</vt:lpstr>
      <vt:lpstr>財政政策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金融政策</vt:lpstr>
      <vt:lpstr>PowerPoint プレゼンテーション</vt:lpstr>
      <vt:lpstr>貨幣量の増加が総需要を増加させるのはなぜ？</vt:lpstr>
      <vt:lpstr>日本銀行のゼロ金利政策・量的緩和政策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１１章　失業</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12章　財政赤字はどこまで続けられるか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大阪大学経済学研究科</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１０章　短期の経済分析(２)</dc:title>
  <dc:creator>user</dc:creator>
  <cp:lastModifiedBy>second nippyo</cp:lastModifiedBy>
  <cp:revision>121</cp:revision>
  <cp:lastPrinted>2015-06-19T05:54:01Z</cp:lastPrinted>
  <dcterms:created xsi:type="dcterms:W3CDTF">2007-04-23T07:07:35Z</dcterms:created>
  <dcterms:modified xsi:type="dcterms:W3CDTF">2017-05-26T02:22:39Z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TC011594401041</vt:lpwstr>
  </property>
</Properties>
</file>