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333CC"/>
    <a:srgbClr val="00CC00"/>
    <a:srgbClr val="9B43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39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B59684-9357-48CD-9DE4-A5FE6E177962}" type="doc">
      <dgm:prSet loTypeId="urn:microsoft.com/office/officeart/2005/8/layout/vList2" loCatId="list" qsTypeId="urn:microsoft.com/office/officeart/2005/8/quickstyle/simple1" qsCatId="simple" csTypeId="urn:microsoft.com/office/officeart/2005/8/colors/accent6_3" csCatId="accent6"/>
      <dgm:spPr/>
      <dgm:t>
        <a:bodyPr/>
        <a:lstStyle/>
        <a:p>
          <a:endParaRPr kumimoji="1" lang="ja-JP" altLang="en-US"/>
        </a:p>
      </dgm:t>
    </dgm:pt>
    <dgm:pt modelId="{E2AD32BC-8F88-4C68-A57F-339D2DB0EE50}">
      <dgm:prSet/>
      <dgm:spPr/>
      <dgm:t>
        <a:bodyPr/>
        <a:lstStyle/>
        <a:p>
          <a:pPr rtl="0"/>
          <a:r>
            <a:rPr kumimoji="1" lang="en-US" dirty="0" smtClean="0"/>
            <a:t>10.1</a:t>
          </a:r>
          <a:r>
            <a:rPr kumimoji="1" lang="ja-JP" dirty="0" smtClean="0"/>
            <a:t>　総需要</a:t>
          </a:r>
          <a:endParaRPr kumimoji="1" lang="ja-JP" dirty="0"/>
        </a:p>
      </dgm:t>
    </dgm:pt>
    <dgm:pt modelId="{420FCD94-07C0-4555-ADC0-89F10AEFDAA8}" type="parTrans" cxnId="{A7D70B21-A83C-4DF4-BD8B-15C1A32D9EF7}">
      <dgm:prSet/>
      <dgm:spPr/>
      <dgm:t>
        <a:bodyPr/>
        <a:lstStyle/>
        <a:p>
          <a:endParaRPr kumimoji="1" lang="ja-JP" altLang="en-US"/>
        </a:p>
      </dgm:t>
    </dgm:pt>
    <dgm:pt modelId="{E2676CBE-47F8-4009-AEB3-77D1D6C06D0B}" type="sibTrans" cxnId="{A7D70B21-A83C-4DF4-BD8B-15C1A32D9EF7}">
      <dgm:prSet/>
      <dgm:spPr/>
      <dgm:t>
        <a:bodyPr/>
        <a:lstStyle/>
        <a:p>
          <a:endParaRPr kumimoji="1" lang="ja-JP" altLang="en-US"/>
        </a:p>
      </dgm:t>
    </dgm:pt>
    <dgm:pt modelId="{205A7E92-15AF-484D-900B-6CE04259970C}" type="pres">
      <dgm:prSet presAssocID="{7BB59684-9357-48CD-9DE4-A5FE6E177962}" presName="linear" presStyleCnt="0">
        <dgm:presLayoutVars>
          <dgm:animLvl val="lvl"/>
          <dgm:resizeHandles val="exact"/>
        </dgm:presLayoutVars>
      </dgm:prSet>
      <dgm:spPr/>
      <dgm:t>
        <a:bodyPr/>
        <a:lstStyle/>
        <a:p>
          <a:endParaRPr kumimoji="1" lang="ja-JP" altLang="en-US"/>
        </a:p>
      </dgm:t>
    </dgm:pt>
    <dgm:pt modelId="{7AD0282E-C0FD-4CF0-92C7-99E6DE8DB2D9}" type="pres">
      <dgm:prSet presAssocID="{E2AD32BC-8F88-4C68-A57F-339D2DB0EE50}" presName="parentText" presStyleLbl="node1" presStyleIdx="0" presStyleCnt="1">
        <dgm:presLayoutVars>
          <dgm:chMax val="0"/>
          <dgm:bulletEnabled val="1"/>
        </dgm:presLayoutVars>
      </dgm:prSet>
      <dgm:spPr/>
      <dgm:t>
        <a:bodyPr/>
        <a:lstStyle/>
        <a:p>
          <a:endParaRPr kumimoji="1" lang="ja-JP" altLang="en-US"/>
        </a:p>
      </dgm:t>
    </dgm:pt>
  </dgm:ptLst>
  <dgm:cxnLst>
    <dgm:cxn modelId="{6D5095EA-D5F2-475F-B347-47C6E754F861}" type="presOf" srcId="{7BB59684-9357-48CD-9DE4-A5FE6E177962}" destId="{205A7E92-15AF-484D-900B-6CE04259970C}" srcOrd="0" destOrd="0" presId="urn:microsoft.com/office/officeart/2005/8/layout/vList2"/>
    <dgm:cxn modelId="{A7D70B21-A83C-4DF4-BD8B-15C1A32D9EF7}" srcId="{7BB59684-9357-48CD-9DE4-A5FE6E177962}" destId="{E2AD32BC-8F88-4C68-A57F-339D2DB0EE50}" srcOrd="0" destOrd="0" parTransId="{420FCD94-07C0-4555-ADC0-89F10AEFDAA8}" sibTransId="{E2676CBE-47F8-4009-AEB3-77D1D6C06D0B}"/>
    <dgm:cxn modelId="{F368ED46-03B4-4C5E-8ACC-CCF95C471863}" type="presOf" srcId="{E2AD32BC-8F88-4C68-A57F-339D2DB0EE50}" destId="{7AD0282E-C0FD-4CF0-92C7-99E6DE8DB2D9}" srcOrd="0" destOrd="0" presId="urn:microsoft.com/office/officeart/2005/8/layout/vList2"/>
    <dgm:cxn modelId="{855DE2DB-84D6-45A7-84A4-83C0131541D7}" type="presParOf" srcId="{205A7E92-15AF-484D-900B-6CE04259970C}" destId="{7AD0282E-C0FD-4CF0-92C7-99E6DE8DB2D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84A53C-4E24-4AD7-8601-46C30824702E}"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8412ECCA-2404-485F-843A-5D7D0E4998EB}">
      <dgm:prSet/>
      <dgm:spPr/>
      <dgm:t>
        <a:bodyPr/>
        <a:lstStyle/>
        <a:p>
          <a:pPr rtl="0"/>
          <a:r>
            <a:rPr kumimoji="1" lang="en-US" dirty="0" smtClean="0"/>
            <a:t>10.1.1</a:t>
          </a:r>
          <a:r>
            <a:rPr kumimoji="1" lang="ja-JP" dirty="0" smtClean="0"/>
            <a:t>　ＩＳ曲線</a:t>
          </a:r>
          <a:endParaRPr kumimoji="1" lang="ja-JP" dirty="0"/>
        </a:p>
      </dgm:t>
    </dgm:pt>
    <dgm:pt modelId="{56AC0C8B-468D-4E43-AFE1-92B4FEEC981C}" type="parTrans" cxnId="{02F7A2D6-65A5-44AF-BDE6-BC95101E6393}">
      <dgm:prSet/>
      <dgm:spPr/>
      <dgm:t>
        <a:bodyPr/>
        <a:lstStyle/>
        <a:p>
          <a:endParaRPr kumimoji="1" lang="ja-JP" altLang="en-US"/>
        </a:p>
      </dgm:t>
    </dgm:pt>
    <dgm:pt modelId="{F44AAB10-8048-4D96-8441-D7E31030B2EC}" type="sibTrans" cxnId="{02F7A2D6-65A5-44AF-BDE6-BC95101E6393}">
      <dgm:prSet/>
      <dgm:spPr/>
      <dgm:t>
        <a:bodyPr/>
        <a:lstStyle/>
        <a:p>
          <a:endParaRPr kumimoji="1" lang="ja-JP" altLang="en-US"/>
        </a:p>
      </dgm:t>
    </dgm:pt>
    <dgm:pt modelId="{41BF7F96-AE4B-4978-95F2-875EEA6B2596}" type="pres">
      <dgm:prSet presAssocID="{C784A53C-4E24-4AD7-8601-46C30824702E}" presName="linear" presStyleCnt="0">
        <dgm:presLayoutVars>
          <dgm:animLvl val="lvl"/>
          <dgm:resizeHandles val="exact"/>
        </dgm:presLayoutVars>
      </dgm:prSet>
      <dgm:spPr/>
      <dgm:t>
        <a:bodyPr/>
        <a:lstStyle/>
        <a:p>
          <a:endParaRPr kumimoji="1" lang="ja-JP" altLang="en-US"/>
        </a:p>
      </dgm:t>
    </dgm:pt>
    <dgm:pt modelId="{FF3B6AEE-3136-4AA0-8FAC-5ABBE937FA54}" type="pres">
      <dgm:prSet presAssocID="{8412ECCA-2404-485F-843A-5D7D0E4998EB}" presName="parentText" presStyleLbl="node1" presStyleIdx="0" presStyleCnt="1">
        <dgm:presLayoutVars>
          <dgm:chMax val="0"/>
          <dgm:bulletEnabled val="1"/>
        </dgm:presLayoutVars>
      </dgm:prSet>
      <dgm:spPr/>
      <dgm:t>
        <a:bodyPr/>
        <a:lstStyle/>
        <a:p>
          <a:endParaRPr kumimoji="1" lang="ja-JP" altLang="en-US"/>
        </a:p>
      </dgm:t>
    </dgm:pt>
  </dgm:ptLst>
  <dgm:cxnLst>
    <dgm:cxn modelId="{02F7A2D6-65A5-44AF-BDE6-BC95101E6393}" srcId="{C784A53C-4E24-4AD7-8601-46C30824702E}" destId="{8412ECCA-2404-485F-843A-5D7D0E4998EB}" srcOrd="0" destOrd="0" parTransId="{56AC0C8B-468D-4E43-AFE1-92B4FEEC981C}" sibTransId="{F44AAB10-8048-4D96-8441-D7E31030B2EC}"/>
    <dgm:cxn modelId="{98C28DDC-AA2C-4676-8A4F-DA39F7DD26FD}" type="presOf" srcId="{8412ECCA-2404-485F-843A-5D7D0E4998EB}" destId="{FF3B6AEE-3136-4AA0-8FAC-5ABBE937FA54}" srcOrd="0" destOrd="0" presId="urn:microsoft.com/office/officeart/2005/8/layout/vList2"/>
    <dgm:cxn modelId="{8E717E20-6299-40BF-AD3A-3AA953C976E2}" type="presOf" srcId="{C784A53C-4E24-4AD7-8601-46C30824702E}" destId="{41BF7F96-AE4B-4978-95F2-875EEA6B2596}" srcOrd="0" destOrd="0" presId="urn:microsoft.com/office/officeart/2005/8/layout/vList2"/>
    <dgm:cxn modelId="{5221AAF1-C4C3-4BF6-AE39-A0054CB68637}" type="presParOf" srcId="{41BF7F96-AE4B-4978-95F2-875EEA6B2596}" destId="{FF3B6AEE-3136-4AA0-8FAC-5ABBE937FA5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35E0DE-4D4B-44B6-AF75-CB46D3210A84}"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731B5B1E-1ACC-4317-84AE-A08E96BC5FCA}">
      <dgm:prSet/>
      <dgm:spPr/>
      <dgm:t>
        <a:bodyPr/>
        <a:lstStyle/>
        <a:p>
          <a:pPr rtl="0"/>
          <a:r>
            <a:rPr kumimoji="1" lang="en-US" dirty="0" smtClean="0"/>
            <a:t>10.1.2</a:t>
          </a:r>
          <a:r>
            <a:rPr kumimoji="1" lang="ja-JP" dirty="0" smtClean="0"/>
            <a:t>　</a:t>
          </a:r>
          <a:r>
            <a:rPr kumimoji="1" lang="en-US" dirty="0" smtClean="0"/>
            <a:t>LM</a:t>
          </a:r>
          <a:r>
            <a:rPr kumimoji="1" lang="ja-JP" dirty="0" smtClean="0"/>
            <a:t>曲線</a:t>
          </a:r>
          <a:endParaRPr kumimoji="1" lang="ja-JP" dirty="0"/>
        </a:p>
      </dgm:t>
    </dgm:pt>
    <dgm:pt modelId="{F8E21F1A-2C5E-4D73-BE7A-63FCA0A13089}" type="parTrans" cxnId="{CE8A0666-861B-4DF6-A76F-0345D783CFC8}">
      <dgm:prSet/>
      <dgm:spPr/>
      <dgm:t>
        <a:bodyPr/>
        <a:lstStyle/>
        <a:p>
          <a:endParaRPr kumimoji="1" lang="ja-JP" altLang="en-US"/>
        </a:p>
      </dgm:t>
    </dgm:pt>
    <dgm:pt modelId="{0A2FD2C4-6227-4F22-9A9A-340CC9B674A3}" type="sibTrans" cxnId="{CE8A0666-861B-4DF6-A76F-0345D783CFC8}">
      <dgm:prSet/>
      <dgm:spPr/>
      <dgm:t>
        <a:bodyPr/>
        <a:lstStyle/>
        <a:p>
          <a:endParaRPr kumimoji="1" lang="ja-JP" altLang="en-US"/>
        </a:p>
      </dgm:t>
    </dgm:pt>
    <dgm:pt modelId="{DBEBB826-2B4E-4E7B-9E0D-4E08703797C0}" type="pres">
      <dgm:prSet presAssocID="{EF35E0DE-4D4B-44B6-AF75-CB46D3210A84}" presName="linear" presStyleCnt="0">
        <dgm:presLayoutVars>
          <dgm:animLvl val="lvl"/>
          <dgm:resizeHandles val="exact"/>
        </dgm:presLayoutVars>
      </dgm:prSet>
      <dgm:spPr/>
      <dgm:t>
        <a:bodyPr/>
        <a:lstStyle/>
        <a:p>
          <a:endParaRPr kumimoji="1" lang="ja-JP" altLang="en-US"/>
        </a:p>
      </dgm:t>
    </dgm:pt>
    <dgm:pt modelId="{3A1E5F90-5144-4BA3-B3B5-62F93000B163}" type="pres">
      <dgm:prSet presAssocID="{731B5B1E-1ACC-4317-84AE-A08E96BC5FCA}" presName="parentText" presStyleLbl="node1" presStyleIdx="0" presStyleCnt="1">
        <dgm:presLayoutVars>
          <dgm:chMax val="0"/>
          <dgm:bulletEnabled val="1"/>
        </dgm:presLayoutVars>
      </dgm:prSet>
      <dgm:spPr/>
      <dgm:t>
        <a:bodyPr/>
        <a:lstStyle/>
        <a:p>
          <a:endParaRPr kumimoji="1" lang="ja-JP" altLang="en-US"/>
        </a:p>
      </dgm:t>
    </dgm:pt>
  </dgm:ptLst>
  <dgm:cxnLst>
    <dgm:cxn modelId="{FF0AC0F1-656B-4BD1-B038-B0E2137112E8}" type="presOf" srcId="{EF35E0DE-4D4B-44B6-AF75-CB46D3210A84}" destId="{DBEBB826-2B4E-4E7B-9E0D-4E08703797C0}" srcOrd="0" destOrd="0" presId="urn:microsoft.com/office/officeart/2005/8/layout/vList2"/>
    <dgm:cxn modelId="{CE8A0666-861B-4DF6-A76F-0345D783CFC8}" srcId="{EF35E0DE-4D4B-44B6-AF75-CB46D3210A84}" destId="{731B5B1E-1ACC-4317-84AE-A08E96BC5FCA}" srcOrd="0" destOrd="0" parTransId="{F8E21F1A-2C5E-4D73-BE7A-63FCA0A13089}" sibTransId="{0A2FD2C4-6227-4F22-9A9A-340CC9B674A3}"/>
    <dgm:cxn modelId="{15798A2D-1B21-4D06-AD65-DC725BA81274}" type="presOf" srcId="{731B5B1E-1ACC-4317-84AE-A08E96BC5FCA}" destId="{3A1E5F90-5144-4BA3-B3B5-62F93000B163}" srcOrd="0" destOrd="0" presId="urn:microsoft.com/office/officeart/2005/8/layout/vList2"/>
    <dgm:cxn modelId="{BBF25684-B107-4C54-9009-9D02DD866AFF}" type="presParOf" srcId="{DBEBB826-2B4E-4E7B-9E0D-4E08703797C0}" destId="{3A1E5F90-5144-4BA3-B3B5-62F93000B163}"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69B507-0982-4628-9B56-E59DC75ED38E}"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kumimoji="1" lang="ja-JP" altLang="en-US"/>
        </a:p>
      </dgm:t>
    </dgm:pt>
    <dgm:pt modelId="{9EB47B84-762A-43C7-B0E5-5DC2491562F8}">
      <dgm:prSet/>
      <dgm:spPr/>
      <dgm:t>
        <a:bodyPr/>
        <a:lstStyle/>
        <a:p>
          <a:pPr rtl="0"/>
          <a:r>
            <a:rPr kumimoji="1" lang="en-US" dirty="0" smtClean="0"/>
            <a:t>10.1.3</a:t>
          </a:r>
          <a:r>
            <a:rPr kumimoji="1" lang="ja-JP" dirty="0" smtClean="0"/>
            <a:t>　総需要曲線</a:t>
          </a:r>
          <a:endParaRPr kumimoji="1" lang="ja-JP" dirty="0"/>
        </a:p>
      </dgm:t>
    </dgm:pt>
    <dgm:pt modelId="{B988390A-D8EB-465A-ACC2-FA3D9B2CE8B9}" type="parTrans" cxnId="{ACCA5654-219B-4901-99CC-22959274581A}">
      <dgm:prSet/>
      <dgm:spPr/>
      <dgm:t>
        <a:bodyPr/>
        <a:lstStyle/>
        <a:p>
          <a:endParaRPr kumimoji="1" lang="ja-JP" altLang="en-US"/>
        </a:p>
      </dgm:t>
    </dgm:pt>
    <dgm:pt modelId="{77A35B95-8A73-4AF7-863C-FE078C8E0DB0}" type="sibTrans" cxnId="{ACCA5654-219B-4901-99CC-22959274581A}">
      <dgm:prSet/>
      <dgm:spPr/>
      <dgm:t>
        <a:bodyPr/>
        <a:lstStyle/>
        <a:p>
          <a:endParaRPr kumimoji="1" lang="ja-JP" altLang="en-US"/>
        </a:p>
      </dgm:t>
    </dgm:pt>
    <dgm:pt modelId="{B5256E67-FF86-48D3-BF3E-8F5C66A8EC51}" type="pres">
      <dgm:prSet presAssocID="{6769B507-0982-4628-9B56-E59DC75ED38E}" presName="linear" presStyleCnt="0">
        <dgm:presLayoutVars>
          <dgm:animLvl val="lvl"/>
          <dgm:resizeHandles val="exact"/>
        </dgm:presLayoutVars>
      </dgm:prSet>
      <dgm:spPr/>
      <dgm:t>
        <a:bodyPr/>
        <a:lstStyle/>
        <a:p>
          <a:endParaRPr kumimoji="1" lang="ja-JP" altLang="en-US"/>
        </a:p>
      </dgm:t>
    </dgm:pt>
    <dgm:pt modelId="{4C598ED7-5091-41D6-8B53-47DD9FE69915}" type="pres">
      <dgm:prSet presAssocID="{9EB47B84-762A-43C7-B0E5-5DC2491562F8}" presName="parentText" presStyleLbl="node1" presStyleIdx="0" presStyleCnt="1">
        <dgm:presLayoutVars>
          <dgm:chMax val="0"/>
          <dgm:bulletEnabled val="1"/>
        </dgm:presLayoutVars>
      </dgm:prSet>
      <dgm:spPr/>
      <dgm:t>
        <a:bodyPr/>
        <a:lstStyle/>
        <a:p>
          <a:endParaRPr kumimoji="1" lang="ja-JP" altLang="en-US"/>
        </a:p>
      </dgm:t>
    </dgm:pt>
  </dgm:ptLst>
  <dgm:cxnLst>
    <dgm:cxn modelId="{ACCA5654-219B-4901-99CC-22959274581A}" srcId="{6769B507-0982-4628-9B56-E59DC75ED38E}" destId="{9EB47B84-762A-43C7-B0E5-5DC2491562F8}" srcOrd="0" destOrd="0" parTransId="{B988390A-D8EB-465A-ACC2-FA3D9B2CE8B9}" sibTransId="{77A35B95-8A73-4AF7-863C-FE078C8E0DB0}"/>
    <dgm:cxn modelId="{F7ADF060-2F92-4638-93AE-42FA80AF92C9}" type="presOf" srcId="{9EB47B84-762A-43C7-B0E5-5DC2491562F8}" destId="{4C598ED7-5091-41D6-8B53-47DD9FE69915}" srcOrd="0" destOrd="0" presId="urn:microsoft.com/office/officeart/2005/8/layout/vList2"/>
    <dgm:cxn modelId="{E189A2C9-A762-4407-8C47-76679A4DCC9B}" type="presOf" srcId="{6769B507-0982-4628-9B56-E59DC75ED38E}" destId="{B5256E67-FF86-48D3-BF3E-8F5C66A8EC51}" srcOrd="0" destOrd="0" presId="urn:microsoft.com/office/officeart/2005/8/layout/vList2"/>
    <dgm:cxn modelId="{EE6572FF-DD6A-4470-803B-8EC214FBA06C}" type="presParOf" srcId="{B5256E67-FF86-48D3-BF3E-8F5C66A8EC51}" destId="{4C598ED7-5091-41D6-8B53-47DD9FE6991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D0282E-C0FD-4CF0-92C7-99E6DE8DB2D9}">
      <dsp:nvSpPr>
        <dsp:cNvPr id="0" name=""/>
        <dsp:cNvSpPr/>
      </dsp:nvSpPr>
      <dsp:spPr>
        <a:xfrm>
          <a:off x="0" y="5512"/>
          <a:ext cx="7498080" cy="113197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kumimoji="1" lang="en-US" sz="4500" kern="1200" dirty="0" smtClean="0"/>
            <a:t>10.1</a:t>
          </a:r>
          <a:r>
            <a:rPr kumimoji="1" lang="ja-JP" sz="4500" kern="1200" dirty="0" smtClean="0"/>
            <a:t>　総需要</a:t>
          </a:r>
          <a:endParaRPr kumimoji="1" lang="ja-JP" sz="4500" kern="1200" dirty="0"/>
        </a:p>
      </dsp:txBody>
      <dsp:txXfrm>
        <a:off x="55258" y="60770"/>
        <a:ext cx="7387564" cy="10214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3B6AEE-3136-4AA0-8FAC-5ABBE937FA54}">
      <dsp:nvSpPr>
        <dsp:cNvPr id="0" name=""/>
        <dsp:cNvSpPr/>
      </dsp:nvSpPr>
      <dsp:spPr>
        <a:xfrm>
          <a:off x="0" y="6538"/>
          <a:ext cx="7498080" cy="855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kumimoji="1" lang="en-US" sz="3400" kern="1200" dirty="0" smtClean="0"/>
            <a:t>10.1.1</a:t>
          </a:r>
          <a:r>
            <a:rPr kumimoji="1" lang="ja-JP" sz="3400" kern="1200" dirty="0" smtClean="0"/>
            <a:t>　ＩＳ曲線</a:t>
          </a:r>
          <a:endParaRPr kumimoji="1" lang="ja-JP" sz="3400" kern="1200" dirty="0"/>
        </a:p>
      </dsp:txBody>
      <dsp:txXfrm>
        <a:off x="41751" y="48289"/>
        <a:ext cx="7414578" cy="7717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1E5F90-5144-4BA3-B3B5-62F93000B163}">
      <dsp:nvSpPr>
        <dsp:cNvPr id="0" name=""/>
        <dsp:cNvSpPr/>
      </dsp:nvSpPr>
      <dsp:spPr>
        <a:xfrm>
          <a:off x="0" y="4524"/>
          <a:ext cx="7498080" cy="93073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10.1.2</a:t>
          </a:r>
          <a:r>
            <a:rPr kumimoji="1" lang="ja-JP" sz="3700" kern="1200" dirty="0" smtClean="0"/>
            <a:t>　</a:t>
          </a:r>
          <a:r>
            <a:rPr kumimoji="1" lang="en-US" sz="3700" kern="1200" dirty="0" smtClean="0"/>
            <a:t>LM</a:t>
          </a:r>
          <a:r>
            <a:rPr kumimoji="1" lang="ja-JP" sz="3700" kern="1200" dirty="0" smtClean="0"/>
            <a:t>曲線</a:t>
          </a:r>
          <a:endParaRPr kumimoji="1" lang="ja-JP" sz="3700" kern="1200" dirty="0"/>
        </a:p>
      </dsp:txBody>
      <dsp:txXfrm>
        <a:off x="45435" y="49959"/>
        <a:ext cx="7407210" cy="8398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98ED7-5091-41D6-8B53-47DD9FE69915}">
      <dsp:nvSpPr>
        <dsp:cNvPr id="0" name=""/>
        <dsp:cNvSpPr/>
      </dsp:nvSpPr>
      <dsp:spPr>
        <a:xfrm>
          <a:off x="0" y="4524"/>
          <a:ext cx="7498080" cy="93073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kumimoji="1" lang="en-US" sz="3700" kern="1200" dirty="0" smtClean="0"/>
            <a:t>10.1.3</a:t>
          </a:r>
          <a:r>
            <a:rPr kumimoji="1" lang="ja-JP" sz="3700" kern="1200" dirty="0" smtClean="0"/>
            <a:t>　総需要曲線</a:t>
          </a:r>
          <a:endParaRPr kumimoji="1" lang="ja-JP" sz="3700" kern="1200" dirty="0"/>
        </a:p>
      </dsp:txBody>
      <dsp:txXfrm>
        <a:off x="45435" y="49959"/>
        <a:ext cx="7407210" cy="83986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4" name="タイトル 13"/>
          <p:cNvSpPr>
            <a:spLocks noGrp="1"/>
          </p:cNvSpPr>
          <p:nvPr>
            <p:ph type="ctrTitle"/>
          </p:nvPr>
        </p:nvSpPr>
        <p:spPr>
          <a:xfrm>
            <a:off x="1432560" y="359898"/>
            <a:ext cx="7406640" cy="1472184"/>
          </a:xfrm>
        </p:spPr>
        <p:txBody>
          <a:bodyPr anchor="b"/>
          <a:lstStyle>
            <a:lvl1pPr algn="l">
              <a:defRPr/>
            </a:lvl1pPr>
            <a:extLst/>
          </a:lstStyle>
          <a:p>
            <a:r>
              <a:rPr kumimoji="0" lang="ja-JP" altLang="en-US" smtClean="0"/>
              <a:t>マスタ タイトルの書式設定</a:t>
            </a:r>
            <a:endParaRPr kumimoji="0" lang="en-US"/>
          </a:p>
        </p:txBody>
      </p:sp>
      <p:sp>
        <p:nvSpPr>
          <p:cNvPr id="22" name="サブタイトル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 サブタイトルの書式設定</a:t>
            </a:r>
            <a:endParaRPr kumimoji="0" lang="en-US"/>
          </a:p>
        </p:txBody>
      </p:sp>
      <p:sp>
        <p:nvSpPr>
          <p:cNvPr id="7" name="日付プレースホルダ 6"/>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20" name="フッター プレースホルダ 19"/>
          <p:cNvSpPr>
            <a:spLocks noGrp="1"/>
          </p:cNvSpPr>
          <p:nvPr>
            <p:ph type="ftr" sz="quarter" idx="11"/>
          </p:nvPr>
        </p:nvSpPr>
        <p:spPr/>
        <p:txBody>
          <a:bodyPr/>
          <a:lstStyle>
            <a:extLst/>
          </a:lstStyle>
          <a:p>
            <a:endParaRPr kumimoji="1" lang="ja-JP" altLang="en-US"/>
          </a:p>
        </p:txBody>
      </p:sp>
      <p:sp>
        <p:nvSpPr>
          <p:cNvPr id="10" name="スライド番号プレースホルダ 9"/>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
        <p:nvSpPr>
          <p:cNvPr id="8" name="円/楕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5" name="フッター プレースホルダ 4"/>
          <p:cNvSpPr>
            <a:spLocks noGrp="1"/>
          </p:cNvSpPr>
          <p:nvPr>
            <p:ph type="ftr" sz="quarter" idx="11"/>
          </p:nvPr>
        </p:nvSpPr>
        <p:spPr/>
        <p:txBody>
          <a:bodyPr/>
          <a:lstStyle>
            <a:extLst/>
          </a:lstStyle>
          <a:p>
            <a:endParaRPr kumimoji="1" lang="ja-JP" altLang="en-US"/>
          </a:p>
        </p:txBody>
      </p:sp>
      <p:sp>
        <p:nvSpPr>
          <p:cNvPr id="6" name="スライド番号プレースホルダ 5"/>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274639"/>
            <a:ext cx="1828800" cy="5851525"/>
          </a:xfrm>
        </p:spPr>
        <p:txBody>
          <a:bodyPr vert="eaVert"/>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1143000" y="274640"/>
            <a:ext cx="5562600" cy="5851525"/>
          </a:xfrm>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5" name="フッター プレースホルダ 4"/>
          <p:cNvSpPr>
            <a:spLocks noGrp="1"/>
          </p:cNvSpPr>
          <p:nvPr>
            <p:ph type="ftr" sz="quarter" idx="11"/>
          </p:nvPr>
        </p:nvSpPr>
        <p:spPr/>
        <p:txBody>
          <a:bodyPr/>
          <a:lstStyle>
            <a:extLst/>
          </a:lstStyle>
          <a:p>
            <a:endParaRPr kumimoji="1" lang="ja-JP" altLang="en-US"/>
          </a:p>
        </p:txBody>
      </p:sp>
      <p:sp>
        <p:nvSpPr>
          <p:cNvPr id="6" name="スライド番号プレースホルダ 5"/>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5" name="フッター プレースホルダ 4"/>
          <p:cNvSpPr>
            <a:spLocks noGrp="1"/>
          </p:cNvSpPr>
          <p:nvPr>
            <p:ph type="ftr" sz="quarter" idx="11"/>
          </p:nvPr>
        </p:nvSpPr>
        <p:spPr/>
        <p:txBody>
          <a:bodyPr/>
          <a:lstStyle>
            <a:extLst/>
          </a:lstStyle>
          <a:p>
            <a:endParaRPr kumimoji="1" lang="ja-JP" altLang="en-US"/>
          </a:p>
        </p:txBody>
      </p:sp>
      <p:sp>
        <p:nvSpPr>
          <p:cNvPr id="6" name="スライド番号プレースホルダ 5"/>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正方形/長方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タイトル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5" name="フッター プレースホルダ 4"/>
          <p:cNvSpPr>
            <a:spLocks noGrp="1"/>
          </p:cNvSpPr>
          <p:nvPr>
            <p:ph type="ftr" sz="quarter" idx="11"/>
          </p:nvPr>
        </p:nvSpPr>
        <p:spPr/>
        <p:txBody>
          <a:bodyPr/>
          <a:lstStyle>
            <a:extLst/>
          </a:lstStyle>
          <a:p>
            <a:endParaRPr kumimoji="1" lang="ja-JP" altLang="en-US"/>
          </a:p>
        </p:txBody>
      </p:sp>
      <p:sp>
        <p:nvSpPr>
          <p:cNvPr id="6" name="スライド番号プレースホルダ 5"/>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
        <p:nvSpPr>
          <p:cNvPr id="10" name="正方形/長方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円/楕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6" name="フッター プレースホルダ 5"/>
          <p:cNvSpPr>
            <a:spLocks noGrp="1"/>
          </p:cNvSpPr>
          <p:nvPr>
            <p:ph type="ftr" sz="quarter" idx="11"/>
          </p:nvPr>
        </p:nvSpPr>
        <p:spPr/>
        <p:txBody>
          <a:bodyPr/>
          <a:lstStyle>
            <a:extLst/>
          </a:lstStyle>
          <a:p>
            <a:endParaRPr kumimoji="1" lang="ja-JP" altLang="en-US"/>
          </a:p>
        </p:txBody>
      </p:sp>
      <p:sp>
        <p:nvSpPr>
          <p:cNvPr id="7" name="スライド番号プレースホルダ 6"/>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8" name="フッター プレースホルダ 7"/>
          <p:cNvSpPr>
            <a:spLocks noGrp="1"/>
          </p:cNvSpPr>
          <p:nvPr>
            <p:ph type="ftr" sz="quarter" idx="11"/>
          </p:nvPr>
        </p:nvSpPr>
        <p:spPr/>
        <p:txBody>
          <a:bodyPr/>
          <a:lstStyle>
            <a:extLst/>
          </a:lstStyle>
          <a:p>
            <a:endParaRPr kumimoji="1" lang="ja-JP" altLang="en-US"/>
          </a:p>
        </p:txBody>
      </p:sp>
      <p:sp>
        <p:nvSpPr>
          <p:cNvPr id="9" name="スライド番号プレースホルダ 8"/>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435608" y="274320"/>
            <a:ext cx="7498080" cy="1143000"/>
          </a:xfrm>
        </p:spPr>
        <p:txBody>
          <a:bodyPr anchor="ctr"/>
          <a:lstStyle>
            <a:extLst/>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4" name="フッター プレースホルダ 3"/>
          <p:cNvSpPr>
            <a:spLocks noGrp="1"/>
          </p:cNvSpPr>
          <p:nvPr>
            <p:ph type="ftr" sz="quarter" idx="11"/>
          </p:nvPr>
        </p:nvSpPr>
        <p:spPr/>
        <p:txBody>
          <a:bodyPr/>
          <a:lstStyle>
            <a:extLst/>
          </a:lstStyle>
          <a:p>
            <a:endParaRPr kumimoji="1" lang="ja-JP" altLang="en-US"/>
          </a:p>
        </p:txBody>
      </p:sp>
      <p:sp>
        <p:nvSpPr>
          <p:cNvPr id="5" name="スライド番号プレースホルダ 4"/>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正方形/長方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付プレースホルダ 1"/>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3" name="フッター プレースホルダ 2"/>
          <p:cNvSpPr>
            <a:spLocks noGrp="1"/>
          </p:cNvSpPr>
          <p:nvPr>
            <p:ph type="ftr" sz="quarter" idx="11"/>
          </p:nvPr>
        </p:nvSpPr>
        <p:spPr/>
        <p:txBody>
          <a:bodyPr/>
          <a:lstStyle>
            <a:extLst/>
          </a:lstStyle>
          <a:p>
            <a:endParaRPr kumimoji="1" lang="ja-JP" altLang="en-US"/>
          </a:p>
        </p:txBody>
      </p:sp>
      <p:sp>
        <p:nvSpPr>
          <p:cNvPr id="4" name="スライド番号プレースホルダ 3"/>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
        <p:nvSpPr>
          <p:cNvPr id="6" name="正方形/長方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6" name="フッター プレースホルダ 5"/>
          <p:cNvSpPr>
            <a:spLocks noGrp="1"/>
          </p:cNvSpPr>
          <p:nvPr>
            <p:ph type="ftr" sz="quarter" idx="11"/>
          </p:nvPr>
        </p:nvSpPr>
        <p:spPr/>
        <p:txBody>
          <a:bodyPr/>
          <a:lstStyle>
            <a:extLst/>
          </a:lstStyle>
          <a:p>
            <a:endParaRPr kumimoji="1" lang="ja-JP" altLang="en-US"/>
          </a:p>
        </p:txBody>
      </p:sp>
      <p:sp>
        <p:nvSpPr>
          <p:cNvPr id="7" name="スライド番号プレースホルダ 6"/>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ja-JP" altLang="en-US" smtClean="0"/>
              <a:t>マスタ タイトルの書式設定</a:t>
            </a:r>
            <a:endParaRPr kumimoji="0" lang="en-US"/>
          </a:p>
        </p:txBody>
      </p:sp>
      <p:sp>
        <p:nvSpPr>
          <p:cNvPr id="5" name="日付プレースホルダ 4"/>
          <p:cNvSpPr>
            <a:spLocks noGrp="1"/>
          </p:cNvSpPr>
          <p:nvPr>
            <p:ph type="dt" sz="half" idx="10"/>
          </p:nvPr>
        </p:nvSpPr>
        <p:spPr/>
        <p:txBody>
          <a:bodyPr/>
          <a:lstStyle>
            <a:extLst/>
          </a:lstStyle>
          <a:p>
            <a:fld id="{78608294-1434-41BA-BEBF-C1CEC8A775DA}" type="datetimeFigureOut">
              <a:rPr kumimoji="1" lang="ja-JP" altLang="en-US" smtClean="0"/>
              <a:pPr/>
              <a:t>2017/5/24</a:t>
            </a:fld>
            <a:endParaRPr kumimoji="1" lang="ja-JP" altLang="en-US"/>
          </a:p>
        </p:txBody>
      </p:sp>
      <p:sp>
        <p:nvSpPr>
          <p:cNvPr id="6" name="フッター プレースホルダ 5"/>
          <p:cNvSpPr>
            <a:spLocks noGrp="1"/>
          </p:cNvSpPr>
          <p:nvPr>
            <p:ph type="ftr" sz="quarter" idx="11"/>
          </p:nvPr>
        </p:nvSpPr>
        <p:spPr/>
        <p:txBody>
          <a:bodyPr/>
          <a:lstStyle>
            <a:extLst/>
          </a:lstStyle>
          <a:p>
            <a:endParaRPr kumimoji="1" lang="ja-JP" altLang="en-US"/>
          </a:p>
        </p:txBody>
      </p:sp>
      <p:sp>
        <p:nvSpPr>
          <p:cNvPr id="7" name="スライド番号プレースホルダ 6"/>
          <p:cNvSpPr>
            <a:spLocks noGrp="1"/>
          </p:cNvSpPr>
          <p:nvPr>
            <p:ph type="sldNum" sz="quarter" idx="12"/>
          </p:nvPr>
        </p:nvSpPr>
        <p:spPr/>
        <p:txBody>
          <a:bodyPr/>
          <a:lstStyle>
            <a:extLst/>
          </a:lstStyle>
          <a:p>
            <a:fld id="{411A2FEE-8368-4277-A94B-624D372A6FF0}" type="slidenum">
              <a:rPr kumimoji="1" lang="ja-JP" altLang="en-US" smtClean="0"/>
              <a:pPr/>
              <a:t>‹#›</a:t>
            </a:fld>
            <a:endParaRPr kumimoji="1" lang="ja-JP" altLang="en-US"/>
          </a:p>
        </p:txBody>
      </p:sp>
      <p:sp>
        <p:nvSpPr>
          <p:cNvPr id="8" name="正方形/長方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図プレースホル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ja-JP" altLang="en-US" smtClean="0"/>
              <a:t>アイコンをクリックして図を追加</a:t>
            </a:r>
            <a:endParaRPr kumimoji="0" lang="en-US" dirty="0"/>
          </a:p>
        </p:txBody>
      </p:sp>
      <p:sp>
        <p:nvSpPr>
          <p:cNvPr id="9" name="フローチャート: 処理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フローチャート: 処理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テキスト プレースホル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ja-JP" altLang="en-US" smtClean="0"/>
              <a:t>マスタ テキストの書式設定</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パイ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円/楕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ドーナツ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正方形/長方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タイトル プレースホルダ 4"/>
          <p:cNvSpPr>
            <a:spLocks noGrp="1"/>
          </p:cNvSpPr>
          <p:nvPr>
            <p:ph type="title"/>
          </p:nvPr>
        </p:nvSpPr>
        <p:spPr>
          <a:xfrm>
            <a:off x="1435608" y="274638"/>
            <a:ext cx="7498080" cy="1143000"/>
          </a:xfrm>
          <a:prstGeom prst="rect">
            <a:avLst/>
          </a:prstGeom>
        </p:spPr>
        <p:txBody>
          <a:bodyPr anchor="ctr">
            <a:normAutofit/>
          </a:bodyPr>
          <a:lstStyle>
            <a:extLst/>
          </a:lstStyle>
          <a:p>
            <a:r>
              <a:rPr kumimoji="0" lang="ja-JP" altLang="en-US" smtClean="0"/>
              <a:t>マスタ タイトルの書式設定</a:t>
            </a:r>
            <a:endParaRPr kumimoji="0" lang="en-US"/>
          </a:p>
        </p:txBody>
      </p:sp>
      <p:sp>
        <p:nvSpPr>
          <p:cNvPr id="9" name="テキスト プレースホルダ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24" name="日付プレースホル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8608294-1434-41BA-BEBF-C1CEC8A775DA}" type="datetimeFigureOut">
              <a:rPr kumimoji="1" lang="ja-JP" altLang="en-US" smtClean="0"/>
              <a:pPr/>
              <a:t>2017/5/24</a:t>
            </a:fld>
            <a:endParaRPr kumimoji="1" lang="ja-JP" altLang="en-US"/>
          </a:p>
        </p:txBody>
      </p:sp>
      <p:sp>
        <p:nvSpPr>
          <p:cNvPr id="10" name="フッター プレースホル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kumimoji="1" lang="ja-JP" altLang="en-US"/>
          </a:p>
        </p:txBody>
      </p:sp>
      <p:sp>
        <p:nvSpPr>
          <p:cNvPr id="22" name="スライド番号プレースホルダ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11A2FEE-8368-4277-A94B-624D372A6FF0}" type="slidenum">
              <a:rPr kumimoji="1" lang="ja-JP" altLang="en-US" smtClean="0"/>
              <a:pPr/>
              <a:t>‹#›</a:t>
            </a:fld>
            <a:endParaRPr kumimoji="1" lang="ja-JP" altLang="en-US"/>
          </a:p>
        </p:txBody>
      </p:sp>
      <p:sp>
        <p:nvSpPr>
          <p:cNvPr id="15" name="正方形/長方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1"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1"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1"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1"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1"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1"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1"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1" sz="20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4.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wmf"/><Relationship Id="rId5" Type="http://schemas.openxmlformats.org/officeDocument/2006/relationships/oleObject" Target="../embeddings/oleObject7.bin"/><Relationship Id="rId4" Type="http://schemas.openxmlformats.org/officeDocument/2006/relationships/image" Target="../media/image5.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8.wmf"/><Relationship Id="rId5" Type="http://schemas.openxmlformats.org/officeDocument/2006/relationships/oleObject" Target="../embeddings/oleObject9.bin"/><Relationship Id="rId4" Type="http://schemas.openxmlformats.org/officeDocument/2006/relationships/image" Target="../media/image7.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85852" y="359898"/>
            <a:ext cx="7643866" cy="1472184"/>
          </a:xfrm>
        </p:spPr>
        <p:txBody>
          <a:bodyPr/>
          <a:lstStyle/>
          <a:p>
            <a:r>
              <a:rPr kumimoji="1" lang="ja-JP" altLang="en-US" dirty="0" smtClean="0"/>
              <a:t>第１０章　短期の経済分析</a:t>
            </a:r>
            <a:r>
              <a:rPr kumimoji="1" lang="en-US" altLang="ja-JP" dirty="0" smtClean="0"/>
              <a:t>(</a:t>
            </a:r>
            <a:r>
              <a:rPr kumimoji="1" lang="ja-JP" altLang="en-US" dirty="0" smtClean="0"/>
              <a:t>１</a:t>
            </a:r>
            <a:r>
              <a:rPr kumimoji="1" lang="en-US" altLang="ja-JP" dirty="0" smtClean="0"/>
              <a:t>)</a:t>
            </a:r>
            <a:endParaRPr kumimoji="1" lang="ja-JP" altLang="en-US" dirty="0"/>
          </a:p>
        </p:txBody>
      </p:sp>
      <p:sp>
        <p:nvSpPr>
          <p:cNvPr id="3" name="サブタイトル 2"/>
          <p:cNvSpPr>
            <a:spLocks noGrp="1"/>
          </p:cNvSpPr>
          <p:nvPr>
            <p:ph type="subTitle" idx="1"/>
          </p:nvPr>
        </p:nvSpPr>
        <p:spPr/>
        <p:txBody>
          <a:bodyPr/>
          <a:lstStyle/>
          <a:p>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正方形/長方形 26"/>
          <p:cNvSpPr/>
          <p:nvPr/>
        </p:nvSpPr>
        <p:spPr>
          <a:xfrm>
            <a:off x="0" y="1071546"/>
            <a:ext cx="5357818" cy="442915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a:xfrm>
            <a:off x="1285852" y="0"/>
            <a:ext cx="7498080" cy="1143000"/>
          </a:xfrm>
        </p:spPr>
        <p:txBody>
          <a:bodyPr/>
          <a:lstStyle/>
          <a:p>
            <a:r>
              <a:rPr lang="en-US" altLang="ja-JP" dirty="0" smtClean="0"/>
              <a:t>10.1.1</a:t>
            </a:r>
            <a:r>
              <a:rPr lang="ja-JP" altLang="en-US" dirty="0" smtClean="0"/>
              <a:t>　ＩＳ曲線</a:t>
            </a:r>
            <a:endParaRPr kumimoji="1" lang="ja-JP" altLang="en-US" dirty="0"/>
          </a:p>
        </p:txBody>
      </p:sp>
      <p:cxnSp>
        <p:nvCxnSpPr>
          <p:cNvPr id="5" name="直線矢印コネクタ 4"/>
          <p:cNvCxnSpPr/>
          <p:nvPr/>
        </p:nvCxnSpPr>
        <p:spPr>
          <a:xfrm>
            <a:off x="642910" y="5000636"/>
            <a:ext cx="37862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rot="5400000" flipH="1" flipV="1">
            <a:off x="-1106527" y="3249611"/>
            <a:ext cx="35004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4572000" y="4857760"/>
            <a:ext cx="500066"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kumimoji="1" lang="ja-JP" altLang="en-US" dirty="0" smtClean="0"/>
              <a:t>Ｙ</a:t>
            </a:r>
            <a:endParaRPr kumimoji="1" lang="ja-JP" altLang="en-US" dirty="0"/>
          </a:p>
        </p:txBody>
      </p:sp>
      <p:sp>
        <p:nvSpPr>
          <p:cNvPr id="11" name="テキスト ボックス 10"/>
          <p:cNvSpPr txBox="1"/>
          <p:nvPr/>
        </p:nvSpPr>
        <p:spPr>
          <a:xfrm>
            <a:off x="214282" y="1000108"/>
            <a:ext cx="2000264"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kumimoji="1" lang="ja-JP" altLang="en-US" dirty="0" smtClean="0"/>
              <a:t>Ｃ</a:t>
            </a:r>
            <a:r>
              <a:rPr kumimoji="1" lang="en-US" altLang="ja-JP" dirty="0" smtClean="0"/>
              <a:t>(</a:t>
            </a:r>
            <a:r>
              <a:rPr kumimoji="1" lang="ja-JP" altLang="en-US" dirty="0" smtClean="0"/>
              <a:t>消費</a:t>
            </a:r>
            <a:r>
              <a:rPr kumimoji="1" lang="en-US" altLang="ja-JP" dirty="0" smtClean="0"/>
              <a:t>)</a:t>
            </a:r>
            <a:r>
              <a:rPr kumimoji="1" lang="ja-JP" altLang="en-US" dirty="0" err="1" smtClean="0"/>
              <a:t>，</a:t>
            </a:r>
            <a:r>
              <a:rPr kumimoji="1" lang="ja-JP" altLang="en-US" dirty="0" smtClean="0"/>
              <a:t>総需要</a:t>
            </a:r>
            <a:endParaRPr kumimoji="1" lang="ja-JP" altLang="en-US" dirty="0"/>
          </a:p>
        </p:txBody>
      </p:sp>
      <p:cxnSp>
        <p:nvCxnSpPr>
          <p:cNvPr id="13" name="直線コネクタ 12"/>
          <p:cNvCxnSpPr/>
          <p:nvPr/>
        </p:nvCxnSpPr>
        <p:spPr>
          <a:xfrm flipV="1">
            <a:off x="642910" y="1643050"/>
            <a:ext cx="3500462" cy="3357586"/>
          </a:xfrm>
          <a:prstGeom prst="line">
            <a:avLst/>
          </a:prstGeom>
        </p:spPr>
        <p:style>
          <a:lnRef idx="2">
            <a:schemeClr val="accent1"/>
          </a:lnRef>
          <a:fillRef idx="0">
            <a:schemeClr val="accent1"/>
          </a:fillRef>
          <a:effectRef idx="1">
            <a:schemeClr val="accent1"/>
          </a:effectRef>
          <a:fontRef idx="minor">
            <a:schemeClr val="tx1"/>
          </a:fontRef>
        </p:style>
      </p:cxnSp>
      <p:sp>
        <p:nvSpPr>
          <p:cNvPr id="14" name="円弧 13"/>
          <p:cNvSpPr/>
          <p:nvPr/>
        </p:nvSpPr>
        <p:spPr>
          <a:xfrm>
            <a:off x="714348" y="4572008"/>
            <a:ext cx="714380" cy="78581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5" name="テキスト ボックス 14"/>
          <p:cNvSpPr txBox="1"/>
          <p:nvPr/>
        </p:nvSpPr>
        <p:spPr>
          <a:xfrm>
            <a:off x="1428728" y="4572008"/>
            <a:ext cx="785818" cy="369332"/>
          </a:xfrm>
          <a:prstGeom prst="rect">
            <a:avLst/>
          </a:prstGeom>
          <a:noFill/>
        </p:spPr>
        <p:txBody>
          <a:bodyPr wrap="square" rtlCol="0">
            <a:spAutoFit/>
          </a:bodyPr>
          <a:lstStyle/>
          <a:p>
            <a:r>
              <a:rPr kumimoji="1" lang="en-US" altLang="ja-JP" dirty="0" smtClean="0"/>
              <a:t>45</a:t>
            </a:r>
            <a:r>
              <a:rPr lang="en-US" altLang="ja-JP" dirty="0" smtClean="0"/>
              <a:t>°</a:t>
            </a:r>
            <a:endParaRPr kumimoji="1" lang="ja-JP" altLang="en-US" dirty="0"/>
          </a:p>
        </p:txBody>
      </p:sp>
      <p:cxnSp>
        <p:nvCxnSpPr>
          <p:cNvPr id="17" name="直線コネクタ 16"/>
          <p:cNvCxnSpPr/>
          <p:nvPr/>
        </p:nvCxnSpPr>
        <p:spPr>
          <a:xfrm flipV="1">
            <a:off x="642910" y="3143248"/>
            <a:ext cx="3857652" cy="1285884"/>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18" name="直線コネクタ 17"/>
          <p:cNvCxnSpPr/>
          <p:nvPr/>
        </p:nvCxnSpPr>
        <p:spPr>
          <a:xfrm flipV="1">
            <a:off x="642910" y="1928802"/>
            <a:ext cx="3857652" cy="1285884"/>
          </a:xfrm>
          <a:prstGeom prst="line">
            <a:avLst/>
          </a:prstGeom>
          <a:ln w="38100"/>
        </p:spPr>
        <p:style>
          <a:lnRef idx="3">
            <a:schemeClr val="dk1"/>
          </a:lnRef>
          <a:fillRef idx="0">
            <a:schemeClr val="dk1"/>
          </a:fillRef>
          <a:effectRef idx="2">
            <a:schemeClr val="dk1"/>
          </a:effectRef>
          <a:fontRef idx="minor">
            <a:schemeClr val="tx1"/>
          </a:fontRef>
        </p:style>
      </p:cxnSp>
      <p:cxnSp>
        <p:nvCxnSpPr>
          <p:cNvPr id="20" name="直線矢印コネクタ 19"/>
          <p:cNvCxnSpPr/>
          <p:nvPr/>
        </p:nvCxnSpPr>
        <p:spPr>
          <a:xfrm rot="5400000" flipH="1" flipV="1">
            <a:off x="3786182" y="2571744"/>
            <a:ext cx="1000132"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4429124" y="2357430"/>
            <a:ext cx="571504" cy="369332"/>
          </a:xfrm>
          <a:prstGeom prst="rect">
            <a:avLst/>
          </a:prstGeom>
          <a:noFill/>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I+G</a:t>
            </a:r>
            <a:endParaRPr kumimoji="1" lang="ja-JP" altLang="en-US" dirty="0"/>
          </a:p>
        </p:txBody>
      </p:sp>
      <p:sp>
        <p:nvSpPr>
          <p:cNvPr id="22" name="テキスト ボックス 21"/>
          <p:cNvSpPr txBox="1"/>
          <p:nvPr/>
        </p:nvSpPr>
        <p:spPr>
          <a:xfrm>
            <a:off x="4572000" y="2928934"/>
            <a:ext cx="357190"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C</a:t>
            </a:r>
            <a:endParaRPr kumimoji="1" lang="ja-JP" altLang="en-US" dirty="0"/>
          </a:p>
        </p:txBody>
      </p:sp>
      <p:sp>
        <p:nvSpPr>
          <p:cNvPr id="25" name="テキスト ボックス 24"/>
          <p:cNvSpPr txBox="1"/>
          <p:nvPr/>
        </p:nvSpPr>
        <p:spPr>
          <a:xfrm>
            <a:off x="4572000" y="1785926"/>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30000" dirty="0" smtClean="0"/>
              <a:t>D</a:t>
            </a:r>
            <a:endParaRPr kumimoji="1" lang="ja-JP" altLang="en-US" baseline="30000" dirty="0"/>
          </a:p>
        </p:txBody>
      </p:sp>
      <p:sp>
        <p:nvSpPr>
          <p:cNvPr id="28" name="テキスト ボックス 27"/>
          <p:cNvSpPr txBox="1"/>
          <p:nvPr/>
        </p:nvSpPr>
        <p:spPr>
          <a:xfrm>
            <a:off x="5500694" y="1571612"/>
            <a:ext cx="3643306" cy="400110"/>
          </a:xfrm>
          <a:prstGeom prst="rect">
            <a:avLst/>
          </a:prstGeom>
          <a:noFill/>
        </p:spPr>
        <p:txBody>
          <a:bodyPr wrap="square" rtlCol="0">
            <a:spAutoFit/>
          </a:bodyPr>
          <a:lstStyle/>
          <a:p>
            <a:r>
              <a:rPr kumimoji="1" lang="ja-JP" altLang="en-US" sz="2000" dirty="0" smtClean="0"/>
              <a:t>　</a:t>
            </a:r>
            <a:r>
              <a:rPr kumimoji="1" lang="en-US" altLang="ja-JP" sz="2000" dirty="0" smtClean="0"/>
              <a:t>Y</a:t>
            </a:r>
            <a:r>
              <a:rPr kumimoji="1" lang="en-US" altLang="ja-JP" sz="2000" baseline="30000" dirty="0" smtClean="0"/>
              <a:t>D</a:t>
            </a:r>
            <a:r>
              <a:rPr kumimoji="1" lang="ja-JP" altLang="en-US" sz="2000" dirty="0" smtClean="0"/>
              <a:t> 　</a:t>
            </a:r>
            <a:r>
              <a:rPr kumimoji="1" lang="en-US" altLang="ja-JP" sz="2000" dirty="0" smtClean="0"/>
              <a:t>=</a:t>
            </a:r>
            <a:r>
              <a:rPr kumimoji="1" lang="ja-JP" altLang="en-US" sz="2000" dirty="0" smtClean="0"/>
              <a:t>　</a:t>
            </a:r>
            <a:r>
              <a:rPr kumimoji="1" lang="en-US" altLang="ja-JP" sz="2000" dirty="0" smtClean="0"/>
              <a:t>C</a:t>
            </a:r>
            <a:r>
              <a:rPr kumimoji="1" lang="ja-JP" altLang="en-US" sz="2000" dirty="0" smtClean="0"/>
              <a:t>　＋ 　</a:t>
            </a:r>
            <a:r>
              <a:rPr kumimoji="1" lang="en-US" altLang="ja-JP" sz="2000" dirty="0" smtClean="0"/>
              <a:t>I</a:t>
            </a:r>
            <a:r>
              <a:rPr kumimoji="1" lang="ja-JP" altLang="en-US" sz="2000" dirty="0" smtClean="0"/>
              <a:t>　＋　</a:t>
            </a:r>
            <a:r>
              <a:rPr kumimoji="1" lang="en-US" altLang="ja-JP" sz="2000" dirty="0" smtClean="0"/>
              <a:t>G</a:t>
            </a:r>
            <a:endParaRPr kumimoji="1" lang="ja-JP" altLang="en-US" sz="2000" dirty="0"/>
          </a:p>
        </p:txBody>
      </p:sp>
      <p:sp>
        <p:nvSpPr>
          <p:cNvPr id="29" name="左中かっこ 28"/>
          <p:cNvSpPr/>
          <p:nvPr/>
        </p:nvSpPr>
        <p:spPr>
          <a:xfrm rot="16200000">
            <a:off x="8286776" y="1571612"/>
            <a:ext cx="214314" cy="107157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30" name="テキスト ボックス 29"/>
          <p:cNvSpPr txBox="1"/>
          <p:nvPr/>
        </p:nvSpPr>
        <p:spPr>
          <a:xfrm>
            <a:off x="8001024" y="2285992"/>
            <a:ext cx="857256" cy="369332"/>
          </a:xfrm>
          <a:prstGeom prst="rect">
            <a:avLst/>
          </a:prstGeom>
          <a:noFill/>
        </p:spPr>
        <p:txBody>
          <a:bodyPr wrap="square" rtlCol="0">
            <a:spAutoFit/>
          </a:bodyPr>
          <a:lstStyle/>
          <a:p>
            <a:r>
              <a:rPr kumimoji="1" lang="ja-JP" altLang="en-US" dirty="0" smtClean="0"/>
              <a:t>一定</a:t>
            </a:r>
            <a:endParaRPr kumimoji="1" lang="ja-JP" altLang="en-US" dirty="0"/>
          </a:p>
        </p:txBody>
      </p:sp>
      <p:sp>
        <p:nvSpPr>
          <p:cNvPr id="31" name="テキスト ボックス 30"/>
          <p:cNvSpPr txBox="1"/>
          <p:nvPr/>
        </p:nvSpPr>
        <p:spPr>
          <a:xfrm>
            <a:off x="5500694" y="1142984"/>
            <a:ext cx="928694" cy="369332"/>
          </a:xfrm>
          <a:prstGeom prst="rect">
            <a:avLst/>
          </a:prstGeom>
          <a:noFill/>
        </p:spPr>
        <p:txBody>
          <a:bodyPr wrap="square" rtlCol="0">
            <a:spAutoFit/>
          </a:bodyPr>
          <a:lstStyle/>
          <a:p>
            <a:r>
              <a:rPr kumimoji="1" lang="ja-JP" altLang="en-US" dirty="0" smtClean="0">
                <a:solidFill>
                  <a:srgbClr val="C00000"/>
                </a:solidFill>
              </a:rPr>
              <a:t>総需要</a:t>
            </a:r>
            <a:endParaRPr kumimoji="1" lang="ja-JP" altLang="en-US" dirty="0">
              <a:solidFill>
                <a:srgbClr val="C00000"/>
              </a:solidFill>
            </a:endParaRPr>
          </a:p>
        </p:txBody>
      </p:sp>
      <p:sp>
        <p:nvSpPr>
          <p:cNvPr id="32" name="テキスト ボックス 31"/>
          <p:cNvSpPr txBox="1"/>
          <p:nvPr/>
        </p:nvSpPr>
        <p:spPr>
          <a:xfrm>
            <a:off x="4071934" y="1214422"/>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30000" dirty="0" smtClean="0"/>
              <a:t>S</a:t>
            </a:r>
            <a:endParaRPr kumimoji="1" lang="ja-JP" altLang="en-US" baseline="30000" dirty="0"/>
          </a:p>
        </p:txBody>
      </p:sp>
      <p:sp>
        <p:nvSpPr>
          <p:cNvPr id="33" name="テキスト ボックス 32"/>
          <p:cNvSpPr txBox="1"/>
          <p:nvPr/>
        </p:nvSpPr>
        <p:spPr>
          <a:xfrm>
            <a:off x="5500694" y="3071810"/>
            <a:ext cx="3643306" cy="400110"/>
          </a:xfrm>
          <a:prstGeom prst="rect">
            <a:avLst/>
          </a:prstGeom>
          <a:noFill/>
        </p:spPr>
        <p:txBody>
          <a:bodyPr wrap="square" rtlCol="0">
            <a:spAutoFit/>
          </a:bodyPr>
          <a:lstStyle/>
          <a:p>
            <a:r>
              <a:rPr kumimoji="1" lang="ja-JP" altLang="en-US" sz="2000" dirty="0" smtClean="0"/>
              <a:t>　</a:t>
            </a:r>
            <a:r>
              <a:rPr kumimoji="1" lang="en-US" altLang="ja-JP" sz="2000" dirty="0" smtClean="0"/>
              <a:t>Y</a:t>
            </a:r>
            <a:r>
              <a:rPr lang="en-US" altLang="ja-JP" sz="2000" baseline="30000" dirty="0" smtClean="0"/>
              <a:t>S</a:t>
            </a:r>
            <a:r>
              <a:rPr kumimoji="1" lang="ja-JP" altLang="en-US" sz="2000" dirty="0" smtClean="0"/>
              <a:t> 　＝　</a:t>
            </a:r>
            <a:r>
              <a:rPr kumimoji="1" lang="en-US" altLang="ja-JP" sz="2000" dirty="0" smtClean="0"/>
              <a:t>Y</a:t>
            </a:r>
            <a:r>
              <a:rPr kumimoji="1" lang="en-US" altLang="ja-JP" sz="2000" baseline="30000" dirty="0" smtClean="0"/>
              <a:t>D</a:t>
            </a:r>
            <a:r>
              <a:rPr kumimoji="1" lang="ja-JP" altLang="en-US" sz="2000" dirty="0" smtClean="0"/>
              <a:t>　</a:t>
            </a:r>
            <a:r>
              <a:rPr kumimoji="1" lang="en-US" altLang="ja-JP" sz="2000" dirty="0" smtClean="0"/>
              <a:t>=C</a:t>
            </a:r>
            <a:r>
              <a:rPr kumimoji="1" lang="ja-JP" altLang="en-US" sz="2000" dirty="0" smtClean="0"/>
              <a:t>＋</a:t>
            </a:r>
            <a:r>
              <a:rPr kumimoji="1" lang="en-US" altLang="ja-JP" sz="2000" dirty="0" smtClean="0"/>
              <a:t>I</a:t>
            </a:r>
            <a:r>
              <a:rPr kumimoji="1" lang="ja-JP" altLang="en-US" sz="2000" dirty="0" smtClean="0"/>
              <a:t>＋</a:t>
            </a:r>
            <a:r>
              <a:rPr kumimoji="1" lang="en-US" altLang="ja-JP" sz="2000" dirty="0" smtClean="0"/>
              <a:t>G</a:t>
            </a:r>
            <a:endParaRPr kumimoji="1" lang="ja-JP" altLang="en-US" sz="2000" dirty="0"/>
          </a:p>
        </p:txBody>
      </p:sp>
      <p:sp>
        <p:nvSpPr>
          <p:cNvPr id="34" name="テキスト ボックス 33"/>
          <p:cNvSpPr txBox="1"/>
          <p:nvPr/>
        </p:nvSpPr>
        <p:spPr>
          <a:xfrm>
            <a:off x="6643702" y="2714620"/>
            <a:ext cx="928694" cy="369332"/>
          </a:xfrm>
          <a:prstGeom prst="rect">
            <a:avLst/>
          </a:prstGeom>
          <a:noFill/>
        </p:spPr>
        <p:txBody>
          <a:bodyPr wrap="square" rtlCol="0">
            <a:spAutoFit/>
          </a:bodyPr>
          <a:lstStyle/>
          <a:p>
            <a:r>
              <a:rPr kumimoji="1" lang="ja-JP" altLang="en-US" dirty="0" smtClean="0">
                <a:solidFill>
                  <a:srgbClr val="C00000"/>
                </a:solidFill>
              </a:rPr>
              <a:t>総需要</a:t>
            </a:r>
            <a:endParaRPr kumimoji="1" lang="ja-JP" altLang="en-US" dirty="0">
              <a:solidFill>
                <a:srgbClr val="C00000"/>
              </a:solidFill>
            </a:endParaRPr>
          </a:p>
        </p:txBody>
      </p:sp>
      <p:sp>
        <p:nvSpPr>
          <p:cNvPr id="35" name="テキスト ボックス 34"/>
          <p:cNvSpPr txBox="1"/>
          <p:nvPr/>
        </p:nvSpPr>
        <p:spPr>
          <a:xfrm>
            <a:off x="5500694" y="2714620"/>
            <a:ext cx="928694" cy="369332"/>
          </a:xfrm>
          <a:prstGeom prst="rect">
            <a:avLst/>
          </a:prstGeom>
          <a:noFill/>
        </p:spPr>
        <p:txBody>
          <a:bodyPr wrap="square" rtlCol="0">
            <a:spAutoFit/>
          </a:bodyPr>
          <a:lstStyle/>
          <a:p>
            <a:r>
              <a:rPr kumimoji="1" lang="ja-JP" altLang="en-US" dirty="0" smtClean="0">
                <a:solidFill>
                  <a:srgbClr val="002060"/>
                </a:solidFill>
              </a:rPr>
              <a:t>総供給</a:t>
            </a:r>
            <a:endParaRPr kumimoji="1" lang="ja-JP" altLang="en-US" dirty="0">
              <a:solidFill>
                <a:srgbClr val="002060"/>
              </a:solidFill>
            </a:endParaRPr>
          </a:p>
        </p:txBody>
      </p:sp>
      <p:sp>
        <p:nvSpPr>
          <p:cNvPr id="36" name="テキスト ボックス 35"/>
          <p:cNvSpPr txBox="1"/>
          <p:nvPr/>
        </p:nvSpPr>
        <p:spPr>
          <a:xfrm>
            <a:off x="5786446" y="3500438"/>
            <a:ext cx="2857520" cy="369332"/>
          </a:xfrm>
          <a:prstGeom prst="rect">
            <a:avLst/>
          </a:prstGeom>
          <a:noFill/>
        </p:spPr>
        <p:txBody>
          <a:bodyPr wrap="square" rtlCol="0">
            <a:spAutoFit/>
          </a:bodyPr>
          <a:lstStyle/>
          <a:p>
            <a:r>
              <a:rPr kumimoji="1" lang="ja-JP" altLang="en-US" dirty="0" smtClean="0"/>
              <a:t>の</a:t>
            </a:r>
            <a:r>
              <a:rPr kumimoji="1" lang="ja-JP" altLang="en-US" dirty="0" smtClean="0"/>
              <a:t>とき、</a:t>
            </a:r>
            <a:r>
              <a:rPr kumimoji="1" lang="en-US" altLang="ja-JP" dirty="0" smtClean="0"/>
              <a:t>(</a:t>
            </a:r>
            <a:r>
              <a:rPr kumimoji="1" lang="en-US" altLang="ja-JP" dirty="0" smtClean="0"/>
              <a:t>10.1)</a:t>
            </a:r>
            <a:r>
              <a:rPr kumimoji="1" lang="ja-JP" altLang="en-US" dirty="0" smtClean="0"/>
              <a:t>式が成立</a:t>
            </a:r>
            <a:endParaRPr kumimoji="1" lang="ja-JP" altLang="en-US" dirty="0"/>
          </a:p>
        </p:txBody>
      </p:sp>
      <p:sp>
        <p:nvSpPr>
          <p:cNvPr id="37" name="テキスト ボックス 36"/>
          <p:cNvSpPr txBox="1"/>
          <p:nvPr/>
        </p:nvSpPr>
        <p:spPr>
          <a:xfrm>
            <a:off x="5572132" y="4143380"/>
            <a:ext cx="2643206" cy="369332"/>
          </a:xfrm>
          <a:prstGeom prst="rect">
            <a:avLst/>
          </a:prstGeom>
          <a:noFill/>
        </p:spPr>
        <p:txBody>
          <a:bodyPr wrap="square" rtlCol="0">
            <a:spAutoFit/>
          </a:bodyPr>
          <a:lstStyle/>
          <a:p>
            <a:r>
              <a:rPr kumimoji="1" lang="en-US" altLang="ja-JP" dirty="0" smtClean="0"/>
              <a:t>Y=Y</a:t>
            </a:r>
            <a:r>
              <a:rPr kumimoji="1" lang="ja-JP" altLang="en-US" baseline="-25000" dirty="0" smtClean="0"/>
              <a:t>０</a:t>
            </a:r>
            <a:r>
              <a:rPr lang="ja-JP" altLang="en-US" dirty="0" smtClean="0"/>
              <a:t>のとき</a:t>
            </a:r>
            <a:endParaRPr kumimoji="1" lang="ja-JP" altLang="en-US" baseline="-25000" dirty="0"/>
          </a:p>
        </p:txBody>
      </p:sp>
      <p:cxnSp>
        <p:nvCxnSpPr>
          <p:cNvPr id="39" name="直線コネクタ 38"/>
          <p:cNvCxnSpPr/>
          <p:nvPr/>
        </p:nvCxnSpPr>
        <p:spPr>
          <a:xfrm rot="5400000" flipH="1" flipV="1">
            <a:off x="1142182" y="3786190"/>
            <a:ext cx="2429686" cy="794"/>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2143108" y="5072074"/>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Y</a:t>
            </a:r>
            <a:r>
              <a:rPr kumimoji="1" lang="en-US" altLang="ja-JP" baseline="-25000" dirty="0" smtClean="0"/>
              <a:t>0</a:t>
            </a:r>
            <a:endParaRPr kumimoji="1" lang="ja-JP" altLang="en-US" baseline="-25000" dirty="0"/>
          </a:p>
        </p:txBody>
      </p:sp>
      <p:sp>
        <p:nvSpPr>
          <p:cNvPr id="42" name="テキスト ボックス 41"/>
          <p:cNvSpPr txBox="1"/>
          <p:nvPr/>
        </p:nvSpPr>
        <p:spPr>
          <a:xfrm>
            <a:off x="214282" y="3214686"/>
            <a:ext cx="50003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Y</a:t>
            </a:r>
            <a:r>
              <a:rPr kumimoji="1" lang="en-US" altLang="ja-JP" baseline="-25000" dirty="0" smtClean="0"/>
              <a:t>0</a:t>
            </a:r>
            <a:endParaRPr kumimoji="1" lang="ja-JP" altLang="en-US" baseline="-25000" dirty="0"/>
          </a:p>
        </p:txBody>
      </p:sp>
      <p:cxnSp>
        <p:nvCxnSpPr>
          <p:cNvPr id="44" name="直線コネクタ 43"/>
          <p:cNvCxnSpPr/>
          <p:nvPr/>
        </p:nvCxnSpPr>
        <p:spPr>
          <a:xfrm rot="10800000">
            <a:off x="642910" y="3357562"/>
            <a:ext cx="1714512" cy="1588"/>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2071670" y="2214554"/>
            <a:ext cx="357190"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A</a:t>
            </a:r>
            <a:endParaRPr kumimoji="1" lang="ja-JP" altLang="en-US" dirty="0"/>
          </a:p>
        </p:txBody>
      </p:sp>
      <p:sp>
        <p:nvSpPr>
          <p:cNvPr id="46" name="テキスト ボックス 45"/>
          <p:cNvSpPr txBox="1"/>
          <p:nvPr/>
        </p:nvSpPr>
        <p:spPr>
          <a:xfrm>
            <a:off x="2071670" y="3000372"/>
            <a:ext cx="357190"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B</a:t>
            </a:r>
            <a:endParaRPr kumimoji="1" lang="ja-JP" altLang="en-US" dirty="0"/>
          </a:p>
        </p:txBody>
      </p:sp>
      <p:sp>
        <p:nvSpPr>
          <p:cNvPr id="47" name="フローチャート : 結合子 46"/>
          <p:cNvSpPr/>
          <p:nvPr/>
        </p:nvSpPr>
        <p:spPr>
          <a:xfrm>
            <a:off x="2285984" y="3286124"/>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ローチャート : 結合子 47"/>
          <p:cNvSpPr/>
          <p:nvPr/>
        </p:nvSpPr>
        <p:spPr>
          <a:xfrm>
            <a:off x="2285984" y="2571744"/>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右中かっこ 48"/>
          <p:cNvSpPr/>
          <p:nvPr/>
        </p:nvSpPr>
        <p:spPr>
          <a:xfrm>
            <a:off x="2500298" y="2643182"/>
            <a:ext cx="214314" cy="2357454"/>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0" name="左中かっこ 49"/>
          <p:cNvSpPr/>
          <p:nvPr/>
        </p:nvSpPr>
        <p:spPr>
          <a:xfrm>
            <a:off x="2143108" y="3429000"/>
            <a:ext cx="142876" cy="157163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2" name="テキスト ボックス 51"/>
          <p:cNvSpPr txBox="1"/>
          <p:nvPr/>
        </p:nvSpPr>
        <p:spPr>
          <a:xfrm>
            <a:off x="1214414" y="4071942"/>
            <a:ext cx="928694" cy="369332"/>
          </a:xfrm>
          <a:prstGeom prst="rect">
            <a:avLst/>
          </a:prstGeom>
          <a:noFill/>
          <a:ln>
            <a:solidFill>
              <a:schemeClr val="tx1"/>
            </a:solidFill>
          </a:ln>
        </p:spPr>
        <p:txBody>
          <a:bodyPr wrap="square" rtlCol="0">
            <a:spAutoFit/>
          </a:bodyPr>
          <a:lstStyle/>
          <a:p>
            <a:r>
              <a:rPr kumimoji="1" lang="ja-JP" altLang="en-US" dirty="0" smtClean="0">
                <a:solidFill>
                  <a:srgbClr val="002060"/>
                </a:solidFill>
              </a:rPr>
              <a:t>総供給</a:t>
            </a:r>
            <a:endParaRPr kumimoji="1" lang="ja-JP" altLang="en-US" dirty="0">
              <a:solidFill>
                <a:srgbClr val="002060"/>
              </a:solidFill>
            </a:endParaRPr>
          </a:p>
        </p:txBody>
      </p:sp>
      <p:sp>
        <p:nvSpPr>
          <p:cNvPr id="53" name="テキスト ボックス 52"/>
          <p:cNvSpPr txBox="1"/>
          <p:nvPr/>
        </p:nvSpPr>
        <p:spPr>
          <a:xfrm>
            <a:off x="6000760" y="4572008"/>
            <a:ext cx="2428892"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Y</a:t>
            </a:r>
            <a:r>
              <a:rPr kumimoji="1" lang="en-US" altLang="ja-JP" baseline="-25000" dirty="0" smtClean="0"/>
              <a:t>0</a:t>
            </a:r>
            <a:r>
              <a:rPr kumimoji="1" lang="ja-JP" altLang="en-US" baseline="-25000" dirty="0" smtClean="0"/>
              <a:t>　</a:t>
            </a:r>
            <a:r>
              <a:rPr lang="ja-JP" altLang="en-US" dirty="0" smtClean="0"/>
              <a:t>＜　</a:t>
            </a:r>
            <a:r>
              <a:rPr lang="en-US" altLang="ja-JP" dirty="0" smtClean="0"/>
              <a:t>C</a:t>
            </a:r>
            <a:r>
              <a:rPr lang="ja-JP" altLang="en-US" dirty="0" smtClean="0"/>
              <a:t>＋</a:t>
            </a:r>
            <a:r>
              <a:rPr lang="en-US" altLang="ja-JP" dirty="0" smtClean="0"/>
              <a:t>I</a:t>
            </a:r>
            <a:r>
              <a:rPr lang="ja-JP" altLang="en-US" dirty="0" smtClean="0"/>
              <a:t>＋</a:t>
            </a:r>
            <a:r>
              <a:rPr lang="en-US" altLang="ja-JP" dirty="0" smtClean="0"/>
              <a:t>G</a:t>
            </a:r>
            <a:endParaRPr kumimoji="1" lang="ja-JP" altLang="en-US" baseline="-25000" dirty="0"/>
          </a:p>
        </p:txBody>
      </p:sp>
      <p:sp>
        <p:nvSpPr>
          <p:cNvPr id="54" name="テキスト ボックス 53"/>
          <p:cNvSpPr txBox="1"/>
          <p:nvPr/>
        </p:nvSpPr>
        <p:spPr>
          <a:xfrm>
            <a:off x="5572132" y="4929198"/>
            <a:ext cx="928694" cy="369332"/>
          </a:xfrm>
          <a:prstGeom prst="rect">
            <a:avLst/>
          </a:prstGeom>
          <a:noFill/>
        </p:spPr>
        <p:txBody>
          <a:bodyPr wrap="square" rtlCol="0">
            <a:spAutoFit/>
          </a:bodyPr>
          <a:lstStyle/>
          <a:p>
            <a:r>
              <a:rPr kumimoji="1" lang="ja-JP" altLang="en-US" dirty="0" smtClean="0">
                <a:solidFill>
                  <a:srgbClr val="002060"/>
                </a:solidFill>
              </a:rPr>
              <a:t>総供給</a:t>
            </a:r>
            <a:endParaRPr kumimoji="1" lang="ja-JP" altLang="en-US" dirty="0">
              <a:solidFill>
                <a:srgbClr val="002060"/>
              </a:solidFill>
            </a:endParaRPr>
          </a:p>
        </p:txBody>
      </p:sp>
      <p:sp>
        <p:nvSpPr>
          <p:cNvPr id="55" name="テキスト ボックス 54"/>
          <p:cNvSpPr txBox="1"/>
          <p:nvPr/>
        </p:nvSpPr>
        <p:spPr>
          <a:xfrm>
            <a:off x="6929454" y="4929198"/>
            <a:ext cx="928694" cy="369332"/>
          </a:xfrm>
          <a:prstGeom prst="rect">
            <a:avLst/>
          </a:prstGeom>
          <a:noFill/>
        </p:spPr>
        <p:txBody>
          <a:bodyPr wrap="square" rtlCol="0">
            <a:spAutoFit/>
          </a:bodyPr>
          <a:lstStyle/>
          <a:p>
            <a:r>
              <a:rPr kumimoji="1" lang="ja-JP" altLang="en-US" dirty="0" smtClean="0">
                <a:solidFill>
                  <a:srgbClr val="C00000"/>
                </a:solidFill>
              </a:rPr>
              <a:t>総需要</a:t>
            </a:r>
            <a:endParaRPr kumimoji="1" lang="ja-JP" altLang="en-US" dirty="0">
              <a:solidFill>
                <a:srgbClr val="C00000"/>
              </a:solidFill>
            </a:endParaRPr>
          </a:p>
        </p:txBody>
      </p:sp>
      <p:sp>
        <p:nvSpPr>
          <p:cNvPr id="56" name="テキスト ボックス 55"/>
          <p:cNvSpPr txBox="1"/>
          <p:nvPr/>
        </p:nvSpPr>
        <p:spPr>
          <a:xfrm>
            <a:off x="1285852" y="5786454"/>
            <a:ext cx="7000924" cy="830997"/>
          </a:xfrm>
          <a:prstGeom prst="rect">
            <a:avLst/>
          </a:prstGeom>
          <a:noFill/>
        </p:spPr>
        <p:txBody>
          <a:bodyPr wrap="square" rtlCol="0">
            <a:spAutoFit/>
          </a:bodyPr>
          <a:lstStyle/>
          <a:p>
            <a:r>
              <a:rPr kumimoji="1" lang="ja-JP" altLang="en-US" sz="2400" dirty="0" smtClean="0"/>
              <a:t>財・サービス市場の</a:t>
            </a:r>
            <a:r>
              <a:rPr kumimoji="1" lang="ja-JP" altLang="en-US" sz="2400" dirty="0" smtClean="0">
                <a:solidFill>
                  <a:srgbClr val="C00000"/>
                </a:solidFill>
              </a:rPr>
              <a:t>需要</a:t>
            </a:r>
            <a:r>
              <a:rPr kumimoji="1" lang="ja-JP" altLang="en-US" sz="2400" dirty="0" smtClean="0"/>
              <a:t>と</a:t>
            </a:r>
            <a:r>
              <a:rPr kumimoji="1" lang="ja-JP" altLang="en-US" sz="2400" dirty="0" smtClean="0">
                <a:solidFill>
                  <a:srgbClr val="3333CC"/>
                </a:solidFill>
              </a:rPr>
              <a:t>供給</a:t>
            </a:r>
            <a:r>
              <a:rPr kumimoji="1" lang="ja-JP" altLang="en-US" sz="2400" dirty="0" smtClean="0"/>
              <a:t>が一致するのは、</a:t>
            </a:r>
            <a:endParaRPr kumimoji="1" lang="en-US" altLang="ja-JP" sz="2400" dirty="0" smtClean="0"/>
          </a:p>
          <a:p>
            <a:r>
              <a:rPr lang="ja-JP" altLang="en-US" sz="2400" dirty="0" smtClean="0">
                <a:solidFill>
                  <a:srgbClr val="3333CC"/>
                </a:solidFill>
              </a:rPr>
              <a:t>４５</a:t>
            </a:r>
            <a:r>
              <a:rPr lang="en-US" altLang="ja-JP" sz="2400" dirty="0" smtClean="0">
                <a:solidFill>
                  <a:srgbClr val="3333CC"/>
                </a:solidFill>
              </a:rPr>
              <a:t>°</a:t>
            </a:r>
            <a:r>
              <a:rPr lang="ja-JP" altLang="en-US" sz="2400" dirty="0" smtClean="0">
                <a:solidFill>
                  <a:srgbClr val="3333CC"/>
                </a:solidFill>
              </a:rPr>
              <a:t>線（</a:t>
            </a:r>
            <a:r>
              <a:rPr lang="en-US" altLang="ja-JP" sz="2400" dirty="0" smtClean="0">
                <a:solidFill>
                  <a:srgbClr val="3333CC"/>
                </a:solidFill>
              </a:rPr>
              <a:t>Y</a:t>
            </a:r>
            <a:r>
              <a:rPr lang="en-US" altLang="ja-JP" sz="2400" baseline="30000" dirty="0" smtClean="0">
                <a:solidFill>
                  <a:srgbClr val="3333CC"/>
                </a:solidFill>
              </a:rPr>
              <a:t>S</a:t>
            </a:r>
            <a:r>
              <a:rPr lang="ja-JP" altLang="en-US" sz="2400" dirty="0" smtClean="0">
                <a:solidFill>
                  <a:srgbClr val="3333CC"/>
                </a:solidFill>
              </a:rPr>
              <a:t>線）</a:t>
            </a:r>
            <a:r>
              <a:rPr lang="ja-JP" altLang="en-US" sz="2400" dirty="0" smtClean="0"/>
              <a:t>と</a:t>
            </a:r>
            <a:r>
              <a:rPr lang="ja-JP" altLang="en-US" sz="2400" dirty="0" smtClean="0">
                <a:solidFill>
                  <a:srgbClr val="C00000"/>
                </a:solidFill>
              </a:rPr>
              <a:t>総需要（</a:t>
            </a:r>
            <a:r>
              <a:rPr lang="en-US" altLang="ja-JP" sz="2400" dirty="0" smtClean="0">
                <a:solidFill>
                  <a:srgbClr val="C00000"/>
                </a:solidFill>
              </a:rPr>
              <a:t>Y</a:t>
            </a:r>
            <a:r>
              <a:rPr lang="en-US" altLang="ja-JP" sz="2400" baseline="30000" dirty="0" smtClean="0">
                <a:solidFill>
                  <a:srgbClr val="C00000"/>
                </a:solidFill>
              </a:rPr>
              <a:t>D</a:t>
            </a:r>
            <a:r>
              <a:rPr lang="ja-JP" altLang="en-US" sz="2400" dirty="0" smtClean="0">
                <a:solidFill>
                  <a:srgbClr val="C00000"/>
                </a:solidFill>
              </a:rPr>
              <a:t>線）</a:t>
            </a:r>
            <a:r>
              <a:rPr lang="ja-JP" altLang="en-US" sz="2400" dirty="0" smtClean="0"/>
              <a:t>の</a:t>
            </a:r>
            <a:r>
              <a:rPr lang="ja-JP" altLang="en-US" sz="2400" u="sng" dirty="0" smtClean="0"/>
              <a:t>交点</a:t>
            </a:r>
            <a:r>
              <a:rPr lang="en-US" altLang="ja-JP" sz="2400" u="sng" dirty="0" smtClean="0"/>
              <a:t>E</a:t>
            </a:r>
            <a:endParaRPr kumimoji="1" lang="ja-JP" altLang="en-US" sz="2400" u="sng" dirty="0"/>
          </a:p>
        </p:txBody>
      </p:sp>
      <p:sp>
        <p:nvSpPr>
          <p:cNvPr id="57" name="テキスト ボックス 56"/>
          <p:cNvSpPr txBox="1"/>
          <p:nvPr/>
        </p:nvSpPr>
        <p:spPr>
          <a:xfrm>
            <a:off x="3500430" y="5072074"/>
            <a:ext cx="500066"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30000" dirty="0" smtClean="0"/>
              <a:t>e</a:t>
            </a:r>
            <a:endParaRPr kumimoji="1" lang="ja-JP" altLang="en-US" baseline="30000" dirty="0"/>
          </a:p>
        </p:txBody>
      </p:sp>
      <p:sp>
        <p:nvSpPr>
          <p:cNvPr id="58" name="テキスト ボックス 57"/>
          <p:cNvSpPr txBox="1"/>
          <p:nvPr/>
        </p:nvSpPr>
        <p:spPr>
          <a:xfrm>
            <a:off x="214282" y="1928802"/>
            <a:ext cx="500066"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30000" dirty="0" smtClean="0"/>
              <a:t>e</a:t>
            </a:r>
            <a:endParaRPr kumimoji="1" lang="ja-JP" altLang="en-US" baseline="30000" dirty="0"/>
          </a:p>
        </p:txBody>
      </p:sp>
      <p:cxnSp>
        <p:nvCxnSpPr>
          <p:cNvPr id="60" name="直線コネクタ 59"/>
          <p:cNvCxnSpPr/>
          <p:nvPr/>
        </p:nvCxnSpPr>
        <p:spPr>
          <a:xfrm rot="5400000" flipH="1" flipV="1">
            <a:off x="2143902" y="3642520"/>
            <a:ext cx="2714644" cy="1588"/>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2786050" y="3643314"/>
            <a:ext cx="928694" cy="369332"/>
          </a:xfrm>
          <a:prstGeom prst="rect">
            <a:avLst/>
          </a:prstGeom>
          <a:noFill/>
          <a:ln>
            <a:solidFill>
              <a:schemeClr val="tx1"/>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dirty="0" smtClean="0">
                <a:solidFill>
                  <a:srgbClr val="C00000"/>
                </a:solidFill>
              </a:rPr>
              <a:t>総需要</a:t>
            </a:r>
            <a:endParaRPr kumimoji="1" lang="ja-JP" altLang="en-US" dirty="0">
              <a:solidFill>
                <a:srgbClr val="C00000"/>
              </a:solidFill>
            </a:endParaRPr>
          </a:p>
        </p:txBody>
      </p:sp>
      <p:cxnSp>
        <p:nvCxnSpPr>
          <p:cNvPr id="63" name="直線コネクタ 62"/>
          <p:cNvCxnSpPr/>
          <p:nvPr/>
        </p:nvCxnSpPr>
        <p:spPr>
          <a:xfrm rot="10800000">
            <a:off x="642910" y="2214554"/>
            <a:ext cx="2857520" cy="1588"/>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64" name="ドーナツ 63"/>
          <p:cNvSpPr/>
          <p:nvPr/>
        </p:nvSpPr>
        <p:spPr>
          <a:xfrm flipH="1">
            <a:off x="3428992" y="2143116"/>
            <a:ext cx="142876" cy="14287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5" name="テキスト ボックス 64"/>
          <p:cNvSpPr txBox="1"/>
          <p:nvPr/>
        </p:nvSpPr>
        <p:spPr>
          <a:xfrm>
            <a:off x="3214678" y="1785926"/>
            <a:ext cx="357190"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E</a:t>
            </a:r>
            <a:endParaRPr kumimoji="1" lang="ja-JP" altLang="en-US" dirty="0"/>
          </a:p>
        </p:txBody>
      </p:sp>
      <p:sp>
        <p:nvSpPr>
          <p:cNvPr id="59" name="テキスト ボックス 58"/>
          <p:cNvSpPr txBox="1"/>
          <p:nvPr/>
        </p:nvSpPr>
        <p:spPr>
          <a:xfrm>
            <a:off x="5715008" y="285728"/>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kumimoji="1" lang="en-US" altLang="ja-JP" sz="3200" dirty="0" smtClean="0"/>
              <a:t>1</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box(in)">
                                      <p:cBhvr>
                                        <p:cTn id="28" dur="500"/>
                                        <p:tgtEl>
                                          <p:spTgt spid="60"/>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box(in)">
                                      <p:cBhvr>
                                        <p:cTn id="33" dur="500"/>
                                        <p:tgtEl>
                                          <p:spTgt spid="6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500"/>
                                        <p:tgtEl>
                                          <p:spTgt spid="5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grpId="0" nodeType="click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box(in)">
                                      <p:cBhvr>
                                        <p:cTn id="48" dur="500"/>
                                        <p:tgtEl>
                                          <p:spTgt spid="64"/>
                                        </p:tgtEl>
                                      </p:cBhvr>
                                    </p:animEffect>
                                  </p:childTnLst>
                                </p:cTn>
                              </p:par>
                            </p:childTnLst>
                          </p:cTn>
                        </p:par>
                      </p:childTnLst>
                    </p:cTn>
                  </p:par>
                  <p:par>
                    <p:cTn id="49" fill="hold">
                      <p:stCondLst>
                        <p:cond delay="indefinite"/>
                      </p:stCondLst>
                      <p:childTnLst>
                        <p:par>
                          <p:cTn id="50" fill="hold">
                            <p:stCondLst>
                              <p:cond delay="0"/>
                            </p:stCondLst>
                            <p:childTnLst>
                              <p:par>
                                <p:cTn id="51" presetID="8" presetClass="entr" presetSubtype="16" fill="hold" grpId="0" nodeType="click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diamond(in)">
                                      <p:cBhvr>
                                        <p:cTn id="53" dur="500"/>
                                        <p:tgtEl>
                                          <p:spTgt spid="65"/>
                                        </p:tgtEl>
                                      </p:cBhvr>
                                    </p:animEffect>
                                  </p:childTnLst>
                                  <p:subTnLst>
                                    <p:audio>
                                      <p:cMediaNode>
                                        <p:cTn display="0" masterRel="sameClick">
                                          <p:stCondLst>
                                            <p:cond evt="begin" delay="0">
                                              <p:tn val="51"/>
                                            </p:cond>
                                          </p:stCondLst>
                                          <p:endCondLst>
                                            <p:cond evt="onStopAudio" delay="0">
                                              <p:tgtEl>
                                                <p:sldTgt/>
                                              </p:tgtEl>
                                            </p:cond>
                                          </p:endCondLst>
                                        </p:cTn>
                                        <p:tgtEl>
                                          <p:sndTgt r:embed="rId2" name="type.wav"/>
                                        </p:tgtEl>
                                      </p:cMediaNode>
                                    </p:audio>
                                  </p:sub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ntr" presetSubtype="16" fill="hold" grpId="0" nodeType="click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box(in)">
                                      <p:cBhvr>
                                        <p:cTn id="63" dur="500"/>
                                        <p:tgtEl>
                                          <p:spTgt spid="42"/>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grpId="0" nodeType="click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box(in)">
                                      <p:cBhvr>
                                        <p:cTn id="68" dur="500"/>
                                        <p:tgtEl>
                                          <p:spTgt spid="49"/>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grpId="0" nodeType="click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box(in)">
                                      <p:cBhvr>
                                        <p:cTn id="73" dur="500"/>
                                        <p:tgtEl>
                                          <p:spTgt spid="51"/>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grpId="0" nodeType="click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box(in)">
                                      <p:cBhvr>
                                        <p:cTn id="78" dur="500"/>
                                        <p:tgtEl>
                                          <p:spTgt spid="50"/>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grpId="0" nodeType="click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box(in)">
                                      <p:cBhvr>
                                        <p:cTn id="8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animBg="1"/>
      <p:bldP spid="41" grpId="0"/>
      <p:bldP spid="42" grpId="0"/>
      <p:bldP spid="49" grpId="0" animBg="1"/>
      <p:bldP spid="50" grpId="0" animBg="1"/>
      <p:bldP spid="52" grpId="0" animBg="1"/>
      <p:bldP spid="57" grpId="0"/>
      <p:bldP spid="58" grpId="0"/>
      <p:bldP spid="51" grpId="0" animBg="1"/>
      <p:bldP spid="64" grpId="0" animBg="1"/>
      <p:bldP spid="6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1538" y="0"/>
            <a:ext cx="7498080" cy="1143000"/>
          </a:xfrm>
        </p:spPr>
        <p:txBody>
          <a:bodyPr/>
          <a:lstStyle/>
          <a:p>
            <a:r>
              <a:rPr lang="en-US" altLang="ja-JP" dirty="0" smtClean="0"/>
              <a:t>10.1.1</a:t>
            </a:r>
            <a:r>
              <a:rPr lang="ja-JP" altLang="en-US" dirty="0" smtClean="0"/>
              <a:t>　ＩＳ曲線</a:t>
            </a:r>
            <a:endParaRPr kumimoji="1" lang="ja-JP" altLang="en-US" dirty="0"/>
          </a:p>
        </p:txBody>
      </p:sp>
      <p:sp>
        <p:nvSpPr>
          <p:cNvPr id="4" name="テキスト ボックス 3"/>
          <p:cNvSpPr txBox="1"/>
          <p:nvPr/>
        </p:nvSpPr>
        <p:spPr>
          <a:xfrm>
            <a:off x="1142976" y="1142984"/>
            <a:ext cx="1643074"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3200" dirty="0" smtClean="0"/>
              <a:t>第</a:t>
            </a:r>
            <a:r>
              <a:rPr kumimoji="1" lang="en-US" altLang="ja-JP" sz="3200" dirty="0" smtClean="0"/>
              <a:t>2</a:t>
            </a:r>
            <a:r>
              <a:rPr kumimoji="1" lang="ja-JP" altLang="en-US" sz="3200" dirty="0" smtClean="0"/>
              <a:t>段階</a:t>
            </a:r>
            <a:endParaRPr kumimoji="1" lang="ja-JP" altLang="en-US" sz="3200" dirty="0"/>
          </a:p>
        </p:txBody>
      </p:sp>
      <p:sp>
        <p:nvSpPr>
          <p:cNvPr id="5" name="テキスト ボックス 4"/>
          <p:cNvSpPr txBox="1"/>
          <p:nvPr/>
        </p:nvSpPr>
        <p:spPr>
          <a:xfrm>
            <a:off x="3286116" y="1285860"/>
            <a:ext cx="5072098" cy="461665"/>
          </a:xfrm>
          <a:prstGeom prst="rect">
            <a:avLst/>
          </a:prstGeom>
          <a:noFill/>
        </p:spPr>
        <p:txBody>
          <a:bodyPr wrap="square" rtlCol="0">
            <a:spAutoFit/>
          </a:bodyPr>
          <a:lstStyle/>
          <a:p>
            <a:r>
              <a:rPr kumimoji="1" lang="ja-JP" altLang="en-US" sz="2400" dirty="0" err="1" smtClean="0">
                <a:solidFill>
                  <a:srgbClr val="C00000"/>
                </a:solidFill>
              </a:rPr>
              <a:t>ｒ</a:t>
            </a:r>
            <a:r>
              <a:rPr kumimoji="1" lang="en-US" altLang="ja-JP" sz="2400" dirty="0" smtClean="0">
                <a:solidFill>
                  <a:srgbClr val="C00000"/>
                </a:solidFill>
              </a:rPr>
              <a:t>(</a:t>
            </a:r>
            <a:r>
              <a:rPr kumimoji="1" lang="ja-JP" altLang="en-US" sz="2400" dirty="0" smtClean="0">
                <a:solidFill>
                  <a:srgbClr val="C00000"/>
                </a:solidFill>
              </a:rPr>
              <a:t>実質利子率</a:t>
            </a:r>
            <a:r>
              <a:rPr kumimoji="1" lang="en-US" altLang="ja-JP" sz="2400" dirty="0" smtClean="0">
                <a:solidFill>
                  <a:srgbClr val="C00000"/>
                </a:solidFill>
              </a:rPr>
              <a:t>)</a:t>
            </a:r>
            <a:r>
              <a:rPr kumimoji="1" lang="ja-JP" altLang="en-US" sz="2400" dirty="0" smtClean="0"/>
              <a:t>を変化させる。</a:t>
            </a:r>
            <a:endParaRPr kumimoji="1" lang="ja-JP" altLang="en-US" sz="2400" dirty="0"/>
          </a:p>
        </p:txBody>
      </p:sp>
      <p:sp>
        <p:nvSpPr>
          <p:cNvPr id="6" name="テキスト ボックス 5"/>
          <p:cNvSpPr txBox="1"/>
          <p:nvPr/>
        </p:nvSpPr>
        <p:spPr>
          <a:xfrm>
            <a:off x="2571736" y="1928802"/>
            <a:ext cx="642942" cy="646331"/>
          </a:xfrm>
          <a:prstGeom prst="rect">
            <a:avLst/>
          </a:prstGeom>
          <a:noFill/>
        </p:spPr>
        <p:txBody>
          <a:bodyPr wrap="square" rtlCol="0">
            <a:spAutoFit/>
          </a:bodyPr>
          <a:lstStyle/>
          <a:p>
            <a:r>
              <a:rPr kumimoji="1" lang="en-US" altLang="ja-JP" sz="3600" dirty="0" smtClean="0"/>
              <a:t>r</a:t>
            </a:r>
            <a:r>
              <a:rPr kumimoji="1" lang="en-US" altLang="ja-JP" sz="3600" baseline="-25000" dirty="0" smtClean="0"/>
              <a:t>1</a:t>
            </a:r>
            <a:endParaRPr kumimoji="1" lang="ja-JP" altLang="en-US" sz="3600" baseline="-25000" dirty="0"/>
          </a:p>
        </p:txBody>
      </p:sp>
      <p:sp>
        <p:nvSpPr>
          <p:cNvPr id="7" name="テキスト ボックス 6"/>
          <p:cNvSpPr txBox="1"/>
          <p:nvPr/>
        </p:nvSpPr>
        <p:spPr>
          <a:xfrm>
            <a:off x="2071670" y="2571744"/>
            <a:ext cx="1785950" cy="646331"/>
          </a:xfrm>
          <a:prstGeom prst="rect">
            <a:avLst/>
          </a:prstGeom>
          <a:noFill/>
        </p:spPr>
        <p:txBody>
          <a:bodyPr wrap="square" rtlCol="0">
            <a:spAutoFit/>
          </a:bodyPr>
          <a:lstStyle/>
          <a:p>
            <a:r>
              <a:rPr kumimoji="1" lang="ja-JP" altLang="en-US" dirty="0" smtClean="0"/>
              <a:t>一定としていた利子率</a:t>
            </a:r>
            <a:endParaRPr kumimoji="1" lang="ja-JP" altLang="en-US" dirty="0"/>
          </a:p>
        </p:txBody>
      </p:sp>
      <p:sp>
        <p:nvSpPr>
          <p:cNvPr id="8" name="右矢印 7"/>
          <p:cNvSpPr/>
          <p:nvPr/>
        </p:nvSpPr>
        <p:spPr>
          <a:xfrm>
            <a:off x="3929058" y="2214554"/>
            <a:ext cx="135732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5857884" y="2000240"/>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2</a:t>
            </a:r>
            <a:endParaRPr kumimoji="1" lang="ja-JP" altLang="en-US" sz="3600" baseline="-25000" dirty="0"/>
          </a:p>
        </p:txBody>
      </p:sp>
      <p:sp>
        <p:nvSpPr>
          <p:cNvPr id="10" name="テキスト ボックス 9"/>
          <p:cNvSpPr txBox="1"/>
          <p:nvPr/>
        </p:nvSpPr>
        <p:spPr>
          <a:xfrm>
            <a:off x="6858016" y="2000240"/>
            <a:ext cx="785818" cy="646331"/>
          </a:xfrm>
          <a:prstGeom prst="rect">
            <a:avLst/>
          </a:prstGeom>
          <a:noFill/>
        </p:spPr>
        <p:txBody>
          <a:bodyPr wrap="square" rtlCol="0">
            <a:spAutoFit/>
          </a:bodyPr>
          <a:lstStyle/>
          <a:p>
            <a:r>
              <a:rPr kumimoji="1" lang="en-US" altLang="ja-JP" sz="3600" dirty="0" smtClean="0"/>
              <a:t>(r</a:t>
            </a:r>
            <a:r>
              <a:rPr kumimoji="1" lang="en-US" altLang="ja-JP" sz="3600" baseline="-25000" dirty="0" smtClean="0"/>
              <a:t>1</a:t>
            </a:r>
            <a:endParaRPr kumimoji="1" lang="ja-JP" altLang="en-US" sz="3600" baseline="-25000" dirty="0"/>
          </a:p>
        </p:txBody>
      </p:sp>
      <p:sp>
        <p:nvSpPr>
          <p:cNvPr id="12" name="テキスト ボックス 11"/>
          <p:cNvSpPr txBox="1"/>
          <p:nvPr/>
        </p:nvSpPr>
        <p:spPr>
          <a:xfrm>
            <a:off x="7500958" y="2214554"/>
            <a:ext cx="500066"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3" name="テキスト ボックス 12"/>
          <p:cNvSpPr txBox="1"/>
          <p:nvPr/>
        </p:nvSpPr>
        <p:spPr>
          <a:xfrm>
            <a:off x="8001024" y="2000240"/>
            <a:ext cx="1142976" cy="646331"/>
          </a:xfrm>
          <a:prstGeom prst="rect">
            <a:avLst/>
          </a:prstGeom>
          <a:noFill/>
        </p:spPr>
        <p:txBody>
          <a:bodyPr wrap="square" rtlCol="0">
            <a:spAutoFit/>
          </a:bodyPr>
          <a:lstStyle/>
          <a:p>
            <a:r>
              <a:rPr kumimoji="1" lang="en-US" altLang="ja-JP" sz="3600" dirty="0" smtClean="0"/>
              <a:t>r</a:t>
            </a:r>
            <a:r>
              <a:rPr kumimoji="1" lang="en-US" altLang="ja-JP" sz="3600" baseline="-25000" dirty="0" smtClean="0"/>
              <a:t>2</a:t>
            </a:r>
            <a:r>
              <a:rPr lang="en-US" altLang="ja-JP" sz="3600" dirty="0" smtClean="0"/>
              <a:t>)</a:t>
            </a:r>
            <a:endParaRPr lang="ja-JP" altLang="en-US" sz="3600" dirty="0"/>
          </a:p>
        </p:txBody>
      </p:sp>
      <p:sp>
        <p:nvSpPr>
          <p:cNvPr id="14" name="テキスト ボックス 13"/>
          <p:cNvSpPr txBox="1"/>
          <p:nvPr/>
        </p:nvSpPr>
        <p:spPr>
          <a:xfrm>
            <a:off x="1357290" y="3643314"/>
            <a:ext cx="1071570" cy="52322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sz="2800" dirty="0" smtClean="0"/>
              <a:t>家計</a:t>
            </a:r>
            <a:endParaRPr kumimoji="1" lang="ja-JP" altLang="en-US" sz="2800" dirty="0"/>
          </a:p>
        </p:txBody>
      </p:sp>
      <p:sp>
        <p:nvSpPr>
          <p:cNvPr id="15" name="テキスト ボックス 14"/>
          <p:cNvSpPr txBox="1"/>
          <p:nvPr/>
        </p:nvSpPr>
        <p:spPr>
          <a:xfrm>
            <a:off x="2786050" y="3714752"/>
            <a:ext cx="5143536"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rPr>
              <a:t>ｒ↑</a:t>
            </a:r>
            <a:r>
              <a:rPr kumimoji="1" lang="ja-JP" altLang="en-US" dirty="0" smtClean="0"/>
              <a:t>　⇒　現在の消費↓</a:t>
            </a:r>
            <a:r>
              <a:rPr lang="ja-JP" altLang="en-US" dirty="0" smtClean="0"/>
              <a:t>　貯蓄↑</a:t>
            </a:r>
            <a:endParaRPr kumimoji="1" lang="ja-JP" altLang="en-US" dirty="0"/>
          </a:p>
        </p:txBody>
      </p:sp>
      <p:sp>
        <p:nvSpPr>
          <p:cNvPr id="16" name="テキスト ボックス 15"/>
          <p:cNvSpPr txBox="1"/>
          <p:nvPr/>
        </p:nvSpPr>
        <p:spPr>
          <a:xfrm>
            <a:off x="4214810" y="2571744"/>
            <a:ext cx="928694" cy="400110"/>
          </a:xfrm>
          <a:prstGeom prst="rect">
            <a:avLst/>
          </a:prstGeom>
          <a:noFill/>
        </p:spPr>
        <p:txBody>
          <a:bodyPr wrap="square" rtlCol="0">
            <a:spAutoFit/>
          </a:bodyPr>
          <a:lstStyle/>
          <a:p>
            <a:r>
              <a:rPr kumimoji="1" lang="ja-JP" altLang="en-US" sz="2000" dirty="0" smtClean="0">
                <a:solidFill>
                  <a:srgbClr val="FF0000"/>
                </a:solidFill>
              </a:rPr>
              <a:t>上昇</a:t>
            </a:r>
            <a:endParaRPr kumimoji="1" lang="ja-JP" altLang="en-US" sz="2000" dirty="0">
              <a:solidFill>
                <a:srgbClr val="FF0000"/>
              </a:solidFill>
            </a:endParaRPr>
          </a:p>
        </p:txBody>
      </p:sp>
      <p:sp>
        <p:nvSpPr>
          <p:cNvPr id="17" name="テキスト ボックス 16"/>
          <p:cNvSpPr txBox="1"/>
          <p:nvPr/>
        </p:nvSpPr>
        <p:spPr>
          <a:xfrm>
            <a:off x="6786578" y="3714752"/>
            <a:ext cx="2000264" cy="523220"/>
          </a:xfrm>
          <a:prstGeom prst="rect">
            <a:avLst/>
          </a:prstGeom>
          <a:solidFill>
            <a:srgbClr val="FF0000">
              <a:alpha val="36863"/>
            </a:srgbClr>
          </a:solidFill>
          <a:ln>
            <a:solidFill>
              <a:schemeClr val="tx1"/>
            </a:solidFill>
          </a:ln>
        </p:spPr>
        <p:txBody>
          <a:bodyPr wrap="square" rtlCol="0">
            <a:spAutoFit/>
          </a:bodyPr>
          <a:lstStyle/>
          <a:p>
            <a:r>
              <a:rPr kumimoji="1" lang="ja-JP" altLang="en-US" sz="2800" dirty="0" smtClean="0"/>
              <a:t>消費</a:t>
            </a:r>
            <a:r>
              <a:rPr kumimoji="1" lang="en-US" altLang="ja-JP" sz="2800" dirty="0" smtClean="0"/>
              <a:t>(C</a:t>
            </a:r>
            <a:r>
              <a:rPr lang="en-US" altLang="ja-JP" sz="2800" dirty="0" smtClean="0"/>
              <a:t>)</a:t>
            </a:r>
            <a:r>
              <a:rPr lang="ja-JP" altLang="en-US" sz="2800" dirty="0" smtClean="0"/>
              <a:t>↓　　</a:t>
            </a:r>
            <a:endParaRPr kumimoji="1" lang="ja-JP" altLang="en-US" sz="2800" dirty="0"/>
          </a:p>
        </p:txBody>
      </p:sp>
      <p:sp>
        <p:nvSpPr>
          <p:cNvPr id="19" name="テキスト ボックス 18"/>
          <p:cNvSpPr txBox="1"/>
          <p:nvPr/>
        </p:nvSpPr>
        <p:spPr>
          <a:xfrm>
            <a:off x="1357290" y="4572008"/>
            <a:ext cx="1071570" cy="584775"/>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kumimoji="1" lang="ja-JP" altLang="en-US" sz="3200" dirty="0" smtClean="0"/>
              <a:t>企業</a:t>
            </a:r>
            <a:endParaRPr kumimoji="1" lang="ja-JP" altLang="en-US" sz="3200" dirty="0"/>
          </a:p>
        </p:txBody>
      </p:sp>
      <p:sp>
        <p:nvSpPr>
          <p:cNvPr id="20" name="テキスト ボックス 19"/>
          <p:cNvSpPr txBox="1"/>
          <p:nvPr/>
        </p:nvSpPr>
        <p:spPr>
          <a:xfrm>
            <a:off x="2786050" y="4500570"/>
            <a:ext cx="3000396"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rPr>
              <a:t>ｒ↑</a:t>
            </a:r>
            <a:r>
              <a:rPr kumimoji="1" lang="ja-JP" altLang="en-US" dirty="0" smtClean="0"/>
              <a:t>　⇒　投資需要↓</a:t>
            </a:r>
            <a:endParaRPr kumimoji="1" lang="ja-JP" altLang="en-US" dirty="0"/>
          </a:p>
        </p:txBody>
      </p:sp>
      <p:sp>
        <p:nvSpPr>
          <p:cNvPr id="21" name="テキスト ボックス 20"/>
          <p:cNvSpPr txBox="1"/>
          <p:nvPr/>
        </p:nvSpPr>
        <p:spPr>
          <a:xfrm>
            <a:off x="6786578" y="4500570"/>
            <a:ext cx="2000264" cy="584775"/>
          </a:xfrm>
          <a:prstGeom prst="rect">
            <a:avLst/>
          </a:prstGeom>
          <a:solidFill>
            <a:srgbClr val="3333CC">
              <a:alpha val="63137"/>
            </a:srgbClr>
          </a:solidFill>
          <a:ln>
            <a:solidFill>
              <a:schemeClr val="tx1"/>
            </a:solidFill>
          </a:ln>
        </p:spPr>
        <p:txBody>
          <a:bodyPr wrap="square" rtlCol="0">
            <a:spAutoFit/>
          </a:bodyPr>
          <a:lstStyle/>
          <a:p>
            <a:r>
              <a:rPr kumimoji="1" lang="ja-JP" altLang="en-US" sz="3200" dirty="0" smtClean="0"/>
              <a:t>投資</a:t>
            </a:r>
            <a:r>
              <a:rPr kumimoji="1" lang="en-US" altLang="ja-JP" sz="3200" dirty="0" smtClean="0"/>
              <a:t>(I)</a:t>
            </a:r>
            <a:r>
              <a:rPr kumimoji="1" lang="ja-JP" altLang="en-US" sz="3200" dirty="0" smtClean="0"/>
              <a:t>↓</a:t>
            </a:r>
            <a:endParaRPr kumimoji="1" lang="ja-JP" altLang="en-US" sz="3200" dirty="0"/>
          </a:p>
        </p:txBody>
      </p:sp>
      <p:sp>
        <p:nvSpPr>
          <p:cNvPr id="22" name="テキスト ボックス 21"/>
          <p:cNvSpPr txBox="1"/>
          <p:nvPr/>
        </p:nvSpPr>
        <p:spPr>
          <a:xfrm>
            <a:off x="1357290" y="5500702"/>
            <a:ext cx="7358114" cy="95410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ja-JP" sz="2800" dirty="0" smtClean="0"/>
              <a:t>r</a:t>
            </a:r>
            <a:r>
              <a:rPr lang="en-US" altLang="ja-JP" sz="2800" baseline="-25000" dirty="0" smtClean="0"/>
              <a:t>2</a:t>
            </a:r>
            <a:r>
              <a:rPr lang="ja-JP" altLang="en-US" sz="2800" dirty="0" smtClean="0"/>
              <a:t>では、</a:t>
            </a:r>
            <a:r>
              <a:rPr lang="ja-JP" altLang="en-US" sz="2800" dirty="0" smtClean="0">
                <a:solidFill>
                  <a:srgbClr val="C00000"/>
                </a:solidFill>
              </a:rPr>
              <a:t>家計の消費</a:t>
            </a:r>
            <a:r>
              <a:rPr lang="ja-JP" altLang="en-US" sz="2800" dirty="0" smtClean="0"/>
              <a:t>および</a:t>
            </a:r>
            <a:r>
              <a:rPr lang="ja-JP" altLang="en-US" sz="2800" dirty="0" smtClean="0">
                <a:solidFill>
                  <a:schemeClr val="accent6">
                    <a:lumMod val="50000"/>
                  </a:schemeClr>
                </a:solidFill>
              </a:rPr>
              <a:t>企業の投資</a:t>
            </a:r>
            <a:r>
              <a:rPr lang="ja-JP" altLang="en-US" sz="2800" dirty="0" smtClean="0"/>
              <a:t>が</a:t>
            </a:r>
            <a:r>
              <a:rPr lang="ja-JP" altLang="en-US" sz="2800" dirty="0" smtClean="0">
                <a:solidFill>
                  <a:srgbClr val="FF0000"/>
                </a:solidFill>
              </a:rPr>
              <a:t>下がる</a:t>
            </a:r>
            <a:r>
              <a:rPr lang="ja-JP" altLang="en-US" sz="2800" dirty="0" smtClean="0"/>
              <a:t>ため、</a:t>
            </a:r>
            <a:r>
              <a:rPr lang="ja-JP" altLang="en-US" sz="2800" dirty="0" smtClean="0">
                <a:solidFill>
                  <a:srgbClr val="C00000"/>
                </a:solidFill>
              </a:rPr>
              <a:t>総需要</a:t>
            </a:r>
            <a:r>
              <a:rPr lang="ja-JP" altLang="en-US" sz="2800" dirty="0" smtClean="0"/>
              <a:t>が下がる。</a:t>
            </a:r>
            <a:endParaRPr lang="ja-JP" altLang="en-US" sz="2800" dirty="0"/>
          </a:p>
        </p:txBody>
      </p:sp>
      <p:sp>
        <p:nvSpPr>
          <p:cNvPr id="23" name="テキスト ボックス 22"/>
          <p:cNvSpPr txBox="1"/>
          <p:nvPr/>
        </p:nvSpPr>
        <p:spPr>
          <a:xfrm>
            <a:off x="5500694" y="285728"/>
            <a:ext cx="1643074"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3200" dirty="0" smtClean="0"/>
              <a:t>第</a:t>
            </a:r>
            <a:r>
              <a:rPr kumimoji="1" lang="en-US" altLang="ja-JP" sz="3200" dirty="0" smtClean="0"/>
              <a:t>2</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ox(in)">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animBg="1"/>
      <p:bldP spid="20" grpId="0"/>
      <p:bldP spid="21"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85720" y="0"/>
            <a:ext cx="4500594" cy="6858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6" name="直線矢印コネクタ 5"/>
          <p:cNvCxnSpPr/>
          <p:nvPr/>
        </p:nvCxnSpPr>
        <p:spPr>
          <a:xfrm>
            <a:off x="642910" y="3429000"/>
            <a:ext cx="35719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rot="5400000" flipH="1" flipV="1">
            <a:off x="-856494" y="1928008"/>
            <a:ext cx="300039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4286248" y="3286124"/>
            <a:ext cx="571504"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10" name="テキスト ボックス 9"/>
          <p:cNvSpPr txBox="1"/>
          <p:nvPr/>
        </p:nvSpPr>
        <p:spPr>
          <a:xfrm>
            <a:off x="398140" y="23834"/>
            <a:ext cx="1071570" cy="369332"/>
          </a:xfrm>
          <a:prstGeom prst="rect">
            <a:avLst/>
          </a:prstGeom>
          <a:noFill/>
        </p:spPr>
        <p:txBody>
          <a:bodyPr wrap="square" rtlCol="0">
            <a:spAutoFit/>
          </a:bodyPr>
          <a:lstStyle/>
          <a:p>
            <a:r>
              <a:rPr kumimoji="1" lang="ja-JP" altLang="en-US" dirty="0" smtClean="0"/>
              <a:t>総需要</a:t>
            </a:r>
            <a:endParaRPr kumimoji="1" lang="ja-JP" altLang="en-US" dirty="0"/>
          </a:p>
        </p:txBody>
      </p:sp>
      <p:cxnSp>
        <p:nvCxnSpPr>
          <p:cNvPr id="12" name="直線コネクタ 11"/>
          <p:cNvCxnSpPr/>
          <p:nvPr/>
        </p:nvCxnSpPr>
        <p:spPr>
          <a:xfrm flipV="1">
            <a:off x="642910" y="571480"/>
            <a:ext cx="3429024" cy="2857520"/>
          </a:xfrm>
          <a:prstGeom prst="line">
            <a:avLst/>
          </a:prstGeom>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1000100" y="3071810"/>
            <a:ext cx="785818" cy="369332"/>
          </a:xfrm>
          <a:prstGeom prst="rect">
            <a:avLst/>
          </a:prstGeom>
          <a:noFill/>
        </p:spPr>
        <p:txBody>
          <a:bodyPr wrap="square" rtlCol="0">
            <a:spAutoFit/>
          </a:bodyPr>
          <a:lstStyle/>
          <a:p>
            <a:r>
              <a:rPr kumimoji="1" lang="en-US" altLang="ja-JP" dirty="0" smtClean="0"/>
              <a:t>45</a:t>
            </a:r>
            <a:r>
              <a:rPr lang="en-US" altLang="ja-JP" dirty="0" smtClean="0"/>
              <a:t>°</a:t>
            </a:r>
            <a:endParaRPr kumimoji="1" lang="ja-JP" altLang="en-US" dirty="0"/>
          </a:p>
        </p:txBody>
      </p:sp>
      <p:cxnSp>
        <p:nvCxnSpPr>
          <p:cNvPr id="15" name="直線コネクタ 14"/>
          <p:cNvCxnSpPr/>
          <p:nvPr/>
        </p:nvCxnSpPr>
        <p:spPr>
          <a:xfrm flipV="1">
            <a:off x="642910" y="1071546"/>
            <a:ext cx="3500462" cy="785818"/>
          </a:xfrm>
          <a:prstGeom prst="line">
            <a:avLst/>
          </a:prstGeom>
        </p:spPr>
        <p:style>
          <a:lnRef idx="2">
            <a:schemeClr val="dk1"/>
          </a:lnRef>
          <a:fillRef idx="0">
            <a:schemeClr val="dk1"/>
          </a:fillRef>
          <a:effectRef idx="1">
            <a:schemeClr val="dk1"/>
          </a:effectRef>
          <a:fontRef idx="minor">
            <a:schemeClr val="tx1"/>
          </a:fontRef>
        </p:style>
      </p:cxnSp>
      <p:sp>
        <p:nvSpPr>
          <p:cNvPr id="18" name="フローチャート : 結合子 17"/>
          <p:cNvSpPr/>
          <p:nvPr/>
        </p:nvSpPr>
        <p:spPr>
          <a:xfrm>
            <a:off x="3143240" y="1214422"/>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4000496" y="285728"/>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30000" dirty="0" smtClean="0"/>
              <a:t>S</a:t>
            </a:r>
            <a:endParaRPr kumimoji="1" lang="ja-JP" altLang="en-US" baseline="30000" dirty="0"/>
          </a:p>
        </p:txBody>
      </p:sp>
      <p:sp>
        <p:nvSpPr>
          <p:cNvPr id="20" name="テキスト ボックス 19"/>
          <p:cNvSpPr txBox="1"/>
          <p:nvPr/>
        </p:nvSpPr>
        <p:spPr>
          <a:xfrm>
            <a:off x="4000496" y="857232"/>
            <a:ext cx="85725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1</a:t>
            </a:r>
            <a:r>
              <a:rPr lang="en-US" altLang="ja-JP" baseline="30000" dirty="0" smtClean="0"/>
              <a:t>D</a:t>
            </a:r>
            <a:r>
              <a:rPr lang="en-US" altLang="ja-JP" dirty="0" smtClean="0"/>
              <a:t>(r</a:t>
            </a:r>
            <a:r>
              <a:rPr lang="en-US" altLang="ja-JP" baseline="-25000" dirty="0" smtClean="0"/>
              <a:t>1</a:t>
            </a:r>
            <a:r>
              <a:rPr lang="en-US" altLang="ja-JP" dirty="0" smtClean="0"/>
              <a:t>)</a:t>
            </a:r>
            <a:endParaRPr lang="ja-JP" altLang="en-US" dirty="0"/>
          </a:p>
        </p:txBody>
      </p:sp>
      <p:cxnSp>
        <p:nvCxnSpPr>
          <p:cNvPr id="22" name="直線コネクタ 21"/>
          <p:cNvCxnSpPr/>
          <p:nvPr/>
        </p:nvCxnSpPr>
        <p:spPr>
          <a:xfrm flipV="1">
            <a:off x="642910" y="2000240"/>
            <a:ext cx="3714776" cy="714380"/>
          </a:xfrm>
          <a:prstGeom prst="line">
            <a:avLst/>
          </a:prstGeom>
        </p:spPr>
        <p:style>
          <a:lnRef idx="3">
            <a:schemeClr val="dk1"/>
          </a:lnRef>
          <a:fillRef idx="0">
            <a:schemeClr val="dk1"/>
          </a:fillRef>
          <a:effectRef idx="2">
            <a:schemeClr val="dk1"/>
          </a:effectRef>
          <a:fontRef idx="minor">
            <a:schemeClr val="tx1"/>
          </a:fontRef>
        </p:style>
      </p:cxnSp>
      <p:sp>
        <p:nvSpPr>
          <p:cNvPr id="23" name="テキスト ボックス 22"/>
          <p:cNvSpPr txBox="1"/>
          <p:nvPr/>
        </p:nvSpPr>
        <p:spPr>
          <a:xfrm>
            <a:off x="4000496" y="1785926"/>
            <a:ext cx="85725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2</a:t>
            </a:r>
            <a:r>
              <a:rPr lang="en-US" altLang="ja-JP" baseline="30000" dirty="0" smtClean="0"/>
              <a:t>D</a:t>
            </a:r>
            <a:r>
              <a:rPr lang="en-US" altLang="ja-JP" dirty="0" smtClean="0"/>
              <a:t>(r</a:t>
            </a:r>
            <a:r>
              <a:rPr lang="en-US" altLang="ja-JP" baseline="-25000" dirty="0" smtClean="0"/>
              <a:t>2</a:t>
            </a:r>
            <a:r>
              <a:rPr lang="en-US" altLang="ja-JP" dirty="0" smtClean="0"/>
              <a:t>)</a:t>
            </a:r>
            <a:endParaRPr lang="ja-JP" altLang="en-US" dirty="0"/>
          </a:p>
        </p:txBody>
      </p:sp>
      <p:sp>
        <p:nvSpPr>
          <p:cNvPr id="24" name="フローチャート : 結合子 23"/>
          <p:cNvSpPr/>
          <p:nvPr/>
        </p:nvSpPr>
        <p:spPr>
          <a:xfrm>
            <a:off x="1643042" y="2428868"/>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2786050" y="1500174"/>
            <a:ext cx="285752" cy="642942"/>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1500166" y="1785926"/>
            <a:ext cx="928694" cy="369332"/>
          </a:xfrm>
          <a:prstGeom prst="rect">
            <a:avLst/>
          </a:prstGeom>
          <a:noFill/>
          <a:ln>
            <a:solidFill>
              <a:schemeClr val="tx1"/>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dirty="0" smtClean="0">
                <a:solidFill>
                  <a:srgbClr val="C00000"/>
                </a:solidFill>
              </a:rPr>
              <a:t>総需要</a:t>
            </a:r>
            <a:endParaRPr kumimoji="1" lang="ja-JP" altLang="en-US" dirty="0">
              <a:solidFill>
                <a:srgbClr val="C00000"/>
              </a:solidFill>
            </a:endParaRPr>
          </a:p>
        </p:txBody>
      </p:sp>
      <p:sp>
        <p:nvSpPr>
          <p:cNvPr id="27" name="テキスト ボックス 26"/>
          <p:cNvSpPr txBox="1"/>
          <p:nvPr/>
        </p:nvSpPr>
        <p:spPr>
          <a:xfrm>
            <a:off x="928662" y="1785926"/>
            <a:ext cx="642942" cy="369332"/>
          </a:xfrm>
          <a:prstGeom prst="rect">
            <a:avLst/>
          </a:prstGeom>
          <a:noFill/>
        </p:spPr>
        <p:txBody>
          <a:bodyPr wrap="square" rtlCol="0">
            <a:spAutoFit/>
          </a:bodyPr>
          <a:lstStyle/>
          <a:p>
            <a:r>
              <a:rPr kumimoji="1" lang="en-US" altLang="ja-JP" dirty="0" smtClean="0"/>
              <a:t>r</a:t>
            </a:r>
            <a:r>
              <a:rPr kumimoji="1" lang="ja-JP" altLang="en-US" dirty="0" smtClean="0"/>
              <a:t>↑</a:t>
            </a:r>
            <a:endParaRPr kumimoji="1" lang="ja-JP" altLang="en-US" dirty="0"/>
          </a:p>
        </p:txBody>
      </p:sp>
      <p:sp>
        <p:nvSpPr>
          <p:cNvPr id="28" name="テキスト ボックス 27"/>
          <p:cNvSpPr txBox="1"/>
          <p:nvPr/>
        </p:nvSpPr>
        <p:spPr>
          <a:xfrm>
            <a:off x="3286116" y="1214422"/>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E</a:t>
            </a:r>
            <a:r>
              <a:rPr kumimoji="1" lang="en-US" altLang="ja-JP" baseline="-25000" dirty="0" smtClean="0"/>
              <a:t>1</a:t>
            </a:r>
            <a:endParaRPr kumimoji="1" lang="ja-JP" altLang="en-US" baseline="-25000" dirty="0"/>
          </a:p>
        </p:txBody>
      </p:sp>
      <p:sp>
        <p:nvSpPr>
          <p:cNvPr id="29" name="テキスト ボックス 28"/>
          <p:cNvSpPr txBox="1"/>
          <p:nvPr/>
        </p:nvSpPr>
        <p:spPr>
          <a:xfrm>
            <a:off x="1785918" y="2428868"/>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E</a:t>
            </a:r>
            <a:r>
              <a:rPr lang="en-US" altLang="ja-JP" baseline="-25000" dirty="0" smtClean="0"/>
              <a:t>2</a:t>
            </a:r>
            <a:endParaRPr kumimoji="1" lang="ja-JP" altLang="en-US" baseline="-25000" dirty="0"/>
          </a:p>
        </p:txBody>
      </p:sp>
      <p:cxnSp>
        <p:nvCxnSpPr>
          <p:cNvPr id="31" name="直線コネクタ 30"/>
          <p:cNvCxnSpPr/>
          <p:nvPr/>
        </p:nvCxnSpPr>
        <p:spPr>
          <a:xfrm flipV="1">
            <a:off x="642910" y="2500306"/>
            <a:ext cx="1079210" cy="94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rot="16200000" flipH="1">
            <a:off x="1256302" y="2958484"/>
            <a:ext cx="923956" cy="76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18" idx="4"/>
          </p:cNvCxnSpPr>
          <p:nvPr/>
        </p:nvCxnSpPr>
        <p:spPr>
          <a:xfrm rot="5400000">
            <a:off x="2178827" y="2393149"/>
            <a:ext cx="2071702"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rot="16200000" flipH="1" flipV="1">
            <a:off x="1878280" y="50490"/>
            <a:ext cx="50514" cy="252125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p:nvPr/>
        </p:nvCxnSpPr>
        <p:spPr>
          <a:xfrm>
            <a:off x="642910" y="6357958"/>
            <a:ext cx="371477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直線矢印コネクタ 47"/>
          <p:cNvCxnSpPr/>
          <p:nvPr/>
        </p:nvCxnSpPr>
        <p:spPr>
          <a:xfrm rot="5400000" flipH="1" flipV="1">
            <a:off x="-642974" y="5072074"/>
            <a:ext cx="257176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4357686" y="6143644"/>
            <a:ext cx="571504"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50" name="テキスト ボックス 49"/>
          <p:cNvSpPr txBox="1"/>
          <p:nvPr/>
        </p:nvSpPr>
        <p:spPr>
          <a:xfrm>
            <a:off x="214282" y="3429000"/>
            <a:ext cx="571504" cy="584775"/>
          </a:xfrm>
          <a:prstGeom prst="rect">
            <a:avLst/>
          </a:prstGeom>
          <a:noFill/>
        </p:spPr>
        <p:txBody>
          <a:bodyPr wrap="square" rtlCol="0">
            <a:spAutoFit/>
          </a:bodyPr>
          <a:lstStyle/>
          <a:p>
            <a:r>
              <a:rPr kumimoji="1" lang="en-US" altLang="ja-JP" sz="3200" dirty="0" smtClean="0"/>
              <a:t>r</a:t>
            </a:r>
            <a:endParaRPr kumimoji="1" lang="ja-JP" altLang="en-US" sz="3200" dirty="0"/>
          </a:p>
        </p:txBody>
      </p:sp>
      <p:cxnSp>
        <p:nvCxnSpPr>
          <p:cNvPr id="52" name="直線コネクタ 51"/>
          <p:cNvCxnSpPr/>
          <p:nvPr/>
        </p:nvCxnSpPr>
        <p:spPr>
          <a:xfrm rot="5400000">
            <a:off x="1750199" y="4893479"/>
            <a:ext cx="2928958"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3000364" y="6286520"/>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1</a:t>
            </a:r>
            <a:r>
              <a:rPr lang="en-US" altLang="ja-JP" baseline="30000" dirty="0" smtClean="0"/>
              <a:t>e</a:t>
            </a:r>
            <a:endParaRPr kumimoji="1" lang="ja-JP" altLang="en-US" baseline="30000" dirty="0"/>
          </a:p>
        </p:txBody>
      </p:sp>
      <p:cxnSp>
        <p:nvCxnSpPr>
          <p:cNvPr id="54" name="直線コネクタ 53"/>
          <p:cNvCxnSpPr/>
          <p:nvPr/>
        </p:nvCxnSpPr>
        <p:spPr>
          <a:xfrm rot="5400000">
            <a:off x="250001" y="4893479"/>
            <a:ext cx="2928958"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1500166" y="3500438"/>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2</a:t>
            </a:r>
            <a:r>
              <a:rPr lang="en-US" altLang="ja-JP" baseline="30000" dirty="0" smtClean="0"/>
              <a:t>e</a:t>
            </a:r>
            <a:endParaRPr kumimoji="1" lang="ja-JP" altLang="en-US" baseline="30000" dirty="0"/>
          </a:p>
        </p:txBody>
      </p:sp>
      <p:sp>
        <p:nvSpPr>
          <p:cNvPr id="55" name="テキスト ボックス 54"/>
          <p:cNvSpPr txBox="1"/>
          <p:nvPr/>
        </p:nvSpPr>
        <p:spPr>
          <a:xfrm>
            <a:off x="214282" y="5286388"/>
            <a:ext cx="642942" cy="646331"/>
          </a:xfrm>
          <a:prstGeom prst="rect">
            <a:avLst/>
          </a:prstGeom>
          <a:noFill/>
        </p:spPr>
        <p:txBody>
          <a:bodyPr wrap="square" rtlCol="0">
            <a:spAutoFit/>
          </a:bodyPr>
          <a:lstStyle/>
          <a:p>
            <a:r>
              <a:rPr kumimoji="1" lang="en-US" altLang="ja-JP" sz="3600" dirty="0" smtClean="0"/>
              <a:t>r</a:t>
            </a:r>
            <a:r>
              <a:rPr kumimoji="1" lang="en-US" altLang="ja-JP" sz="3600" baseline="-25000" dirty="0" smtClean="0"/>
              <a:t>1</a:t>
            </a:r>
            <a:endParaRPr kumimoji="1" lang="ja-JP" altLang="en-US" sz="3600" baseline="-25000" dirty="0"/>
          </a:p>
        </p:txBody>
      </p:sp>
      <p:sp>
        <p:nvSpPr>
          <p:cNvPr id="56" name="テキスト ボックス 55"/>
          <p:cNvSpPr txBox="1"/>
          <p:nvPr/>
        </p:nvSpPr>
        <p:spPr>
          <a:xfrm>
            <a:off x="214282" y="4214818"/>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2</a:t>
            </a:r>
            <a:endParaRPr kumimoji="1" lang="ja-JP" altLang="en-US" sz="3600" baseline="-25000" dirty="0"/>
          </a:p>
        </p:txBody>
      </p:sp>
      <p:sp>
        <p:nvSpPr>
          <p:cNvPr id="57" name="テキスト ボックス 56"/>
          <p:cNvSpPr txBox="1"/>
          <p:nvPr/>
        </p:nvSpPr>
        <p:spPr>
          <a:xfrm>
            <a:off x="1500166" y="6286520"/>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2</a:t>
            </a:r>
            <a:r>
              <a:rPr lang="en-US" altLang="ja-JP" baseline="30000" dirty="0" smtClean="0"/>
              <a:t>e</a:t>
            </a:r>
            <a:endParaRPr kumimoji="1" lang="ja-JP" altLang="en-US" baseline="30000" dirty="0"/>
          </a:p>
        </p:txBody>
      </p:sp>
      <p:sp>
        <p:nvSpPr>
          <p:cNvPr id="58" name="テキスト ボックス 57"/>
          <p:cNvSpPr txBox="1"/>
          <p:nvPr/>
        </p:nvSpPr>
        <p:spPr>
          <a:xfrm>
            <a:off x="2928926" y="3500438"/>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1</a:t>
            </a:r>
            <a:r>
              <a:rPr lang="en-US" altLang="ja-JP" baseline="30000" dirty="0" smtClean="0"/>
              <a:t>e</a:t>
            </a:r>
            <a:endParaRPr kumimoji="1" lang="ja-JP" altLang="en-US" baseline="30000" dirty="0"/>
          </a:p>
        </p:txBody>
      </p:sp>
      <p:cxnSp>
        <p:nvCxnSpPr>
          <p:cNvPr id="60" name="直線コネクタ 59"/>
          <p:cNvCxnSpPr/>
          <p:nvPr/>
        </p:nvCxnSpPr>
        <p:spPr>
          <a:xfrm>
            <a:off x="642910" y="5715016"/>
            <a:ext cx="2571768"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a:off x="642910" y="4643446"/>
            <a:ext cx="1071570"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a:off x="928662" y="4071942"/>
            <a:ext cx="3000396" cy="2143140"/>
          </a:xfrm>
          <a:prstGeom prst="line">
            <a:avLst/>
          </a:prstGeom>
        </p:spPr>
        <p:style>
          <a:lnRef idx="3">
            <a:schemeClr val="accent3"/>
          </a:lnRef>
          <a:fillRef idx="0">
            <a:schemeClr val="accent3"/>
          </a:fillRef>
          <a:effectRef idx="2">
            <a:schemeClr val="accent3"/>
          </a:effectRef>
          <a:fontRef idx="minor">
            <a:schemeClr val="tx1"/>
          </a:fontRef>
        </p:style>
      </p:cxnSp>
      <p:sp>
        <p:nvSpPr>
          <p:cNvPr id="67" name="フローチャート : 結合子 66"/>
          <p:cNvSpPr/>
          <p:nvPr/>
        </p:nvSpPr>
        <p:spPr>
          <a:xfrm>
            <a:off x="3143240" y="5643578"/>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ローチャート : 結合子 65"/>
          <p:cNvSpPr/>
          <p:nvPr/>
        </p:nvSpPr>
        <p:spPr>
          <a:xfrm>
            <a:off x="1643042" y="4572008"/>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p:nvSpPr>
        <p:spPr>
          <a:xfrm>
            <a:off x="3714744" y="5500702"/>
            <a:ext cx="92869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kumimoji="1" lang="en-US" altLang="ja-JP" dirty="0" smtClean="0"/>
              <a:t>IS</a:t>
            </a:r>
            <a:r>
              <a:rPr kumimoji="1" lang="ja-JP" altLang="en-US" dirty="0" smtClean="0"/>
              <a:t>曲線</a:t>
            </a:r>
            <a:endParaRPr kumimoji="1" lang="ja-JP" altLang="en-US" dirty="0"/>
          </a:p>
        </p:txBody>
      </p:sp>
      <p:sp>
        <p:nvSpPr>
          <p:cNvPr id="73" name="テキスト ボックス 72"/>
          <p:cNvSpPr txBox="1"/>
          <p:nvPr/>
        </p:nvSpPr>
        <p:spPr>
          <a:xfrm>
            <a:off x="4929190" y="214290"/>
            <a:ext cx="857256" cy="369332"/>
          </a:xfrm>
          <a:prstGeom prst="rect">
            <a:avLst/>
          </a:prstGeom>
          <a:noFill/>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1</a:t>
            </a:r>
            <a:r>
              <a:rPr lang="en-US" altLang="ja-JP" baseline="30000" dirty="0" smtClean="0"/>
              <a:t>D</a:t>
            </a:r>
            <a:r>
              <a:rPr lang="en-US" altLang="ja-JP" dirty="0" smtClean="0"/>
              <a:t>(r</a:t>
            </a:r>
            <a:r>
              <a:rPr lang="en-US" altLang="ja-JP" baseline="-25000" dirty="0" smtClean="0"/>
              <a:t>1</a:t>
            </a:r>
            <a:r>
              <a:rPr lang="en-US" altLang="ja-JP" dirty="0" smtClean="0"/>
              <a:t>)</a:t>
            </a:r>
            <a:endParaRPr lang="ja-JP" altLang="en-US" dirty="0"/>
          </a:p>
        </p:txBody>
      </p:sp>
      <p:sp>
        <p:nvSpPr>
          <p:cNvPr id="74" name="テキスト ボックス 73"/>
          <p:cNvSpPr txBox="1"/>
          <p:nvPr/>
        </p:nvSpPr>
        <p:spPr>
          <a:xfrm>
            <a:off x="5857884" y="214290"/>
            <a:ext cx="3500462" cy="369332"/>
          </a:xfrm>
          <a:prstGeom prst="rect">
            <a:avLst/>
          </a:prstGeom>
          <a:noFill/>
        </p:spPr>
        <p:txBody>
          <a:bodyPr wrap="square" rtlCol="0">
            <a:spAutoFit/>
          </a:bodyPr>
          <a:lstStyle/>
          <a:p>
            <a:r>
              <a:rPr kumimoji="1" lang="ja-JP" altLang="en-US" dirty="0" smtClean="0"/>
              <a:t>利子率が</a:t>
            </a:r>
            <a:r>
              <a:rPr lang="en-US" altLang="ja-JP" dirty="0" smtClean="0">
                <a:solidFill>
                  <a:srgbClr val="FF0000"/>
                </a:solidFill>
              </a:rPr>
              <a:t>r</a:t>
            </a:r>
            <a:r>
              <a:rPr lang="en-US" altLang="ja-JP" baseline="-25000" dirty="0" smtClean="0">
                <a:solidFill>
                  <a:srgbClr val="FF0000"/>
                </a:solidFill>
              </a:rPr>
              <a:t>1</a:t>
            </a:r>
            <a:r>
              <a:rPr lang="ja-JP" altLang="en-US" dirty="0" smtClean="0"/>
              <a:t>のときの総需要</a:t>
            </a:r>
            <a:endParaRPr kumimoji="1" lang="ja-JP" altLang="en-US" dirty="0"/>
          </a:p>
        </p:txBody>
      </p:sp>
      <p:sp>
        <p:nvSpPr>
          <p:cNvPr id="75" name="テキスト ボックス 74"/>
          <p:cNvSpPr txBox="1"/>
          <p:nvPr/>
        </p:nvSpPr>
        <p:spPr>
          <a:xfrm>
            <a:off x="4929190" y="642918"/>
            <a:ext cx="857256" cy="369332"/>
          </a:xfrm>
          <a:prstGeom prst="rect">
            <a:avLst/>
          </a:prstGeom>
          <a:noFill/>
          <a:ln>
            <a:solidFill>
              <a:schemeClr val="tx1"/>
            </a:solid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2</a:t>
            </a:r>
            <a:r>
              <a:rPr lang="en-US" altLang="ja-JP" baseline="30000" dirty="0" smtClean="0"/>
              <a:t>D</a:t>
            </a:r>
            <a:r>
              <a:rPr lang="en-US" altLang="ja-JP" dirty="0" smtClean="0"/>
              <a:t>(r</a:t>
            </a:r>
            <a:r>
              <a:rPr lang="en-US" altLang="ja-JP" baseline="-25000" dirty="0" smtClean="0"/>
              <a:t>2</a:t>
            </a:r>
            <a:r>
              <a:rPr lang="en-US" altLang="ja-JP" dirty="0" smtClean="0"/>
              <a:t>)</a:t>
            </a:r>
            <a:endParaRPr lang="ja-JP" altLang="en-US" dirty="0"/>
          </a:p>
        </p:txBody>
      </p:sp>
      <p:sp>
        <p:nvSpPr>
          <p:cNvPr id="76" name="テキスト ボックス 75"/>
          <p:cNvSpPr txBox="1"/>
          <p:nvPr/>
        </p:nvSpPr>
        <p:spPr>
          <a:xfrm>
            <a:off x="5857884" y="642918"/>
            <a:ext cx="3500462" cy="369332"/>
          </a:xfrm>
          <a:prstGeom prst="rect">
            <a:avLst/>
          </a:prstGeom>
          <a:noFill/>
        </p:spPr>
        <p:txBody>
          <a:bodyPr wrap="square" rtlCol="0">
            <a:spAutoFit/>
          </a:bodyPr>
          <a:lstStyle/>
          <a:p>
            <a:r>
              <a:rPr kumimoji="1" lang="ja-JP" altLang="en-US" dirty="0" smtClean="0"/>
              <a:t>利子率が</a:t>
            </a:r>
            <a:r>
              <a:rPr lang="en-US" altLang="ja-JP" dirty="0" smtClean="0">
                <a:solidFill>
                  <a:srgbClr val="FF0000"/>
                </a:solidFill>
              </a:rPr>
              <a:t>r</a:t>
            </a:r>
            <a:r>
              <a:rPr lang="en-US" altLang="ja-JP" baseline="-25000" dirty="0" smtClean="0">
                <a:solidFill>
                  <a:srgbClr val="FF0000"/>
                </a:solidFill>
              </a:rPr>
              <a:t>2</a:t>
            </a:r>
            <a:r>
              <a:rPr lang="ja-JP" altLang="en-US" dirty="0" smtClean="0"/>
              <a:t>のときの総需要</a:t>
            </a:r>
            <a:endParaRPr kumimoji="1" lang="ja-JP" altLang="en-US" dirty="0"/>
          </a:p>
        </p:txBody>
      </p:sp>
      <p:sp>
        <p:nvSpPr>
          <p:cNvPr id="77" name="テキスト ボックス 76"/>
          <p:cNvSpPr txBox="1"/>
          <p:nvPr/>
        </p:nvSpPr>
        <p:spPr>
          <a:xfrm>
            <a:off x="5000628" y="3286124"/>
            <a:ext cx="3857652" cy="64633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kumimoji="1" lang="ja-JP" altLang="en-US" dirty="0" smtClean="0">
                <a:solidFill>
                  <a:srgbClr val="00B0F0"/>
                </a:solidFill>
              </a:rPr>
              <a:t>財・サービス</a:t>
            </a:r>
            <a:r>
              <a:rPr kumimoji="1" lang="ja-JP" altLang="en-US" dirty="0" smtClean="0"/>
              <a:t>の</a:t>
            </a:r>
            <a:r>
              <a:rPr kumimoji="1" lang="ja-JP" altLang="en-US" dirty="0" smtClean="0">
                <a:solidFill>
                  <a:srgbClr val="FF0000"/>
                </a:solidFill>
              </a:rPr>
              <a:t>需要</a:t>
            </a:r>
            <a:r>
              <a:rPr kumimoji="1" lang="ja-JP" altLang="en-US" dirty="0" smtClean="0"/>
              <a:t>と</a:t>
            </a:r>
            <a:r>
              <a:rPr kumimoji="1" lang="ja-JP" altLang="en-US" dirty="0" smtClean="0">
                <a:solidFill>
                  <a:schemeClr val="accent6">
                    <a:lumMod val="40000"/>
                    <a:lumOff val="60000"/>
                  </a:schemeClr>
                </a:solidFill>
              </a:rPr>
              <a:t>供給</a:t>
            </a:r>
            <a:r>
              <a:rPr kumimoji="1" lang="ja-JP" altLang="en-US" dirty="0" smtClean="0"/>
              <a:t>を一致させる</a:t>
            </a:r>
            <a:r>
              <a:rPr kumimoji="1" lang="ja-JP" altLang="en-US" dirty="0" smtClean="0">
                <a:solidFill>
                  <a:srgbClr val="00CC00"/>
                </a:solidFill>
              </a:rPr>
              <a:t>実質利子率と実質</a:t>
            </a:r>
            <a:r>
              <a:rPr kumimoji="1" lang="en-US" altLang="ja-JP" dirty="0" smtClean="0">
                <a:solidFill>
                  <a:srgbClr val="00CC00"/>
                </a:solidFill>
              </a:rPr>
              <a:t>GDP</a:t>
            </a:r>
            <a:r>
              <a:rPr kumimoji="1" lang="ja-JP" altLang="en-US" dirty="0" smtClean="0">
                <a:solidFill>
                  <a:srgbClr val="00CC00"/>
                </a:solidFill>
              </a:rPr>
              <a:t>の関係</a:t>
            </a:r>
            <a:endParaRPr kumimoji="1" lang="ja-JP" altLang="en-US" dirty="0">
              <a:solidFill>
                <a:srgbClr val="00CC00"/>
              </a:solidFill>
            </a:endParaRPr>
          </a:p>
        </p:txBody>
      </p:sp>
      <p:sp>
        <p:nvSpPr>
          <p:cNvPr id="78" name="テキスト ボックス 77"/>
          <p:cNvSpPr txBox="1"/>
          <p:nvPr/>
        </p:nvSpPr>
        <p:spPr>
          <a:xfrm>
            <a:off x="5786446" y="3929066"/>
            <a:ext cx="642942" cy="646331"/>
          </a:xfrm>
          <a:prstGeom prst="rect">
            <a:avLst/>
          </a:prstGeom>
          <a:noFill/>
        </p:spPr>
        <p:txBody>
          <a:bodyPr wrap="square" rtlCol="0">
            <a:spAutoFit/>
          </a:bodyPr>
          <a:lstStyle/>
          <a:p>
            <a:r>
              <a:rPr kumimoji="1" lang="en-US" altLang="ja-JP" sz="3600" dirty="0" smtClean="0"/>
              <a:t>r</a:t>
            </a:r>
            <a:r>
              <a:rPr kumimoji="1" lang="en-US" altLang="ja-JP" sz="3600" baseline="-25000" dirty="0" smtClean="0"/>
              <a:t>1</a:t>
            </a:r>
            <a:endParaRPr kumimoji="1" lang="ja-JP" altLang="en-US" sz="3600" baseline="-25000" dirty="0"/>
          </a:p>
        </p:txBody>
      </p:sp>
      <p:sp>
        <p:nvSpPr>
          <p:cNvPr id="79" name="テキスト ボックス 78"/>
          <p:cNvSpPr txBox="1"/>
          <p:nvPr/>
        </p:nvSpPr>
        <p:spPr>
          <a:xfrm>
            <a:off x="7215206" y="4071942"/>
            <a:ext cx="785818" cy="523220"/>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sz="2800" dirty="0" smtClean="0"/>
              <a:t>Y</a:t>
            </a:r>
            <a:r>
              <a:rPr lang="en-US" altLang="ja-JP" sz="2800" baseline="-25000" dirty="0" smtClean="0"/>
              <a:t>1</a:t>
            </a:r>
            <a:r>
              <a:rPr lang="en-US" altLang="ja-JP" sz="2800" baseline="30000" dirty="0" smtClean="0"/>
              <a:t>e</a:t>
            </a:r>
            <a:endParaRPr kumimoji="1" lang="ja-JP" altLang="en-US" sz="2800" baseline="30000" dirty="0"/>
          </a:p>
        </p:txBody>
      </p:sp>
      <p:sp>
        <p:nvSpPr>
          <p:cNvPr id="80" name="テキスト ボックス 79"/>
          <p:cNvSpPr txBox="1"/>
          <p:nvPr/>
        </p:nvSpPr>
        <p:spPr>
          <a:xfrm>
            <a:off x="5786446" y="4714885"/>
            <a:ext cx="642942" cy="642942"/>
          </a:xfrm>
          <a:prstGeom prst="rect">
            <a:avLst/>
          </a:prstGeom>
          <a:noFill/>
        </p:spPr>
        <p:txBody>
          <a:bodyPr wrap="square" rtlCol="0">
            <a:spAutoFit/>
          </a:bodyPr>
          <a:lstStyle/>
          <a:p>
            <a:r>
              <a:rPr kumimoji="1" lang="en-US" altLang="ja-JP" sz="3600" dirty="0" smtClean="0"/>
              <a:t>r</a:t>
            </a:r>
            <a:r>
              <a:rPr lang="en-US" altLang="ja-JP" sz="3600" baseline="-25000" dirty="0" smtClean="0"/>
              <a:t>2</a:t>
            </a:r>
            <a:endParaRPr kumimoji="1" lang="ja-JP" altLang="en-US" sz="3600" baseline="-25000" dirty="0"/>
          </a:p>
        </p:txBody>
      </p:sp>
      <p:sp>
        <p:nvSpPr>
          <p:cNvPr id="81" name="テキスト ボックス 80"/>
          <p:cNvSpPr txBox="1"/>
          <p:nvPr/>
        </p:nvSpPr>
        <p:spPr>
          <a:xfrm>
            <a:off x="7286644" y="4857760"/>
            <a:ext cx="857256" cy="523220"/>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sz="2800" dirty="0" smtClean="0"/>
              <a:t>Y</a:t>
            </a:r>
            <a:r>
              <a:rPr lang="en-US" altLang="ja-JP" sz="2800" baseline="-25000" dirty="0" smtClean="0"/>
              <a:t>2</a:t>
            </a:r>
            <a:r>
              <a:rPr lang="en-US" altLang="ja-JP" sz="2800" baseline="30000" dirty="0" smtClean="0"/>
              <a:t>e</a:t>
            </a:r>
            <a:endParaRPr kumimoji="1" lang="ja-JP" altLang="en-US" sz="2800" baseline="30000" dirty="0"/>
          </a:p>
        </p:txBody>
      </p:sp>
      <p:cxnSp>
        <p:nvCxnSpPr>
          <p:cNvPr id="85" name="直線コネクタ 84"/>
          <p:cNvCxnSpPr/>
          <p:nvPr/>
        </p:nvCxnSpPr>
        <p:spPr>
          <a:xfrm rot="5400000" flipH="1" flipV="1">
            <a:off x="5786446" y="4643446"/>
            <a:ext cx="285752" cy="142876"/>
          </a:xfrm>
          <a:prstGeom prst="line">
            <a:avLst/>
          </a:prstGeom>
        </p:spPr>
        <p:style>
          <a:lnRef idx="1">
            <a:schemeClr val="dk1"/>
          </a:lnRef>
          <a:fillRef idx="0">
            <a:schemeClr val="dk1"/>
          </a:fillRef>
          <a:effectRef idx="0">
            <a:schemeClr val="dk1"/>
          </a:effectRef>
          <a:fontRef idx="minor">
            <a:schemeClr val="tx1"/>
          </a:fontRef>
        </p:style>
      </p:cxnSp>
      <p:cxnSp>
        <p:nvCxnSpPr>
          <p:cNvPr id="87" name="直線コネクタ 86"/>
          <p:cNvCxnSpPr/>
          <p:nvPr/>
        </p:nvCxnSpPr>
        <p:spPr>
          <a:xfrm rot="16200000" flipH="1">
            <a:off x="5929322" y="4643446"/>
            <a:ext cx="285752" cy="142876"/>
          </a:xfrm>
          <a:prstGeom prst="line">
            <a:avLst/>
          </a:prstGeom>
        </p:spPr>
        <p:style>
          <a:lnRef idx="1">
            <a:schemeClr val="dk1"/>
          </a:lnRef>
          <a:fillRef idx="0">
            <a:schemeClr val="dk1"/>
          </a:fillRef>
          <a:effectRef idx="0">
            <a:schemeClr val="dk1"/>
          </a:effectRef>
          <a:fontRef idx="minor">
            <a:schemeClr val="tx1"/>
          </a:fontRef>
        </p:style>
      </p:cxnSp>
      <p:cxnSp>
        <p:nvCxnSpPr>
          <p:cNvPr id="88" name="直線コネクタ 87"/>
          <p:cNvCxnSpPr/>
          <p:nvPr/>
        </p:nvCxnSpPr>
        <p:spPr>
          <a:xfrm rot="16200000" flipV="1">
            <a:off x="7250925" y="4679165"/>
            <a:ext cx="214314" cy="142876"/>
          </a:xfrm>
          <a:prstGeom prst="line">
            <a:avLst/>
          </a:prstGeom>
        </p:spPr>
        <p:style>
          <a:lnRef idx="1">
            <a:schemeClr val="dk1"/>
          </a:lnRef>
          <a:fillRef idx="0">
            <a:schemeClr val="dk1"/>
          </a:fillRef>
          <a:effectRef idx="0">
            <a:schemeClr val="dk1"/>
          </a:effectRef>
          <a:fontRef idx="minor">
            <a:schemeClr val="tx1"/>
          </a:fontRef>
        </p:style>
      </p:cxnSp>
      <p:cxnSp>
        <p:nvCxnSpPr>
          <p:cNvPr id="89" name="直線コネクタ 88"/>
          <p:cNvCxnSpPr/>
          <p:nvPr/>
        </p:nvCxnSpPr>
        <p:spPr>
          <a:xfrm rot="5400000" flipH="1" flipV="1">
            <a:off x="7393801" y="4679165"/>
            <a:ext cx="214314" cy="142876"/>
          </a:xfrm>
          <a:prstGeom prst="line">
            <a:avLst/>
          </a:prstGeom>
        </p:spPr>
        <p:style>
          <a:lnRef idx="1">
            <a:schemeClr val="dk1"/>
          </a:lnRef>
          <a:fillRef idx="0">
            <a:schemeClr val="dk1"/>
          </a:fillRef>
          <a:effectRef idx="0">
            <a:schemeClr val="dk1"/>
          </a:effectRef>
          <a:fontRef idx="minor">
            <a:schemeClr val="tx1"/>
          </a:fontRef>
        </p:style>
      </p:cxnSp>
      <p:cxnSp>
        <p:nvCxnSpPr>
          <p:cNvPr id="95" name="直線矢印コネクタ 94"/>
          <p:cNvCxnSpPr/>
          <p:nvPr/>
        </p:nvCxnSpPr>
        <p:spPr>
          <a:xfrm>
            <a:off x="6500826" y="4357694"/>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9" name="直線矢印コネクタ 98"/>
          <p:cNvCxnSpPr/>
          <p:nvPr/>
        </p:nvCxnSpPr>
        <p:spPr>
          <a:xfrm>
            <a:off x="6572264" y="5072074"/>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0" name="テキスト ボックス 99"/>
          <p:cNvSpPr txBox="1"/>
          <p:nvPr/>
        </p:nvSpPr>
        <p:spPr>
          <a:xfrm>
            <a:off x="4929190" y="5429264"/>
            <a:ext cx="92869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kumimoji="1" lang="en-US" altLang="ja-JP" dirty="0" smtClean="0"/>
              <a:t>IS</a:t>
            </a:r>
            <a:r>
              <a:rPr kumimoji="1" lang="ja-JP" altLang="en-US" dirty="0" smtClean="0"/>
              <a:t>曲線</a:t>
            </a:r>
            <a:endParaRPr kumimoji="1" lang="ja-JP" altLang="en-US" dirty="0"/>
          </a:p>
        </p:txBody>
      </p:sp>
      <p:sp>
        <p:nvSpPr>
          <p:cNvPr id="101" name="テキスト ボックス 100"/>
          <p:cNvSpPr txBox="1"/>
          <p:nvPr/>
        </p:nvSpPr>
        <p:spPr>
          <a:xfrm>
            <a:off x="4929190" y="5929330"/>
            <a:ext cx="4000496" cy="646331"/>
          </a:xfrm>
          <a:prstGeom prst="rect">
            <a:avLst/>
          </a:prstGeom>
          <a:noFill/>
        </p:spPr>
        <p:txBody>
          <a:bodyPr wrap="square" rtlCol="0">
            <a:spAutoFit/>
          </a:bodyPr>
          <a:lstStyle/>
          <a:p>
            <a:r>
              <a:rPr kumimoji="1" lang="ja-JP" altLang="en-US" dirty="0" smtClean="0"/>
              <a:t>財・サービスの需要と供給を一致させる実質利子率と実質</a:t>
            </a:r>
            <a:r>
              <a:rPr kumimoji="1" lang="en-US" altLang="ja-JP" dirty="0" smtClean="0"/>
              <a:t>GDP</a:t>
            </a:r>
            <a:r>
              <a:rPr kumimoji="1" lang="ja-JP" altLang="en-US" dirty="0" smtClean="0"/>
              <a:t>の関係</a:t>
            </a:r>
            <a:endParaRPr kumimoji="1" lang="ja-JP" altLang="en-US" dirty="0"/>
          </a:p>
        </p:txBody>
      </p:sp>
      <p:sp>
        <p:nvSpPr>
          <p:cNvPr id="61" name="テキスト ボックス 60"/>
          <p:cNvSpPr txBox="1"/>
          <p:nvPr/>
        </p:nvSpPr>
        <p:spPr>
          <a:xfrm>
            <a:off x="5643570" y="1571612"/>
            <a:ext cx="642942" cy="646331"/>
          </a:xfrm>
          <a:prstGeom prst="rect">
            <a:avLst/>
          </a:prstGeom>
          <a:noFill/>
        </p:spPr>
        <p:txBody>
          <a:bodyPr wrap="square" rtlCol="0">
            <a:spAutoFit/>
          </a:bodyPr>
          <a:lstStyle/>
          <a:p>
            <a:r>
              <a:rPr lang="en-US" altLang="ja-JP" sz="3600" dirty="0" smtClean="0"/>
              <a:t>r</a:t>
            </a:r>
            <a:r>
              <a:rPr lang="en-US" altLang="ja-JP" sz="3600" baseline="-25000" dirty="0" smtClean="0"/>
              <a:t>1</a:t>
            </a:r>
            <a:endParaRPr lang="ja-JP" altLang="en-US" sz="3600" baseline="-25000" dirty="0"/>
          </a:p>
        </p:txBody>
      </p:sp>
      <p:sp>
        <p:nvSpPr>
          <p:cNvPr id="63" name="右矢印 62"/>
          <p:cNvSpPr/>
          <p:nvPr/>
        </p:nvSpPr>
        <p:spPr>
          <a:xfrm>
            <a:off x="6286512" y="1857364"/>
            <a:ext cx="928694"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テキスト ボックス 63"/>
          <p:cNvSpPr txBox="1"/>
          <p:nvPr/>
        </p:nvSpPr>
        <p:spPr>
          <a:xfrm>
            <a:off x="7429520" y="1571612"/>
            <a:ext cx="642942" cy="646331"/>
          </a:xfrm>
          <a:prstGeom prst="rect">
            <a:avLst/>
          </a:prstGeom>
          <a:noFill/>
        </p:spPr>
        <p:txBody>
          <a:bodyPr wrap="square" rtlCol="0">
            <a:spAutoFit/>
          </a:bodyPr>
          <a:lstStyle/>
          <a:p>
            <a:r>
              <a:rPr lang="en-US" altLang="ja-JP" sz="3600" dirty="0" smtClean="0"/>
              <a:t>r</a:t>
            </a:r>
            <a:r>
              <a:rPr lang="en-US" altLang="ja-JP" sz="3600" baseline="-25000" dirty="0" smtClean="0"/>
              <a:t>2</a:t>
            </a:r>
            <a:endParaRPr lang="ja-JP" altLang="en-US" sz="3600" baseline="-25000" dirty="0"/>
          </a:p>
        </p:txBody>
      </p:sp>
      <p:sp>
        <p:nvSpPr>
          <p:cNvPr id="65" name="テキスト ボックス 64"/>
          <p:cNvSpPr txBox="1"/>
          <p:nvPr/>
        </p:nvSpPr>
        <p:spPr>
          <a:xfrm>
            <a:off x="6357950" y="2000240"/>
            <a:ext cx="928694" cy="400110"/>
          </a:xfrm>
          <a:prstGeom prst="rect">
            <a:avLst/>
          </a:prstGeom>
          <a:noFill/>
        </p:spPr>
        <p:txBody>
          <a:bodyPr wrap="square" rtlCol="0">
            <a:spAutoFit/>
          </a:bodyPr>
          <a:lstStyle/>
          <a:p>
            <a:r>
              <a:rPr kumimoji="1" lang="ja-JP" altLang="en-US" sz="2000" dirty="0" smtClean="0">
                <a:solidFill>
                  <a:srgbClr val="FF0000"/>
                </a:solidFill>
              </a:rPr>
              <a:t>上昇</a:t>
            </a:r>
            <a:endParaRPr kumimoji="1" lang="ja-JP" altLang="en-US" sz="2000" dirty="0">
              <a:solidFill>
                <a:srgbClr val="FF0000"/>
              </a:solidFill>
            </a:endParaRPr>
          </a:p>
        </p:txBody>
      </p:sp>
      <p:sp>
        <p:nvSpPr>
          <p:cNvPr id="68" name="テキスト ボックス 67"/>
          <p:cNvSpPr txBox="1"/>
          <p:nvPr/>
        </p:nvSpPr>
        <p:spPr>
          <a:xfrm>
            <a:off x="5143504" y="1142984"/>
            <a:ext cx="3571900" cy="523220"/>
          </a:xfrm>
          <a:prstGeom prst="rect">
            <a:avLst/>
          </a:prstGeom>
          <a:noFill/>
        </p:spPr>
        <p:txBody>
          <a:bodyPr wrap="square" rtlCol="0">
            <a:spAutoFit/>
          </a:bodyPr>
          <a:lstStyle/>
          <a:p>
            <a:r>
              <a:rPr kumimoji="1" lang="ja-JP" altLang="en-US" sz="2800" dirty="0" smtClean="0"/>
              <a:t>実質利子率</a:t>
            </a:r>
            <a:r>
              <a:rPr lang="ja-JP" altLang="en-US" sz="2800" dirty="0" err="1" smtClean="0"/>
              <a:t>ｒ</a:t>
            </a:r>
            <a:r>
              <a:rPr lang="ja-JP" altLang="en-US" sz="2800" dirty="0" smtClean="0"/>
              <a:t>の上昇</a:t>
            </a:r>
            <a:endParaRPr kumimoji="1" lang="ja-JP" altLang="en-US" sz="2800" dirty="0"/>
          </a:p>
        </p:txBody>
      </p:sp>
      <p:sp>
        <p:nvSpPr>
          <p:cNvPr id="70" name="テキスト ボックス 69"/>
          <p:cNvSpPr txBox="1"/>
          <p:nvPr/>
        </p:nvSpPr>
        <p:spPr>
          <a:xfrm>
            <a:off x="5072066" y="2428868"/>
            <a:ext cx="3714776" cy="369332"/>
          </a:xfrm>
          <a:prstGeom prst="rect">
            <a:avLst/>
          </a:prstGeom>
          <a:noFill/>
        </p:spPr>
        <p:txBody>
          <a:bodyPr wrap="square" rtlCol="0">
            <a:spAutoFit/>
          </a:bodyPr>
          <a:lstStyle/>
          <a:p>
            <a:r>
              <a:rPr lang="ja-JP" altLang="en-US" dirty="0" smtClean="0"/>
              <a:t>総需要が下がり</a:t>
            </a:r>
            <a:endParaRPr kumimoji="1" lang="ja-JP" altLang="en-US" dirty="0"/>
          </a:p>
        </p:txBody>
      </p:sp>
      <p:sp>
        <p:nvSpPr>
          <p:cNvPr id="71" name="テキスト ボックス 70"/>
          <p:cNvSpPr txBox="1"/>
          <p:nvPr/>
        </p:nvSpPr>
        <p:spPr>
          <a:xfrm>
            <a:off x="5857884" y="2786058"/>
            <a:ext cx="2214578"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dirty="0" smtClean="0"/>
              <a:t>実質</a:t>
            </a:r>
            <a:r>
              <a:rPr kumimoji="1" lang="en-US" altLang="ja-JP" dirty="0" smtClean="0"/>
              <a:t>GDP</a:t>
            </a:r>
            <a:r>
              <a:rPr kumimoji="1" lang="ja-JP" altLang="en-US" dirty="0" smtClean="0"/>
              <a:t>は減る．</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ox(in)">
                                      <p:cBhvr>
                                        <p:cTn id="12" dur="500"/>
                                        <p:tgtEl>
                                          <p:spTgt spid="2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box(in)">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ppt_x"/>
                                          </p:val>
                                        </p:tav>
                                        <p:tav tm="100000">
                                          <p:val>
                                            <p:strVal val="#ppt_x"/>
                                          </p:val>
                                        </p:tav>
                                      </p:tavLst>
                                    </p:anim>
                                    <p:anim calcmode="lin" valueType="num">
                                      <p:cBhvr additive="base">
                                        <p:cTn id="2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ox(in)">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box(in)">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box(in)">
                                      <p:cBhvr>
                                        <p:cTn id="36" dur="500"/>
                                        <p:tgtEl>
                                          <p:spTgt spid="36"/>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box(in)">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subTnLst>
                                    <p:audio>
                                      <p:cMediaNode>
                                        <p:cTn display="0" masterRel="sameClick">
                                          <p:stCondLst>
                                            <p:cond evt="begin" delay="0">
                                              <p:tn val="44"/>
                                            </p:cond>
                                          </p:stCondLst>
                                          <p:endCondLst>
                                            <p:cond evt="onStopAudio" delay="0">
                                              <p:tgtEl>
                                                <p:sldTgt/>
                                              </p:tgtEl>
                                            </p:cond>
                                          </p:endCondLst>
                                        </p:cTn>
                                        <p:tgtEl>
                                          <p:sndTgt r:embed="rId2" name="type.wav"/>
                                        </p:tgtEl>
                                      </p:cMediaNode>
                                    </p:audio>
                                  </p:sub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subTnLst>
                                    <p:audio>
                                      <p:cMediaNode>
                                        <p:cTn display="0" masterRel="sameClick">
                                          <p:stCondLst>
                                            <p:cond evt="begin" delay="0">
                                              <p:tn val="49"/>
                                            </p:cond>
                                          </p:stCondLst>
                                          <p:endCondLst>
                                            <p:cond evt="onStopAudio" delay="0">
                                              <p:tgtEl>
                                                <p:sldTgt/>
                                              </p:tgtEl>
                                            </p:cond>
                                          </p:endCondLst>
                                        </p:cTn>
                                        <p:tgtEl>
                                          <p:sndTgt r:embed="rId2" name="type.wav"/>
                                        </p:tgtEl>
                                      </p:cMediaNode>
                                    </p:audio>
                                  </p:subTnLst>
                                </p:cTn>
                              </p:par>
                            </p:childTnLst>
                          </p:cTn>
                        </p:par>
                      </p:childTnLst>
                    </p:cTn>
                  </p:par>
                  <p:par>
                    <p:cTn id="52" fill="hold">
                      <p:stCondLst>
                        <p:cond delay="indefinite"/>
                      </p:stCondLst>
                      <p:childTnLst>
                        <p:par>
                          <p:cTn id="53" fill="hold">
                            <p:stCondLst>
                              <p:cond delay="0"/>
                            </p:stCondLst>
                            <p:childTnLst>
                              <p:par>
                                <p:cTn id="54" presetID="4" presetClass="entr" presetSubtype="16" fill="hold"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box(in)">
                                      <p:cBhvr>
                                        <p:cTn id="56" dur="500"/>
                                        <p:tgtEl>
                                          <p:spTgt spid="52"/>
                                        </p:tgtEl>
                                      </p:cBhvr>
                                    </p:animEffect>
                                  </p:childTnLst>
                                </p:cTn>
                              </p:par>
                            </p:childTnLst>
                          </p:cTn>
                        </p:par>
                      </p:childTnLst>
                    </p:cTn>
                  </p:par>
                  <p:par>
                    <p:cTn id="57" fill="hold">
                      <p:stCondLst>
                        <p:cond delay="indefinite"/>
                      </p:stCondLst>
                      <p:childTnLst>
                        <p:par>
                          <p:cTn id="58" fill="hold">
                            <p:stCondLst>
                              <p:cond delay="0"/>
                            </p:stCondLst>
                            <p:childTnLst>
                              <p:par>
                                <p:cTn id="59" presetID="4" presetClass="entr" presetSubtype="16" fill="hold" nodeType="click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box(in)">
                                      <p:cBhvr>
                                        <p:cTn id="61" dur="500"/>
                                        <p:tgtEl>
                                          <p:spTgt spid="54"/>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grpId="0" nodeType="click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box(in)">
                                      <p:cBhvr>
                                        <p:cTn id="66" dur="500"/>
                                        <p:tgtEl>
                                          <p:spTgt spid="38"/>
                                        </p:tgtEl>
                                      </p:cBhvr>
                                    </p:animEffect>
                                  </p:childTnLst>
                                </p:cTn>
                              </p:par>
                            </p:childTnLst>
                          </p:cTn>
                        </p:par>
                      </p:childTnLst>
                    </p:cTn>
                  </p:par>
                  <p:par>
                    <p:cTn id="67" fill="hold">
                      <p:stCondLst>
                        <p:cond delay="indefinite"/>
                      </p:stCondLst>
                      <p:childTnLst>
                        <p:par>
                          <p:cTn id="68" fill="hold">
                            <p:stCondLst>
                              <p:cond delay="0"/>
                            </p:stCondLst>
                            <p:childTnLst>
                              <p:par>
                                <p:cTn id="69" presetID="4" presetClass="entr" presetSubtype="16" fill="hold" grpId="0" nodeType="click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box(in)">
                                      <p:cBhvr>
                                        <p:cTn id="71" dur="500"/>
                                        <p:tgtEl>
                                          <p:spTgt spid="57"/>
                                        </p:tgtEl>
                                      </p:cBhvr>
                                    </p:animEffect>
                                  </p:childTnLst>
                                </p:cTn>
                              </p:par>
                            </p:childTnLst>
                          </p:cTn>
                        </p:par>
                      </p:childTnLst>
                    </p:cTn>
                  </p:par>
                  <p:par>
                    <p:cTn id="72" fill="hold">
                      <p:stCondLst>
                        <p:cond delay="indefinite"/>
                      </p:stCondLst>
                      <p:childTnLst>
                        <p:par>
                          <p:cTn id="73" fill="hold">
                            <p:stCondLst>
                              <p:cond delay="0"/>
                            </p:stCondLst>
                            <p:childTnLst>
                              <p:par>
                                <p:cTn id="74" presetID="4" presetClass="entr" presetSubtype="16" fill="hold" nodeType="clickEffect">
                                  <p:stCondLst>
                                    <p:cond delay="0"/>
                                  </p:stCondLst>
                                  <p:childTnLst>
                                    <p:set>
                                      <p:cBhvr>
                                        <p:cTn id="75" dur="1" fill="hold">
                                          <p:stCondLst>
                                            <p:cond delay="0"/>
                                          </p:stCondLst>
                                        </p:cTn>
                                        <p:tgtEl>
                                          <p:spTgt spid="60"/>
                                        </p:tgtEl>
                                        <p:attrNameLst>
                                          <p:attrName>style.visibility</p:attrName>
                                        </p:attrNameLst>
                                      </p:cBhvr>
                                      <p:to>
                                        <p:strVal val="visible"/>
                                      </p:to>
                                    </p:set>
                                    <p:animEffect transition="in" filter="box(in)">
                                      <p:cBhvr>
                                        <p:cTn id="76" dur="500"/>
                                        <p:tgtEl>
                                          <p:spTgt spid="60"/>
                                        </p:tgtEl>
                                      </p:cBhvr>
                                    </p:animEffect>
                                  </p:childTnLst>
                                </p:cTn>
                              </p:par>
                            </p:childTnLst>
                          </p:cTn>
                        </p:par>
                      </p:childTnLst>
                    </p:cTn>
                  </p:par>
                  <p:par>
                    <p:cTn id="77" fill="hold">
                      <p:stCondLst>
                        <p:cond delay="indefinite"/>
                      </p:stCondLst>
                      <p:childTnLst>
                        <p:par>
                          <p:cTn id="78" fill="hold">
                            <p:stCondLst>
                              <p:cond delay="0"/>
                            </p:stCondLst>
                            <p:childTnLst>
                              <p:par>
                                <p:cTn id="79" presetID="4" presetClass="entr" presetSubtype="16" fill="hold" nodeType="click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box(in)">
                                      <p:cBhvr>
                                        <p:cTn id="81" dur="500"/>
                                        <p:tgtEl>
                                          <p:spTgt spid="62"/>
                                        </p:tgtEl>
                                      </p:cBhvr>
                                    </p:animEffect>
                                  </p:childTnLst>
                                </p:cTn>
                              </p:par>
                            </p:childTnLst>
                          </p:cTn>
                        </p:par>
                      </p:childTnLst>
                    </p:cTn>
                  </p:par>
                  <p:par>
                    <p:cTn id="82" fill="hold">
                      <p:stCondLst>
                        <p:cond delay="indefinite"/>
                      </p:stCondLst>
                      <p:childTnLst>
                        <p:par>
                          <p:cTn id="83" fill="hold">
                            <p:stCondLst>
                              <p:cond delay="0"/>
                            </p:stCondLst>
                            <p:childTnLst>
                              <p:par>
                                <p:cTn id="84" presetID="4" presetClass="entr" presetSubtype="16" fill="hold" grpId="0" nodeType="clickEffect">
                                  <p:stCondLst>
                                    <p:cond delay="0"/>
                                  </p:stCondLst>
                                  <p:childTnLst>
                                    <p:set>
                                      <p:cBhvr>
                                        <p:cTn id="85" dur="1" fill="hold">
                                          <p:stCondLst>
                                            <p:cond delay="0"/>
                                          </p:stCondLst>
                                        </p:cTn>
                                        <p:tgtEl>
                                          <p:spTgt spid="67"/>
                                        </p:tgtEl>
                                        <p:attrNameLst>
                                          <p:attrName>style.visibility</p:attrName>
                                        </p:attrNameLst>
                                      </p:cBhvr>
                                      <p:to>
                                        <p:strVal val="visible"/>
                                      </p:to>
                                    </p:set>
                                    <p:animEffect transition="in" filter="box(in)">
                                      <p:cBhvr>
                                        <p:cTn id="86" dur="500"/>
                                        <p:tgtEl>
                                          <p:spTgt spid="67"/>
                                        </p:tgtEl>
                                      </p:cBhvr>
                                    </p:animEffect>
                                  </p:childTnLst>
                                </p:cTn>
                              </p:par>
                            </p:childTnLst>
                          </p:cTn>
                        </p:par>
                      </p:childTnLst>
                    </p:cTn>
                  </p:par>
                  <p:par>
                    <p:cTn id="87" fill="hold">
                      <p:stCondLst>
                        <p:cond delay="indefinite"/>
                      </p:stCondLst>
                      <p:childTnLst>
                        <p:par>
                          <p:cTn id="88" fill="hold">
                            <p:stCondLst>
                              <p:cond delay="0"/>
                            </p:stCondLst>
                            <p:childTnLst>
                              <p:par>
                                <p:cTn id="89" presetID="4" presetClass="entr" presetSubtype="16" fill="hold" grpId="0" nodeType="clickEffect">
                                  <p:stCondLst>
                                    <p:cond delay="0"/>
                                  </p:stCondLst>
                                  <p:childTnLst>
                                    <p:set>
                                      <p:cBhvr>
                                        <p:cTn id="90" dur="1" fill="hold">
                                          <p:stCondLst>
                                            <p:cond delay="0"/>
                                          </p:stCondLst>
                                        </p:cTn>
                                        <p:tgtEl>
                                          <p:spTgt spid="66"/>
                                        </p:tgtEl>
                                        <p:attrNameLst>
                                          <p:attrName>style.visibility</p:attrName>
                                        </p:attrNameLst>
                                      </p:cBhvr>
                                      <p:to>
                                        <p:strVal val="visible"/>
                                      </p:to>
                                    </p:set>
                                    <p:animEffect transition="in" filter="box(in)">
                                      <p:cBhvr>
                                        <p:cTn id="91" dur="500"/>
                                        <p:tgtEl>
                                          <p:spTgt spid="66"/>
                                        </p:tgtEl>
                                      </p:cBhvr>
                                    </p:animEffect>
                                  </p:childTnLst>
                                </p:cTn>
                              </p:par>
                            </p:childTnLst>
                          </p:cTn>
                        </p:par>
                      </p:childTnLst>
                    </p:cTn>
                  </p:par>
                  <p:par>
                    <p:cTn id="92" fill="hold">
                      <p:stCondLst>
                        <p:cond delay="indefinite"/>
                      </p:stCondLst>
                      <p:childTnLst>
                        <p:par>
                          <p:cTn id="93" fill="hold">
                            <p:stCondLst>
                              <p:cond delay="0"/>
                            </p:stCondLst>
                            <p:childTnLst>
                              <p:par>
                                <p:cTn id="94" presetID="4" presetClass="entr" presetSubtype="16" fill="hold" nodeType="clickEffect">
                                  <p:stCondLst>
                                    <p:cond delay="0"/>
                                  </p:stCondLst>
                                  <p:childTnLst>
                                    <p:set>
                                      <p:cBhvr>
                                        <p:cTn id="95" dur="1" fill="hold">
                                          <p:stCondLst>
                                            <p:cond delay="0"/>
                                          </p:stCondLst>
                                        </p:cTn>
                                        <p:tgtEl>
                                          <p:spTgt spid="69"/>
                                        </p:tgtEl>
                                        <p:attrNameLst>
                                          <p:attrName>style.visibility</p:attrName>
                                        </p:attrNameLst>
                                      </p:cBhvr>
                                      <p:to>
                                        <p:strVal val="visible"/>
                                      </p:to>
                                    </p:set>
                                    <p:animEffect transition="in" filter="box(in)">
                                      <p:cBhvr>
                                        <p:cTn id="96" dur="500"/>
                                        <p:tgtEl>
                                          <p:spTgt spid="69"/>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1" nodeType="click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fade">
                                      <p:cBhvr>
                                        <p:cTn id="101" dur="1000"/>
                                        <p:tgtEl>
                                          <p:spTgt spid="72"/>
                                        </p:tgtEl>
                                      </p:cBhvr>
                                    </p:animEffect>
                                  </p:childTnLst>
                                </p:cTn>
                              </p:par>
                            </p:childTnLst>
                          </p:cTn>
                        </p:par>
                      </p:childTnLst>
                    </p:cTn>
                  </p:par>
                  <p:par>
                    <p:cTn id="102" fill="hold">
                      <p:stCondLst>
                        <p:cond delay="indefinite"/>
                      </p:stCondLst>
                      <p:childTnLst>
                        <p:par>
                          <p:cTn id="103" fill="hold">
                            <p:stCondLst>
                              <p:cond delay="0"/>
                            </p:stCondLst>
                            <p:childTnLst>
                              <p:par>
                                <p:cTn id="104" presetID="8" presetClass="emph" presetSubtype="0" fill="hold" grpId="0" nodeType="clickEffect">
                                  <p:stCondLst>
                                    <p:cond delay="0"/>
                                  </p:stCondLst>
                                  <p:childTnLst>
                                    <p:animRot by="21600000">
                                      <p:cBhvr>
                                        <p:cTn id="105" dur="2000" fill="hold"/>
                                        <p:tgtEl>
                                          <p:spTgt spid="7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p:bldP spid="29" grpId="0"/>
      <p:bldP spid="38" grpId="0" animBg="1"/>
      <p:bldP spid="39" grpId="0" animBg="1"/>
      <p:bldP spid="57" grpId="0" animBg="1"/>
      <p:bldP spid="67" grpId="0" animBg="1"/>
      <p:bldP spid="66" grpId="0" animBg="1"/>
      <p:bldP spid="72" grpId="0" animBg="1"/>
      <p:bldP spid="72"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図表 27"/>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テキスト ボックス 3"/>
          <p:cNvSpPr txBox="1"/>
          <p:nvPr/>
        </p:nvSpPr>
        <p:spPr>
          <a:xfrm>
            <a:off x="1214414" y="2143116"/>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kumimoji="1" lang="en-US" altLang="ja-JP" sz="3200" dirty="0" smtClean="0"/>
              <a:t>1</a:t>
            </a:r>
            <a:r>
              <a:rPr kumimoji="1" lang="ja-JP" altLang="en-US" sz="3200" dirty="0" smtClean="0"/>
              <a:t>段階</a:t>
            </a:r>
            <a:endParaRPr kumimoji="1" lang="ja-JP" altLang="en-US" sz="3200" dirty="0"/>
          </a:p>
        </p:txBody>
      </p:sp>
      <p:sp>
        <p:nvSpPr>
          <p:cNvPr id="5" name="テキスト ボックス 4"/>
          <p:cNvSpPr txBox="1"/>
          <p:nvPr/>
        </p:nvSpPr>
        <p:spPr>
          <a:xfrm>
            <a:off x="3428992" y="2214554"/>
            <a:ext cx="4929222" cy="369332"/>
          </a:xfrm>
          <a:prstGeom prst="rect">
            <a:avLst/>
          </a:prstGeom>
          <a:noFill/>
        </p:spPr>
        <p:txBody>
          <a:bodyPr wrap="square" rtlCol="0">
            <a:spAutoFit/>
          </a:bodyPr>
          <a:lstStyle/>
          <a:p>
            <a:r>
              <a:rPr kumimoji="1" lang="ja-JP" altLang="en-US" dirty="0" err="1" smtClean="0"/>
              <a:t>ｒ</a:t>
            </a:r>
            <a:r>
              <a:rPr kumimoji="1" lang="ja-JP" altLang="en-US" dirty="0" smtClean="0"/>
              <a:t>　</a:t>
            </a:r>
            <a:r>
              <a:rPr kumimoji="1" lang="en-US" altLang="ja-JP" dirty="0" smtClean="0"/>
              <a:t>(</a:t>
            </a:r>
            <a:r>
              <a:rPr kumimoji="1" lang="ja-JP" altLang="en-US" dirty="0" smtClean="0"/>
              <a:t>実質利子率</a:t>
            </a:r>
            <a:r>
              <a:rPr kumimoji="1" lang="en-US" altLang="ja-JP" dirty="0" smtClean="0"/>
              <a:t>)</a:t>
            </a:r>
            <a:r>
              <a:rPr kumimoji="1" lang="ja-JP" altLang="en-US" dirty="0" smtClean="0"/>
              <a:t>　，　Ｐ　</a:t>
            </a:r>
            <a:r>
              <a:rPr kumimoji="1" lang="en-US" altLang="ja-JP" dirty="0" smtClean="0"/>
              <a:t>(</a:t>
            </a:r>
            <a:r>
              <a:rPr kumimoji="1" lang="ja-JP" altLang="en-US" dirty="0" smtClean="0"/>
              <a:t>物価水準）</a:t>
            </a:r>
            <a:endParaRPr kumimoji="1" lang="ja-JP" altLang="en-US" dirty="0"/>
          </a:p>
        </p:txBody>
      </p:sp>
      <p:sp>
        <p:nvSpPr>
          <p:cNvPr id="6" name="テキスト ボックス 5"/>
          <p:cNvSpPr txBox="1"/>
          <p:nvPr/>
        </p:nvSpPr>
        <p:spPr>
          <a:xfrm>
            <a:off x="7858148" y="2214554"/>
            <a:ext cx="1000132" cy="369332"/>
          </a:xfrm>
          <a:prstGeom prst="rect">
            <a:avLst/>
          </a:prstGeom>
          <a:noFill/>
        </p:spPr>
        <p:txBody>
          <a:bodyPr wrap="square" rtlCol="0">
            <a:spAutoFit/>
          </a:bodyPr>
          <a:lstStyle/>
          <a:p>
            <a:r>
              <a:rPr kumimoji="1" lang="ja-JP" altLang="en-US" dirty="0" smtClean="0"/>
              <a:t>一定</a:t>
            </a:r>
            <a:endParaRPr kumimoji="1" lang="ja-JP" altLang="en-US" dirty="0"/>
          </a:p>
        </p:txBody>
      </p:sp>
      <p:sp>
        <p:nvSpPr>
          <p:cNvPr id="7" name="テキスト ボックス 6"/>
          <p:cNvSpPr txBox="1"/>
          <p:nvPr/>
        </p:nvSpPr>
        <p:spPr>
          <a:xfrm>
            <a:off x="3428992" y="2786058"/>
            <a:ext cx="3500462" cy="461665"/>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2400" dirty="0" smtClean="0"/>
              <a:t>変数；Ｙ　</a:t>
            </a:r>
            <a:r>
              <a:rPr kumimoji="1" lang="en-US" altLang="ja-JP" sz="2400" dirty="0" smtClean="0"/>
              <a:t>(</a:t>
            </a:r>
            <a:r>
              <a:rPr kumimoji="1" lang="ja-JP" altLang="en-US" sz="2400" dirty="0" smtClean="0"/>
              <a:t>国内総生産</a:t>
            </a:r>
            <a:r>
              <a:rPr kumimoji="1" lang="en-US" altLang="ja-JP" sz="2400" dirty="0" smtClean="0"/>
              <a:t>)</a:t>
            </a:r>
            <a:r>
              <a:rPr kumimoji="1" lang="ja-JP" altLang="en-US" sz="2400" dirty="0" smtClean="0"/>
              <a:t>　</a:t>
            </a:r>
            <a:endParaRPr kumimoji="1" lang="ja-JP" altLang="en-US" sz="2400" dirty="0"/>
          </a:p>
        </p:txBody>
      </p:sp>
      <p:sp>
        <p:nvSpPr>
          <p:cNvPr id="10" name="テキスト ボックス 9"/>
          <p:cNvSpPr txBox="1"/>
          <p:nvPr/>
        </p:nvSpPr>
        <p:spPr>
          <a:xfrm>
            <a:off x="1214414" y="1285860"/>
            <a:ext cx="2000264" cy="584775"/>
          </a:xfrm>
          <a:prstGeom prst="rect">
            <a:avLst/>
          </a:prstGeom>
          <a:solidFill>
            <a:schemeClr val="accent3">
              <a:lumMod val="40000"/>
              <a:lumOff val="60000"/>
            </a:schemeClr>
          </a:solidFill>
          <a:ln>
            <a:solidFill>
              <a:schemeClr val="accent3">
                <a:lumMod val="60000"/>
                <a:lumOff val="40000"/>
              </a:schemeClr>
            </a:solidFill>
          </a:ln>
        </p:spPr>
        <p:txBody>
          <a:bodyPr wrap="square" rtlCol="0">
            <a:spAutoFit/>
          </a:bodyPr>
          <a:lstStyle/>
          <a:p>
            <a:r>
              <a:rPr kumimoji="1" lang="ja-JP" altLang="en-US" sz="3200" dirty="0" smtClean="0"/>
              <a:t>貨幣市場</a:t>
            </a:r>
            <a:endParaRPr kumimoji="1" lang="ja-JP" altLang="en-US" sz="3200" dirty="0"/>
          </a:p>
        </p:txBody>
      </p:sp>
      <p:sp>
        <p:nvSpPr>
          <p:cNvPr id="11" name="テキスト ボックス 10"/>
          <p:cNvSpPr txBox="1"/>
          <p:nvPr/>
        </p:nvSpPr>
        <p:spPr>
          <a:xfrm>
            <a:off x="1357290" y="3500438"/>
            <a:ext cx="7143800" cy="954107"/>
          </a:xfrm>
          <a:prstGeom prst="rect">
            <a:avLst/>
          </a:prstGeom>
          <a:noFill/>
        </p:spPr>
        <p:txBody>
          <a:bodyPr wrap="square" rtlCol="0">
            <a:spAutoFit/>
          </a:bodyPr>
          <a:lstStyle/>
          <a:p>
            <a:r>
              <a:rPr kumimoji="1" lang="ja-JP" altLang="en-US" sz="2800" dirty="0" smtClean="0">
                <a:solidFill>
                  <a:srgbClr val="3333CC"/>
                </a:solidFill>
              </a:rPr>
              <a:t>貨幣需要の大きさ</a:t>
            </a:r>
            <a:r>
              <a:rPr kumimoji="1" lang="ja-JP" altLang="en-US" sz="2800" dirty="0" smtClean="0"/>
              <a:t>は</a:t>
            </a:r>
            <a:r>
              <a:rPr kumimoji="1" lang="ja-JP" altLang="en-US" sz="2800" dirty="0" smtClean="0">
                <a:solidFill>
                  <a:srgbClr val="3333CC"/>
                </a:solidFill>
              </a:rPr>
              <a:t>名目</a:t>
            </a:r>
            <a:r>
              <a:rPr kumimoji="1" lang="en-US" altLang="ja-JP" sz="2800" dirty="0" smtClean="0">
                <a:solidFill>
                  <a:srgbClr val="3333CC"/>
                </a:solidFill>
              </a:rPr>
              <a:t>GDP</a:t>
            </a:r>
            <a:r>
              <a:rPr kumimoji="1" lang="ja-JP" altLang="en-US" sz="2800" dirty="0" smtClean="0"/>
              <a:t>と</a:t>
            </a:r>
            <a:r>
              <a:rPr kumimoji="1" lang="ja-JP" altLang="en-US" sz="2800" dirty="0" smtClean="0">
                <a:solidFill>
                  <a:srgbClr val="3333CC"/>
                </a:solidFill>
              </a:rPr>
              <a:t>名目利子率</a:t>
            </a:r>
            <a:r>
              <a:rPr kumimoji="1" lang="ja-JP" altLang="en-US" sz="2800" dirty="0" smtClean="0"/>
              <a:t>に依存</a:t>
            </a:r>
            <a:r>
              <a:rPr kumimoji="1" lang="ja-JP" altLang="en-US" sz="2800" dirty="0" smtClean="0"/>
              <a:t>する。</a:t>
            </a:r>
            <a:endParaRPr kumimoji="1" lang="ja-JP" altLang="en-US" sz="2800" dirty="0"/>
          </a:p>
        </p:txBody>
      </p:sp>
      <p:sp>
        <p:nvSpPr>
          <p:cNvPr id="12" name="テキスト ボックス 11"/>
          <p:cNvSpPr txBox="1"/>
          <p:nvPr/>
        </p:nvSpPr>
        <p:spPr>
          <a:xfrm>
            <a:off x="3428992" y="4071942"/>
            <a:ext cx="1928826"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dirty="0" smtClean="0">
                <a:solidFill>
                  <a:srgbClr val="FF0000"/>
                </a:solidFill>
              </a:rPr>
              <a:t>物価水準一定</a:t>
            </a:r>
            <a:endParaRPr kumimoji="1" lang="ja-JP" altLang="en-US" dirty="0">
              <a:solidFill>
                <a:srgbClr val="FF0000"/>
              </a:solidFill>
            </a:endParaRPr>
          </a:p>
        </p:txBody>
      </p:sp>
      <p:sp>
        <p:nvSpPr>
          <p:cNvPr id="13" name="下矢印 12"/>
          <p:cNvSpPr/>
          <p:nvPr/>
        </p:nvSpPr>
        <p:spPr>
          <a:xfrm>
            <a:off x="5500694" y="4000504"/>
            <a:ext cx="285752"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7286644" y="4000504"/>
            <a:ext cx="285752"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4643438" y="4714884"/>
            <a:ext cx="1714512"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2800" dirty="0" smtClean="0">
                <a:solidFill>
                  <a:srgbClr val="FF0000"/>
                </a:solidFill>
              </a:rPr>
              <a:t>実質</a:t>
            </a:r>
            <a:r>
              <a:rPr kumimoji="1" lang="en-US" altLang="ja-JP" sz="2800" dirty="0" smtClean="0">
                <a:solidFill>
                  <a:srgbClr val="FF0000"/>
                </a:solidFill>
              </a:rPr>
              <a:t>GDP</a:t>
            </a:r>
            <a:endParaRPr kumimoji="1" lang="ja-JP" altLang="en-US" sz="2800" dirty="0">
              <a:solidFill>
                <a:srgbClr val="FF0000"/>
              </a:solidFill>
            </a:endParaRPr>
          </a:p>
        </p:txBody>
      </p:sp>
      <p:sp>
        <p:nvSpPr>
          <p:cNvPr id="16" name="テキスト ボックス 15"/>
          <p:cNvSpPr txBox="1"/>
          <p:nvPr/>
        </p:nvSpPr>
        <p:spPr>
          <a:xfrm>
            <a:off x="6715140" y="4714884"/>
            <a:ext cx="2000264"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2800" dirty="0" smtClean="0">
                <a:solidFill>
                  <a:srgbClr val="FF0000"/>
                </a:solidFill>
              </a:rPr>
              <a:t>実質利子率</a:t>
            </a:r>
            <a:endParaRPr kumimoji="1" lang="ja-JP" altLang="en-US" sz="2800" dirty="0">
              <a:solidFill>
                <a:srgbClr val="FF0000"/>
              </a:solidFill>
            </a:endParaRPr>
          </a:p>
        </p:txBody>
      </p:sp>
      <p:sp>
        <p:nvSpPr>
          <p:cNvPr id="17" name="テキスト ボックス 16"/>
          <p:cNvSpPr txBox="1"/>
          <p:nvPr/>
        </p:nvSpPr>
        <p:spPr>
          <a:xfrm>
            <a:off x="1285852" y="5429264"/>
            <a:ext cx="1857388" cy="584775"/>
          </a:xfrm>
          <a:prstGeom prst="rect">
            <a:avLst/>
          </a:prstGeom>
          <a:noFill/>
        </p:spPr>
        <p:txBody>
          <a:bodyPr wrap="square" rtlCol="0">
            <a:spAutoFit/>
          </a:bodyPr>
          <a:lstStyle/>
          <a:p>
            <a:r>
              <a:rPr lang="ja-JP" altLang="en-US" sz="3200" dirty="0" smtClean="0">
                <a:solidFill>
                  <a:srgbClr val="C00000"/>
                </a:solidFill>
              </a:rPr>
              <a:t>貨幣需要</a:t>
            </a:r>
            <a:endParaRPr kumimoji="1" lang="ja-JP" altLang="en-US" sz="3200" dirty="0">
              <a:solidFill>
                <a:srgbClr val="C00000"/>
              </a:solidFill>
            </a:endParaRPr>
          </a:p>
        </p:txBody>
      </p:sp>
      <p:sp>
        <p:nvSpPr>
          <p:cNvPr id="18" name="テキスト ボックス 17"/>
          <p:cNvSpPr txBox="1"/>
          <p:nvPr/>
        </p:nvSpPr>
        <p:spPr>
          <a:xfrm>
            <a:off x="3500430" y="5429264"/>
            <a:ext cx="1143008" cy="584775"/>
          </a:xfrm>
          <a:prstGeom prst="rect">
            <a:avLst/>
          </a:prstGeom>
          <a:noFill/>
        </p:spPr>
        <p:txBody>
          <a:bodyPr wrap="square" rtlCol="0">
            <a:spAutoFit/>
          </a:bodyPr>
          <a:lstStyle/>
          <a:p>
            <a:r>
              <a:rPr kumimoji="1" lang="ja-JP" altLang="en-US" sz="3200" dirty="0" smtClean="0"/>
              <a:t>＝</a:t>
            </a:r>
            <a:endParaRPr kumimoji="1" lang="ja-JP" altLang="en-US" sz="3200" dirty="0"/>
          </a:p>
        </p:txBody>
      </p:sp>
      <p:sp>
        <p:nvSpPr>
          <p:cNvPr id="19" name="テキスト ボックス 18"/>
          <p:cNvSpPr txBox="1"/>
          <p:nvPr/>
        </p:nvSpPr>
        <p:spPr>
          <a:xfrm>
            <a:off x="4500562" y="5429264"/>
            <a:ext cx="785818" cy="584775"/>
          </a:xfrm>
          <a:prstGeom prst="rect">
            <a:avLst/>
          </a:prstGeom>
          <a:noFill/>
        </p:spPr>
        <p:txBody>
          <a:bodyPr wrap="square" rtlCol="0">
            <a:spAutoFit/>
          </a:bodyPr>
          <a:lstStyle/>
          <a:p>
            <a:r>
              <a:rPr kumimoji="1" lang="en-US" altLang="ja-JP" sz="3200" dirty="0" err="1" smtClean="0"/>
              <a:t>kP</a:t>
            </a:r>
            <a:endParaRPr kumimoji="1" lang="ja-JP" altLang="en-US" sz="3200" dirty="0"/>
          </a:p>
        </p:txBody>
      </p:sp>
      <p:sp>
        <p:nvSpPr>
          <p:cNvPr id="21" name="テキスト ボックス 20"/>
          <p:cNvSpPr txBox="1"/>
          <p:nvPr/>
        </p:nvSpPr>
        <p:spPr>
          <a:xfrm>
            <a:off x="5072066" y="5429264"/>
            <a:ext cx="1000132" cy="584775"/>
          </a:xfrm>
          <a:prstGeom prst="rect">
            <a:avLst/>
          </a:prstGeom>
          <a:noFill/>
        </p:spPr>
        <p:txBody>
          <a:bodyPr wrap="square" rtlCol="0">
            <a:spAutoFit/>
          </a:bodyPr>
          <a:lstStyle/>
          <a:p>
            <a:r>
              <a:rPr kumimoji="1" lang="en-US" altLang="ja-JP" sz="3200" dirty="0" smtClean="0"/>
              <a:t>Y</a:t>
            </a:r>
            <a:endParaRPr kumimoji="1" lang="ja-JP" altLang="en-US" sz="3200" dirty="0"/>
          </a:p>
        </p:txBody>
      </p:sp>
      <p:cxnSp>
        <p:nvCxnSpPr>
          <p:cNvPr id="23" name="直線コネクタ 22"/>
          <p:cNvCxnSpPr/>
          <p:nvPr/>
        </p:nvCxnSpPr>
        <p:spPr>
          <a:xfrm>
            <a:off x="4572000" y="5929330"/>
            <a:ext cx="428628" cy="1588"/>
          </a:xfrm>
          <a:prstGeom prst="line">
            <a:avLst/>
          </a:prstGeom>
        </p:spPr>
        <p:style>
          <a:lnRef idx="3">
            <a:schemeClr val="accent3"/>
          </a:lnRef>
          <a:fillRef idx="0">
            <a:schemeClr val="accent3"/>
          </a:fillRef>
          <a:effectRef idx="2">
            <a:schemeClr val="accent3"/>
          </a:effectRef>
          <a:fontRef idx="minor">
            <a:schemeClr val="tx1"/>
          </a:fontRef>
        </p:style>
      </p:cxnSp>
      <p:sp>
        <p:nvSpPr>
          <p:cNvPr id="25" name="テキスト ボックス 24"/>
          <p:cNvSpPr txBox="1"/>
          <p:nvPr/>
        </p:nvSpPr>
        <p:spPr>
          <a:xfrm>
            <a:off x="4143372" y="6072206"/>
            <a:ext cx="1214446" cy="369332"/>
          </a:xfrm>
          <a:prstGeom prst="rect">
            <a:avLst/>
          </a:prstGeom>
          <a:noFill/>
        </p:spPr>
        <p:txBody>
          <a:bodyPr wrap="square" rtlCol="0">
            <a:spAutoFit/>
          </a:bodyPr>
          <a:lstStyle/>
          <a:p>
            <a:r>
              <a:rPr kumimoji="1" lang="ja-JP" altLang="en-US" dirty="0" smtClean="0"/>
              <a:t>比例定数</a:t>
            </a:r>
            <a:endParaRPr kumimoji="1" lang="ja-JP" altLang="en-US" dirty="0"/>
          </a:p>
        </p:txBody>
      </p:sp>
      <p:sp>
        <p:nvSpPr>
          <p:cNvPr id="26" name="テキスト ボックス 25"/>
          <p:cNvSpPr txBox="1"/>
          <p:nvPr/>
        </p:nvSpPr>
        <p:spPr>
          <a:xfrm>
            <a:off x="6000760" y="4143380"/>
            <a:ext cx="1071570" cy="369332"/>
          </a:xfrm>
          <a:prstGeom prst="rect">
            <a:avLst/>
          </a:prstGeom>
          <a:noFill/>
        </p:spPr>
        <p:txBody>
          <a:bodyPr wrap="square" rtlCol="0">
            <a:spAutoFit/>
          </a:bodyPr>
          <a:lstStyle/>
          <a:p>
            <a:r>
              <a:rPr kumimoji="1" lang="en-US" altLang="ja-JP" dirty="0" smtClean="0">
                <a:solidFill>
                  <a:srgbClr val="FF0000"/>
                </a:solidFill>
              </a:rPr>
              <a:t>P</a:t>
            </a:r>
            <a:r>
              <a:rPr kumimoji="1" lang="ja-JP" altLang="en-US" dirty="0" smtClean="0">
                <a:solidFill>
                  <a:srgbClr val="FF0000"/>
                </a:solidFill>
              </a:rPr>
              <a:t>が一定</a:t>
            </a:r>
            <a:endParaRPr kumimoji="1" lang="ja-JP" altLang="en-US" dirty="0">
              <a:solidFill>
                <a:srgbClr val="FF0000"/>
              </a:solidFill>
            </a:endParaRPr>
          </a:p>
        </p:txBody>
      </p:sp>
      <p:graphicFrame>
        <p:nvGraphicFramePr>
          <p:cNvPr id="27" name="オブジェクト 26"/>
          <p:cNvGraphicFramePr>
            <a:graphicFrameLocks noChangeAspect="1"/>
          </p:cNvGraphicFramePr>
          <p:nvPr/>
        </p:nvGraphicFramePr>
        <p:xfrm>
          <a:off x="7786710" y="4143380"/>
          <a:ext cx="495300" cy="393700"/>
        </p:xfrm>
        <a:graphic>
          <a:graphicData uri="http://schemas.openxmlformats.org/presentationml/2006/ole">
            <mc:AlternateContent xmlns:mc="http://schemas.openxmlformats.org/markup-compatibility/2006">
              <mc:Choice xmlns:v="urn:schemas-microsoft-com:vml" Requires="v">
                <p:oleObj spid="_x0000_s2065" name="数式" r:id="rId8" imgW="495000" imgH="393480" progId="Equation.3">
                  <p:embed/>
                </p:oleObj>
              </mc:Choice>
              <mc:Fallback>
                <p:oleObj name="数式" r:id="rId8" imgW="495000" imgH="393480" progId="Equation.3">
                  <p:embed/>
                  <p:pic>
                    <p:nvPicPr>
                      <p:cNvPr id="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86710" y="4143380"/>
                        <a:ext cx="4953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テキスト ボックス 21"/>
          <p:cNvSpPr txBox="1"/>
          <p:nvPr/>
        </p:nvSpPr>
        <p:spPr>
          <a:xfrm>
            <a:off x="6929454" y="5286388"/>
            <a:ext cx="1571636" cy="646331"/>
          </a:xfrm>
          <a:prstGeom prst="rect">
            <a:avLst/>
          </a:prstGeom>
          <a:noFill/>
        </p:spPr>
        <p:txBody>
          <a:bodyPr wrap="square" rtlCol="0">
            <a:spAutoFit/>
          </a:bodyPr>
          <a:lstStyle/>
          <a:p>
            <a:r>
              <a:rPr kumimoji="1" lang="ja-JP" altLang="en-US" dirty="0" smtClean="0"/>
              <a:t>今は一定としている。</a:t>
            </a:r>
            <a:endParaRPr kumimoji="1" lang="ja-JP" altLang="en-US" dirty="0"/>
          </a:p>
        </p:txBody>
      </p:sp>
      <p:sp>
        <p:nvSpPr>
          <p:cNvPr id="29" name="屈折矢印 28"/>
          <p:cNvSpPr/>
          <p:nvPr/>
        </p:nvSpPr>
        <p:spPr>
          <a:xfrm rot="5400000" flipV="1">
            <a:off x="5500694" y="5286388"/>
            <a:ext cx="428628" cy="57150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6072198" y="428604"/>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kumimoji="1" lang="en-US" altLang="ja-JP" sz="3200" dirty="0" smtClean="0"/>
              <a:t>1</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10.1.2</a:t>
            </a:r>
            <a:r>
              <a:rPr lang="ja-JP" altLang="en-US" dirty="0" smtClean="0"/>
              <a:t>　</a:t>
            </a:r>
            <a:r>
              <a:rPr lang="en-US" altLang="ja-JP" dirty="0" smtClean="0"/>
              <a:t>LM</a:t>
            </a:r>
            <a:r>
              <a:rPr lang="ja-JP" altLang="en-US" dirty="0" smtClean="0"/>
              <a:t>曲線</a:t>
            </a:r>
            <a:endParaRPr kumimoji="1" lang="ja-JP" altLang="en-US" dirty="0"/>
          </a:p>
        </p:txBody>
      </p:sp>
      <p:sp>
        <p:nvSpPr>
          <p:cNvPr id="4" name="正方形/長方形 3"/>
          <p:cNvSpPr/>
          <p:nvPr/>
        </p:nvSpPr>
        <p:spPr>
          <a:xfrm>
            <a:off x="642910" y="1428736"/>
            <a:ext cx="4643470" cy="428628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6" name="直線矢印コネクタ 5"/>
          <p:cNvCxnSpPr/>
          <p:nvPr/>
        </p:nvCxnSpPr>
        <p:spPr>
          <a:xfrm>
            <a:off x="1357290" y="5214950"/>
            <a:ext cx="342902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rot="5400000" flipH="1" flipV="1">
            <a:off x="-214346" y="3643314"/>
            <a:ext cx="314327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4929190" y="5072074"/>
            <a:ext cx="357190"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10" name="テキスト ボックス 9"/>
          <p:cNvSpPr txBox="1"/>
          <p:nvPr/>
        </p:nvSpPr>
        <p:spPr>
          <a:xfrm>
            <a:off x="1142976" y="1643050"/>
            <a:ext cx="2214578" cy="369332"/>
          </a:xfrm>
          <a:prstGeom prst="rect">
            <a:avLst/>
          </a:prstGeom>
          <a:noFill/>
        </p:spPr>
        <p:txBody>
          <a:bodyPr wrap="square" rtlCol="0">
            <a:spAutoFit/>
          </a:bodyPr>
          <a:lstStyle/>
          <a:p>
            <a:r>
              <a:rPr kumimoji="1" lang="ja-JP" altLang="en-US" dirty="0" smtClean="0"/>
              <a:t>貨幣の需要，供給</a:t>
            </a:r>
            <a:endParaRPr kumimoji="1" lang="ja-JP" altLang="en-US" dirty="0"/>
          </a:p>
        </p:txBody>
      </p:sp>
      <p:sp>
        <p:nvSpPr>
          <p:cNvPr id="11" name="テキスト ボックス 10"/>
          <p:cNvSpPr txBox="1"/>
          <p:nvPr/>
        </p:nvSpPr>
        <p:spPr>
          <a:xfrm>
            <a:off x="1214414" y="5286388"/>
            <a:ext cx="357190" cy="369332"/>
          </a:xfrm>
          <a:prstGeom prst="rect">
            <a:avLst/>
          </a:prstGeom>
          <a:noFill/>
        </p:spPr>
        <p:txBody>
          <a:bodyPr wrap="square" rtlCol="0">
            <a:spAutoFit/>
          </a:bodyPr>
          <a:lstStyle/>
          <a:p>
            <a:r>
              <a:rPr kumimoji="1" lang="en-US" altLang="ja-JP" dirty="0" smtClean="0"/>
              <a:t>O</a:t>
            </a:r>
            <a:endParaRPr kumimoji="1" lang="ja-JP" altLang="en-US" dirty="0"/>
          </a:p>
        </p:txBody>
      </p:sp>
      <p:cxnSp>
        <p:nvCxnSpPr>
          <p:cNvPr id="13" name="直線コネクタ 12"/>
          <p:cNvCxnSpPr/>
          <p:nvPr/>
        </p:nvCxnSpPr>
        <p:spPr>
          <a:xfrm rot="5400000" flipH="1" flipV="1">
            <a:off x="1250133" y="2607463"/>
            <a:ext cx="2714644" cy="2500330"/>
          </a:xfrm>
          <a:prstGeom prst="line">
            <a:avLst/>
          </a:prstGeom>
        </p:spPr>
        <p:style>
          <a:lnRef idx="3">
            <a:schemeClr val="accent3"/>
          </a:lnRef>
          <a:fillRef idx="0">
            <a:schemeClr val="accent3"/>
          </a:fillRef>
          <a:effectRef idx="2">
            <a:schemeClr val="accent3"/>
          </a:effectRef>
          <a:fontRef idx="minor">
            <a:schemeClr val="tx1"/>
          </a:fontRef>
        </p:style>
      </p:cxnSp>
      <p:sp>
        <p:nvSpPr>
          <p:cNvPr id="14" name="テキスト ボックス 13"/>
          <p:cNvSpPr txBox="1"/>
          <p:nvPr/>
        </p:nvSpPr>
        <p:spPr>
          <a:xfrm>
            <a:off x="4000496" y="2143116"/>
            <a:ext cx="1857388" cy="584775"/>
          </a:xfrm>
          <a:prstGeom prst="rect">
            <a:avLst/>
          </a:prstGeom>
          <a:noFill/>
        </p:spPr>
        <p:txBody>
          <a:bodyPr wrap="square" rtlCol="0">
            <a:spAutoFit/>
          </a:bodyPr>
          <a:lstStyle/>
          <a:p>
            <a:r>
              <a:rPr lang="ja-JP" altLang="en-US" sz="3200" dirty="0" smtClean="0">
                <a:solidFill>
                  <a:srgbClr val="C00000"/>
                </a:solidFill>
              </a:rPr>
              <a:t>貨幣需要</a:t>
            </a:r>
            <a:endParaRPr kumimoji="1" lang="ja-JP" altLang="en-US" sz="3200" dirty="0">
              <a:solidFill>
                <a:srgbClr val="C00000"/>
              </a:solidFill>
            </a:endParaRPr>
          </a:p>
        </p:txBody>
      </p:sp>
      <p:sp>
        <p:nvSpPr>
          <p:cNvPr id="15" name="テキスト ボックス 14"/>
          <p:cNvSpPr txBox="1"/>
          <p:nvPr/>
        </p:nvSpPr>
        <p:spPr>
          <a:xfrm>
            <a:off x="6215074" y="2143116"/>
            <a:ext cx="1143008" cy="584775"/>
          </a:xfrm>
          <a:prstGeom prst="rect">
            <a:avLst/>
          </a:prstGeom>
          <a:noFill/>
        </p:spPr>
        <p:txBody>
          <a:bodyPr wrap="square" rtlCol="0">
            <a:spAutoFit/>
          </a:bodyPr>
          <a:lstStyle/>
          <a:p>
            <a:r>
              <a:rPr kumimoji="1" lang="ja-JP" altLang="en-US" sz="3200" dirty="0" smtClean="0"/>
              <a:t>＝</a:t>
            </a:r>
            <a:endParaRPr kumimoji="1" lang="ja-JP" altLang="en-US" sz="3200" dirty="0"/>
          </a:p>
        </p:txBody>
      </p:sp>
      <p:sp>
        <p:nvSpPr>
          <p:cNvPr id="16" name="テキスト ボックス 15"/>
          <p:cNvSpPr txBox="1"/>
          <p:nvPr/>
        </p:nvSpPr>
        <p:spPr>
          <a:xfrm>
            <a:off x="7215206" y="2143116"/>
            <a:ext cx="785818" cy="584775"/>
          </a:xfrm>
          <a:prstGeom prst="rect">
            <a:avLst/>
          </a:prstGeom>
          <a:noFill/>
        </p:spPr>
        <p:txBody>
          <a:bodyPr wrap="square" rtlCol="0">
            <a:spAutoFit/>
          </a:bodyPr>
          <a:lstStyle/>
          <a:p>
            <a:r>
              <a:rPr kumimoji="1" lang="en-US" altLang="ja-JP" sz="3200" dirty="0" err="1" smtClean="0"/>
              <a:t>kP</a:t>
            </a:r>
            <a:endParaRPr kumimoji="1" lang="ja-JP" altLang="en-US" sz="3200" dirty="0"/>
          </a:p>
        </p:txBody>
      </p:sp>
      <p:cxnSp>
        <p:nvCxnSpPr>
          <p:cNvPr id="17" name="直線コネクタ 16"/>
          <p:cNvCxnSpPr/>
          <p:nvPr/>
        </p:nvCxnSpPr>
        <p:spPr>
          <a:xfrm>
            <a:off x="7286644" y="2643182"/>
            <a:ext cx="428628" cy="1588"/>
          </a:xfrm>
          <a:prstGeom prst="line">
            <a:avLst/>
          </a:prstGeom>
        </p:spPr>
        <p:style>
          <a:lnRef idx="3">
            <a:schemeClr val="accent3"/>
          </a:lnRef>
          <a:fillRef idx="0">
            <a:schemeClr val="accent3"/>
          </a:fillRef>
          <a:effectRef idx="2">
            <a:schemeClr val="accent3"/>
          </a:effectRef>
          <a:fontRef idx="minor">
            <a:schemeClr val="tx1"/>
          </a:fontRef>
        </p:style>
      </p:cxnSp>
      <p:sp>
        <p:nvSpPr>
          <p:cNvPr id="18" name="テキスト ボックス 17"/>
          <p:cNvSpPr txBox="1"/>
          <p:nvPr/>
        </p:nvSpPr>
        <p:spPr>
          <a:xfrm>
            <a:off x="7786710" y="2143116"/>
            <a:ext cx="1000132" cy="584775"/>
          </a:xfrm>
          <a:prstGeom prst="rect">
            <a:avLst/>
          </a:prstGeom>
          <a:noFill/>
        </p:spPr>
        <p:txBody>
          <a:bodyPr wrap="square" rtlCol="0">
            <a:spAutoFit/>
          </a:bodyPr>
          <a:lstStyle/>
          <a:p>
            <a:r>
              <a:rPr kumimoji="1" lang="en-US" altLang="ja-JP" sz="3200" dirty="0" smtClean="0"/>
              <a:t>Y</a:t>
            </a:r>
            <a:endParaRPr kumimoji="1" lang="ja-JP" altLang="en-US" sz="3200" dirty="0"/>
          </a:p>
        </p:txBody>
      </p:sp>
      <p:sp>
        <p:nvSpPr>
          <p:cNvPr id="19" name="テキスト ボックス 18"/>
          <p:cNvSpPr txBox="1"/>
          <p:nvPr/>
        </p:nvSpPr>
        <p:spPr>
          <a:xfrm>
            <a:off x="714348" y="3571876"/>
            <a:ext cx="714380" cy="584775"/>
          </a:xfrm>
          <a:prstGeom prst="rect">
            <a:avLst/>
          </a:prstGeom>
          <a:noFill/>
        </p:spPr>
        <p:txBody>
          <a:bodyPr wrap="square" rtlCol="0">
            <a:spAutoFit/>
          </a:bodyPr>
          <a:lstStyle/>
          <a:p>
            <a:r>
              <a:rPr kumimoji="1" lang="en-US" altLang="ja-JP" sz="3200" dirty="0" smtClean="0"/>
              <a:t>M</a:t>
            </a:r>
            <a:endParaRPr kumimoji="1" lang="ja-JP" altLang="en-US" sz="3200" dirty="0"/>
          </a:p>
        </p:txBody>
      </p:sp>
      <p:cxnSp>
        <p:nvCxnSpPr>
          <p:cNvPr id="21" name="直線コネクタ 20"/>
          <p:cNvCxnSpPr/>
          <p:nvPr/>
        </p:nvCxnSpPr>
        <p:spPr>
          <a:xfrm flipV="1">
            <a:off x="1357290" y="3786190"/>
            <a:ext cx="3214710" cy="6636"/>
          </a:xfrm>
          <a:prstGeom prst="line">
            <a:avLst/>
          </a:prstGeom>
        </p:spPr>
        <p:style>
          <a:lnRef idx="3">
            <a:schemeClr val="accent1"/>
          </a:lnRef>
          <a:fillRef idx="0">
            <a:schemeClr val="accent1"/>
          </a:fillRef>
          <a:effectRef idx="2">
            <a:schemeClr val="accent1"/>
          </a:effectRef>
          <a:fontRef idx="minor">
            <a:schemeClr val="tx1"/>
          </a:fontRef>
        </p:style>
      </p:cxnSp>
      <p:sp>
        <p:nvSpPr>
          <p:cNvPr id="23" name="フローチャート : 結合子 22"/>
          <p:cNvSpPr/>
          <p:nvPr/>
        </p:nvSpPr>
        <p:spPr>
          <a:xfrm>
            <a:off x="2571736" y="3714752"/>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643438" y="3429000"/>
            <a:ext cx="2571768" cy="584775"/>
          </a:xfrm>
          <a:prstGeom prst="rect">
            <a:avLst/>
          </a:prstGeom>
          <a:noFill/>
        </p:spPr>
        <p:txBody>
          <a:bodyPr wrap="square" rtlCol="0">
            <a:spAutoFit/>
          </a:bodyPr>
          <a:lstStyle/>
          <a:p>
            <a:r>
              <a:rPr lang="ja-JP" altLang="en-US" sz="3200" dirty="0" smtClean="0">
                <a:solidFill>
                  <a:srgbClr val="3333CC"/>
                </a:solidFill>
              </a:rPr>
              <a:t>貨幣</a:t>
            </a:r>
            <a:r>
              <a:rPr lang="ja-JP" altLang="en-US" sz="3200" dirty="0">
                <a:solidFill>
                  <a:srgbClr val="3333CC"/>
                </a:solidFill>
              </a:rPr>
              <a:t>量</a:t>
            </a:r>
            <a:r>
              <a:rPr lang="ja-JP" altLang="en-US" sz="3200" dirty="0" smtClean="0">
                <a:solidFill>
                  <a:srgbClr val="3333CC"/>
                </a:solidFill>
              </a:rPr>
              <a:t>＝</a:t>
            </a:r>
            <a:r>
              <a:rPr lang="en-US" altLang="ja-JP" sz="3200" dirty="0" smtClean="0">
                <a:solidFill>
                  <a:srgbClr val="3333CC"/>
                </a:solidFill>
              </a:rPr>
              <a:t>M</a:t>
            </a:r>
            <a:endParaRPr kumimoji="1" lang="ja-JP" altLang="en-US" sz="3200" dirty="0">
              <a:solidFill>
                <a:srgbClr val="3333CC"/>
              </a:solidFill>
            </a:endParaRPr>
          </a:p>
        </p:txBody>
      </p:sp>
      <p:sp>
        <p:nvSpPr>
          <p:cNvPr id="25" name="テキスト ボックス 24"/>
          <p:cNvSpPr txBox="1"/>
          <p:nvPr/>
        </p:nvSpPr>
        <p:spPr>
          <a:xfrm>
            <a:off x="2357422" y="3214686"/>
            <a:ext cx="500066" cy="461665"/>
          </a:xfrm>
          <a:prstGeom prst="rect">
            <a:avLst/>
          </a:prstGeom>
          <a:noFill/>
        </p:spPr>
        <p:txBody>
          <a:bodyPr wrap="square" rtlCol="0">
            <a:spAutoFit/>
          </a:bodyPr>
          <a:lstStyle/>
          <a:p>
            <a:r>
              <a:rPr kumimoji="1" lang="en-US" altLang="ja-JP" sz="2400" dirty="0" smtClean="0"/>
              <a:t>E</a:t>
            </a:r>
            <a:endParaRPr kumimoji="1" lang="ja-JP" altLang="en-US" sz="2400" dirty="0"/>
          </a:p>
        </p:txBody>
      </p:sp>
      <p:sp>
        <p:nvSpPr>
          <p:cNvPr id="27" name="テキスト ボックス 26"/>
          <p:cNvSpPr txBox="1"/>
          <p:nvPr/>
        </p:nvSpPr>
        <p:spPr>
          <a:xfrm>
            <a:off x="5500694" y="4143380"/>
            <a:ext cx="3286148"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dirty="0" smtClean="0"/>
              <a:t>貨幣</a:t>
            </a:r>
            <a:r>
              <a:rPr lang="ja-JP" altLang="en-US" dirty="0"/>
              <a:t>量</a:t>
            </a:r>
            <a:r>
              <a:rPr kumimoji="1" lang="ja-JP" altLang="en-US" dirty="0" smtClean="0"/>
              <a:t>は中央銀行によってコントロールさせる。</a:t>
            </a:r>
            <a:endParaRPr kumimoji="1" lang="ja-JP" altLang="en-US" dirty="0"/>
          </a:p>
        </p:txBody>
      </p:sp>
      <p:sp>
        <p:nvSpPr>
          <p:cNvPr id="29" name="テキスト ボックス 28"/>
          <p:cNvSpPr txBox="1"/>
          <p:nvPr/>
        </p:nvSpPr>
        <p:spPr>
          <a:xfrm>
            <a:off x="6732153" y="3422364"/>
            <a:ext cx="1571636" cy="584775"/>
          </a:xfrm>
          <a:prstGeom prst="rect">
            <a:avLst/>
          </a:prstGeom>
          <a:noFill/>
        </p:spPr>
        <p:txBody>
          <a:bodyPr wrap="square" rtlCol="0">
            <a:spAutoFit/>
          </a:bodyPr>
          <a:lstStyle/>
          <a:p>
            <a:r>
              <a:rPr kumimoji="1" lang="ja-JP" altLang="en-US" sz="3200" dirty="0" smtClean="0"/>
              <a:t>←所与</a:t>
            </a:r>
            <a:endParaRPr kumimoji="1" lang="ja-JP" altLang="en-US" sz="3200" dirty="0"/>
          </a:p>
        </p:txBody>
      </p:sp>
      <p:sp>
        <p:nvSpPr>
          <p:cNvPr id="22" name="テキスト ボックス 21"/>
          <p:cNvSpPr txBox="1"/>
          <p:nvPr/>
        </p:nvSpPr>
        <p:spPr>
          <a:xfrm>
            <a:off x="5643570" y="571480"/>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kumimoji="1" lang="en-US" altLang="ja-JP" sz="3200" dirty="0" smtClean="0"/>
              <a:t>1</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10.1.2</a:t>
            </a:r>
            <a:r>
              <a:rPr lang="ja-JP" altLang="en-US" dirty="0" smtClean="0"/>
              <a:t>　</a:t>
            </a:r>
            <a:r>
              <a:rPr lang="en-US" altLang="ja-JP" dirty="0" smtClean="0"/>
              <a:t>LM</a:t>
            </a:r>
            <a:r>
              <a:rPr lang="ja-JP" altLang="en-US" dirty="0" smtClean="0"/>
              <a:t>曲線</a:t>
            </a:r>
            <a:endParaRPr kumimoji="1" lang="ja-JP" altLang="en-US" dirty="0"/>
          </a:p>
        </p:txBody>
      </p:sp>
      <p:sp>
        <p:nvSpPr>
          <p:cNvPr id="4" name="テキスト ボックス 3"/>
          <p:cNvSpPr txBox="1"/>
          <p:nvPr/>
        </p:nvSpPr>
        <p:spPr>
          <a:xfrm>
            <a:off x="1142976" y="1142984"/>
            <a:ext cx="1643074"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3200" dirty="0" smtClean="0"/>
              <a:t>第</a:t>
            </a:r>
            <a:r>
              <a:rPr kumimoji="1" lang="en-US" altLang="ja-JP" sz="3200" dirty="0" smtClean="0"/>
              <a:t>2</a:t>
            </a:r>
            <a:r>
              <a:rPr kumimoji="1" lang="ja-JP" altLang="en-US" sz="3200" dirty="0" smtClean="0"/>
              <a:t>段階</a:t>
            </a:r>
            <a:endParaRPr kumimoji="1" lang="ja-JP" altLang="en-US" sz="3200" dirty="0"/>
          </a:p>
        </p:txBody>
      </p:sp>
      <p:sp>
        <p:nvSpPr>
          <p:cNvPr id="5" name="テキスト ボックス 4"/>
          <p:cNvSpPr txBox="1"/>
          <p:nvPr/>
        </p:nvSpPr>
        <p:spPr>
          <a:xfrm>
            <a:off x="3286116" y="1285860"/>
            <a:ext cx="5072098" cy="461665"/>
          </a:xfrm>
          <a:prstGeom prst="rect">
            <a:avLst/>
          </a:prstGeom>
          <a:noFill/>
        </p:spPr>
        <p:txBody>
          <a:bodyPr wrap="square" rtlCol="0">
            <a:spAutoFit/>
          </a:bodyPr>
          <a:lstStyle/>
          <a:p>
            <a:r>
              <a:rPr kumimoji="1" lang="ja-JP" altLang="en-US" sz="2400" dirty="0" err="1" smtClean="0">
                <a:solidFill>
                  <a:srgbClr val="C00000"/>
                </a:solidFill>
              </a:rPr>
              <a:t>ｒ</a:t>
            </a:r>
            <a:r>
              <a:rPr kumimoji="1" lang="en-US" altLang="ja-JP" sz="2400" dirty="0" smtClean="0">
                <a:solidFill>
                  <a:srgbClr val="C00000"/>
                </a:solidFill>
              </a:rPr>
              <a:t>(</a:t>
            </a:r>
            <a:r>
              <a:rPr kumimoji="1" lang="ja-JP" altLang="en-US" sz="2400" dirty="0" smtClean="0">
                <a:solidFill>
                  <a:srgbClr val="C00000"/>
                </a:solidFill>
              </a:rPr>
              <a:t>実質利子率</a:t>
            </a:r>
            <a:r>
              <a:rPr kumimoji="1" lang="en-US" altLang="ja-JP" sz="2400" dirty="0" smtClean="0">
                <a:solidFill>
                  <a:srgbClr val="C00000"/>
                </a:solidFill>
              </a:rPr>
              <a:t>)</a:t>
            </a:r>
            <a:r>
              <a:rPr kumimoji="1" lang="ja-JP" altLang="en-US" sz="2400" dirty="0" smtClean="0"/>
              <a:t>を変化させる。</a:t>
            </a:r>
            <a:endParaRPr kumimoji="1" lang="ja-JP" altLang="en-US" sz="2400" dirty="0"/>
          </a:p>
        </p:txBody>
      </p:sp>
      <p:sp>
        <p:nvSpPr>
          <p:cNvPr id="6" name="テキスト ボックス 5"/>
          <p:cNvSpPr txBox="1"/>
          <p:nvPr/>
        </p:nvSpPr>
        <p:spPr>
          <a:xfrm>
            <a:off x="2571736" y="1928802"/>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3</a:t>
            </a:r>
            <a:endParaRPr kumimoji="1" lang="ja-JP" altLang="en-US" sz="3600" baseline="-25000" dirty="0"/>
          </a:p>
        </p:txBody>
      </p:sp>
      <p:sp>
        <p:nvSpPr>
          <p:cNvPr id="7" name="テキスト ボックス 6"/>
          <p:cNvSpPr txBox="1"/>
          <p:nvPr/>
        </p:nvSpPr>
        <p:spPr>
          <a:xfrm>
            <a:off x="2071670" y="2571744"/>
            <a:ext cx="1785950" cy="646331"/>
          </a:xfrm>
          <a:prstGeom prst="rect">
            <a:avLst/>
          </a:prstGeom>
          <a:noFill/>
        </p:spPr>
        <p:txBody>
          <a:bodyPr wrap="square" rtlCol="0">
            <a:spAutoFit/>
          </a:bodyPr>
          <a:lstStyle/>
          <a:p>
            <a:r>
              <a:rPr kumimoji="1" lang="ja-JP" altLang="en-US" dirty="0" smtClean="0"/>
              <a:t>一定としていた利子率</a:t>
            </a:r>
            <a:endParaRPr kumimoji="1" lang="ja-JP" altLang="en-US" dirty="0"/>
          </a:p>
        </p:txBody>
      </p:sp>
      <p:sp>
        <p:nvSpPr>
          <p:cNvPr id="8" name="右矢印 7"/>
          <p:cNvSpPr/>
          <p:nvPr/>
        </p:nvSpPr>
        <p:spPr>
          <a:xfrm>
            <a:off x="3929058" y="2214554"/>
            <a:ext cx="135732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5857884" y="2000240"/>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4</a:t>
            </a:r>
            <a:endParaRPr kumimoji="1" lang="ja-JP" altLang="en-US" sz="3600" baseline="-25000" dirty="0"/>
          </a:p>
        </p:txBody>
      </p:sp>
      <p:sp>
        <p:nvSpPr>
          <p:cNvPr id="10" name="テキスト ボックス 9"/>
          <p:cNvSpPr txBox="1"/>
          <p:nvPr/>
        </p:nvSpPr>
        <p:spPr>
          <a:xfrm>
            <a:off x="6858016" y="2000240"/>
            <a:ext cx="785818" cy="646331"/>
          </a:xfrm>
          <a:prstGeom prst="rect">
            <a:avLst/>
          </a:prstGeom>
          <a:noFill/>
        </p:spPr>
        <p:txBody>
          <a:bodyPr wrap="square" rtlCol="0">
            <a:spAutoFit/>
          </a:bodyPr>
          <a:lstStyle/>
          <a:p>
            <a:r>
              <a:rPr kumimoji="1" lang="en-US" altLang="ja-JP" sz="3600" dirty="0" smtClean="0"/>
              <a:t>(r</a:t>
            </a:r>
            <a:r>
              <a:rPr lang="en-US" altLang="ja-JP" sz="3600" baseline="-25000" dirty="0" smtClean="0"/>
              <a:t>3</a:t>
            </a:r>
            <a:endParaRPr kumimoji="1" lang="ja-JP" altLang="en-US" sz="3600" baseline="-25000" dirty="0"/>
          </a:p>
        </p:txBody>
      </p:sp>
      <p:sp>
        <p:nvSpPr>
          <p:cNvPr id="11" name="テキスト ボックス 10"/>
          <p:cNvSpPr txBox="1"/>
          <p:nvPr/>
        </p:nvSpPr>
        <p:spPr>
          <a:xfrm>
            <a:off x="7500958" y="2214554"/>
            <a:ext cx="500066"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2" name="テキスト ボックス 11"/>
          <p:cNvSpPr txBox="1"/>
          <p:nvPr/>
        </p:nvSpPr>
        <p:spPr>
          <a:xfrm>
            <a:off x="4214810" y="2571744"/>
            <a:ext cx="928694" cy="400110"/>
          </a:xfrm>
          <a:prstGeom prst="rect">
            <a:avLst/>
          </a:prstGeom>
          <a:noFill/>
        </p:spPr>
        <p:txBody>
          <a:bodyPr wrap="square" rtlCol="0">
            <a:spAutoFit/>
          </a:bodyPr>
          <a:lstStyle/>
          <a:p>
            <a:r>
              <a:rPr kumimoji="1" lang="ja-JP" altLang="en-US" sz="2000" dirty="0" smtClean="0">
                <a:solidFill>
                  <a:srgbClr val="FF0000"/>
                </a:solidFill>
              </a:rPr>
              <a:t>上昇</a:t>
            </a:r>
            <a:endParaRPr kumimoji="1" lang="ja-JP" altLang="en-US" sz="2000" dirty="0">
              <a:solidFill>
                <a:srgbClr val="FF0000"/>
              </a:solidFill>
            </a:endParaRPr>
          </a:p>
        </p:txBody>
      </p:sp>
      <p:sp>
        <p:nvSpPr>
          <p:cNvPr id="13" name="テキスト ボックス 12"/>
          <p:cNvSpPr txBox="1"/>
          <p:nvPr/>
        </p:nvSpPr>
        <p:spPr>
          <a:xfrm>
            <a:off x="8001024" y="2000240"/>
            <a:ext cx="1142976" cy="646331"/>
          </a:xfrm>
          <a:prstGeom prst="rect">
            <a:avLst/>
          </a:prstGeom>
          <a:noFill/>
        </p:spPr>
        <p:txBody>
          <a:bodyPr wrap="square" rtlCol="0">
            <a:spAutoFit/>
          </a:bodyPr>
          <a:lstStyle/>
          <a:p>
            <a:r>
              <a:rPr kumimoji="1" lang="en-US" altLang="ja-JP" sz="3600" dirty="0" smtClean="0"/>
              <a:t>r</a:t>
            </a:r>
            <a:r>
              <a:rPr lang="en-US" altLang="ja-JP" sz="3600" baseline="-25000" dirty="0" smtClean="0"/>
              <a:t>4</a:t>
            </a:r>
            <a:r>
              <a:rPr lang="en-US" altLang="ja-JP" sz="3600" dirty="0" smtClean="0"/>
              <a:t>)</a:t>
            </a:r>
            <a:endParaRPr lang="ja-JP" altLang="en-US" sz="3600" dirty="0"/>
          </a:p>
        </p:txBody>
      </p:sp>
      <p:sp>
        <p:nvSpPr>
          <p:cNvPr id="14" name="テキスト ボックス 13"/>
          <p:cNvSpPr txBox="1"/>
          <p:nvPr/>
        </p:nvSpPr>
        <p:spPr>
          <a:xfrm>
            <a:off x="1285852" y="3429000"/>
            <a:ext cx="7215238" cy="646331"/>
          </a:xfrm>
          <a:prstGeom prst="rect">
            <a:avLst/>
          </a:prstGeom>
          <a:noFill/>
        </p:spPr>
        <p:txBody>
          <a:bodyPr wrap="square" rtlCol="0">
            <a:spAutoFit/>
          </a:bodyPr>
          <a:lstStyle/>
          <a:p>
            <a:r>
              <a:rPr kumimoji="1" lang="ja-JP" altLang="en-US" dirty="0" smtClean="0"/>
              <a:t>実質利子率の上昇は貨幣以外の資産（</a:t>
            </a:r>
            <a:r>
              <a:rPr lang="ja-JP" altLang="en-US" dirty="0"/>
              <a:t>債券</a:t>
            </a:r>
            <a:r>
              <a:rPr kumimoji="1" lang="ja-JP" altLang="en-US" dirty="0" smtClean="0"/>
              <a:t>）の収益が増えるので</a:t>
            </a:r>
            <a:endParaRPr kumimoji="1" lang="en-US" altLang="ja-JP" dirty="0" smtClean="0"/>
          </a:p>
          <a:p>
            <a:r>
              <a:rPr lang="ja-JP" altLang="en-US" dirty="0" smtClean="0"/>
              <a:t>貨幣を手放して債券を保有する。</a:t>
            </a:r>
            <a:endParaRPr kumimoji="1" lang="ja-JP" altLang="en-US" dirty="0"/>
          </a:p>
        </p:txBody>
      </p:sp>
      <p:sp>
        <p:nvSpPr>
          <p:cNvPr id="15" name="テキスト ボックス 14"/>
          <p:cNvSpPr txBox="1"/>
          <p:nvPr/>
        </p:nvSpPr>
        <p:spPr>
          <a:xfrm>
            <a:off x="2928926" y="4214818"/>
            <a:ext cx="928694" cy="584775"/>
          </a:xfrm>
          <a:prstGeom prst="rect">
            <a:avLst/>
          </a:prstGeom>
          <a:noFill/>
        </p:spPr>
        <p:txBody>
          <a:bodyPr wrap="square" rtlCol="0">
            <a:spAutoFit/>
          </a:bodyPr>
          <a:lstStyle/>
          <a:p>
            <a:r>
              <a:rPr kumimoji="1" lang="en-US" altLang="ja-JP" sz="3200" dirty="0" smtClean="0"/>
              <a:t>r</a:t>
            </a:r>
            <a:r>
              <a:rPr kumimoji="1" lang="ja-JP" altLang="en-US" sz="3200" dirty="0" smtClean="0"/>
              <a:t>↑</a:t>
            </a:r>
            <a:endParaRPr kumimoji="1" lang="ja-JP" altLang="en-US" sz="3200" dirty="0"/>
          </a:p>
        </p:txBody>
      </p:sp>
      <p:sp>
        <p:nvSpPr>
          <p:cNvPr id="16" name="右矢印 15"/>
          <p:cNvSpPr/>
          <p:nvPr/>
        </p:nvSpPr>
        <p:spPr>
          <a:xfrm>
            <a:off x="3929058" y="4429132"/>
            <a:ext cx="135732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5572132" y="4214818"/>
            <a:ext cx="2428892" cy="584775"/>
          </a:xfrm>
          <a:prstGeom prst="rect">
            <a:avLst/>
          </a:prstGeom>
          <a:noFill/>
        </p:spPr>
        <p:txBody>
          <a:bodyPr wrap="square" rtlCol="0">
            <a:spAutoFit/>
          </a:bodyPr>
          <a:lstStyle/>
          <a:p>
            <a:r>
              <a:rPr kumimoji="1" lang="ja-JP" altLang="en-US" sz="3200" dirty="0" smtClean="0"/>
              <a:t>貨幣需要↓</a:t>
            </a:r>
            <a:endParaRPr kumimoji="1" lang="ja-JP" altLang="en-US" sz="3200" dirty="0"/>
          </a:p>
        </p:txBody>
      </p:sp>
      <p:sp>
        <p:nvSpPr>
          <p:cNvPr id="18" name="テキスト ボックス 17"/>
          <p:cNvSpPr txBox="1"/>
          <p:nvPr/>
        </p:nvSpPr>
        <p:spPr>
          <a:xfrm>
            <a:off x="2571736" y="5000636"/>
            <a:ext cx="1857388" cy="584775"/>
          </a:xfrm>
          <a:prstGeom prst="rect">
            <a:avLst/>
          </a:prstGeom>
          <a:noFill/>
        </p:spPr>
        <p:txBody>
          <a:bodyPr wrap="square" rtlCol="0">
            <a:spAutoFit/>
          </a:bodyPr>
          <a:lstStyle/>
          <a:p>
            <a:r>
              <a:rPr lang="ja-JP" altLang="en-US" sz="3200" dirty="0" smtClean="0">
                <a:solidFill>
                  <a:srgbClr val="C00000"/>
                </a:solidFill>
              </a:rPr>
              <a:t>貨幣需要</a:t>
            </a:r>
            <a:endParaRPr kumimoji="1" lang="ja-JP" altLang="en-US" sz="3200" dirty="0">
              <a:solidFill>
                <a:srgbClr val="C00000"/>
              </a:solidFill>
            </a:endParaRPr>
          </a:p>
        </p:txBody>
      </p:sp>
      <p:sp>
        <p:nvSpPr>
          <p:cNvPr id="19" name="テキスト ボックス 18"/>
          <p:cNvSpPr txBox="1"/>
          <p:nvPr/>
        </p:nvSpPr>
        <p:spPr>
          <a:xfrm>
            <a:off x="4786314" y="5000636"/>
            <a:ext cx="1143008" cy="584775"/>
          </a:xfrm>
          <a:prstGeom prst="rect">
            <a:avLst/>
          </a:prstGeom>
          <a:noFill/>
        </p:spPr>
        <p:txBody>
          <a:bodyPr wrap="square" rtlCol="0">
            <a:spAutoFit/>
          </a:bodyPr>
          <a:lstStyle/>
          <a:p>
            <a:r>
              <a:rPr kumimoji="1" lang="ja-JP" altLang="en-US" sz="3200" dirty="0" smtClean="0"/>
              <a:t>＝</a:t>
            </a:r>
            <a:endParaRPr kumimoji="1" lang="ja-JP" altLang="en-US" sz="3200" dirty="0"/>
          </a:p>
        </p:txBody>
      </p:sp>
      <p:sp>
        <p:nvSpPr>
          <p:cNvPr id="20" name="テキスト ボックス 19"/>
          <p:cNvSpPr txBox="1"/>
          <p:nvPr/>
        </p:nvSpPr>
        <p:spPr>
          <a:xfrm>
            <a:off x="5786446" y="5000636"/>
            <a:ext cx="1571636" cy="584775"/>
          </a:xfrm>
          <a:prstGeom prst="rect">
            <a:avLst/>
          </a:prstGeom>
          <a:noFill/>
        </p:spPr>
        <p:txBody>
          <a:bodyPr wrap="square" rtlCol="0">
            <a:spAutoFit/>
          </a:bodyPr>
          <a:lstStyle/>
          <a:p>
            <a:r>
              <a:rPr kumimoji="1" lang="en-US" altLang="ja-JP" sz="3200" dirty="0" smtClean="0"/>
              <a:t>k(r)P</a:t>
            </a:r>
            <a:endParaRPr kumimoji="1" lang="ja-JP" altLang="en-US" sz="3200" dirty="0"/>
          </a:p>
        </p:txBody>
      </p:sp>
      <p:cxnSp>
        <p:nvCxnSpPr>
          <p:cNvPr id="21" name="直線コネクタ 20"/>
          <p:cNvCxnSpPr/>
          <p:nvPr/>
        </p:nvCxnSpPr>
        <p:spPr>
          <a:xfrm>
            <a:off x="6429388" y="5500702"/>
            <a:ext cx="285752" cy="1588"/>
          </a:xfrm>
          <a:prstGeom prst="line">
            <a:avLst/>
          </a:prstGeom>
        </p:spPr>
        <p:style>
          <a:lnRef idx="3">
            <a:schemeClr val="accent3"/>
          </a:lnRef>
          <a:fillRef idx="0">
            <a:schemeClr val="accent3"/>
          </a:fillRef>
          <a:effectRef idx="2">
            <a:schemeClr val="accent3"/>
          </a:effectRef>
          <a:fontRef idx="minor">
            <a:schemeClr val="tx1"/>
          </a:fontRef>
        </p:style>
      </p:cxnSp>
      <p:sp>
        <p:nvSpPr>
          <p:cNvPr id="23" name="テキスト ボックス 22"/>
          <p:cNvSpPr txBox="1"/>
          <p:nvPr/>
        </p:nvSpPr>
        <p:spPr>
          <a:xfrm>
            <a:off x="6715140" y="4500570"/>
            <a:ext cx="1000132" cy="1077218"/>
          </a:xfrm>
          <a:prstGeom prst="rect">
            <a:avLst/>
          </a:prstGeom>
          <a:noFill/>
        </p:spPr>
        <p:txBody>
          <a:bodyPr wrap="square" rtlCol="0">
            <a:spAutoFit/>
          </a:bodyPr>
          <a:lstStyle/>
          <a:p>
            <a:r>
              <a:rPr kumimoji="1" lang="ja-JP" altLang="en-US" sz="3200" dirty="0" smtClean="0"/>
              <a:t>　　</a:t>
            </a:r>
            <a:r>
              <a:rPr kumimoji="1" lang="en-US" altLang="ja-JP" sz="3200" dirty="0" smtClean="0"/>
              <a:t>Y</a:t>
            </a:r>
            <a:endParaRPr kumimoji="1" lang="ja-JP" altLang="en-US" sz="3200" dirty="0"/>
          </a:p>
        </p:txBody>
      </p:sp>
      <p:cxnSp>
        <p:nvCxnSpPr>
          <p:cNvPr id="26" name="直線コネクタ 25"/>
          <p:cNvCxnSpPr/>
          <p:nvPr/>
        </p:nvCxnSpPr>
        <p:spPr>
          <a:xfrm>
            <a:off x="5857884" y="5500702"/>
            <a:ext cx="500066" cy="1588"/>
          </a:xfrm>
          <a:prstGeom prst="line">
            <a:avLst/>
          </a:prstGeom>
        </p:spPr>
        <p:style>
          <a:lnRef idx="3">
            <a:schemeClr val="accent1"/>
          </a:lnRef>
          <a:fillRef idx="0">
            <a:schemeClr val="accent1"/>
          </a:fillRef>
          <a:effectRef idx="2">
            <a:schemeClr val="accent1"/>
          </a:effectRef>
          <a:fontRef idx="minor">
            <a:schemeClr val="tx1"/>
          </a:fontRef>
        </p:style>
      </p:cxnSp>
      <p:sp>
        <p:nvSpPr>
          <p:cNvPr id="27" name="テキスト ボックス 26"/>
          <p:cNvSpPr txBox="1"/>
          <p:nvPr/>
        </p:nvSpPr>
        <p:spPr>
          <a:xfrm>
            <a:off x="4929190" y="5715016"/>
            <a:ext cx="1428760" cy="369332"/>
          </a:xfrm>
          <a:prstGeom prst="rect">
            <a:avLst/>
          </a:prstGeom>
          <a:noFill/>
        </p:spPr>
        <p:txBody>
          <a:bodyPr wrap="square" rtlCol="0">
            <a:spAutoFit/>
          </a:bodyPr>
          <a:lstStyle/>
          <a:p>
            <a:r>
              <a:rPr kumimoji="1" lang="en-US" altLang="ja-JP" dirty="0" smtClean="0"/>
              <a:t>r</a:t>
            </a:r>
            <a:r>
              <a:rPr kumimoji="1" lang="ja-JP" altLang="en-US" dirty="0" smtClean="0"/>
              <a:t>の減少関数</a:t>
            </a:r>
            <a:endParaRPr kumimoji="1" lang="ja-JP" altLang="en-US" dirty="0"/>
          </a:p>
        </p:txBody>
      </p:sp>
      <p:sp>
        <p:nvSpPr>
          <p:cNvPr id="28" name="テキスト ボックス 27"/>
          <p:cNvSpPr txBox="1"/>
          <p:nvPr/>
        </p:nvSpPr>
        <p:spPr>
          <a:xfrm>
            <a:off x="6500826" y="5715016"/>
            <a:ext cx="928694" cy="369332"/>
          </a:xfrm>
          <a:prstGeom prst="rect">
            <a:avLst/>
          </a:prstGeom>
          <a:noFill/>
        </p:spPr>
        <p:txBody>
          <a:bodyPr wrap="square" rtlCol="0">
            <a:spAutoFit/>
          </a:bodyPr>
          <a:lstStyle/>
          <a:p>
            <a:r>
              <a:rPr kumimoji="1" lang="ja-JP" altLang="en-US" dirty="0" smtClean="0"/>
              <a:t>一定</a:t>
            </a:r>
            <a:endParaRPr kumimoji="1" lang="ja-JP" altLang="en-US" dirty="0"/>
          </a:p>
        </p:txBody>
      </p:sp>
      <p:cxnSp>
        <p:nvCxnSpPr>
          <p:cNvPr id="39" name="直線矢印コネクタ 38"/>
          <p:cNvCxnSpPr/>
          <p:nvPr/>
        </p:nvCxnSpPr>
        <p:spPr>
          <a:xfrm rot="5400000" flipH="1" flipV="1">
            <a:off x="5965041" y="5607859"/>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endCxn id="20" idx="2"/>
          </p:cNvCxnSpPr>
          <p:nvPr/>
        </p:nvCxnSpPr>
        <p:spPr>
          <a:xfrm rot="10800000">
            <a:off x="6572264" y="5585412"/>
            <a:ext cx="142876" cy="1296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5286380" y="6143644"/>
            <a:ext cx="3286148"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kumimoji="1" lang="en-US" altLang="ja-JP" dirty="0" smtClean="0"/>
              <a:t>r</a:t>
            </a:r>
            <a:r>
              <a:rPr kumimoji="1" lang="ja-JP" altLang="en-US" dirty="0" smtClean="0"/>
              <a:t>↑⇒傾きがゆるやかになる。</a:t>
            </a:r>
            <a:endParaRPr kumimoji="1" lang="ja-JP" altLang="en-US" dirty="0"/>
          </a:p>
        </p:txBody>
      </p:sp>
      <p:sp>
        <p:nvSpPr>
          <p:cNvPr id="29" name="テキスト ボックス 28"/>
          <p:cNvSpPr txBox="1"/>
          <p:nvPr/>
        </p:nvSpPr>
        <p:spPr>
          <a:xfrm>
            <a:off x="5572132" y="571480"/>
            <a:ext cx="1643074"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3200" dirty="0" smtClean="0"/>
              <a:t>第</a:t>
            </a:r>
            <a:r>
              <a:rPr kumimoji="1" lang="en-US" altLang="ja-JP" sz="3200" dirty="0" smtClean="0"/>
              <a:t>2</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71472" y="214290"/>
            <a:ext cx="4214842" cy="64294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6" name="直線矢印コネクタ 5"/>
          <p:cNvCxnSpPr/>
          <p:nvPr/>
        </p:nvCxnSpPr>
        <p:spPr>
          <a:xfrm>
            <a:off x="928662" y="3429000"/>
            <a:ext cx="342902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rot="5400000" flipH="1" flipV="1">
            <a:off x="-356428" y="2142322"/>
            <a:ext cx="257176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928662" y="2143116"/>
            <a:ext cx="3286148"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2" name="直線コネクタ 11"/>
          <p:cNvCxnSpPr/>
          <p:nvPr/>
        </p:nvCxnSpPr>
        <p:spPr>
          <a:xfrm rot="5400000" flipH="1" flipV="1">
            <a:off x="428596" y="1571612"/>
            <a:ext cx="2357454" cy="1357322"/>
          </a:xfrm>
          <a:prstGeom prst="line">
            <a:avLst/>
          </a:prstGeom>
        </p:spPr>
        <p:style>
          <a:lnRef idx="3">
            <a:schemeClr val="accent3"/>
          </a:lnRef>
          <a:fillRef idx="0">
            <a:schemeClr val="accent3"/>
          </a:fillRef>
          <a:effectRef idx="2">
            <a:schemeClr val="accent3"/>
          </a:effectRef>
          <a:fontRef idx="minor">
            <a:schemeClr val="tx1"/>
          </a:fontRef>
        </p:style>
      </p:cxnSp>
      <p:cxnSp>
        <p:nvCxnSpPr>
          <p:cNvPr id="17" name="直線コネクタ 16"/>
          <p:cNvCxnSpPr/>
          <p:nvPr/>
        </p:nvCxnSpPr>
        <p:spPr>
          <a:xfrm flipV="1">
            <a:off x="928662" y="1285860"/>
            <a:ext cx="3071834" cy="214314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下矢印 17"/>
          <p:cNvSpPr/>
          <p:nvPr/>
        </p:nvSpPr>
        <p:spPr>
          <a:xfrm>
            <a:off x="2143108" y="1357298"/>
            <a:ext cx="214314" cy="1000132"/>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2357422" y="642918"/>
            <a:ext cx="192882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A</a:t>
            </a:r>
            <a:r>
              <a:rPr kumimoji="1" lang="ja-JP" altLang="en-US" dirty="0" smtClean="0"/>
              <a:t> 貨幣の需要</a:t>
            </a:r>
            <a:r>
              <a:rPr kumimoji="1" lang="en-US" altLang="ja-JP" dirty="0" smtClean="0"/>
              <a:t>(r</a:t>
            </a:r>
            <a:r>
              <a:rPr kumimoji="1" lang="en-US" altLang="ja-JP" baseline="-25000" dirty="0" smtClean="0"/>
              <a:t>3</a:t>
            </a:r>
            <a:r>
              <a:rPr kumimoji="1" lang="en-US" altLang="ja-JP" dirty="0" smtClean="0"/>
              <a:t>)</a:t>
            </a:r>
            <a:endParaRPr kumimoji="1" lang="ja-JP" altLang="en-US" dirty="0"/>
          </a:p>
        </p:txBody>
      </p:sp>
      <p:sp>
        <p:nvSpPr>
          <p:cNvPr id="20" name="テキスト ボックス 19"/>
          <p:cNvSpPr txBox="1"/>
          <p:nvPr/>
        </p:nvSpPr>
        <p:spPr>
          <a:xfrm>
            <a:off x="3571868" y="1357298"/>
            <a:ext cx="192882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B</a:t>
            </a:r>
            <a:r>
              <a:rPr kumimoji="1" lang="ja-JP" altLang="en-US" dirty="0" smtClean="0"/>
              <a:t> 貨幣の需要</a:t>
            </a:r>
            <a:r>
              <a:rPr kumimoji="1" lang="en-US" altLang="ja-JP" dirty="0" smtClean="0"/>
              <a:t>(r</a:t>
            </a:r>
            <a:r>
              <a:rPr lang="en-US" altLang="ja-JP" baseline="-25000" dirty="0" smtClean="0"/>
              <a:t>4</a:t>
            </a:r>
            <a:r>
              <a:rPr kumimoji="1" lang="en-US" altLang="ja-JP" dirty="0" smtClean="0"/>
              <a:t>)</a:t>
            </a:r>
            <a:endParaRPr kumimoji="1" lang="ja-JP" altLang="en-US" dirty="0"/>
          </a:p>
        </p:txBody>
      </p:sp>
      <p:sp>
        <p:nvSpPr>
          <p:cNvPr id="21" name="テキスト ボックス 20"/>
          <p:cNvSpPr txBox="1"/>
          <p:nvPr/>
        </p:nvSpPr>
        <p:spPr>
          <a:xfrm>
            <a:off x="571472" y="1857364"/>
            <a:ext cx="428628" cy="369332"/>
          </a:xfrm>
          <a:prstGeom prst="rect">
            <a:avLst/>
          </a:prstGeom>
          <a:noFill/>
        </p:spPr>
        <p:txBody>
          <a:bodyPr wrap="square" rtlCol="0">
            <a:spAutoFit/>
          </a:bodyPr>
          <a:lstStyle/>
          <a:p>
            <a:r>
              <a:rPr kumimoji="1" lang="en-US" altLang="ja-JP" dirty="0" smtClean="0"/>
              <a:t>M</a:t>
            </a:r>
            <a:endParaRPr kumimoji="1" lang="ja-JP" altLang="en-US" dirty="0"/>
          </a:p>
        </p:txBody>
      </p:sp>
      <p:sp>
        <p:nvSpPr>
          <p:cNvPr id="22" name="テキスト ボックス 21"/>
          <p:cNvSpPr txBox="1"/>
          <p:nvPr/>
        </p:nvSpPr>
        <p:spPr>
          <a:xfrm>
            <a:off x="3357554" y="2214554"/>
            <a:ext cx="2143140"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ja-JP" altLang="en-US" dirty="0" smtClean="0"/>
              <a:t>貨幣量；</a:t>
            </a:r>
            <a:r>
              <a:rPr kumimoji="1" lang="en-US" altLang="ja-JP" dirty="0" smtClean="0"/>
              <a:t>M(</a:t>
            </a:r>
            <a:r>
              <a:rPr kumimoji="1" lang="ja-JP" altLang="en-US" dirty="0" smtClean="0"/>
              <a:t>一定</a:t>
            </a:r>
            <a:r>
              <a:rPr kumimoji="1" lang="en-US" altLang="ja-JP" dirty="0" smtClean="0"/>
              <a:t>)</a:t>
            </a:r>
            <a:endParaRPr kumimoji="1" lang="ja-JP" altLang="en-US" dirty="0"/>
          </a:p>
        </p:txBody>
      </p:sp>
      <p:sp>
        <p:nvSpPr>
          <p:cNvPr id="23" name="テキスト ボックス 22"/>
          <p:cNvSpPr txBox="1"/>
          <p:nvPr/>
        </p:nvSpPr>
        <p:spPr>
          <a:xfrm>
            <a:off x="4429124" y="3286124"/>
            <a:ext cx="500066"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24" name="テキスト ボックス 23"/>
          <p:cNvSpPr txBox="1"/>
          <p:nvPr/>
        </p:nvSpPr>
        <p:spPr>
          <a:xfrm>
            <a:off x="0" y="500042"/>
            <a:ext cx="2286016" cy="369332"/>
          </a:xfrm>
          <a:prstGeom prst="rect">
            <a:avLst/>
          </a:prstGeom>
          <a:noFill/>
        </p:spPr>
        <p:txBody>
          <a:bodyPr wrap="square" rtlCol="0">
            <a:spAutoFit/>
          </a:bodyPr>
          <a:lstStyle/>
          <a:p>
            <a:r>
              <a:rPr kumimoji="1" lang="ja-JP" altLang="en-US" dirty="0" smtClean="0"/>
              <a:t>貨幣の需要・供給</a:t>
            </a:r>
            <a:endParaRPr kumimoji="1" lang="ja-JP" altLang="en-US" dirty="0"/>
          </a:p>
        </p:txBody>
      </p:sp>
      <p:sp>
        <p:nvSpPr>
          <p:cNvPr id="25" name="テキスト ボックス 24"/>
          <p:cNvSpPr txBox="1"/>
          <p:nvPr/>
        </p:nvSpPr>
        <p:spPr>
          <a:xfrm>
            <a:off x="642910" y="3286124"/>
            <a:ext cx="500066" cy="369332"/>
          </a:xfrm>
          <a:prstGeom prst="rect">
            <a:avLst/>
          </a:prstGeom>
          <a:noFill/>
        </p:spPr>
        <p:txBody>
          <a:bodyPr wrap="square" rtlCol="0">
            <a:spAutoFit/>
          </a:bodyPr>
          <a:lstStyle/>
          <a:p>
            <a:r>
              <a:rPr kumimoji="1" lang="en-US" altLang="ja-JP" dirty="0" smtClean="0"/>
              <a:t>O</a:t>
            </a:r>
            <a:endParaRPr kumimoji="1" lang="ja-JP" altLang="en-US" dirty="0"/>
          </a:p>
        </p:txBody>
      </p:sp>
      <p:sp>
        <p:nvSpPr>
          <p:cNvPr id="27" name="テキスト ボックス 26"/>
          <p:cNvSpPr txBox="1"/>
          <p:nvPr/>
        </p:nvSpPr>
        <p:spPr>
          <a:xfrm>
            <a:off x="5786446" y="857232"/>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3</a:t>
            </a:r>
            <a:endParaRPr kumimoji="1" lang="ja-JP" altLang="en-US" sz="3600" baseline="-25000" dirty="0"/>
          </a:p>
        </p:txBody>
      </p:sp>
      <p:sp>
        <p:nvSpPr>
          <p:cNvPr id="28" name="右矢印 27"/>
          <p:cNvSpPr/>
          <p:nvPr/>
        </p:nvSpPr>
        <p:spPr>
          <a:xfrm>
            <a:off x="6429388" y="1142984"/>
            <a:ext cx="928694"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7572396" y="857232"/>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4</a:t>
            </a:r>
            <a:endParaRPr kumimoji="1" lang="ja-JP" altLang="en-US" sz="3600" baseline="-25000" dirty="0"/>
          </a:p>
        </p:txBody>
      </p:sp>
      <p:sp>
        <p:nvSpPr>
          <p:cNvPr id="32" name="テキスト ボックス 31"/>
          <p:cNvSpPr txBox="1"/>
          <p:nvPr/>
        </p:nvSpPr>
        <p:spPr>
          <a:xfrm>
            <a:off x="6500826" y="1285860"/>
            <a:ext cx="928694" cy="400110"/>
          </a:xfrm>
          <a:prstGeom prst="rect">
            <a:avLst/>
          </a:prstGeom>
          <a:noFill/>
        </p:spPr>
        <p:txBody>
          <a:bodyPr wrap="square" rtlCol="0">
            <a:spAutoFit/>
          </a:bodyPr>
          <a:lstStyle/>
          <a:p>
            <a:r>
              <a:rPr kumimoji="1" lang="ja-JP" altLang="en-US" sz="2000" dirty="0" smtClean="0">
                <a:solidFill>
                  <a:srgbClr val="FF0000"/>
                </a:solidFill>
              </a:rPr>
              <a:t>上昇</a:t>
            </a:r>
            <a:endParaRPr kumimoji="1" lang="ja-JP" altLang="en-US" sz="2000" dirty="0">
              <a:solidFill>
                <a:srgbClr val="FF0000"/>
              </a:solidFill>
            </a:endParaRPr>
          </a:p>
        </p:txBody>
      </p:sp>
      <p:sp>
        <p:nvSpPr>
          <p:cNvPr id="33" name="テキスト ボックス 32"/>
          <p:cNvSpPr txBox="1"/>
          <p:nvPr/>
        </p:nvSpPr>
        <p:spPr>
          <a:xfrm>
            <a:off x="5643570" y="1643050"/>
            <a:ext cx="3071802" cy="646331"/>
          </a:xfrm>
          <a:prstGeom prst="rect">
            <a:avLst/>
          </a:prstGeom>
          <a:noFill/>
        </p:spPr>
        <p:txBody>
          <a:bodyPr wrap="square" rtlCol="0">
            <a:spAutoFit/>
          </a:bodyPr>
          <a:lstStyle/>
          <a:p>
            <a:r>
              <a:rPr kumimoji="1" lang="ja-JP" altLang="en-US" dirty="0" smtClean="0"/>
              <a:t>貨幣の需要が下がる（需要曲線の傾きが小さくなる）</a:t>
            </a:r>
            <a:endParaRPr kumimoji="1" lang="ja-JP" altLang="en-US" dirty="0"/>
          </a:p>
        </p:txBody>
      </p:sp>
      <p:sp>
        <p:nvSpPr>
          <p:cNvPr id="34" name="フローチャート : 結合子 33"/>
          <p:cNvSpPr/>
          <p:nvPr/>
        </p:nvSpPr>
        <p:spPr>
          <a:xfrm>
            <a:off x="1604962" y="2048307"/>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ローチャート : 結合子 34"/>
          <p:cNvSpPr/>
          <p:nvPr/>
        </p:nvSpPr>
        <p:spPr>
          <a:xfrm>
            <a:off x="2738869" y="2048307"/>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1357290" y="1714488"/>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E</a:t>
            </a:r>
            <a:r>
              <a:rPr lang="en-US" altLang="ja-JP" baseline="-25000" dirty="0" smtClean="0"/>
              <a:t>3</a:t>
            </a:r>
            <a:endParaRPr kumimoji="1" lang="ja-JP" altLang="en-US" baseline="-25000" dirty="0"/>
          </a:p>
        </p:txBody>
      </p:sp>
      <p:sp>
        <p:nvSpPr>
          <p:cNvPr id="37" name="テキスト ボックス 36"/>
          <p:cNvSpPr txBox="1"/>
          <p:nvPr/>
        </p:nvSpPr>
        <p:spPr>
          <a:xfrm>
            <a:off x="2500298" y="1714488"/>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E</a:t>
            </a:r>
            <a:r>
              <a:rPr lang="en-US" altLang="ja-JP" baseline="-25000" dirty="0" smtClean="0"/>
              <a:t>4</a:t>
            </a:r>
            <a:endParaRPr kumimoji="1" lang="ja-JP" altLang="en-US" baseline="-25000" dirty="0"/>
          </a:p>
        </p:txBody>
      </p:sp>
      <p:cxnSp>
        <p:nvCxnSpPr>
          <p:cNvPr id="39" name="直線コネクタ 38"/>
          <p:cNvCxnSpPr>
            <a:stCxn id="34" idx="4"/>
          </p:cNvCxnSpPr>
          <p:nvPr/>
        </p:nvCxnSpPr>
        <p:spPr>
          <a:xfrm rot="5400000">
            <a:off x="1054028" y="2813555"/>
            <a:ext cx="1244744"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rot="5400000">
            <a:off x="2164472" y="2836132"/>
            <a:ext cx="1244744"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1714480" y="3500438"/>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3</a:t>
            </a:r>
            <a:r>
              <a:rPr lang="en-US" altLang="ja-JP" baseline="30000" dirty="0" smtClean="0"/>
              <a:t>e</a:t>
            </a:r>
            <a:endParaRPr kumimoji="1" lang="ja-JP" altLang="en-US" baseline="30000" dirty="0"/>
          </a:p>
        </p:txBody>
      </p:sp>
      <p:sp>
        <p:nvSpPr>
          <p:cNvPr id="42" name="テキスト ボックス 41"/>
          <p:cNvSpPr txBox="1"/>
          <p:nvPr/>
        </p:nvSpPr>
        <p:spPr>
          <a:xfrm>
            <a:off x="2857488" y="3500438"/>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4</a:t>
            </a:r>
            <a:r>
              <a:rPr lang="en-US" altLang="ja-JP" baseline="30000" dirty="0" smtClean="0"/>
              <a:t>e</a:t>
            </a:r>
            <a:endParaRPr kumimoji="1" lang="ja-JP" altLang="en-US" baseline="30000" dirty="0"/>
          </a:p>
        </p:txBody>
      </p:sp>
      <p:cxnSp>
        <p:nvCxnSpPr>
          <p:cNvPr id="44" name="直線コネクタ 43"/>
          <p:cNvCxnSpPr/>
          <p:nvPr/>
        </p:nvCxnSpPr>
        <p:spPr>
          <a:xfrm rot="5400000">
            <a:off x="319078" y="4788040"/>
            <a:ext cx="2714644"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rot="5400000">
            <a:off x="1429522" y="4785528"/>
            <a:ext cx="2714644"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p:nvPr/>
        </p:nvCxnSpPr>
        <p:spPr>
          <a:xfrm>
            <a:off x="928662" y="6143644"/>
            <a:ext cx="342902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rot="5400000" flipH="1" flipV="1">
            <a:off x="-213552" y="4999842"/>
            <a:ext cx="228601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4429124" y="6143644"/>
            <a:ext cx="500066"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56" name="テキスト ボックス 55"/>
          <p:cNvSpPr txBox="1"/>
          <p:nvPr/>
        </p:nvSpPr>
        <p:spPr>
          <a:xfrm>
            <a:off x="571472" y="3500438"/>
            <a:ext cx="571504" cy="584775"/>
          </a:xfrm>
          <a:prstGeom prst="rect">
            <a:avLst/>
          </a:prstGeom>
          <a:noFill/>
        </p:spPr>
        <p:txBody>
          <a:bodyPr wrap="square" rtlCol="0">
            <a:spAutoFit/>
          </a:bodyPr>
          <a:lstStyle/>
          <a:p>
            <a:r>
              <a:rPr kumimoji="1" lang="en-US" altLang="ja-JP" sz="3200" dirty="0" smtClean="0"/>
              <a:t>r</a:t>
            </a:r>
            <a:endParaRPr kumimoji="1" lang="ja-JP" altLang="en-US" sz="3200" dirty="0"/>
          </a:p>
        </p:txBody>
      </p:sp>
      <p:sp>
        <p:nvSpPr>
          <p:cNvPr id="57" name="テキスト ボックス 56"/>
          <p:cNvSpPr txBox="1"/>
          <p:nvPr/>
        </p:nvSpPr>
        <p:spPr>
          <a:xfrm>
            <a:off x="5286380" y="214290"/>
            <a:ext cx="3571900" cy="523220"/>
          </a:xfrm>
          <a:prstGeom prst="rect">
            <a:avLst/>
          </a:prstGeom>
          <a:noFill/>
        </p:spPr>
        <p:txBody>
          <a:bodyPr wrap="square" rtlCol="0">
            <a:spAutoFit/>
          </a:bodyPr>
          <a:lstStyle/>
          <a:p>
            <a:r>
              <a:rPr kumimoji="1" lang="ja-JP" altLang="en-US" sz="2800" dirty="0" smtClean="0"/>
              <a:t>実質利子率</a:t>
            </a:r>
            <a:r>
              <a:rPr lang="ja-JP" altLang="en-US" sz="2800" dirty="0" err="1" smtClean="0"/>
              <a:t>ｒ</a:t>
            </a:r>
            <a:r>
              <a:rPr lang="ja-JP" altLang="en-US" sz="2800" dirty="0" smtClean="0"/>
              <a:t>の上昇</a:t>
            </a:r>
            <a:endParaRPr kumimoji="1" lang="ja-JP" altLang="en-US" sz="2800" dirty="0"/>
          </a:p>
        </p:txBody>
      </p:sp>
      <p:sp>
        <p:nvSpPr>
          <p:cNvPr id="58" name="テキスト ボックス 57"/>
          <p:cNvSpPr txBox="1"/>
          <p:nvPr/>
        </p:nvSpPr>
        <p:spPr>
          <a:xfrm>
            <a:off x="1714480" y="6215082"/>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3</a:t>
            </a:r>
            <a:r>
              <a:rPr lang="en-US" altLang="ja-JP" baseline="30000" dirty="0" smtClean="0"/>
              <a:t>e</a:t>
            </a:r>
            <a:endParaRPr kumimoji="1" lang="ja-JP" altLang="en-US" baseline="30000" dirty="0"/>
          </a:p>
        </p:txBody>
      </p:sp>
      <p:sp>
        <p:nvSpPr>
          <p:cNvPr id="59" name="テキスト ボックス 58"/>
          <p:cNvSpPr txBox="1"/>
          <p:nvPr/>
        </p:nvSpPr>
        <p:spPr>
          <a:xfrm>
            <a:off x="2857488" y="6215082"/>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4</a:t>
            </a:r>
            <a:r>
              <a:rPr lang="en-US" altLang="ja-JP" baseline="30000" dirty="0" smtClean="0"/>
              <a:t>e</a:t>
            </a:r>
            <a:endParaRPr kumimoji="1" lang="ja-JP" altLang="en-US" baseline="30000" dirty="0"/>
          </a:p>
        </p:txBody>
      </p:sp>
      <p:sp>
        <p:nvSpPr>
          <p:cNvPr id="60" name="テキスト ボックス 59"/>
          <p:cNvSpPr txBox="1"/>
          <p:nvPr/>
        </p:nvSpPr>
        <p:spPr>
          <a:xfrm>
            <a:off x="500034" y="5072074"/>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3</a:t>
            </a:r>
            <a:endParaRPr kumimoji="1" lang="ja-JP" altLang="en-US" sz="3600" baseline="-25000" dirty="0"/>
          </a:p>
        </p:txBody>
      </p:sp>
      <p:sp>
        <p:nvSpPr>
          <p:cNvPr id="61" name="テキスト ボックス 60"/>
          <p:cNvSpPr txBox="1"/>
          <p:nvPr/>
        </p:nvSpPr>
        <p:spPr>
          <a:xfrm>
            <a:off x="500034" y="4143380"/>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4</a:t>
            </a:r>
            <a:endParaRPr kumimoji="1" lang="ja-JP" altLang="en-US" sz="3600" baseline="-25000" dirty="0"/>
          </a:p>
        </p:txBody>
      </p:sp>
      <p:cxnSp>
        <p:nvCxnSpPr>
          <p:cNvPr id="63" name="直線コネクタ 62"/>
          <p:cNvCxnSpPr/>
          <p:nvPr/>
        </p:nvCxnSpPr>
        <p:spPr>
          <a:xfrm>
            <a:off x="928662" y="5500702"/>
            <a:ext cx="714380"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a:off x="928662" y="4500570"/>
            <a:ext cx="1857388"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V="1">
            <a:off x="1142976" y="3929066"/>
            <a:ext cx="2357454" cy="2000264"/>
          </a:xfrm>
          <a:prstGeom prst="line">
            <a:avLst/>
          </a:prstGeom>
        </p:spPr>
        <p:style>
          <a:lnRef idx="3">
            <a:schemeClr val="accent6"/>
          </a:lnRef>
          <a:fillRef idx="0">
            <a:schemeClr val="accent6"/>
          </a:fillRef>
          <a:effectRef idx="2">
            <a:schemeClr val="accent6"/>
          </a:effectRef>
          <a:fontRef idx="minor">
            <a:schemeClr val="tx1"/>
          </a:fontRef>
        </p:style>
      </p:cxnSp>
      <p:sp>
        <p:nvSpPr>
          <p:cNvPr id="68" name="テキスト ボックス 67"/>
          <p:cNvSpPr txBox="1"/>
          <p:nvPr/>
        </p:nvSpPr>
        <p:spPr>
          <a:xfrm>
            <a:off x="3571868" y="4000504"/>
            <a:ext cx="1000132"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kumimoji="1" lang="en-US" altLang="ja-JP" dirty="0" smtClean="0"/>
              <a:t>LM</a:t>
            </a:r>
            <a:r>
              <a:rPr kumimoji="1" lang="ja-JP" altLang="en-US" dirty="0" smtClean="0"/>
              <a:t>曲線</a:t>
            </a:r>
            <a:endParaRPr kumimoji="1" lang="ja-JP" altLang="en-US" dirty="0"/>
          </a:p>
        </p:txBody>
      </p:sp>
      <p:sp>
        <p:nvSpPr>
          <p:cNvPr id="69" name="テキスト ボックス 68"/>
          <p:cNvSpPr txBox="1"/>
          <p:nvPr/>
        </p:nvSpPr>
        <p:spPr>
          <a:xfrm>
            <a:off x="2285984" y="1285860"/>
            <a:ext cx="714380" cy="461665"/>
          </a:xfrm>
          <a:prstGeom prst="rect">
            <a:avLst/>
          </a:prstGeom>
          <a:noFill/>
        </p:spPr>
        <p:txBody>
          <a:bodyPr wrap="square" rtlCol="0">
            <a:spAutoFit/>
          </a:bodyPr>
          <a:lstStyle/>
          <a:p>
            <a:r>
              <a:rPr kumimoji="1" lang="en-US" altLang="ja-JP" sz="2400" dirty="0" smtClean="0"/>
              <a:t>r</a:t>
            </a:r>
            <a:r>
              <a:rPr kumimoji="1" lang="ja-JP" altLang="en-US" sz="2400" dirty="0" smtClean="0"/>
              <a:t>↑</a:t>
            </a:r>
            <a:endParaRPr kumimoji="1" lang="ja-JP" altLang="en-US" sz="2400" dirty="0"/>
          </a:p>
        </p:txBody>
      </p:sp>
      <p:sp>
        <p:nvSpPr>
          <p:cNvPr id="70" name="フローチャート : 結合子 69"/>
          <p:cNvSpPr/>
          <p:nvPr/>
        </p:nvSpPr>
        <p:spPr>
          <a:xfrm>
            <a:off x="1571604" y="5429264"/>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ローチャート : 結合子 70"/>
          <p:cNvSpPr/>
          <p:nvPr/>
        </p:nvSpPr>
        <p:spPr>
          <a:xfrm>
            <a:off x="2714612" y="4429132"/>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p:nvSpPr>
        <p:spPr>
          <a:xfrm>
            <a:off x="5072066" y="2857496"/>
            <a:ext cx="3857652" cy="64633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kumimoji="1" lang="ja-JP" altLang="en-US" dirty="0" smtClean="0">
                <a:solidFill>
                  <a:schemeClr val="accent3">
                    <a:lumMod val="40000"/>
                    <a:lumOff val="60000"/>
                  </a:schemeClr>
                </a:solidFill>
              </a:rPr>
              <a:t>貨幣</a:t>
            </a:r>
            <a:r>
              <a:rPr kumimoji="1" lang="ja-JP" altLang="en-US" dirty="0" smtClean="0"/>
              <a:t>の</a:t>
            </a:r>
            <a:r>
              <a:rPr kumimoji="1" lang="ja-JP" altLang="en-US" dirty="0" smtClean="0">
                <a:solidFill>
                  <a:srgbClr val="FF0000"/>
                </a:solidFill>
              </a:rPr>
              <a:t>需要</a:t>
            </a:r>
            <a:r>
              <a:rPr kumimoji="1" lang="ja-JP" altLang="en-US" dirty="0" smtClean="0"/>
              <a:t>と</a:t>
            </a:r>
            <a:r>
              <a:rPr kumimoji="1" lang="ja-JP" altLang="en-US" dirty="0" smtClean="0">
                <a:solidFill>
                  <a:schemeClr val="accent6">
                    <a:lumMod val="40000"/>
                    <a:lumOff val="60000"/>
                  </a:schemeClr>
                </a:solidFill>
              </a:rPr>
              <a:t>供給</a:t>
            </a:r>
            <a:r>
              <a:rPr kumimoji="1" lang="ja-JP" altLang="en-US" dirty="0" smtClean="0"/>
              <a:t>を一致させる</a:t>
            </a:r>
            <a:r>
              <a:rPr kumimoji="1" lang="ja-JP" altLang="en-US" dirty="0" smtClean="0">
                <a:solidFill>
                  <a:srgbClr val="00CC00"/>
                </a:solidFill>
              </a:rPr>
              <a:t>実質利子率と実質</a:t>
            </a:r>
            <a:r>
              <a:rPr kumimoji="1" lang="en-US" altLang="ja-JP" dirty="0" smtClean="0">
                <a:solidFill>
                  <a:srgbClr val="00CC00"/>
                </a:solidFill>
              </a:rPr>
              <a:t>GDP</a:t>
            </a:r>
            <a:r>
              <a:rPr kumimoji="1" lang="ja-JP" altLang="en-US" dirty="0" smtClean="0">
                <a:solidFill>
                  <a:srgbClr val="00CC00"/>
                </a:solidFill>
              </a:rPr>
              <a:t>の関係</a:t>
            </a:r>
            <a:endParaRPr kumimoji="1" lang="ja-JP" altLang="en-US" dirty="0">
              <a:solidFill>
                <a:srgbClr val="00CC00"/>
              </a:solidFill>
            </a:endParaRPr>
          </a:p>
        </p:txBody>
      </p:sp>
      <p:sp>
        <p:nvSpPr>
          <p:cNvPr id="73" name="テキスト ボックス 72"/>
          <p:cNvSpPr txBox="1"/>
          <p:nvPr/>
        </p:nvSpPr>
        <p:spPr>
          <a:xfrm>
            <a:off x="5786446" y="3500438"/>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3</a:t>
            </a:r>
            <a:endParaRPr kumimoji="1" lang="ja-JP" altLang="en-US" sz="3600" baseline="-25000" dirty="0"/>
          </a:p>
        </p:txBody>
      </p:sp>
      <p:sp>
        <p:nvSpPr>
          <p:cNvPr id="74" name="テキスト ボックス 73"/>
          <p:cNvSpPr txBox="1"/>
          <p:nvPr/>
        </p:nvSpPr>
        <p:spPr>
          <a:xfrm>
            <a:off x="7215206" y="3643314"/>
            <a:ext cx="785818" cy="523220"/>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sz="2800" dirty="0" smtClean="0"/>
              <a:t>Y</a:t>
            </a:r>
            <a:r>
              <a:rPr lang="en-US" altLang="ja-JP" sz="2800" baseline="-25000" dirty="0" smtClean="0"/>
              <a:t>3</a:t>
            </a:r>
            <a:r>
              <a:rPr lang="en-US" altLang="ja-JP" sz="2800" baseline="30000" dirty="0" smtClean="0"/>
              <a:t>e</a:t>
            </a:r>
            <a:endParaRPr kumimoji="1" lang="ja-JP" altLang="en-US" sz="2800" baseline="30000" dirty="0"/>
          </a:p>
        </p:txBody>
      </p:sp>
      <p:sp>
        <p:nvSpPr>
          <p:cNvPr id="75" name="テキスト ボックス 74"/>
          <p:cNvSpPr txBox="1"/>
          <p:nvPr/>
        </p:nvSpPr>
        <p:spPr>
          <a:xfrm>
            <a:off x="5786446" y="4286257"/>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4</a:t>
            </a:r>
            <a:endParaRPr kumimoji="1" lang="ja-JP" altLang="en-US" sz="3600" baseline="-25000" dirty="0"/>
          </a:p>
        </p:txBody>
      </p:sp>
      <p:sp>
        <p:nvSpPr>
          <p:cNvPr id="76" name="テキスト ボックス 75"/>
          <p:cNvSpPr txBox="1"/>
          <p:nvPr/>
        </p:nvSpPr>
        <p:spPr>
          <a:xfrm>
            <a:off x="7286644" y="4429132"/>
            <a:ext cx="857256" cy="523220"/>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sz="2800" dirty="0" smtClean="0"/>
              <a:t>Y</a:t>
            </a:r>
            <a:r>
              <a:rPr lang="en-US" altLang="ja-JP" sz="2800" baseline="-25000" dirty="0" smtClean="0"/>
              <a:t>4</a:t>
            </a:r>
            <a:r>
              <a:rPr lang="en-US" altLang="ja-JP" sz="2800" baseline="30000" dirty="0" smtClean="0"/>
              <a:t>e</a:t>
            </a:r>
            <a:endParaRPr kumimoji="1" lang="ja-JP" altLang="en-US" sz="2800" baseline="30000" dirty="0"/>
          </a:p>
        </p:txBody>
      </p:sp>
      <p:cxnSp>
        <p:nvCxnSpPr>
          <p:cNvPr id="77" name="直線コネクタ 76"/>
          <p:cNvCxnSpPr/>
          <p:nvPr/>
        </p:nvCxnSpPr>
        <p:spPr>
          <a:xfrm rot="5400000" flipH="1" flipV="1">
            <a:off x="5786446" y="4214818"/>
            <a:ext cx="285752" cy="142876"/>
          </a:xfrm>
          <a:prstGeom prst="line">
            <a:avLst/>
          </a:prstGeom>
        </p:spPr>
        <p:style>
          <a:lnRef idx="1">
            <a:schemeClr val="dk1"/>
          </a:lnRef>
          <a:fillRef idx="0">
            <a:schemeClr val="dk1"/>
          </a:fillRef>
          <a:effectRef idx="0">
            <a:schemeClr val="dk1"/>
          </a:effectRef>
          <a:fontRef idx="minor">
            <a:schemeClr val="tx1"/>
          </a:fontRef>
        </p:style>
      </p:cxnSp>
      <p:cxnSp>
        <p:nvCxnSpPr>
          <p:cNvPr id="78" name="直線コネクタ 77"/>
          <p:cNvCxnSpPr/>
          <p:nvPr/>
        </p:nvCxnSpPr>
        <p:spPr>
          <a:xfrm rot="16200000" flipH="1">
            <a:off x="5929322" y="4214818"/>
            <a:ext cx="285752" cy="142876"/>
          </a:xfrm>
          <a:prstGeom prst="line">
            <a:avLst/>
          </a:prstGeom>
        </p:spPr>
        <p:style>
          <a:lnRef idx="1">
            <a:schemeClr val="dk1"/>
          </a:lnRef>
          <a:fillRef idx="0">
            <a:schemeClr val="dk1"/>
          </a:fillRef>
          <a:effectRef idx="0">
            <a:schemeClr val="dk1"/>
          </a:effectRef>
          <a:fontRef idx="minor">
            <a:schemeClr val="tx1"/>
          </a:fontRef>
        </p:style>
      </p:cxnSp>
      <p:cxnSp>
        <p:nvCxnSpPr>
          <p:cNvPr id="81" name="直線矢印コネクタ 80"/>
          <p:cNvCxnSpPr/>
          <p:nvPr/>
        </p:nvCxnSpPr>
        <p:spPr>
          <a:xfrm>
            <a:off x="6500826" y="3929066"/>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直線矢印コネクタ 81"/>
          <p:cNvCxnSpPr/>
          <p:nvPr/>
        </p:nvCxnSpPr>
        <p:spPr>
          <a:xfrm>
            <a:off x="6572264" y="4643446"/>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rot="5400000" flipH="1" flipV="1">
            <a:off x="7358082" y="4214818"/>
            <a:ext cx="285752" cy="142876"/>
          </a:xfrm>
          <a:prstGeom prst="line">
            <a:avLst/>
          </a:prstGeom>
        </p:spPr>
        <p:style>
          <a:lnRef idx="1">
            <a:schemeClr val="dk1"/>
          </a:lnRef>
          <a:fillRef idx="0">
            <a:schemeClr val="dk1"/>
          </a:fillRef>
          <a:effectRef idx="0">
            <a:schemeClr val="dk1"/>
          </a:effectRef>
          <a:fontRef idx="minor">
            <a:schemeClr val="tx1"/>
          </a:fontRef>
        </p:style>
      </p:cxnSp>
      <p:cxnSp>
        <p:nvCxnSpPr>
          <p:cNvPr id="84" name="直線コネクタ 83"/>
          <p:cNvCxnSpPr/>
          <p:nvPr/>
        </p:nvCxnSpPr>
        <p:spPr>
          <a:xfrm rot="16200000" flipH="1">
            <a:off x="7500958" y="4214818"/>
            <a:ext cx="285752" cy="142876"/>
          </a:xfrm>
          <a:prstGeom prst="line">
            <a:avLst/>
          </a:prstGeom>
        </p:spPr>
        <p:style>
          <a:lnRef idx="1">
            <a:schemeClr val="dk1"/>
          </a:lnRef>
          <a:fillRef idx="0">
            <a:schemeClr val="dk1"/>
          </a:fillRef>
          <a:effectRef idx="0">
            <a:schemeClr val="dk1"/>
          </a:effectRef>
          <a:fontRef idx="minor">
            <a:schemeClr val="tx1"/>
          </a:fontRef>
        </p:style>
      </p:cxnSp>
      <p:sp>
        <p:nvSpPr>
          <p:cNvPr id="85" name="テキスト ボックス 84"/>
          <p:cNvSpPr txBox="1"/>
          <p:nvPr/>
        </p:nvSpPr>
        <p:spPr>
          <a:xfrm>
            <a:off x="5000628" y="5143512"/>
            <a:ext cx="1000132"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kumimoji="1" lang="en-US" altLang="ja-JP" dirty="0" smtClean="0"/>
              <a:t>LM</a:t>
            </a:r>
            <a:r>
              <a:rPr kumimoji="1" lang="ja-JP" altLang="en-US" dirty="0" smtClean="0"/>
              <a:t>曲線</a:t>
            </a:r>
            <a:endParaRPr kumimoji="1" lang="ja-JP" altLang="en-US" dirty="0"/>
          </a:p>
        </p:txBody>
      </p:sp>
      <p:sp>
        <p:nvSpPr>
          <p:cNvPr id="86" name="テキスト ボックス 85"/>
          <p:cNvSpPr txBox="1"/>
          <p:nvPr/>
        </p:nvSpPr>
        <p:spPr>
          <a:xfrm>
            <a:off x="4929190" y="5715016"/>
            <a:ext cx="4000496" cy="646331"/>
          </a:xfrm>
          <a:prstGeom prst="rect">
            <a:avLst/>
          </a:prstGeom>
          <a:noFill/>
        </p:spPr>
        <p:txBody>
          <a:bodyPr wrap="square" rtlCol="0">
            <a:spAutoFit/>
          </a:bodyPr>
          <a:lstStyle/>
          <a:p>
            <a:r>
              <a:rPr kumimoji="1" lang="ja-JP" altLang="en-US" dirty="0" smtClean="0"/>
              <a:t>貨幣の需要と供給を一致させる実質利子率と実質</a:t>
            </a:r>
            <a:r>
              <a:rPr kumimoji="1" lang="en-US" altLang="ja-JP" dirty="0" smtClean="0"/>
              <a:t>GDP</a:t>
            </a:r>
            <a:r>
              <a:rPr kumimoji="1" lang="ja-JP" altLang="en-US" dirty="0" smtClean="0"/>
              <a:t>の関係</a:t>
            </a:r>
            <a:endParaRPr kumimoji="1" lang="ja-JP" altLang="en-US" dirty="0"/>
          </a:p>
        </p:txBody>
      </p:sp>
      <p:sp>
        <p:nvSpPr>
          <p:cNvPr id="87" name="テキスト ボックス 86"/>
          <p:cNvSpPr txBox="1"/>
          <p:nvPr/>
        </p:nvSpPr>
        <p:spPr>
          <a:xfrm>
            <a:off x="5929322" y="2357430"/>
            <a:ext cx="2214578"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dirty="0" smtClean="0"/>
              <a:t>実質</a:t>
            </a:r>
            <a:r>
              <a:rPr kumimoji="1" lang="en-US" altLang="ja-JP" dirty="0" smtClean="0"/>
              <a:t>GDP</a:t>
            </a:r>
            <a:r>
              <a:rPr kumimoji="1" lang="ja-JP" altLang="en-US" dirty="0" smtClean="0"/>
              <a:t>は</a:t>
            </a:r>
            <a:r>
              <a:rPr kumimoji="1" lang="ja-JP" altLang="en-US" dirty="0" smtClean="0"/>
              <a:t>増える。</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box(in)">
                                      <p:cBhvr>
                                        <p:cTn id="7" dur="500"/>
                                        <p:tgtEl>
                                          <p:spTgt spid="6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ox(i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ox(in)">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box(in)">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subTnLst>
                                    <p:audio>
                                      <p:cMediaNode>
                                        <p:cTn display="0" masterRel="sameClick">
                                          <p:stCondLst>
                                            <p:cond evt="begin" delay="0">
                                              <p:tn val="31"/>
                                            </p:cond>
                                          </p:stCondLst>
                                          <p:endCondLst>
                                            <p:cond evt="onStopAudio" delay="0">
                                              <p:tgtEl>
                                                <p:sldTgt/>
                                              </p:tgtEl>
                                            </p:cond>
                                          </p:endCondLst>
                                        </p:cTn>
                                        <p:tgtEl>
                                          <p:sndTgt r:embed="rId2" name="type.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box(in)">
                                      <p:cBhvr>
                                        <p:cTn id="38" dur="500"/>
                                        <p:tgtEl>
                                          <p:spTgt spid="4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box(in)">
                                      <p:cBhvr>
                                        <p:cTn id="48" dur="500"/>
                                        <p:tgtEl>
                                          <p:spTgt spid="44"/>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box(in)">
                                      <p:cBhvr>
                                        <p:cTn id="53" dur="500"/>
                                        <p:tgtEl>
                                          <p:spTgt spid="4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fade">
                                      <p:cBhvr>
                                        <p:cTn id="58" dur="500"/>
                                        <p:tgtEl>
                                          <p:spTgt spid="58"/>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nodeType="click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box(in)">
                                      <p:cBhvr>
                                        <p:cTn id="68" dur="500"/>
                                        <p:tgtEl>
                                          <p:spTgt spid="63"/>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nodeType="click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box(in)">
                                      <p:cBhvr>
                                        <p:cTn id="73" dur="500"/>
                                        <p:tgtEl>
                                          <p:spTgt spid="65"/>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grpId="0" nodeType="click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box(in)">
                                      <p:cBhvr>
                                        <p:cTn id="78" dur="500"/>
                                        <p:tgtEl>
                                          <p:spTgt spid="70"/>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grpId="0" nodeType="clickEffect">
                                  <p:stCondLst>
                                    <p:cond delay="0"/>
                                  </p:stCondLst>
                                  <p:childTnLst>
                                    <p:set>
                                      <p:cBhvr>
                                        <p:cTn id="82" dur="1" fill="hold">
                                          <p:stCondLst>
                                            <p:cond delay="0"/>
                                          </p:stCondLst>
                                        </p:cTn>
                                        <p:tgtEl>
                                          <p:spTgt spid="71"/>
                                        </p:tgtEl>
                                        <p:attrNameLst>
                                          <p:attrName>style.visibility</p:attrName>
                                        </p:attrNameLst>
                                      </p:cBhvr>
                                      <p:to>
                                        <p:strVal val="visible"/>
                                      </p:to>
                                    </p:set>
                                    <p:animEffect transition="in" filter="box(in)">
                                      <p:cBhvr>
                                        <p:cTn id="83" dur="500"/>
                                        <p:tgtEl>
                                          <p:spTgt spid="71"/>
                                        </p:tgtEl>
                                      </p:cBhvr>
                                    </p:animEffect>
                                  </p:childTnLst>
                                </p:cTn>
                              </p:par>
                            </p:childTnLst>
                          </p:cTn>
                        </p:par>
                      </p:childTnLst>
                    </p:cTn>
                  </p:par>
                  <p:par>
                    <p:cTn id="84" fill="hold">
                      <p:stCondLst>
                        <p:cond delay="indefinite"/>
                      </p:stCondLst>
                      <p:childTnLst>
                        <p:par>
                          <p:cTn id="85" fill="hold">
                            <p:stCondLst>
                              <p:cond delay="0"/>
                            </p:stCondLst>
                            <p:childTnLst>
                              <p:par>
                                <p:cTn id="86" presetID="4" presetClass="entr" presetSubtype="16" fill="hold" nodeType="clickEffect">
                                  <p:stCondLst>
                                    <p:cond delay="0"/>
                                  </p:stCondLst>
                                  <p:childTnLst>
                                    <p:set>
                                      <p:cBhvr>
                                        <p:cTn id="87" dur="1" fill="hold">
                                          <p:stCondLst>
                                            <p:cond delay="0"/>
                                          </p:stCondLst>
                                        </p:cTn>
                                        <p:tgtEl>
                                          <p:spTgt spid="67"/>
                                        </p:tgtEl>
                                        <p:attrNameLst>
                                          <p:attrName>style.visibility</p:attrName>
                                        </p:attrNameLst>
                                      </p:cBhvr>
                                      <p:to>
                                        <p:strVal val="visible"/>
                                      </p:to>
                                    </p:set>
                                    <p:animEffect transition="in" filter="box(in)">
                                      <p:cBhvr>
                                        <p:cTn id="88" dur="500"/>
                                        <p:tgtEl>
                                          <p:spTgt spid="67"/>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1" nodeType="click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fade">
                                      <p:cBhvr>
                                        <p:cTn id="93" dur="1000"/>
                                        <p:tgtEl>
                                          <p:spTgt spid="68"/>
                                        </p:tgtEl>
                                      </p:cBhvr>
                                    </p:animEffect>
                                  </p:childTnLst>
                                </p:cTn>
                              </p:par>
                            </p:childTnLst>
                          </p:cTn>
                        </p:par>
                      </p:childTnLst>
                    </p:cTn>
                  </p:par>
                  <p:par>
                    <p:cTn id="94" fill="hold">
                      <p:stCondLst>
                        <p:cond delay="indefinite"/>
                      </p:stCondLst>
                      <p:childTnLst>
                        <p:par>
                          <p:cTn id="95" fill="hold">
                            <p:stCondLst>
                              <p:cond delay="0"/>
                            </p:stCondLst>
                            <p:childTnLst>
                              <p:par>
                                <p:cTn id="96" presetID="8" presetClass="emph" presetSubtype="0" fill="hold" grpId="0" nodeType="clickEffect">
                                  <p:stCondLst>
                                    <p:cond delay="0"/>
                                  </p:stCondLst>
                                  <p:childTnLst>
                                    <p:animRot by="21600000">
                                      <p:cBhvr>
                                        <p:cTn id="97" dur="2000" fill="hold"/>
                                        <p:tgtEl>
                                          <p:spTgt spid="6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35" grpId="0" animBg="1"/>
      <p:bldP spid="37" grpId="0"/>
      <p:bldP spid="42" grpId="0" animBg="1"/>
      <p:bldP spid="58" grpId="0" animBg="1"/>
      <p:bldP spid="59" grpId="0" animBg="1"/>
      <p:bldP spid="68" grpId="0" animBg="1"/>
      <p:bldP spid="68" grpId="1" animBg="1"/>
      <p:bldP spid="69" grpId="0"/>
      <p:bldP spid="70" grpId="0" animBg="1"/>
      <p:bldP spid="7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1538" y="0"/>
            <a:ext cx="7498080" cy="1143000"/>
          </a:xfrm>
        </p:spPr>
        <p:txBody>
          <a:bodyPr/>
          <a:lstStyle/>
          <a:p>
            <a:r>
              <a:rPr kumimoji="1" lang="ja-JP" altLang="en-US" dirty="0" smtClean="0"/>
              <a:t>経済の均衡</a:t>
            </a:r>
            <a:endParaRPr kumimoji="1" lang="ja-JP" altLang="en-US" dirty="0"/>
          </a:p>
        </p:txBody>
      </p:sp>
      <p:sp>
        <p:nvSpPr>
          <p:cNvPr id="4" name="テキスト ボックス 3"/>
          <p:cNvSpPr txBox="1"/>
          <p:nvPr/>
        </p:nvSpPr>
        <p:spPr>
          <a:xfrm>
            <a:off x="1071538" y="1214422"/>
            <a:ext cx="3143272" cy="523220"/>
          </a:xfrm>
          <a:prstGeom prst="rect">
            <a:avLst/>
          </a:prstGeom>
          <a:solidFill>
            <a:schemeClr val="accent1"/>
          </a:solidFill>
        </p:spPr>
        <p:txBody>
          <a:bodyPr wrap="square" rtlCol="0">
            <a:spAutoFit/>
          </a:bodyPr>
          <a:lstStyle/>
          <a:p>
            <a:r>
              <a:rPr kumimoji="1" lang="ja-JP" altLang="en-US" sz="2800" dirty="0" smtClean="0"/>
              <a:t>財・サービス市場</a:t>
            </a:r>
            <a:endParaRPr kumimoji="1" lang="ja-JP" altLang="en-US" sz="2800" dirty="0"/>
          </a:p>
        </p:txBody>
      </p:sp>
      <p:sp>
        <p:nvSpPr>
          <p:cNvPr id="5" name="テキスト ボックス 4"/>
          <p:cNvSpPr txBox="1"/>
          <p:nvPr/>
        </p:nvSpPr>
        <p:spPr>
          <a:xfrm>
            <a:off x="5572132" y="1214422"/>
            <a:ext cx="2000264" cy="523220"/>
          </a:xfrm>
          <a:prstGeom prst="rect">
            <a:avLst/>
          </a:prstGeom>
          <a:solidFill>
            <a:schemeClr val="accent3">
              <a:lumMod val="40000"/>
              <a:lumOff val="60000"/>
            </a:schemeClr>
          </a:solidFill>
          <a:ln>
            <a:solidFill>
              <a:schemeClr val="accent3">
                <a:lumMod val="60000"/>
                <a:lumOff val="40000"/>
              </a:schemeClr>
            </a:solidFill>
          </a:ln>
        </p:spPr>
        <p:txBody>
          <a:bodyPr wrap="square" rtlCol="0">
            <a:spAutoFit/>
          </a:bodyPr>
          <a:lstStyle/>
          <a:p>
            <a:r>
              <a:rPr kumimoji="1" lang="ja-JP" altLang="en-US" sz="2800" dirty="0" smtClean="0"/>
              <a:t>貨幣市場</a:t>
            </a:r>
            <a:endParaRPr kumimoji="1" lang="ja-JP" altLang="en-US" sz="2800" dirty="0"/>
          </a:p>
        </p:txBody>
      </p:sp>
      <p:sp>
        <p:nvSpPr>
          <p:cNvPr id="6" name="テキスト ボックス 5"/>
          <p:cNvSpPr txBox="1"/>
          <p:nvPr/>
        </p:nvSpPr>
        <p:spPr>
          <a:xfrm>
            <a:off x="1142976" y="1857364"/>
            <a:ext cx="92869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kumimoji="1" lang="en-US" altLang="ja-JP" dirty="0" smtClean="0"/>
              <a:t>IS</a:t>
            </a:r>
            <a:r>
              <a:rPr kumimoji="1" lang="ja-JP" altLang="en-US" dirty="0" smtClean="0"/>
              <a:t>曲線</a:t>
            </a:r>
            <a:endParaRPr kumimoji="1" lang="ja-JP" altLang="en-US" dirty="0"/>
          </a:p>
        </p:txBody>
      </p:sp>
      <p:sp>
        <p:nvSpPr>
          <p:cNvPr id="7" name="テキスト ボックス 6"/>
          <p:cNvSpPr txBox="1"/>
          <p:nvPr/>
        </p:nvSpPr>
        <p:spPr>
          <a:xfrm>
            <a:off x="1071538" y="2428868"/>
            <a:ext cx="3429024" cy="923330"/>
          </a:xfrm>
          <a:prstGeom prst="rect">
            <a:avLst/>
          </a:prstGeom>
          <a:noFill/>
        </p:spPr>
        <p:txBody>
          <a:bodyPr wrap="square" rtlCol="0">
            <a:spAutoFit/>
          </a:bodyPr>
          <a:lstStyle/>
          <a:p>
            <a:r>
              <a:rPr kumimoji="1" lang="ja-JP" altLang="en-US" dirty="0" smtClean="0"/>
              <a:t>財・サービス市場を均衡させる実質利子率と実質</a:t>
            </a:r>
            <a:r>
              <a:rPr kumimoji="1" lang="en-US" altLang="ja-JP" dirty="0" smtClean="0"/>
              <a:t>GDP</a:t>
            </a:r>
            <a:r>
              <a:rPr kumimoji="1" lang="ja-JP" altLang="en-US" dirty="0" smtClean="0"/>
              <a:t>の組み合わせ</a:t>
            </a:r>
            <a:endParaRPr kumimoji="1" lang="ja-JP" altLang="en-US" dirty="0"/>
          </a:p>
        </p:txBody>
      </p:sp>
      <p:sp>
        <p:nvSpPr>
          <p:cNvPr id="8" name="テキスト ボックス 7"/>
          <p:cNvSpPr txBox="1"/>
          <p:nvPr/>
        </p:nvSpPr>
        <p:spPr>
          <a:xfrm>
            <a:off x="5572132" y="1928802"/>
            <a:ext cx="1000132"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kumimoji="1" lang="en-US" altLang="ja-JP" dirty="0" smtClean="0"/>
              <a:t>LM</a:t>
            </a:r>
            <a:r>
              <a:rPr kumimoji="1" lang="ja-JP" altLang="en-US" dirty="0" smtClean="0"/>
              <a:t>曲線</a:t>
            </a:r>
            <a:endParaRPr kumimoji="1" lang="ja-JP" altLang="en-US" dirty="0"/>
          </a:p>
        </p:txBody>
      </p:sp>
      <p:sp>
        <p:nvSpPr>
          <p:cNvPr id="9" name="テキスト ボックス 8"/>
          <p:cNvSpPr txBox="1"/>
          <p:nvPr/>
        </p:nvSpPr>
        <p:spPr>
          <a:xfrm>
            <a:off x="5500694" y="2357430"/>
            <a:ext cx="3071834" cy="923330"/>
          </a:xfrm>
          <a:prstGeom prst="rect">
            <a:avLst/>
          </a:prstGeom>
          <a:noFill/>
        </p:spPr>
        <p:txBody>
          <a:bodyPr wrap="square" rtlCol="0">
            <a:spAutoFit/>
          </a:bodyPr>
          <a:lstStyle/>
          <a:p>
            <a:r>
              <a:rPr kumimoji="1" lang="ja-JP" altLang="en-US" dirty="0" smtClean="0"/>
              <a:t>貨幣市場を均衡させる実質利子率と実質</a:t>
            </a:r>
            <a:r>
              <a:rPr kumimoji="1" lang="en-US" altLang="ja-JP" dirty="0" smtClean="0"/>
              <a:t>GDP</a:t>
            </a:r>
            <a:r>
              <a:rPr kumimoji="1" lang="ja-JP" altLang="en-US" dirty="0" smtClean="0"/>
              <a:t>の組み合わせ</a:t>
            </a:r>
            <a:endParaRPr kumimoji="1" lang="ja-JP" altLang="en-US" dirty="0"/>
          </a:p>
        </p:txBody>
      </p:sp>
      <p:sp>
        <p:nvSpPr>
          <p:cNvPr id="10" name="正方形/長方形 9"/>
          <p:cNvSpPr/>
          <p:nvPr/>
        </p:nvSpPr>
        <p:spPr>
          <a:xfrm>
            <a:off x="857224" y="3429000"/>
            <a:ext cx="4214842" cy="31432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12" name="直線矢印コネクタ 11"/>
          <p:cNvCxnSpPr/>
          <p:nvPr/>
        </p:nvCxnSpPr>
        <p:spPr>
          <a:xfrm>
            <a:off x="1285852" y="6215082"/>
            <a:ext cx="335758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rot="5400000" flipH="1" flipV="1">
            <a:off x="107125" y="5036355"/>
            <a:ext cx="235745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1571604" y="4071942"/>
            <a:ext cx="2571768" cy="1857388"/>
          </a:xfrm>
          <a:prstGeom prst="line">
            <a:avLst/>
          </a:prstGeom>
        </p:spPr>
        <p:style>
          <a:lnRef idx="3">
            <a:schemeClr val="accent6"/>
          </a:lnRef>
          <a:fillRef idx="0">
            <a:schemeClr val="accent6"/>
          </a:fillRef>
          <a:effectRef idx="2">
            <a:schemeClr val="accent6"/>
          </a:effectRef>
          <a:fontRef idx="minor">
            <a:schemeClr val="tx1"/>
          </a:fontRef>
        </p:style>
      </p:cxnSp>
      <p:cxnSp>
        <p:nvCxnSpPr>
          <p:cNvPr id="18" name="直線コネクタ 17"/>
          <p:cNvCxnSpPr/>
          <p:nvPr/>
        </p:nvCxnSpPr>
        <p:spPr>
          <a:xfrm>
            <a:off x="1643042" y="4143380"/>
            <a:ext cx="2571768" cy="1785950"/>
          </a:xfrm>
          <a:prstGeom prst="line">
            <a:avLst/>
          </a:prstGeom>
        </p:spPr>
        <p:style>
          <a:lnRef idx="3">
            <a:schemeClr val="accent3"/>
          </a:lnRef>
          <a:fillRef idx="0">
            <a:schemeClr val="accent3"/>
          </a:fillRef>
          <a:effectRef idx="2">
            <a:schemeClr val="accent3"/>
          </a:effectRef>
          <a:fontRef idx="minor">
            <a:schemeClr val="tx1"/>
          </a:fontRef>
        </p:style>
      </p:cxnSp>
      <p:sp>
        <p:nvSpPr>
          <p:cNvPr id="21" name="テキスト ボックス 20"/>
          <p:cNvSpPr txBox="1"/>
          <p:nvPr/>
        </p:nvSpPr>
        <p:spPr>
          <a:xfrm>
            <a:off x="4214810" y="5715016"/>
            <a:ext cx="92869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kumimoji="1" lang="en-US" altLang="ja-JP" dirty="0" smtClean="0"/>
              <a:t>IS</a:t>
            </a:r>
            <a:r>
              <a:rPr kumimoji="1" lang="ja-JP" altLang="en-US" dirty="0" smtClean="0"/>
              <a:t>曲線</a:t>
            </a:r>
            <a:endParaRPr kumimoji="1" lang="ja-JP" altLang="en-US" dirty="0"/>
          </a:p>
        </p:txBody>
      </p:sp>
      <p:sp>
        <p:nvSpPr>
          <p:cNvPr id="22" name="テキスト ボックス 21"/>
          <p:cNvSpPr txBox="1"/>
          <p:nvPr/>
        </p:nvSpPr>
        <p:spPr>
          <a:xfrm>
            <a:off x="4214810" y="3786190"/>
            <a:ext cx="1000132"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kumimoji="1" lang="en-US" altLang="ja-JP" dirty="0" smtClean="0"/>
              <a:t>LM</a:t>
            </a:r>
            <a:r>
              <a:rPr kumimoji="1" lang="ja-JP" altLang="en-US" dirty="0" smtClean="0"/>
              <a:t>曲線</a:t>
            </a:r>
            <a:endParaRPr kumimoji="1" lang="ja-JP" altLang="en-US" dirty="0"/>
          </a:p>
        </p:txBody>
      </p:sp>
      <p:sp>
        <p:nvSpPr>
          <p:cNvPr id="23" name="テキスト ボックス 22"/>
          <p:cNvSpPr txBox="1"/>
          <p:nvPr/>
        </p:nvSpPr>
        <p:spPr>
          <a:xfrm>
            <a:off x="4714876" y="6215082"/>
            <a:ext cx="500066"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24" name="テキスト ボックス 23"/>
          <p:cNvSpPr txBox="1"/>
          <p:nvPr/>
        </p:nvSpPr>
        <p:spPr>
          <a:xfrm>
            <a:off x="1071538" y="3500438"/>
            <a:ext cx="357190" cy="369332"/>
          </a:xfrm>
          <a:prstGeom prst="rect">
            <a:avLst/>
          </a:prstGeom>
          <a:noFill/>
        </p:spPr>
        <p:txBody>
          <a:bodyPr wrap="square" rtlCol="0">
            <a:spAutoFit/>
          </a:bodyPr>
          <a:lstStyle/>
          <a:p>
            <a:r>
              <a:rPr kumimoji="1" lang="en-US" altLang="ja-JP" dirty="0" smtClean="0"/>
              <a:t>r</a:t>
            </a:r>
            <a:endParaRPr kumimoji="1" lang="ja-JP" altLang="en-US" dirty="0"/>
          </a:p>
        </p:txBody>
      </p:sp>
      <p:sp>
        <p:nvSpPr>
          <p:cNvPr id="25" name="ドーナツ 24"/>
          <p:cNvSpPr/>
          <p:nvPr/>
        </p:nvSpPr>
        <p:spPr>
          <a:xfrm>
            <a:off x="2786050" y="4929198"/>
            <a:ext cx="142876" cy="142876"/>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ボックス 25"/>
          <p:cNvSpPr txBox="1"/>
          <p:nvPr/>
        </p:nvSpPr>
        <p:spPr>
          <a:xfrm>
            <a:off x="3000364" y="4786322"/>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E</a:t>
            </a:r>
            <a:endParaRPr kumimoji="1" lang="ja-JP" altLang="en-US" baseline="-25000" dirty="0"/>
          </a:p>
        </p:txBody>
      </p:sp>
      <p:cxnSp>
        <p:nvCxnSpPr>
          <p:cNvPr id="28" name="直線コネクタ 27"/>
          <p:cNvCxnSpPr>
            <a:stCxn id="25" idx="4"/>
          </p:cNvCxnSpPr>
          <p:nvPr/>
        </p:nvCxnSpPr>
        <p:spPr>
          <a:xfrm rot="5400000">
            <a:off x="2285984" y="5643578"/>
            <a:ext cx="1143008"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25" idx="2"/>
          </p:cNvCxnSpPr>
          <p:nvPr/>
        </p:nvCxnSpPr>
        <p:spPr>
          <a:xfrm rot="10800000">
            <a:off x="1285852" y="5000636"/>
            <a:ext cx="1500198"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785786" y="4643446"/>
            <a:ext cx="642942" cy="646331"/>
          </a:xfrm>
          <a:prstGeom prst="rect">
            <a:avLst/>
          </a:prstGeom>
          <a:noFill/>
        </p:spPr>
        <p:txBody>
          <a:bodyPr wrap="square" rtlCol="0">
            <a:spAutoFit/>
          </a:bodyPr>
          <a:lstStyle/>
          <a:p>
            <a:r>
              <a:rPr kumimoji="1" lang="en-US" altLang="ja-JP" sz="3600" dirty="0" smtClean="0"/>
              <a:t>r</a:t>
            </a:r>
            <a:r>
              <a:rPr kumimoji="1" lang="ja-JP" altLang="en-US" sz="3600" dirty="0" smtClean="0"/>
              <a:t>*</a:t>
            </a:r>
            <a:endParaRPr kumimoji="1" lang="ja-JP" altLang="en-US" sz="3600" baseline="-25000" dirty="0"/>
          </a:p>
        </p:txBody>
      </p:sp>
      <p:sp>
        <p:nvSpPr>
          <p:cNvPr id="33" name="テキスト ボックス 32"/>
          <p:cNvSpPr txBox="1"/>
          <p:nvPr/>
        </p:nvSpPr>
        <p:spPr>
          <a:xfrm>
            <a:off x="2571736" y="6143644"/>
            <a:ext cx="642942" cy="523220"/>
          </a:xfrm>
          <a:prstGeom prst="rect">
            <a:avLst/>
          </a:prstGeom>
          <a:noFill/>
        </p:spPr>
        <p:txBody>
          <a:bodyPr wrap="square" rtlCol="0">
            <a:spAutoFit/>
          </a:bodyPr>
          <a:lstStyle/>
          <a:p>
            <a:r>
              <a:rPr kumimoji="1" lang="en-US" altLang="ja-JP" sz="2800" dirty="0" smtClean="0"/>
              <a:t>Y*</a:t>
            </a:r>
            <a:endParaRPr kumimoji="1" lang="ja-JP" altLang="en-US" sz="2800" dirty="0"/>
          </a:p>
        </p:txBody>
      </p:sp>
      <p:sp>
        <p:nvSpPr>
          <p:cNvPr id="34" name="テキスト ボックス 33"/>
          <p:cNvSpPr txBox="1"/>
          <p:nvPr/>
        </p:nvSpPr>
        <p:spPr>
          <a:xfrm>
            <a:off x="5357818" y="3786190"/>
            <a:ext cx="3786182" cy="1200329"/>
          </a:xfrm>
          <a:prstGeom prst="rect">
            <a:avLst/>
          </a:prstGeom>
          <a:noFill/>
        </p:spPr>
        <p:txBody>
          <a:bodyPr wrap="square" rtlCol="0">
            <a:spAutoFit/>
          </a:bodyPr>
          <a:lstStyle/>
          <a:p>
            <a:r>
              <a:rPr kumimoji="1" lang="en-US" altLang="ja-JP" sz="2400" dirty="0" smtClean="0"/>
              <a:t>2</a:t>
            </a:r>
            <a:r>
              <a:rPr kumimoji="1" lang="ja-JP" altLang="en-US" sz="2400" dirty="0" err="1" smtClean="0"/>
              <a:t>つの</a:t>
            </a:r>
            <a:r>
              <a:rPr kumimoji="1" lang="ja-JP" altLang="en-US" sz="2400" dirty="0" smtClean="0"/>
              <a:t>市場を同時に均衡させる実質利子率</a:t>
            </a:r>
            <a:r>
              <a:rPr kumimoji="1" lang="en-US" altLang="ja-JP" sz="2400" dirty="0" smtClean="0"/>
              <a:t>(r)</a:t>
            </a:r>
            <a:r>
              <a:rPr kumimoji="1" lang="ja-JP" altLang="en-US" sz="2400" dirty="0" smtClean="0"/>
              <a:t>と実質</a:t>
            </a:r>
            <a:r>
              <a:rPr kumimoji="1" lang="en-US" altLang="ja-JP" sz="2400" dirty="0" smtClean="0"/>
              <a:t>GD</a:t>
            </a:r>
            <a:r>
              <a:rPr lang="en-US" altLang="ja-JP" sz="2400" dirty="0" smtClean="0"/>
              <a:t>P(Y)</a:t>
            </a:r>
            <a:r>
              <a:rPr lang="ja-JP" altLang="en-US" sz="2400" dirty="0" smtClean="0"/>
              <a:t>のペア</a:t>
            </a:r>
            <a:endParaRPr kumimoji="1" lang="ja-JP" altLang="en-US" sz="2400" dirty="0"/>
          </a:p>
        </p:txBody>
      </p:sp>
      <p:sp>
        <p:nvSpPr>
          <p:cNvPr id="35" name="テキスト ボックス 34"/>
          <p:cNvSpPr txBox="1"/>
          <p:nvPr/>
        </p:nvSpPr>
        <p:spPr>
          <a:xfrm>
            <a:off x="6143636" y="5072074"/>
            <a:ext cx="2500330" cy="646331"/>
          </a:xfrm>
          <a:prstGeom prst="rect">
            <a:avLst/>
          </a:prstGeom>
          <a:noFill/>
        </p:spPr>
        <p:txBody>
          <a:bodyPr wrap="square" rtlCol="0">
            <a:spAutoFit/>
          </a:bodyPr>
          <a:lstStyle/>
          <a:p>
            <a:r>
              <a:rPr kumimoji="1" lang="en-US" altLang="ja-JP" sz="3600" dirty="0" smtClean="0"/>
              <a:t>(Y*,r*)</a:t>
            </a:r>
            <a:endParaRPr kumimoji="1" lang="ja-JP" altLang="en-US" sz="3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図表 6"/>
          <p:cNvGraphicFramePr/>
          <p:nvPr/>
        </p:nvGraphicFramePr>
        <p:xfrm>
          <a:off x="1435608" y="274638"/>
          <a:ext cx="7498080" cy="939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コンテンツ プレースホルダ 2"/>
          <p:cNvSpPr>
            <a:spLocks noGrp="1"/>
          </p:cNvSpPr>
          <p:nvPr>
            <p:ph idx="1"/>
          </p:nvPr>
        </p:nvSpPr>
        <p:spPr>
          <a:xfrm>
            <a:off x="1071538" y="3643314"/>
            <a:ext cx="7498080" cy="1157286"/>
          </a:xfrm>
        </p:spPr>
        <p:style>
          <a:lnRef idx="2">
            <a:schemeClr val="accent3"/>
          </a:lnRef>
          <a:fillRef idx="1">
            <a:schemeClr val="lt1"/>
          </a:fillRef>
          <a:effectRef idx="0">
            <a:schemeClr val="accent3"/>
          </a:effectRef>
          <a:fontRef idx="minor">
            <a:schemeClr val="dk1"/>
          </a:fontRef>
        </p:style>
        <p:txBody>
          <a:bodyPr/>
          <a:lstStyle/>
          <a:p>
            <a:r>
              <a:rPr kumimoji="1" lang="ja-JP" altLang="en-US" dirty="0" smtClean="0"/>
              <a:t>財・サービス市場への影響</a:t>
            </a:r>
            <a:endParaRPr kumimoji="1" lang="en-US" altLang="ja-JP" dirty="0" smtClean="0"/>
          </a:p>
          <a:p>
            <a:r>
              <a:rPr lang="ja-JP" altLang="en-US" dirty="0" smtClean="0"/>
              <a:t>貨幣市場への影響</a:t>
            </a:r>
            <a:endParaRPr kumimoji="1" lang="ja-JP" altLang="en-US" dirty="0"/>
          </a:p>
        </p:txBody>
      </p:sp>
      <p:sp>
        <p:nvSpPr>
          <p:cNvPr id="4" name="テキスト ボックス 3"/>
          <p:cNvSpPr txBox="1"/>
          <p:nvPr/>
        </p:nvSpPr>
        <p:spPr>
          <a:xfrm>
            <a:off x="1142976" y="1785926"/>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lang="en-US" altLang="ja-JP" sz="3200" dirty="0" smtClean="0"/>
              <a:t>3</a:t>
            </a:r>
            <a:r>
              <a:rPr kumimoji="1" lang="ja-JP" altLang="en-US" sz="3200" dirty="0" smtClean="0"/>
              <a:t>段階</a:t>
            </a:r>
            <a:endParaRPr kumimoji="1" lang="ja-JP" altLang="en-US" sz="3200" dirty="0"/>
          </a:p>
        </p:txBody>
      </p:sp>
      <p:sp>
        <p:nvSpPr>
          <p:cNvPr id="5" name="テキスト ボックス 4"/>
          <p:cNvSpPr txBox="1"/>
          <p:nvPr/>
        </p:nvSpPr>
        <p:spPr>
          <a:xfrm>
            <a:off x="3143240" y="1928802"/>
            <a:ext cx="5072098" cy="461665"/>
          </a:xfrm>
          <a:prstGeom prst="rect">
            <a:avLst/>
          </a:prstGeom>
          <a:noFill/>
        </p:spPr>
        <p:txBody>
          <a:bodyPr wrap="square" rtlCol="0">
            <a:spAutoFit/>
          </a:bodyPr>
          <a:lstStyle/>
          <a:p>
            <a:r>
              <a:rPr kumimoji="1" lang="en-US" altLang="ja-JP" sz="2400" dirty="0" smtClean="0">
                <a:solidFill>
                  <a:srgbClr val="C00000"/>
                </a:solidFill>
              </a:rPr>
              <a:t>P(</a:t>
            </a:r>
            <a:r>
              <a:rPr kumimoji="1" lang="ja-JP" altLang="en-US" sz="2400" dirty="0" smtClean="0">
                <a:solidFill>
                  <a:srgbClr val="C00000"/>
                </a:solidFill>
              </a:rPr>
              <a:t>物価水準</a:t>
            </a:r>
            <a:r>
              <a:rPr kumimoji="1" lang="en-US" altLang="ja-JP" sz="2400" dirty="0" smtClean="0">
                <a:solidFill>
                  <a:srgbClr val="C00000"/>
                </a:solidFill>
              </a:rPr>
              <a:t>)</a:t>
            </a:r>
            <a:r>
              <a:rPr kumimoji="1" lang="ja-JP" altLang="en-US" sz="2400" dirty="0" smtClean="0"/>
              <a:t>を変化</a:t>
            </a:r>
            <a:r>
              <a:rPr kumimoji="1" lang="ja-JP" altLang="en-US" sz="2400" dirty="0" smtClean="0"/>
              <a:t>させる。</a:t>
            </a:r>
            <a:endParaRPr kumimoji="1" lang="ja-JP" altLang="en-US" sz="2400" dirty="0"/>
          </a:p>
        </p:txBody>
      </p:sp>
      <p:sp>
        <p:nvSpPr>
          <p:cNvPr id="6" name="テキスト ボックス 5"/>
          <p:cNvSpPr txBox="1"/>
          <p:nvPr/>
        </p:nvSpPr>
        <p:spPr>
          <a:xfrm>
            <a:off x="6572264" y="428604"/>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lang="en-US" altLang="ja-JP" sz="3200" dirty="0" smtClean="0"/>
              <a:t>3</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10.1.3</a:t>
            </a:r>
            <a:r>
              <a:rPr lang="ja-JP" altLang="en-US" dirty="0" smtClean="0"/>
              <a:t>　総需要曲線</a:t>
            </a:r>
            <a:endParaRPr kumimoji="1" lang="ja-JP" altLang="en-US" dirty="0"/>
          </a:p>
        </p:txBody>
      </p:sp>
      <p:sp>
        <p:nvSpPr>
          <p:cNvPr id="3" name="コンテンツ プレースホルダ 2"/>
          <p:cNvSpPr>
            <a:spLocks noGrp="1"/>
          </p:cNvSpPr>
          <p:nvPr>
            <p:ph idx="1"/>
          </p:nvPr>
        </p:nvSpPr>
        <p:spPr>
          <a:xfrm>
            <a:off x="1435608" y="1447800"/>
            <a:ext cx="7498080" cy="623878"/>
          </a:xfrm>
        </p:spPr>
        <p:txBody>
          <a:bodyPr/>
          <a:lstStyle/>
          <a:p>
            <a:r>
              <a:rPr kumimoji="1" lang="ja-JP" altLang="en-US" dirty="0" smtClean="0"/>
              <a:t>財・サービス市場への影響</a:t>
            </a:r>
            <a:endParaRPr kumimoji="1" lang="ja-JP" altLang="en-US" dirty="0"/>
          </a:p>
        </p:txBody>
      </p:sp>
      <p:sp>
        <p:nvSpPr>
          <p:cNvPr id="4" name="テキスト ボックス 3"/>
          <p:cNvSpPr txBox="1"/>
          <p:nvPr/>
        </p:nvSpPr>
        <p:spPr>
          <a:xfrm>
            <a:off x="1785918" y="2143116"/>
            <a:ext cx="6143668" cy="369332"/>
          </a:xfrm>
          <a:prstGeom prst="rect">
            <a:avLst/>
          </a:prstGeom>
          <a:noFill/>
        </p:spPr>
        <p:txBody>
          <a:bodyPr wrap="square" rtlCol="0">
            <a:spAutoFit/>
          </a:bodyPr>
          <a:lstStyle/>
          <a:p>
            <a:r>
              <a:rPr kumimoji="1" lang="ja-JP" altLang="en-US" dirty="0" smtClean="0"/>
              <a:t>家計の保有する資産に影響を与える。</a:t>
            </a:r>
            <a:endParaRPr kumimoji="1" lang="ja-JP" altLang="en-US" dirty="0"/>
          </a:p>
        </p:txBody>
      </p:sp>
      <p:sp>
        <p:nvSpPr>
          <p:cNvPr id="5" name="テキスト ボックス 4"/>
          <p:cNvSpPr txBox="1"/>
          <p:nvPr/>
        </p:nvSpPr>
        <p:spPr>
          <a:xfrm>
            <a:off x="1357290" y="2714620"/>
            <a:ext cx="2214578"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2800" dirty="0" smtClean="0">
                <a:solidFill>
                  <a:srgbClr val="FF0000"/>
                </a:solidFill>
              </a:rPr>
              <a:t>物価</a:t>
            </a:r>
            <a:r>
              <a:rPr kumimoji="1" lang="en-US" altLang="ja-JP" sz="2800" dirty="0" smtClean="0">
                <a:solidFill>
                  <a:srgbClr val="FF0000"/>
                </a:solidFill>
              </a:rPr>
              <a:t>P</a:t>
            </a:r>
            <a:r>
              <a:rPr kumimoji="1" lang="ja-JP" altLang="en-US" sz="2800" dirty="0" smtClean="0">
                <a:solidFill>
                  <a:srgbClr val="FF0000"/>
                </a:solidFill>
              </a:rPr>
              <a:t>の上昇</a:t>
            </a:r>
            <a:endParaRPr kumimoji="1" lang="ja-JP" altLang="en-US" sz="2800" dirty="0">
              <a:solidFill>
                <a:srgbClr val="FF0000"/>
              </a:solidFill>
            </a:endParaRPr>
          </a:p>
        </p:txBody>
      </p:sp>
      <p:sp>
        <p:nvSpPr>
          <p:cNvPr id="6" name="テキスト ボックス 5"/>
          <p:cNvSpPr txBox="1"/>
          <p:nvPr/>
        </p:nvSpPr>
        <p:spPr>
          <a:xfrm>
            <a:off x="1357290" y="3429000"/>
            <a:ext cx="5518966" cy="646331"/>
          </a:xfrm>
          <a:prstGeom prst="rect">
            <a:avLst/>
          </a:prstGeom>
          <a:noFill/>
        </p:spPr>
        <p:txBody>
          <a:bodyPr wrap="square" rtlCol="0">
            <a:spAutoFit/>
          </a:bodyPr>
          <a:lstStyle/>
          <a:p>
            <a:r>
              <a:rPr kumimoji="1" lang="ja-JP" altLang="en-US" dirty="0" smtClean="0"/>
              <a:t>家計の保有する</a:t>
            </a:r>
            <a:r>
              <a:rPr kumimoji="1" lang="ja-JP" altLang="en-US" dirty="0" smtClean="0">
                <a:solidFill>
                  <a:srgbClr val="FF0000"/>
                </a:solidFill>
              </a:rPr>
              <a:t>資産の実質価値を減らし</a:t>
            </a:r>
            <a:r>
              <a:rPr lang="ja-JP" altLang="en-US" dirty="0">
                <a:solidFill>
                  <a:srgbClr val="FF0000"/>
                </a:solidFill>
              </a:rPr>
              <a:t>、</a:t>
            </a:r>
            <a:r>
              <a:rPr kumimoji="1" lang="ja-JP" altLang="en-US" dirty="0" smtClean="0"/>
              <a:t>その</a:t>
            </a:r>
            <a:r>
              <a:rPr kumimoji="1" lang="ja-JP" altLang="en-US" dirty="0" smtClean="0"/>
              <a:t>結果、家計</a:t>
            </a:r>
            <a:r>
              <a:rPr kumimoji="1" lang="ja-JP" altLang="en-US" dirty="0" smtClean="0"/>
              <a:t>の</a:t>
            </a:r>
            <a:r>
              <a:rPr kumimoji="1" lang="ja-JP" altLang="en-US" dirty="0" smtClean="0">
                <a:solidFill>
                  <a:srgbClr val="FF0000"/>
                </a:solidFill>
              </a:rPr>
              <a:t>消費は下がる</a:t>
            </a:r>
            <a:r>
              <a:rPr lang="ja-JP" altLang="en-US" dirty="0"/>
              <a:t>。</a:t>
            </a:r>
            <a:endParaRPr kumimoji="1" lang="ja-JP" altLang="en-US" dirty="0"/>
          </a:p>
        </p:txBody>
      </p:sp>
      <p:sp>
        <p:nvSpPr>
          <p:cNvPr id="7" name="テキスト ボックス 6"/>
          <p:cNvSpPr txBox="1"/>
          <p:nvPr/>
        </p:nvSpPr>
        <p:spPr>
          <a:xfrm>
            <a:off x="1357290" y="4214818"/>
            <a:ext cx="2214578"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2800" dirty="0" smtClean="0">
                <a:solidFill>
                  <a:srgbClr val="FF0000"/>
                </a:solidFill>
              </a:rPr>
              <a:t>物価</a:t>
            </a:r>
            <a:r>
              <a:rPr kumimoji="1" lang="en-US" altLang="ja-JP" sz="2800" dirty="0" smtClean="0">
                <a:solidFill>
                  <a:srgbClr val="FF0000"/>
                </a:solidFill>
              </a:rPr>
              <a:t>P</a:t>
            </a:r>
            <a:r>
              <a:rPr kumimoji="1" lang="ja-JP" altLang="en-US" sz="2800" dirty="0" smtClean="0">
                <a:solidFill>
                  <a:srgbClr val="FF0000"/>
                </a:solidFill>
              </a:rPr>
              <a:t>の下落</a:t>
            </a:r>
            <a:endParaRPr kumimoji="1" lang="ja-JP" altLang="en-US" sz="2800" dirty="0">
              <a:solidFill>
                <a:srgbClr val="FF0000"/>
              </a:solidFill>
            </a:endParaRPr>
          </a:p>
        </p:txBody>
      </p:sp>
      <p:sp>
        <p:nvSpPr>
          <p:cNvPr id="8" name="テキスト ボックス 7"/>
          <p:cNvSpPr txBox="1"/>
          <p:nvPr/>
        </p:nvSpPr>
        <p:spPr>
          <a:xfrm>
            <a:off x="1357290" y="4857760"/>
            <a:ext cx="5518966" cy="659472"/>
          </a:xfrm>
          <a:prstGeom prst="rect">
            <a:avLst/>
          </a:prstGeom>
          <a:noFill/>
        </p:spPr>
        <p:txBody>
          <a:bodyPr wrap="square" rtlCol="0">
            <a:spAutoFit/>
          </a:bodyPr>
          <a:lstStyle/>
          <a:p>
            <a:r>
              <a:rPr kumimoji="1" lang="ja-JP" altLang="en-US" dirty="0" smtClean="0"/>
              <a:t>家計の保有する</a:t>
            </a:r>
            <a:r>
              <a:rPr kumimoji="1" lang="ja-JP" altLang="en-US" dirty="0" smtClean="0">
                <a:solidFill>
                  <a:srgbClr val="FF0000"/>
                </a:solidFill>
              </a:rPr>
              <a:t>資産の実質価値を増やし、</a:t>
            </a:r>
            <a:r>
              <a:rPr kumimoji="1" lang="ja-JP" altLang="en-US" dirty="0" smtClean="0"/>
              <a:t>その</a:t>
            </a:r>
            <a:r>
              <a:rPr kumimoji="1" lang="ja-JP" altLang="en-US" dirty="0" smtClean="0"/>
              <a:t>結果、家計</a:t>
            </a:r>
            <a:r>
              <a:rPr kumimoji="1" lang="ja-JP" altLang="en-US" dirty="0" smtClean="0"/>
              <a:t>の</a:t>
            </a:r>
            <a:r>
              <a:rPr kumimoji="1" lang="ja-JP" altLang="en-US" dirty="0" smtClean="0">
                <a:solidFill>
                  <a:srgbClr val="FF0000"/>
                </a:solidFill>
              </a:rPr>
              <a:t>消費は上がる</a:t>
            </a:r>
            <a:r>
              <a:rPr lang="ja-JP" altLang="en-US" dirty="0"/>
              <a:t>。</a:t>
            </a:r>
            <a:endParaRPr kumimoji="1" lang="ja-JP" altLang="en-US" dirty="0"/>
          </a:p>
        </p:txBody>
      </p:sp>
      <p:sp>
        <p:nvSpPr>
          <p:cNvPr id="9" name="右矢印 8"/>
          <p:cNvSpPr/>
          <p:nvPr/>
        </p:nvSpPr>
        <p:spPr>
          <a:xfrm>
            <a:off x="1714480" y="5786454"/>
            <a:ext cx="1071570"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3500430" y="5715016"/>
            <a:ext cx="2214578"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sz="3600" dirty="0" smtClean="0"/>
              <a:t>資産効果</a:t>
            </a:r>
            <a:endParaRPr kumimoji="1" lang="ja-JP" altLang="en-US" sz="3600" dirty="0"/>
          </a:p>
        </p:txBody>
      </p:sp>
      <p:sp>
        <p:nvSpPr>
          <p:cNvPr id="11" name="テキスト ボックス 10"/>
          <p:cNvSpPr txBox="1"/>
          <p:nvPr/>
        </p:nvSpPr>
        <p:spPr>
          <a:xfrm>
            <a:off x="6572264" y="571480"/>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lang="en-US" altLang="ja-JP" sz="3200" dirty="0" smtClean="0"/>
              <a:t>3</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ox(in)">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短期と長期の違い</a:t>
            </a:r>
            <a:endParaRPr kumimoji="1" lang="ja-JP" altLang="en-US" dirty="0"/>
          </a:p>
        </p:txBody>
      </p:sp>
      <p:sp>
        <p:nvSpPr>
          <p:cNvPr id="3" name="コンテンツ プレースホルダ 2"/>
          <p:cNvSpPr>
            <a:spLocks noGrp="1"/>
          </p:cNvSpPr>
          <p:nvPr>
            <p:ph idx="1"/>
          </p:nvPr>
        </p:nvSpPr>
        <p:spPr>
          <a:xfrm>
            <a:off x="1285852" y="1428736"/>
            <a:ext cx="7498080" cy="623878"/>
          </a:xfrm>
        </p:spPr>
        <p:txBody>
          <a:bodyPr/>
          <a:lstStyle/>
          <a:p>
            <a:pPr>
              <a:buNone/>
            </a:pPr>
            <a:r>
              <a:rPr lang="ja-JP" altLang="en-US" dirty="0" smtClean="0"/>
              <a:t>長期：市場の調整メカニズムが働く。</a:t>
            </a:r>
            <a:endParaRPr kumimoji="1" lang="ja-JP" altLang="en-US" dirty="0"/>
          </a:p>
        </p:txBody>
      </p:sp>
      <p:sp>
        <p:nvSpPr>
          <p:cNvPr id="4" name="テキスト ボックス 3"/>
          <p:cNvSpPr txBox="1"/>
          <p:nvPr/>
        </p:nvSpPr>
        <p:spPr>
          <a:xfrm>
            <a:off x="2428860" y="2428868"/>
            <a:ext cx="5143536" cy="923330"/>
          </a:xfrm>
          <a:prstGeom prst="rect">
            <a:avLst/>
          </a:prstGeom>
          <a:noFill/>
        </p:spPr>
        <p:txBody>
          <a:bodyPr wrap="square" rtlCol="0">
            <a:spAutoFit/>
          </a:bodyPr>
          <a:lstStyle/>
          <a:p>
            <a:r>
              <a:rPr kumimoji="1" lang="ja-JP" altLang="en-US" dirty="0" smtClean="0"/>
              <a:t>需要と供給のギャップを解消するように（需要と供給が一致するように）価格が調整される。</a:t>
            </a:r>
            <a:endParaRPr kumimoji="1" lang="en-US" altLang="ja-JP" dirty="0" smtClean="0"/>
          </a:p>
          <a:p>
            <a:endParaRPr kumimoji="1" lang="ja-JP" altLang="en-US" dirty="0"/>
          </a:p>
        </p:txBody>
      </p:sp>
      <p:sp>
        <p:nvSpPr>
          <p:cNvPr id="6" name="テキスト ボックス 5"/>
          <p:cNvSpPr txBox="1"/>
          <p:nvPr/>
        </p:nvSpPr>
        <p:spPr>
          <a:xfrm>
            <a:off x="1357290" y="3786190"/>
            <a:ext cx="1857388" cy="584775"/>
          </a:xfrm>
          <a:prstGeom prst="rect">
            <a:avLst/>
          </a:prstGeom>
          <a:noFill/>
        </p:spPr>
        <p:txBody>
          <a:bodyPr wrap="square" rtlCol="0">
            <a:spAutoFit/>
          </a:bodyPr>
          <a:lstStyle/>
          <a:p>
            <a:r>
              <a:rPr kumimoji="1" lang="ja-JP" altLang="en-US" sz="3200" dirty="0" smtClean="0"/>
              <a:t>短期：</a:t>
            </a:r>
            <a:endParaRPr kumimoji="1" lang="ja-JP" altLang="en-US" sz="3200" dirty="0"/>
          </a:p>
        </p:txBody>
      </p:sp>
      <p:sp>
        <p:nvSpPr>
          <p:cNvPr id="7" name="テキスト ボックス 6"/>
          <p:cNvSpPr txBox="1"/>
          <p:nvPr/>
        </p:nvSpPr>
        <p:spPr>
          <a:xfrm>
            <a:off x="2643174" y="3786190"/>
            <a:ext cx="5500726" cy="1077218"/>
          </a:xfrm>
          <a:prstGeom prst="rect">
            <a:avLst/>
          </a:prstGeom>
          <a:noFill/>
        </p:spPr>
        <p:txBody>
          <a:bodyPr wrap="square" rtlCol="0">
            <a:spAutoFit/>
          </a:bodyPr>
          <a:lstStyle/>
          <a:p>
            <a:r>
              <a:rPr kumimoji="1" lang="ja-JP" altLang="en-US" sz="3200" dirty="0" smtClean="0"/>
              <a:t>市場の調整メカニズムがうまく働かない。</a:t>
            </a:r>
            <a:endParaRPr kumimoji="1" lang="ja-JP" altLang="en-US" sz="3200" dirty="0"/>
          </a:p>
        </p:txBody>
      </p:sp>
      <p:sp>
        <p:nvSpPr>
          <p:cNvPr id="8" name="テキスト ボックス 7"/>
          <p:cNvSpPr txBox="1"/>
          <p:nvPr/>
        </p:nvSpPr>
        <p:spPr>
          <a:xfrm>
            <a:off x="2571736" y="5286388"/>
            <a:ext cx="4786346" cy="369332"/>
          </a:xfrm>
          <a:prstGeom prst="rect">
            <a:avLst/>
          </a:prstGeom>
          <a:noFill/>
        </p:spPr>
        <p:txBody>
          <a:bodyPr wrap="square" rtlCol="0">
            <a:spAutoFit/>
          </a:bodyPr>
          <a:lstStyle/>
          <a:p>
            <a:r>
              <a:rPr kumimoji="1" lang="en-US" altLang="ja-JP" dirty="0" smtClean="0"/>
              <a:t>GDP</a:t>
            </a:r>
            <a:r>
              <a:rPr kumimoji="1" lang="ja-JP" altLang="en-US" dirty="0" smtClean="0"/>
              <a:t>や雇用水準が大きく</a:t>
            </a:r>
            <a:r>
              <a:rPr kumimoji="1" lang="ja-JP" altLang="en-US" dirty="0" smtClean="0"/>
              <a:t>変動。</a:t>
            </a:r>
            <a:endParaRPr kumimoji="1" lang="ja-JP"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285720" y="0"/>
            <a:ext cx="4500594" cy="6858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6" name="直線矢印コネクタ 5"/>
          <p:cNvCxnSpPr/>
          <p:nvPr/>
        </p:nvCxnSpPr>
        <p:spPr>
          <a:xfrm>
            <a:off x="642910" y="3429000"/>
            <a:ext cx="35719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rot="5400000" flipH="1" flipV="1">
            <a:off x="-856494" y="1928008"/>
            <a:ext cx="300039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4286248" y="3286124"/>
            <a:ext cx="571504"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9" name="テキスト ボックス 8"/>
          <p:cNvSpPr txBox="1"/>
          <p:nvPr/>
        </p:nvSpPr>
        <p:spPr>
          <a:xfrm>
            <a:off x="398140" y="23834"/>
            <a:ext cx="1071570" cy="369332"/>
          </a:xfrm>
          <a:prstGeom prst="rect">
            <a:avLst/>
          </a:prstGeom>
          <a:noFill/>
        </p:spPr>
        <p:txBody>
          <a:bodyPr wrap="square" rtlCol="0">
            <a:spAutoFit/>
          </a:bodyPr>
          <a:lstStyle/>
          <a:p>
            <a:r>
              <a:rPr kumimoji="1" lang="ja-JP" altLang="en-US" dirty="0" smtClean="0"/>
              <a:t>総需要</a:t>
            </a:r>
            <a:endParaRPr kumimoji="1" lang="ja-JP" altLang="en-US" dirty="0"/>
          </a:p>
        </p:txBody>
      </p:sp>
      <p:cxnSp>
        <p:nvCxnSpPr>
          <p:cNvPr id="10" name="直線コネクタ 9"/>
          <p:cNvCxnSpPr/>
          <p:nvPr/>
        </p:nvCxnSpPr>
        <p:spPr>
          <a:xfrm flipV="1">
            <a:off x="642910" y="571480"/>
            <a:ext cx="3429024" cy="2857520"/>
          </a:xfrm>
          <a:prstGeom prst="line">
            <a:avLst/>
          </a:prstGeom>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1000100" y="3071810"/>
            <a:ext cx="785818" cy="369332"/>
          </a:xfrm>
          <a:prstGeom prst="rect">
            <a:avLst/>
          </a:prstGeom>
          <a:noFill/>
        </p:spPr>
        <p:txBody>
          <a:bodyPr wrap="square" rtlCol="0">
            <a:spAutoFit/>
          </a:bodyPr>
          <a:lstStyle/>
          <a:p>
            <a:r>
              <a:rPr kumimoji="1" lang="en-US" altLang="ja-JP" dirty="0" smtClean="0"/>
              <a:t>45</a:t>
            </a:r>
            <a:r>
              <a:rPr lang="en-US" altLang="ja-JP" dirty="0" smtClean="0"/>
              <a:t>°</a:t>
            </a:r>
            <a:endParaRPr kumimoji="1" lang="ja-JP" altLang="en-US" dirty="0"/>
          </a:p>
        </p:txBody>
      </p:sp>
      <p:cxnSp>
        <p:nvCxnSpPr>
          <p:cNvPr id="12" name="直線コネクタ 11"/>
          <p:cNvCxnSpPr/>
          <p:nvPr/>
        </p:nvCxnSpPr>
        <p:spPr>
          <a:xfrm flipV="1">
            <a:off x="642910" y="1071546"/>
            <a:ext cx="3500462" cy="785818"/>
          </a:xfrm>
          <a:prstGeom prst="line">
            <a:avLst/>
          </a:prstGeom>
        </p:spPr>
        <p:style>
          <a:lnRef idx="2">
            <a:schemeClr val="dk1"/>
          </a:lnRef>
          <a:fillRef idx="0">
            <a:schemeClr val="dk1"/>
          </a:fillRef>
          <a:effectRef idx="1">
            <a:schemeClr val="dk1"/>
          </a:effectRef>
          <a:fontRef idx="minor">
            <a:schemeClr val="tx1"/>
          </a:fontRef>
        </p:style>
      </p:cxnSp>
      <p:sp>
        <p:nvSpPr>
          <p:cNvPr id="13" name="フローチャート : 結合子 12"/>
          <p:cNvSpPr/>
          <p:nvPr/>
        </p:nvSpPr>
        <p:spPr>
          <a:xfrm>
            <a:off x="3143240" y="1214422"/>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4000496" y="285728"/>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30000" dirty="0" smtClean="0"/>
              <a:t>S</a:t>
            </a:r>
            <a:endParaRPr kumimoji="1" lang="ja-JP" altLang="en-US" baseline="30000" dirty="0"/>
          </a:p>
        </p:txBody>
      </p:sp>
      <p:sp>
        <p:nvSpPr>
          <p:cNvPr id="15" name="テキスト ボックス 14"/>
          <p:cNvSpPr txBox="1"/>
          <p:nvPr/>
        </p:nvSpPr>
        <p:spPr>
          <a:xfrm>
            <a:off x="4000496" y="857232"/>
            <a:ext cx="121444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Y</a:t>
            </a:r>
            <a:r>
              <a:rPr lang="en-US" altLang="ja-JP" baseline="-25000" dirty="0" smtClean="0"/>
              <a:t>a</a:t>
            </a:r>
            <a:r>
              <a:rPr lang="en-US" altLang="ja-JP" baseline="30000" dirty="0" smtClean="0"/>
              <a:t>D</a:t>
            </a:r>
            <a:r>
              <a:rPr lang="en-US" altLang="ja-JP" dirty="0" smtClean="0"/>
              <a:t>(r</a:t>
            </a:r>
            <a:r>
              <a:rPr lang="en-US" altLang="ja-JP" baseline="-25000" dirty="0" smtClean="0"/>
              <a:t>1</a:t>
            </a:r>
            <a:r>
              <a:rPr lang="ja-JP" altLang="en-US" baseline="-25000" dirty="0" err="1" smtClean="0"/>
              <a:t>，</a:t>
            </a:r>
            <a:r>
              <a:rPr lang="en-US" altLang="ja-JP" dirty="0" smtClean="0"/>
              <a:t>P</a:t>
            </a:r>
            <a:r>
              <a:rPr lang="en-US" altLang="ja-JP" baseline="-25000" dirty="0" smtClean="0"/>
              <a:t>a</a:t>
            </a:r>
            <a:r>
              <a:rPr lang="en-US" altLang="ja-JP" dirty="0" smtClean="0"/>
              <a:t>)</a:t>
            </a:r>
            <a:endParaRPr lang="ja-JP" altLang="en-US" dirty="0"/>
          </a:p>
        </p:txBody>
      </p:sp>
      <p:cxnSp>
        <p:nvCxnSpPr>
          <p:cNvPr id="16" name="直線コネクタ 15"/>
          <p:cNvCxnSpPr/>
          <p:nvPr/>
        </p:nvCxnSpPr>
        <p:spPr>
          <a:xfrm flipV="1">
            <a:off x="642910" y="2000240"/>
            <a:ext cx="3714776" cy="714380"/>
          </a:xfrm>
          <a:prstGeom prst="line">
            <a:avLst/>
          </a:prstGeom>
        </p:spPr>
        <p:style>
          <a:lnRef idx="3">
            <a:schemeClr val="dk1"/>
          </a:lnRef>
          <a:fillRef idx="0">
            <a:schemeClr val="dk1"/>
          </a:fillRef>
          <a:effectRef idx="2">
            <a:schemeClr val="dk1"/>
          </a:effectRef>
          <a:fontRef idx="minor">
            <a:schemeClr val="tx1"/>
          </a:fontRef>
        </p:style>
      </p:cxnSp>
      <p:sp>
        <p:nvSpPr>
          <p:cNvPr id="18" name="フローチャート : 結合子 17"/>
          <p:cNvSpPr/>
          <p:nvPr/>
        </p:nvSpPr>
        <p:spPr>
          <a:xfrm>
            <a:off x="1643042" y="2428868"/>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2786050" y="1500174"/>
            <a:ext cx="285752" cy="642942"/>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1500166" y="1785926"/>
            <a:ext cx="928694" cy="369332"/>
          </a:xfrm>
          <a:prstGeom prst="rect">
            <a:avLst/>
          </a:prstGeom>
          <a:noFill/>
          <a:ln>
            <a:solidFill>
              <a:schemeClr val="tx1"/>
            </a:solidFill>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dirty="0" smtClean="0">
                <a:solidFill>
                  <a:srgbClr val="C00000"/>
                </a:solidFill>
              </a:rPr>
              <a:t>総需要</a:t>
            </a:r>
            <a:endParaRPr kumimoji="1" lang="ja-JP" altLang="en-US" dirty="0">
              <a:solidFill>
                <a:srgbClr val="C00000"/>
              </a:solidFill>
            </a:endParaRPr>
          </a:p>
        </p:txBody>
      </p:sp>
      <p:sp>
        <p:nvSpPr>
          <p:cNvPr id="21" name="テキスト ボックス 20"/>
          <p:cNvSpPr txBox="1"/>
          <p:nvPr/>
        </p:nvSpPr>
        <p:spPr>
          <a:xfrm>
            <a:off x="928662" y="1785926"/>
            <a:ext cx="642942" cy="369332"/>
          </a:xfrm>
          <a:prstGeom prst="rect">
            <a:avLst/>
          </a:prstGeom>
          <a:noFill/>
        </p:spPr>
        <p:txBody>
          <a:bodyPr wrap="square" rtlCol="0">
            <a:spAutoFit/>
          </a:bodyPr>
          <a:lstStyle/>
          <a:p>
            <a:r>
              <a:rPr kumimoji="1" lang="en-US" altLang="ja-JP" dirty="0" smtClean="0"/>
              <a:t>P</a:t>
            </a:r>
            <a:r>
              <a:rPr kumimoji="1" lang="ja-JP" altLang="en-US" dirty="0" smtClean="0">
                <a:solidFill>
                  <a:srgbClr val="FF0000"/>
                </a:solidFill>
              </a:rPr>
              <a:t>↑</a:t>
            </a:r>
            <a:endParaRPr kumimoji="1" lang="ja-JP" altLang="en-US" dirty="0">
              <a:solidFill>
                <a:srgbClr val="FF0000"/>
              </a:solidFill>
            </a:endParaRPr>
          </a:p>
        </p:txBody>
      </p:sp>
      <p:sp>
        <p:nvSpPr>
          <p:cNvPr id="22" name="テキスト ボックス 21"/>
          <p:cNvSpPr txBox="1"/>
          <p:nvPr/>
        </p:nvSpPr>
        <p:spPr>
          <a:xfrm>
            <a:off x="3286116" y="1214422"/>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E</a:t>
            </a:r>
            <a:r>
              <a:rPr lang="en-US" altLang="ja-JP" baseline="-25000" dirty="0" smtClean="0"/>
              <a:t>a</a:t>
            </a:r>
            <a:endParaRPr kumimoji="1" lang="ja-JP" altLang="en-US" baseline="-25000" dirty="0"/>
          </a:p>
        </p:txBody>
      </p:sp>
      <p:sp>
        <p:nvSpPr>
          <p:cNvPr id="23" name="テキスト ボックス 22"/>
          <p:cNvSpPr txBox="1"/>
          <p:nvPr/>
        </p:nvSpPr>
        <p:spPr>
          <a:xfrm>
            <a:off x="1785918" y="2428868"/>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err="1" smtClean="0"/>
              <a:t>E</a:t>
            </a:r>
            <a:r>
              <a:rPr lang="en-US" altLang="ja-JP" baseline="-25000" dirty="0" err="1" smtClean="0"/>
              <a:t>b</a:t>
            </a:r>
            <a:endParaRPr kumimoji="1" lang="ja-JP" altLang="en-US" baseline="-25000" dirty="0"/>
          </a:p>
        </p:txBody>
      </p:sp>
      <p:cxnSp>
        <p:nvCxnSpPr>
          <p:cNvPr id="24" name="直線コネクタ 23"/>
          <p:cNvCxnSpPr/>
          <p:nvPr/>
        </p:nvCxnSpPr>
        <p:spPr>
          <a:xfrm flipV="1">
            <a:off x="642910" y="2500306"/>
            <a:ext cx="1079210" cy="94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16200000" flipH="1">
            <a:off x="1256302" y="2958484"/>
            <a:ext cx="923956" cy="76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stCxn id="13" idx="4"/>
          </p:cNvCxnSpPr>
          <p:nvPr/>
        </p:nvCxnSpPr>
        <p:spPr>
          <a:xfrm rot="5400000">
            <a:off x="2178827" y="2393149"/>
            <a:ext cx="2071702"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rot="16200000" flipH="1" flipV="1">
            <a:off x="1878280" y="50490"/>
            <a:ext cx="50514" cy="252125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a:off x="642910" y="6357958"/>
            <a:ext cx="371477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rot="5400000" flipH="1" flipV="1">
            <a:off x="-642974" y="5072074"/>
            <a:ext cx="257176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4357686" y="6143644"/>
            <a:ext cx="571504"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31" name="テキスト ボックス 30"/>
          <p:cNvSpPr txBox="1"/>
          <p:nvPr/>
        </p:nvSpPr>
        <p:spPr>
          <a:xfrm>
            <a:off x="214282" y="3429000"/>
            <a:ext cx="571504" cy="584775"/>
          </a:xfrm>
          <a:prstGeom prst="rect">
            <a:avLst/>
          </a:prstGeom>
          <a:noFill/>
        </p:spPr>
        <p:txBody>
          <a:bodyPr wrap="square" rtlCol="0">
            <a:spAutoFit/>
          </a:bodyPr>
          <a:lstStyle/>
          <a:p>
            <a:r>
              <a:rPr kumimoji="1" lang="en-US" altLang="ja-JP" sz="3200" dirty="0" smtClean="0"/>
              <a:t>r</a:t>
            </a:r>
            <a:endParaRPr kumimoji="1" lang="ja-JP" altLang="en-US" sz="3200" dirty="0"/>
          </a:p>
        </p:txBody>
      </p:sp>
      <p:cxnSp>
        <p:nvCxnSpPr>
          <p:cNvPr id="32" name="直線コネクタ 31"/>
          <p:cNvCxnSpPr/>
          <p:nvPr/>
        </p:nvCxnSpPr>
        <p:spPr>
          <a:xfrm rot="5400000">
            <a:off x="1750199" y="4893479"/>
            <a:ext cx="2928958"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3000364" y="6286520"/>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a</a:t>
            </a:r>
            <a:r>
              <a:rPr lang="en-US" altLang="ja-JP" baseline="30000" dirty="0" err="1" smtClean="0"/>
              <a:t>e</a:t>
            </a:r>
            <a:endParaRPr kumimoji="1" lang="ja-JP" altLang="en-US" baseline="30000" dirty="0"/>
          </a:p>
        </p:txBody>
      </p:sp>
      <p:cxnSp>
        <p:nvCxnSpPr>
          <p:cNvPr id="34" name="直線コネクタ 33"/>
          <p:cNvCxnSpPr/>
          <p:nvPr/>
        </p:nvCxnSpPr>
        <p:spPr>
          <a:xfrm rot="5400000">
            <a:off x="250001" y="4893479"/>
            <a:ext cx="2928958"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1500166" y="3500438"/>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b</a:t>
            </a:r>
            <a:r>
              <a:rPr lang="en-US" altLang="ja-JP" baseline="30000" dirty="0" err="1" smtClean="0"/>
              <a:t>e</a:t>
            </a:r>
            <a:endParaRPr kumimoji="1" lang="ja-JP" altLang="en-US" baseline="30000" dirty="0"/>
          </a:p>
        </p:txBody>
      </p:sp>
      <p:sp>
        <p:nvSpPr>
          <p:cNvPr id="36" name="テキスト ボックス 35"/>
          <p:cNvSpPr txBox="1"/>
          <p:nvPr/>
        </p:nvSpPr>
        <p:spPr>
          <a:xfrm>
            <a:off x="214282" y="5143512"/>
            <a:ext cx="642942" cy="646331"/>
          </a:xfrm>
          <a:prstGeom prst="rect">
            <a:avLst/>
          </a:prstGeom>
          <a:noFill/>
        </p:spPr>
        <p:txBody>
          <a:bodyPr wrap="square" rtlCol="0">
            <a:spAutoFit/>
          </a:bodyPr>
          <a:lstStyle/>
          <a:p>
            <a:r>
              <a:rPr kumimoji="1" lang="en-US" altLang="ja-JP" sz="3600" dirty="0" smtClean="0"/>
              <a:t>r</a:t>
            </a:r>
            <a:r>
              <a:rPr kumimoji="1" lang="en-US" altLang="ja-JP" sz="3600" baseline="-25000" dirty="0" smtClean="0"/>
              <a:t>1</a:t>
            </a:r>
            <a:endParaRPr kumimoji="1" lang="ja-JP" altLang="en-US" sz="3600" baseline="-25000" dirty="0"/>
          </a:p>
        </p:txBody>
      </p:sp>
      <p:sp>
        <p:nvSpPr>
          <p:cNvPr id="38" name="テキスト ボックス 37"/>
          <p:cNvSpPr txBox="1"/>
          <p:nvPr/>
        </p:nvSpPr>
        <p:spPr>
          <a:xfrm>
            <a:off x="1500166" y="6286520"/>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b</a:t>
            </a:r>
            <a:r>
              <a:rPr lang="en-US" altLang="ja-JP" baseline="30000" dirty="0" err="1" smtClean="0"/>
              <a:t>e</a:t>
            </a:r>
            <a:endParaRPr kumimoji="1" lang="ja-JP" altLang="en-US" baseline="30000" dirty="0"/>
          </a:p>
        </p:txBody>
      </p:sp>
      <p:sp>
        <p:nvSpPr>
          <p:cNvPr id="39" name="テキスト ボックス 38"/>
          <p:cNvSpPr txBox="1"/>
          <p:nvPr/>
        </p:nvSpPr>
        <p:spPr>
          <a:xfrm>
            <a:off x="2928926" y="3500438"/>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a</a:t>
            </a:r>
            <a:r>
              <a:rPr lang="en-US" altLang="ja-JP" baseline="30000" dirty="0" err="1" smtClean="0"/>
              <a:t>e</a:t>
            </a:r>
            <a:endParaRPr kumimoji="1" lang="ja-JP" altLang="en-US" baseline="30000" dirty="0"/>
          </a:p>
        </p:txBody>
      </p:sp>
      <p:cxnSp>
        <p:nvCxnSpPr>
          <p:cNvPr id="40" name="直線コネクタ 39"/>
          <p:cNvCxnSpPr/>
          <p:nvPr/>
        </p:nvCxnSpPr>
        <p:spPr>
          <a:xfrm>
            <a:off x="642910" y="5429264"/>
            <a:ext cx="2571768"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4071934" y="5643578"/>
            <a:ext cx="57150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kumimoji="1" lang="en-US" altLang="ja-JP" dirty="0" smtClean="0"/>
              <a:t>IS</a:t>
            </a:r>
            <a:r>
              <a:rPr kumimoji="1" lang="en-US" altLang="ja-JP" baseline="-25000" dirty="0" smtClean="0"/>
              <a:t>a</a:t>
            </a:r>
            <a:endParaRPr kumimoji="1" lang="ja-JP" altLang="en-US" baseline="-25000" dirty="0"/>
          </a:p>
        </p:txBody>
      </p:sp>
      <p:sp>
        <p:nvSpPr>
          <p:cNvPr id="46" name="テキスト ボックス 45"/>
          <p:cNvSpPr txBox="1"/>
          <p:nvPr/>
        </p:nvSpPr>
        <p:spPr>
          <a:xfrm>
            <a:off x="4000496" y="1785926"/>
            <a:ext cx="121444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b</a:t>
            </a:r>
            <a:r>
              <a:rPr lang="en-US" altLang="ja-JP" baseline="30000" dirty="0" err="1" smtClean="0"/>
              <a:t>D</a:t>
            </a:r>
            <a:r>
              <a:rPr lang="en-US" altLang="ja-JP" dirty="0" smtClean="0"/>
              <a:t>(r</a:t>
            </a:r>
            <a:r>
              <a:rPr lang="en-US" altLang="ja-JP" baseline="-25000" dirty="0" smtClean="0"/>
              <a:t>1</a:t>
            </a:r>
            <a:r>
              <a:rPr lang="ja-JP" altLang="en-US" baseline="-25000" dirty="0" err="1" smtClean="0"/>
              <a:t>，</a:t>
            </a:r>
            <a:r>
              <a:rPr lang="en-US" altLang="ja-JP" dirty="0" err="1" smtClean="0"/>
              <a:t>P</a:t>
            </a:r>
            <a:r>
              <a:rPr lang="en-US" altLang="ja-JP" baseline="-25000" dirty="0" err="1" smtClean="0"/>
              <a:t>b</a:t>
            </a:r>
            <a:r>
              <a:rPr lang="en-US" altLang="ja-JP" dirty="0" smtClean="0"/>
              <a:t>)</a:t>
            </a:r>
            <a:endParaRPr lang="ja-JP" altLang="en-US" dirty="0"/>
          </a:p>
        </p:txBody>
      </p:sp>
      <p:cxnSp>
        <p:nvCxnSpPr>
          <p:cNvPr id="48" name="直線コネクタ 47"/>
          <p:cNvCxnSpPr/>
          <p:nvPr/>
        </p:nvCxnSpPr>
        <p:spPr>
          <a:xfrm>
            <a:off x="1571604" y="4071942"/>
            <a:ext cx="2500330" cy="2071702"/>
          </a:xfrm>
          <a:prstGeom prst="line">
            <a:avLst/>
          </a:prstGeom>
        </p:spPr>
        <p:style>
          <a:lnRef idx="3">
            <a:schemeClr val="accent3"/>
          </a:lnRef>
          <a:fillRef idx="0">
            <a:schemeClr val="accent3"/>
          </a:fillRef>
          <a:effectRef idx="2">
            <a:schemeClr val="accent3"/>
          </a:effectRef>
          <a:fontRef idx="minor">
            <a:schemeClr val="tx1"/>
          </a:fontRef>
        </p:style>
      </p:cxnSp>
      <p:sp>
        <p:nvSpPr>
          <p:cNvPr id="43" name="フローチャート : 結合子 42"/>
          <p:cNvSpPr/>
          <p:nvPr/>
        </p:nvSpPr>
        <p:spPr>
          <a:xfrm>
            <a:off x="3143240" y="5357826"/>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9" name="直線コネクタ 48"/>
          <p:cNvCxnSpPr/>
          <p:nvPr/>
        </p:nvCxnSpPr>
        <p:spPr>
          <a:xfrm>
            <a:off x="785786" y="4643446"/>
            <a:ext cx="2000264" cy="1643074"/>
          </a:xfrm>
          <a:prstGeom prst="line">
            <a:avLst/>
          </a:prstGeom>
        </p:spPr>
        <p:style>
          <a:lnRef idx="3">
            <a:schemeClr val="accent3"/>
          </a:lnRef>
          <a:fillRef idx="0">
            <a:schemeClr val="accent3"/>
          </a:fillRef>
          <a:effectRef idx="2">
            <a:schemeClr val="accent3"/>
          </a:effectRef>
          <a:fontRef idx="minor">
            <a:schemeClr val="tx1"/>
          </a:fontRef>
        </p:style>
      </p:cxnSp>
      <p:sp>
        <p:nvSpPr>
          <p:cNvPr id="44" name="フローチャート : 結合子 43"/>
          <p:cNvSpPr/>
          <p:nvPr/>
        </p:nvSpPr>
        <p:spPr>
          <a:xfrm>
            <a:off x="1643042" y="5357826"/>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左矢印 51"/>
          <p:cNvSpPr/>
          <p:nvPr/>
        </p:nvSpPr>
        <p:spPr>
          <a:xfrm>
            <a:off x="1357290" y="4643446"/>
            <a:ext cx="714380" cy="214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p:cNvSpPr txBox="1"/>
          <p:nvPr/>
        </p:nvSpPr>
        <p:spPr>
          <a:xfrm>
            <a:off x="2786050" y="5857892"/>
            <a:ext cx="57150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kumimoji="1" lang="en-US" altLang="ja-JP" dirty="0" err="1" smtClean="0"/>
              <a:t>IS</a:t>
            </a:r>
            <a:r>
              <a:rPr lang="en-US" altLang="ja-JP" baseline="-25000" dirty="0" err="1" smtClean="0"/>
              <a:t>b</a:t>
            </a:r>
            <a:endParaRPr kumimoji="1" lang="ja-JP" altLang="en-US" baseline="-25000" dirty="0"/>
          </a:p>
        </p:txBody>
      </p:sp>
      <p:sp>
        <p:nvSpPr>
          <p:cNvPr id="54" name="左矢印 53"/>
          <p:cNvSpPr/>
          <p:nvPr/>
        </p:nvSpPr>
        <p:spPr>
          <a:xfrm>
            <a:off x="2071670" y="3643314"/>
            <a:ext cx="714380" cy="214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p:cNvSpPr txBox="1"/>
          <p:nvPr/>
        </p:nvSpPr>
        <p:spPr>
          <a:xfrm>
            <a:off x="3214678" y="5143512"/>
            <a:ext cx="642942" cy="369332"/>
          </a:xfrm>
          <a:prstGeom prst="rect">
            <a:avLst/>
          </a:prstGeom>
          <a:noFill/>
        </p:spPr>
        <p:txBody>
          <a:bodyPr wrap="square" rtlCol="0">
            <a:spAutoFit/>
          </a:bodyPr>
          <a:lstStyle/>
          <a:p>
            <a:r>
              <a:rPr kumimoji="1" lang="en-US" altLang="ja-JP" dirty="0" smtClean="0"/>
              <a:t>A</a:t>
            </a:r>
            <a:endParaRPr kumimoji="1" lang="ja-JP" altLang="en-US" dirty="0"/>
          </a:p>
        </p:txBody>
      </p:sp>
      <p:sp>
        <p:nvSpPr>
          <p:cNvPr id="56" name="テキスト ボックス 55"/>
          <p:cNvSpPr txBox="1"/>
          <p:nvPr/>
        </p:nvSpPr>
        <p:spPr>
          <a:xfrm>
            <a:off x="1714480" y="5143512"/>
            <a:ext cx="500066" cy="369332"/>
          </a:xfrm>
          <a:prstGeom prst="rect">
            <a:avLst/>
          </a:prstGeom>
          <a:noFill/>
        </p:spPr>
        <p:txBody>
          <a:bodyPr wrap="square" rtlCol="0">
            <a:spAutoFit/>
          </a:bodyPr>
          <a:lstStyle/>
          <a:p>
            <a:r>
              <a:rPr kumimoji="1" lang="en-US" altLang="ja-JP" dirty="0" smtClean="0"/>
              <a:t>B</a:t>
            </a:r>
            <a:endParaRPr kumimoji="1" lang="ja-JP" altLang="en-US" dirty="0"/>
          </a:p>
        </p:txBody>
      </p:sp>
      <p:sp>
        <p:nvSpPr>
          <p:cNvPr id="47" name="テキスト ボックス 46"/>
          <p:cNvSpPr txBox="1"/>
          <p:nvPr/>
        </p:nvSpPr>
        <p:spPr>
          <a:xfrm>
            <a:off x="5286380" y="357166"/>
            <a:ext cx="2428892" cy="369332"/>
          </a:xfrm>
          <a:prstGeom prst="rect">
            <a:avLst/>
          </a:prstGeom>
          <a:noFill/>
        </p:spPr>
        <p:txBody>
          <a:bodyPr wrap="square" rtlCol="0">
            <a:spAutoFit/>
          </a:bodyPr>
          <a:lstStyle/>
          <a:p>
            <a:r>
              <a:rPr kumimoji="1" lang="ja-JP" altLang="en-US" dirty="0" smtClean="0"/>
              <a:t>物価水準；</a:t>
            </a:r>
            <a:r>
              <a:rPr kumimoji="1" lang="en-US" altLang="ja-JP" dirty="0" smtClean="0"/>
              <a:t>P </a:t>
            </a:r>
            <a:r>
              <a:rPr kumimoji="1" lang="ja-JP" altLang="en-US" dirty="0" smtClean="0"/>
              <a:t>の</a:t>
            </a:r>
            <a:r>
              <a:rPr kumimoji="1" lang="ja-JP" altLang="en-US" dirty="0" smtClean="0"/>
              <a:t>上昇　</a:t>
            </a:r>
            <a:endParaRPr kumimoji="1" lang="ja-JP" altLang="en-US" dirty="0"/>
          </a:p>
        </p:txBody>
      </p:sp>
      <p:sp>
        <p:nvSpPr>
          <p:cNvPr id="50" name="テキスト ボックス 49"/>
          <p:cNvSpPr txBox="1"/>
          <p:nvPr/>
        </p:nvSpPr>
        <p:spPr>
          <a:xfrm>
            <a:off x="7643834" y="357166"/>
            <a:ext cx="1071570"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(P</a:t>
            </a:r>
            <a:r>
              <a:rPr lang="en-US" altLang="ja-JP" baseline="-25000" dirty="0" smtClean="0"/>
              <a:t>a</a:t>
            </a:r>
            <a:r>
              <a:rPr lang="ja-JP" altLang="en-US" dirty="0" smtClean="0"/>
              <a:t>→</a:t>
            </a:r>
            <a:r>
              <a:rPr lang="en-US" altLang="ja-JP" dirty="0" err="1" smtClean="0"/>
              <a:t>P</a:t>
            </a:r>
            <a:r>
              <a:rPr lang="en-US" altLang="ja-JP" baseline="-25000" dirty="0" err="1" smtClean="0"/>
              <a:t>b</a:t>
            </a:r>
            <a:r>
              <a:rPr lang="en-US" altLang="ja-JP" dirty="0" smtClean="0"/>
              <a:t>)</a:t>
            </a:r>
            <a:endParaRPr lang="ja-JP" altLang="en-US" dirty="0"/>
          </a:p>
        </p:txBody>
      </p:sp>
      <p:sp>
        <p:nvSpPr>
          <p:cNvPr id="51" name="下矢印 50"/>
          <p:cNvSpPr/>
          <p:nvPr/>
        </p:nvSpPr>
        <p:spPr>
          <a:xfrm>
            <a:off x="6715140" y="785794"/>
            <a:ext cx="285752"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p:cNvSpPr txBox="1"/>
          <p:nvPr/>
        </p:nvSpPr>
        <p:spPr>
          <a:xfrm>
            <a:off x="5286380" y="1214422"/>
            <a:ext cx="3571868"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solidFill>
                  <a:srgbClr val="FF0000"/>
                </a:solidFill>
              </a:rPr>
              <a:t>財・サービスの総需要が下がる</a:t>
            </a:r>
            <a:r>
              <a:rPr kumimoji="1" lang="ja-JP" altLang="en-US" dirty="0" smtClean="0"/>
              <a:t>（消費の減少）</a:t>
            </a:r>
            <a:endParaRPr kumimoji="1" lang="ja-JP" altLang="en-US" dirty="0"/>
          </a:p>
        </p:txBody>
      </p:sp>
      <p:sp>
        <p:nvSpPr>
          <p:cNvPr id="59" name="テキスト ボックス 58"/>
          <p:cNvSpPr txBox="1"/>
          <p:nvPr/>
        </p:nvSpPr>
        <p:spPr>
          <a:xfrm>
            <a:off x="5500694" y="2000240"/>
            <a:ext cx="2928958" cy="369332"/>
          </a:xfrm>
          <a:prstGeom prst="rect">
            <a:avLst/>
          </a:prstGeom>
          <a:noFill/>
        </p:spPr>
        <p:txBody>
          <a:bodyPr wrap="square" rtlCol="0">
            <a:spAutoFit/>
          </a:bodyPr>
          <a:lstStyle/>
          <a:p>
            <a:r>
              <a:rPr kumimoji="1" lang="ja-JP" altLang="en-US" dirty="0" smtClean="0"/>
              <a:t>財・サービス市場の均衡</a:t>
            </a:r>
            <a:endParaRPr kumimoji="1" lang="ja-JP" altLang="en-US" dirty="0"/>
          </a:p>
        </p:txBody>
      </p:sp>
      <p:sp>
        <p:nvSpPr>
          <p:cNvPr id="60" name="テキスト ボックス 59"/>
          <p:cNvSpPr txBox="1"/>
          <p:nvPr/>
        </p:nvSpPr>
        <p:spPr>
          <a:xfrm>
            <a:off x="5786446" y="2357430"/>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E</a:t>
            </a:r>
            <a:r>
              <a:rPr lang="en-US" altLang="ja-JP" baseline="-25000" dirty="0" smtClean="0"/>
              <a:t>a</a:t>
            </a:r>
            <a:endParaRPr kumimoji="1" lang="ja-JP" altLang="en-US" baseline="-25000" dirty="0"/>
          </a:p>
        </p:txBody>
      </p:sp>
      <p:cxnSp>
        <p:nvCxnSpPr>
          <p:cNvPr id="62" name="直線矢印コネクタ 61"/>
          <p:cNvCxnSpPr/>
          <p:nvPr/>
        </p:nvCxnSpPr>
        <p:spPr>
          <a:xfrm>
            <a:off x="6500826" y="2571744"/>
            <a:ext cx="85725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3" name="テキスト ボックス 62"/>
          <p:cNvSpPr txBox="1"/>
          <p:nvPr/>
        </p:nvSpPr>
        <p:spPr>
          <a:xfrm>
            <a:off x="7500958" y="2357430"/>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err="1" smtClean="0"/>
              <a:t>E</a:t>
            </a:r>
            <a:r>
              <a:rPr lang="en-US" altLang="ja-JP" baseline="-25000" dirty="0" err="1" smtClean="0"/>
              <a:t>b</a:t>
            </a:r>
            <a:endParaRPr kumimoji="1" lang="ja-JP" altLang="en-US" baseline="-25000" dirty="0"/>
          </a:p>
        </p:txBody>
      </p:sp>
      <p:sp>
        <p:nvSpPr>
          <p:cNvPr id="64" name="テキスト ボックス 63"/>
          <p:cNvSpPr txBox="1"/>
          <p:nvPr/>
        </p:nvSpPr>
        <p:spPr>
          <a:xfrm>
            <a:off x="5286380" y="2857496"/>
            <a:ext cx="642942" cy="369332"/>
          </a:xfrm>
          <a:prstGeom prst="rect">
            <a:avLst/>
          </a:prstGeom>
          <a:noFill/>
        </p:spPr>
        <p:txBody>
          <a:bodyPr wrap="square" rtlCol="0">
            <a:spAutoFit/>
          </a:bodyPr>
          <a:lstStyle/>
          <a:p>
            <a:r>
              <a:rPr kumimoji="1" lang="en-US" altLang="ja-JP" dirty="0" smtClean="0">
                <a:effectLst>
                  <a:outerShdw blurRad="38100" dist="38100" dir="2700000" algn="tl">
                    <a:srgbClr val="000000">
                      <a:alpha val="43137"/>
                    </a:srgbClr>
                  </a:outerShdw>
                </a:effectLst>
              </a:rPr>
              <a:t>A</a:t>
            </a:r>
            <a:endParaRPr kumimoji="1" lang="ja-JP" altLang="en-US" dirty="0">
              <a:effectLst>
                <a:outerShdw blurRad="38100" dist="38100" dir="2700000" algn="tl">
                  <a:srgbClr val="000000">
                    <a:alpha val="43137"/>
                  </a:srgbClr>
                </a:outerShdw>
              </a:effectLst>
            </a:endParaRPr>
          </a:p>
        </p:txBody>
      </p:sp>
      <p:graphicFrame>
        <p:nvGraphicFramePr>
          <p:cNvPr id="65" name="オブジェクト 64"/>
          <p:cNvGraphicFramePr>
            <a:graphicFrameLocks noChangeAspect="1"/>
          </p:cNvGraphicFramePr>
          <p:nvPr/>
        </p:nvGraphicFramePr>
        <p:xfrm>
          <a:off x="5643570" y="2786058"/>
          <a:ext cx="785818" cy="414737"/>
        </p:xfrm>
        <a:graphic>
          <a:graphicData uri="http://schemas.openxmlformats.org/presentationml/2006/ole">
            <mc:AlternateContent xmlns:mc="http://schemas.openxmlformats.org/markup-compatibility/2006">
              <mc:Choice xmlns:v="urn:schemas-microsoft-com:vml" Requires="v">
                <p:oleObj spid="_x0000_s26656" name="数式" r:id="rId3" imgW="457200" imgH="241200" progId="Equation.3">
                  <p:embed/>
                </p:oleObj>
              </mc:Choice>
              <mc:Fallback>
                <p:oleObj name="数式" r:id="rId3" imgW="45720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3570" y="2786058"/>
                        <a:ext cx="785818" cy="414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6" name="直線矢印コネクタ 65"/>
          <p:cNvCxnSpPr/>
          <p:nvPr/>
        </p:nvCxnSpPr>
        <p:spPr>
          <a:xfrm>
            <a:off x="6500826" y="3000372"/>
            <a:ext cx="85725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7" name="テキスト ボックス 66"/>
          <p:cNvSpPr txBox="1"/>
          <p:nvPr/>
        </p:nvSpPr>
        <p:spPr>
          <a:xfrm>
            <a:off x="7500958" y="2857496"/>
            <a:ext cx="642942" cy="369332"/>
          </a:xfrm>
          <a:prstGeom prst="rect">
            <a:avLst/>
          </a:prstGeom>
          <a:noFill/>
        </p:spPr>
        <p:txBody>
          <a:bodyPr wrap="square" rtlCol="0">
            <a:spAutoFit/>
          </a:bodyPr>
          <a:lstStyle/>
          <a:p>
            <a:r>
              <a:rPr lang="en-US" altLang="ja-JP" dirty="0" smtClean="0">
                <a:effectLst>
                  <a:outerShdw blurRad="38100" dist="38100" dir="2700000" algn="tl">
                    <a:srgbClr val="000000">
                      <a:alpha val="43137"/>
                    </a:srgbClr>
                  </a:outerShdw>
                </a:effectLst>
              </a:rPr>
              <a:t>B</a:t>
            </a:r>
            <a:endParaRPr kumimoji="1" lang="ja-JP" altLang="en-US" dirty="0">
              <a:effectLst>
                <a:outerShdw blurRad="38100" dist="38100" dir="2700000" algn="tl">
                  <a:srgbClr val="000000">
                    <a:alpha val="43137"/>
                  </a:srgbClr>
                </a:outerShdw>
              </a:effectLst>
            </a:endParaRPr>
          </a:p>
        </p:txBody>
      </p:sp>
      <p:graphicFrame>
        <p:nvGraphicFramePr>
          <p:cNvPr id="68" name="オブジェクト 67"/>
          <p:cNvGraphicFramePr>
            <a:graphicFrameLocks noChangeAspect="1"/>
          </p:cNvGraphicFramePr>
          <p:nvPr/>
        </p:nvGraphicFramePr>
        <p:xfrm>
          <a:off x="7786710" y="2786058"/>
          <a:ext cx="785818" cy="414737"/>
        </p:xfrm>
        <a:graphic>
          <a:graphicData uri="http://schemas.openxmlformats.org/presentationml/2006/ole">
            <mc:AlternateContent xmlns:mc="http://schemas.openxmlformats.org/markup-compatibility/2006">
              <mc:Choice xmlns:v="urn:schemas-microsoft-com:vml" Requires="v">
                <p:oleObj spid="_x0000_s26657" name="数式" r:id="rId5" imgW="457200" imgH="241200" progId="Equation.3">
                  <p:embed/>
                </p:oleObj>
              </mc:Choice>
              <mc:Fallback>
                <p:oleObj name="数式" r:id="rId5" imgW="457200" imgH="24120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86710" y="2786058"/>
                        <a:ext cx="785818" cy="414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9" name="テキスト ボックス 68"/>
          <p:cNvSpPr txBox="1"/>
          <p:nvPr/>
        </p:nvSpPr>
        <p:spPr>
          <a:xfrm>
            <a:off x="6000760" y="3286124"/>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a</a:t>
            </a:r>
            <a:r>
              <a:rPr lang="en-US" altLang="ja-JP" baseline="30000" dirty="0" err="1" smtClean="0"/>
              <a:t>e</a:t>
            </a:r>
            <a:endParaRPr kumimoji="1" lang="ja-JP" altLang="en-US" baseline="30000" dirty="0"/>
          </a:p>
        </p:txBody>
      </p:sp>
      <p:sp>
        <p:nvSpPr>
          <p:cNvPr id="70" name="テキスト ボックス 69"/>
          <p:cNvSpPr txBox="1"/>
          <p:nvPr/>
        </p:nvSpPr>
        <p:spPr>
          <a:xfrm>
            <a:off x="7500958" y="3286124"/>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b</a:t>
            </a:r>
            <a:r>
              <a:rPr lang="en-US" altLang="ja-JP" baseline="30000" dirty="0" err="1" smtClean="0"/>
              <a:t>e</a:t>
            </a:r>
            <a:endParaRPr kumimoji="1" lang="ja-JP" altLang="en-US" baseline="30000" dirty="0"/>
          </a:p>
        </p:txBody>
      </p:sp>
      <p:sp>
        <p:nvSpPr>
          <p:cNvPr id="71" name="テキスト ボックス 70"/>
          <p:cNvSpPr txBox="1"/>
          <p:nvPr/>
        </p:nvSpPr>
        <p:spPr>
          <a:xfrm>
            <a:off x="6786578" y="3286124"/>
            <a:ext cx="500066"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72" name="テキスト ボックス 71"/>
          <p:cNvSpPr txBox="1"/>
          <p:nvPr/>
        </p:nvSpPr>
        <p:spPr>
          <a:xfrm>
            <a:off x="5643570" y="3929066"/>
            <a:ext cx="207170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solidFill>
                  <a:srgbClr val="FF0000"/>
                </a:solidFill>
              </a:rPr>
              <a:t>IS</a:t>
            </a:r>
            <a:r>
              <a:rPr kumimoji="1" lang="ja-JP" altLang="en-US" dirty="0" smtClean="0">
                <a:solidFill>
                  <a:srgbClr val="FF0000"/>
                </a:solidFill>
              </a:rPr>
              <a:t>曲線が左シフト</a:t>
            </a:r>
            <a:endParaRPr kumimoji="1" lang="ja-JP" alt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ox(in)">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box(in)">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1000"/>
                                        <p:tgtEl>
                                          <p:spTgt spid="46"/>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ox(in)">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ox(in)">
                                      <p:cBhvr>
                                        <p:cTn id="38" dur="5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box(in)">
                                      <p:cBhvr>
                                        <p:cTn id="43" dur="500"/>
                                        <p:tgtEl>
                                          <p:spTgt spid="2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1000"/>
                                        <p:tgtEl>
                                          <p:spTgt spid="35"/>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box(in)">
                                      <p:cBhvr>
                                        <p:cTn id="53" dur="500"/>
                                        <p:tgtEl>
                                          <p:spTgt spid="54"/>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box(in)">
                                      <p:cBhvr>
                                        <p:cTn id="58" dur="500"/>
                                        <p:tgtEl>
                                          <p:spTgt spid="34"/>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1000"/>
                                        <p:tgtEl>
                                          <p:spTgt spid="38"/>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grpId="0" nodeType="click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box(in)">
                                      <p:cBhvr>
                                        <p:cTn id="68" dur="500"/>
                                        <p:tgtEl>
                                          <p:spTgt spid="44"/>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nodeType="click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box(in)">
                                      <p:cBhvr>
                                        <p:cTn id="73" dur="500"/>
                                        <p:tgtEl>
                                          <p:spTgt spid="49"/>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grpId="0" nodeType="click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box(in)">
                                      <p:cBhvr>
                                        <p:cTn id="78" dur="500"/>
                                        <p:tgtEl>
                                          <p:spTgt spid="53"/>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grpId="0" nodeType="click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box(in)">
                                      <p:cBhvr>
                                        <p:cTn id="83" dur="500"/>
                                        <p:tgtEl>
                                          <p:spTgt spid="52"/>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70"/>
                                        </p:tgtEl>
                                        <p:attrNameLst>
                                          <p:attrName>style.visibility</p:attrName>
                                        </p:attrNameLst>
                                      </p:cBhvr>
                                      <p:to>
                                        <p:strVal val="visible"/>
                                      </p:to>
                                    </p:set>
                                    <p:animEffect transition="in" filter="fade">
                                      <p:cBhvr>
                                        <p:cTn id="88"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P spid="35" grpId="0" animBg="1"/>
      <p:bldP spid="38" grpId="0" animBg="1"/>
      <p:bldP spid="46" grpId="0" animBg="1"/>
      <p:bldP spid="44" grpId="0" animBg="1"/>
      <p:bldP spid="52" grpId="0" animBg="1"/>
      <p:bldP spid="53" grpId="0" animBg="1"/>
      <p:bldP spid="54" grpId="0" animBg="1"/>
      <p:bldP spid="7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10.1.3</a:t>
            </a:r>
            <a:r>
              <a:rPr lang="ja-JP" altLang="en-US" dirty="0" smtClean="0"/>
              <a:t>　総需要曲線</a:t>
            </a:r>
            <a:endParaRPr kumimoji="1" lang="ja-JP" altLang="en-US" dirty="0"/>
          </a:p>
        </p:txBody>
      </p:sp>
      <p:sp>
        <p:nvSpPr>
          <p:cNvPr id="3" name="コンテンツ プレースホルダ 2"/>
          <p:cNvSpPr>
            <a:spLocks noGrp="1"/>
          </p:cNvSpPr>
          <p:nvPr>
            <p:ph idx="1"/>
          </p:nvPr>
        </p:nvSpPr>
        <p:spPr>
          <a:xfrm>
            <a:off x="1357290" y="1785926"/>
            <a:ext cx="7498080" cy="552440"/>
          </a:xfrm>
        </p:spPr>
        <p:txBody>
          <a:bodyPr>
            <a:normAutofit lnSpcReduction="10000"/>
          </a:bodyPr>
          <a:lstStyle/>
          <a:p>
            <a:r>
              <a:rPr kumimoji="1" lang="ja-JP" altLang="en-US" dirty="0" smtClean="0"/>
              <a:t>貨幣市場への影響</a:t>
            </a:r>
            <a:endParaRPr kumimoji="1" lang="en-US" altLang="ja-JP" dirty="0" smtClean="0"/>
          </a:p>
          <a:p>
            <a:pPr>
              <a:buNone/>
            </a:pPr>
            <a:endParaRPr kumimoji="1" lang="ja-JP" altLang="en-US" dirty="0"/>
          </a:p>
        </p:txBody>
      </p:sp>
      <p:sp>
        <p:nvSpPr>
          <p:cNvPr id="4" name="テキスト ボックス 3"/>
          <p:cNvSpPr txBox="1"/>
          <p:nvPr/>
        </p:nvSpPr>
        <p:spPr>
          <a:xfrm>
            <a:off x="1357290" y="2714620"/>
            <a:ext cx="2214578"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2800" dirty="0" smtClean="0">
                <a:solidFill>
                  <a:srgbClr val="FF0000"/>
                </a:solidFill>
              </a:rPr>
              <a:t>物価</a:t>
            </a:r>
            <a:r>
              <a:rPr kumimoji="1" lang="en-US" altLang="ja-JP" sz="2800" dirty="0" smtClean="0">
                <a:solidFill>
                  <a:srgbClr val="FF0000"/>
                </a:solidFill>
              </a:rPr>
              <a:t>P</a:t>
            </a:r>
            <a:r>
              <a:rPr kumimoji="1" lang="ja-JP" altLang="en-US" sz="2800" dirty="0" smtClean="0">
                <a:solidFill>
                  <a:srgbClr val="FF0000"/>
                </a:solidFill>
              </a:rPr>
              <a:t>の上昇</a:t>
            </a:r>
            <a:endParaRPr kumimoji="1" lang="ja-JP" altLang="en-US" sz="2800" dirty="0">
              <a:solidFill>
                <a:srgbClr val="FF0000"/>
              </a:solidFill>
            </a:endParaRPr>
          </a:p>
        </p:txBody>
      </p:sp>
      <p:sp>
        <p:nvSpPr>
          <p:cNvPr id="5" name="テキスト ボックス 4"/>
          <p:cNvSpPr txBox="1"/>
          <p:nvPr/>
        </p:nvSpPr>
        <p:spPr>
          <a:xfrm>
            <a:off x="1357290" y="3429000"/>
            <a:ext cx="5357850" cy="369332"/>
          </a:xfrm>
          <a:prstGeom prst="rect">
            <a:avLst/>
          </a:prstGeom>
          <a:noFill/>
        </p:spPr>
        <p:txBody>
          <a:bodyPr wrap="square" rtlCol="0">
            <a:spAutoFit/>
          </a:bodyPr>
          <a:lstStyle/>
          <a:p>
            <a:r>
              <a:rPr kumimoji="1" lang="ja-JP" altLang="en-US" dirty="0" smtClean="0"/>
              <a:t>財・サービスの取引に必要な貨幣量が増える。</a:t>
            </a:r>
            <a:endParaRPr kumimoji="1" lang="ja-JP" altLang="en-US" dirty="0"/>
          </a:p>
        </p:txBody>
      </p:sp>
      <p:sp>
        <p:nvSpPr>
          <p:cNvPr id="6" name="テキスト ボックス 5"/>
          <p:cNvSpPr txBox="1"/>
          <p:nvPr/>
        </p:nvSpPr>
        <p:spPr>
          <a:xfrm>
            <a:off x="1357290" y="4071942"/>
            <a:ext cx="2214578"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2800" dirty="0" smtClean="0">
                <a:solidFill>
                  <a:srgbClr val="FF0000"/>
                </a:solidFill>
              </a:rPr>
              <a:t>物価</a:t>
            </a:r>
            <a:r>
              <a:rPr kumimoji="1" lang="en-US" altLang="ja-JP" sz="2800" dirty="0" smtClean="0">
                <a:solidFill>
                  <a:srgbClr val="FF0000"/>
                </a:solidFill>
              </a:rPr>
              <a:t>P</a:t>
            </a:r>
            <a:r>
              <a:rPr kumimoji="1" lang="ja-JP" altLang="en-US" sz="2800" dirty="0" smtClean="0">
                <a:solidFill>
                  <a:srgbClr val="FF0000"/>
                </a:solidFill>
              </a:rPr>
              <a:t>の下落</a:t>
            </a:r>
            <a:endParaRPr kumimoji="1" lang="ja-JP" altLang="en-US" sz="2800" dirty="0">
              <a:solidFill>
                <a:srgbClr val="FF0000"/>
              </a:solidFill>
            </a:endParaRPr>
          </a:p>
        </p:txBody>
      </p:sp>
      <p:sp>
        <p:nvSpPr>
          <p:cNvPr id="7" name="テキスト ボックス 6"/>
          <p:cNvSpPr txBox="1"/>
          <p:nvPr/>
        </p:nvSpPr>
        <p:spPr>
          <a:xfrm>
            <a:off x="1357290" y="4714884"/>
            <a:ext cx="5357850" cy="369332"/>
          </a:xfrm>
          <a:prstGeom prst="rect">
            <a:avLst/>
          </a:prstGeom>
          <a:noFill/>
        </p:spPr>
        <p:txBody>
          <a:bodyPr wrap="square" rtlCol="0">
            <a:spAutoFit/>
          </a:bodyPr>
          <a:lstStyle/>
          <a:p>
            <a:r>
              <a:rPr kumimoji="1" lang="ja-JP" altLang="en-US" dirty="0" smtClean="0"/>
              <a:t>財・サービスの取引に</a:t>
            </a:r>
            <a:r>
              <a:rPr lang="ja-JP" altLang="en-US" dirty="0" smtClean="0"/>
              <a:t>必要な貨幣量が減る。</a:t>
            </a:r>
            <a:endParaRPr kumimoji="1" lang="ja-JP" altLang="en-US" dirty="0"/>
          </a:p>
        </p:txBody>
      </p:sp>
      <p:sp>
        <p:nvSpPr>
          <p:cNvPr id="8" name="テキスト ボックス 7"/>
          <p:cNvSpPr txBox="1"/>
          <p:nvPr/>
        </p:nvSpPr>
        <p:spPr>
          <a:xfrm>
            <a:off x="6357950" y="3429000"/>
            <a:ext cx="1643074"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kumimoji="1" lang="ja-JP" altLang="en-US" dirty="0" smtClean="0"/>
              <a:t>貨幣の需要↑</a:t>
            </a:r>
            <a:endParaRPr kumimoji="1" lang="ja-JP" altLang="en-US" dirty="0"/>
          </a:p>
        </p:txBody>
      </p:sp>
      <p:sp>
        <p:nvSpPr>
          <p:cNvPr id="9" name="テキスト ボックス 8"/>
          <p:cNvSpPr txBox="1"/>
          <p:nvPr/>
        </p:nvSpPr>
        <p:spPr>
          <a:xfrm>
            <a:off x="6286512" y="4714884"/>
            <a:ext cx="1643074"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kumimoji="1" lang="ja-JP" altLang="en-US" dirty="0" smtClean="0"/>
              <a:t>貨幣の需要↓</a:t>
            </a:r>
            <a:endParaRPr kumimoji="1" lang="ja-JP" altLang="en-US" dirty="0"/>
          </a:p>
        </p:txBody>
      </p:sp>
      <p:sp>
        <p:nvSpPr>
          <p:cNvPr id="10" name="テキスト ボックス 9"/>
          <p:cNvSpPr txBox="1"/>
          <p:nvPr/>
        </p:nvSpPr>
        <p:spPr>
          <a:xfrm>
            <a:off x="2071670" y="5572140"/>
            <a:ext cx="1857388" cy="584775"/>
          </a:xfrm>
          <a:prstGeom prst="rect">
            <a:avLst/>
          </a:prstGeom>
          <a:noFill/>
        </p:spPr>
        <p:txBody>
          <a:bodyPr wrap="square" rtlCol="0">
            <a:spAutoFit/>
          </a:bodyPr>
          <a:lstStyle/>
          <a:p>
            <a:r>
              <a:rPr lang="ja-JP" altLang="en-US" sz="3200" dirty="0" smtClean="0">
                <a:solidFill>
                  <a:srgbClr val="C00000"/>
                </a:solidFill>
              </a:rPr>
              <a:t>貨幣需要</a:t>
            </a:r>
            <a:endParaRPr kumimoji="1" lang="ja-JP" altLang="en-US" sz="3200" dirty="0">
              <a:solidFill>
                <a:srgbClr val="C00000"/>
              </a:solidFill>
            </a:endParaRPr>
          </a:p>
        </p:txBody>
      </p:sp>
      <p:sp>
        <p:nvSpPr>
          <p:cNvPr id="11" name="テキスト ボックス 10"/>
          <p:cNvSpPr txBox="1"/>
          <p:nvPr/>
        </p:nvSpPr>
        <p:spPr>
          <a:xfrm>
            <a:off x="4286248" y="5572140"/>
            <a:ext cx="1143008" cy="584775"/>
          </a:xfrm>
          <a:prstGeom prst="rect">
            <a:avLst/>
          </a:prstGeom>
          <a:noFill/>
        </p:spPr>
        <p:txBody>
          <a:bodyPr wrap="square" rtlCol="0">
            <a:spAutoFit/>
          </a:bodyPr>
          <a:lstStyle/>
          <a:p>
            <a:r>
              <a:rPr kumimoji="1" lang="ja-JP" altLang="en-US" sz="3200" dirty="0" smtClean="0"/>
              <a:t>＝</a:t>
            </a:r>
            <a:endParaRPr kumimoji="1" lang="ja-JP" altLang="en-US" sz="3200" dirty="0"/>
          </a:p>
        </p:txBody>
      </p:sp>
      <p:sp>
        <p:nvSpPr>
          <p:cNvPr id="12" name="テキスト ボックス 11"/>
          <p:cNvSpPr txBox="1"/>
          <p:nvPr/>
        </p:nvSpPr>
        <p:spPr>
          <a:xfrm>
            <a:off x="5286380" y="5572140"/>
            <a:ext cx="1571636" cy="584775"/>
          </a:xfrm>
          <a:prstGeom prst="rect">
            <a:avLst/>
          </a:prstGeom>
          <a:noFill/>
        </p:spPr>
        <p:txBody>
          <a:bodyPr wrap="square" rtlCol="0">
            <a:spAutoFit/>
          </a:bodyPr>
          <a:lstStyle/>
          <a:p>
            <a:r>
              <a:rPr kumimoji="1" lang="en-US" altLang="ja-JP" sz="3200" dirty="0" smtClean="0"/>
              <a:t>k(r)P</a:t>
            </a:r>
            <a:endParaRPr kumimoji="1" lang="ja-JP" altLang="en-US" sz="3200" dirty="0"/>
          </a:p>
        </p:txBody>
      </p:sp>
      <p:cxnSp>
        <p:nvCxnSpPr>
          <p:cNvPr id="13" name="直線コネクタ 12"/>
          <p:cNvCxnSpPr/>
          <p:nvPr/>
        </p:nvCxnSpPr>
        <p:spPr>
          <a:xfrm>
            <a:off x="5929322" y="6072206"/>
            <a:ext cx="285752" cy="1588"/>
          </a:xfrm>
          <a:prstGeom prst="line">
            <a:avLst/>
          </a:prstGeom>
        </p:spPr>
        <p:style>
          <a:lnRef idx="3">
            <a:schemeClr val="accent3"/>
          </a:lnRef>
          <a:fillRef idx="0">
            <a:schemeClr val="accent3"/>
          </a:fillRef>
          <a:effectRef idx="2">
            <a:schemeClr val="accent3"/>
          </a:effectRef>
          <a:fontRef idx="minor">
            <a:schemeClr val="tx1"/>
          </a:fontRef>
        </p:style>
      </p:cxnSp>
      <p:cxnSp>
        <p:nvCxnSpPr>
          <p:cNvPr id="16" name="直線矢印コネクタ 15"/>
          <p:cNvCxnSpPr>
            <a:endCxn id="12" idx="2"/>
          </p:cNvCxnSpPr>
          <p:nvPr/>
        </p:nvCxnSpPr>
        <p:spPr>
          <a:xfrm rot="10800000">
            <a:off x="6072198" y="6156916"/>
            <a:ext cx="142876" cy="1296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6286512" y="5072074"/>
            <a:ext cx="1000132" cy="1077218"/>
          </a:xfrm>
          <a:prstGeom prst="rect">
            <a:avLst/>
          </a:prstGeom>
          <a:noFill/>
        </p:spPr>
        <p:txBody>
          <a:bodyPr wrap="square" rtlCol="0">
            <a:spAutoFit/>
          </a:bodyPr>
          <a:lstStyle/>
          <a:p>
            <a:r>
              <a:rPr kumimoji="1" lang="ja-JP" altLang="en-US" sz="3200" dirty="0" smtClean="0"/>
              <a:t>　　</a:t>
            </a:r>
            <a:r>
              <a:rPr kumimoji="1" lang="en-US" altLang="ja-JP" sz="3200" dirty="0" smtClean="0"/>
              <a:t>Y</a:t>
            </a:r>
            <a:endParaRPr kumimoji="1" lang="ja-JP" altLang="en-US" sz="3200" dirty="0"/>
          </a:p>
        </p:txBody>
      </p:sp>
      <p:sp>
        <p:nvSpPr>
          <p:cNvPr id="18" name="テキスト ボックス 17"/>
          <p:cNvSpPr txBox="1"/>
          <p:nvPr/>
        </p:nvSpPr>
        <p:spPr>
          <a:xfrm>
            <a:off x="6284588" y="6096000"/>
            <a:ext cx="2714612" cy="646331"/>
          </a:xfrm>
          <a:prstGeom prst="rect">
            <a:avLst/>
          </a:prstGeom>
          <a:solidFill>
            <a:schemeClr val="accent1">
              <a:lumMod val="40000"/>
              <a:lumOff val="60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dirty="0" smtClean="0">
                <a:solidFill>
                  <a:srgbClr val="FF0000"/>
                </a:solidFill>
              </a:rPr>
              <a:t>物価</a:t>
            </a:r>
            <a:r>
              <a:rPr kumimoji="1" lang="en-US" altLang="ja-JP" dirty="0" smtClean="0">
                <a:solidFill>
                  <a:srgbClr val="FF0000"/>
                </a:solidFill>
              </a:rPr>
              <a:t>P</a:t>
            </a:r>
            <a:r>
              <a:rPr kumimoji="1" lang="ja-JP" altLang="en-US" dirty="0" smtClean="0">
                <a:solidFill>
                  <a:srgbClr val="FF0000"/>
                </a:solidFill>
              </a:rPr>
              <a:t>↑⇒傾きが大きくなる</a:t>
            </a:r>
            <a:endParaRPr kumimoji="1" lang="ja-JP" altLang="en-US" dirty="0">
              <a:solidFill>
                <a:srgbClr val="FF0000"/>
              </a:solidFill>
            </a:endParaRPr>
          </a:p>
        </p:txBody>
      </p:sp>
      <p:sp>
        <p:nvSpPr>
          <p:cNvPr id="19" name="テキスト ボックス 18"/>
          <p:cNvSpPr txBox="1"/>
          <p:nvPr/>
        </p:nvSpPr>
        <p:spPr>
          <a:xfrm>
            <a:off x="6572264" y="571480"/>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lang="en-US" altLang="ja-JP" sz="3200" dirty="0" smtClean="0"/>
              <a:t>3</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ox(in)">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71472" y="214290"/>
            <a:ext cx="4214842" cy="64294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5" name="直線矢印コネクタ 4"/>
          <p:cNvCxnSpPr/>
          <p:nvPr/>
        </p:nvCxnSpPr>
        <p:spPr>
          <a:xfrm>
            <a:off x="928662" y="3214710"/>
            <a:ext cx="342902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flipH="1" flipV="1">
            <a:off x="-356428" y="1928032"/>
            <a:ext cx="257176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928662" y="1928826"/>
            <a:ext cx="3286148"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直線コネクタ 7"/>
          <p:cNvCxnSpPr/>
          <p:nvPr/>
        </p:nvCxnSpPr>
        <p:spPr>
          <a:xfrm rot="5400000" flipH="1" flipV="1">
            <a:off x="428596" y="1357322"/>
            <a:ext cx="2357454" cy="1357322"/>
          </a:xfrm>
          <a:prstGeom prst="line">
            <a:avLst/>
          </a:prstGeom>
        </p:spPr>
        <p:style>
          <a:lnRef idx="3">
            <a:schemeClr val="accent3"/>
          </a:lnRef>
          <a:fillRef idx="0">
            <a:schemeClr val="accent3"/>
          </a:fillRef>
          <a:effectRef idx="2">
            <a:schemeClr val="accent3"/>
          </a:effectRef>
          <a:fontRef idx="minor">
            <a:schemeClr val="tx1"/>
          </a:fontRef>
        </p:style>
      </p:cxnSp>
      <p:cxnSp>
        <p:nvCxnSpPr>
          <p:cNvPr id="9" name="直線コネクタ 8"/>
          <p:cNvCxnSpPr/>
          <p:nvPr/>
        </p:nvCxnSpPr>
        <p:spPr>
          <a:xfrm flipV="1">
            <a:off x="928662" y="1071570"/>
            <a:ext cx="3071834" cy="214314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下矢印 9"/>
          <p:cNvSpPr/>
          <p:nvPr/>
        </p:nvSpPr>
        <p:spPr>
          <a:xfrm flipV="1">
            <a:off x="2143108" y="1143008"/>
            <a:ext cx="214314" cy="1000132"/>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357422" y="428628"/>
            <a:ext cx="2428892"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D</a:t>
            </a:r>
            <a:r>
              <a:rPr kumimoji="1" lang="ja-JP" altLang="en-US" dirty="0" smtClean="0"/>
              <a:t> 貨幣の需要</a:t>
            </a:r>
            <a:r>
              <a:rPr kumimoji="1" lang="en-US" altLang="ja-JP" dirty="0" smtClean="0"/>
              <a:t>(r</a:t>
            </a:r>
            <a:r>
              <a:rPr kumimoji="1" lang="en-US" altLang="ja-JP" baseline="-25000" dirty="0" smtClean="0"/>
              <a:t>3</a:t>
            </a:r>
            <a:r>
              <a:rPr kumimoji="1" lang="ja-JP" altLang="en-US" baseline="-25000" dirty="0" err="1" smtClean="0"/>
              <a:t>，</a:t>
            </a:r>
            <a:r>
              <a:rPr lang="en-US" altLang="ja-JP" dirty="0" smtClean="0"/>
              <a:t>P</a:t>
            </a:r>
            <a:r>
              <a:rPr lang="en-US" altLang="ja-JP" baseline="-25000" dirty="0" smtClean="0"/>
              <a:t>d</a:t>
            </a:r>
            <a:r>
              <a:rPr kumimoji="1" lang="en-US" altLang="ja-JP" dirty="0" smtClean="0"/>
              <a:t>)</a:t>
            </a:r>
            <a:endParaRPr kumimoji="1" lang="ja-JP" altLang="en-US" dirty="0"/>
          </a:p>
        </p:txBody>
      </p:sp>
      <p:sp>
        <p:nvSpPr>
          <p:cNvPr id="13" name="テキスト ボックス 12"/>
          <p:cNvSpPr txBox="1"/>
          <p:nvPr/>
        </p:nvSpPr>
        <p:spPr>
          <a:xfrm>
            <a:off x="571472" y="1643074"/>
            <a:ext cx="428628" cy="369332"/>
          </a:xfrm>
          <a:prstGeom prst="rect">
            <a:avLst/>
          </a:prstGeom>
          <a:noFill/>
        </p:spPr>
        <p:txBody>
          <a:bodyPr wrap="square" rtlCol="0">
            <a:spAutoFit/>
          </a:bodyPr>
          <a:lstStyle/>
          <a:p>
            <a:r>
              <a:rPr kumimoji="1" lang="en-US" altLang="ja-JP" dirty="0" smtClean="0"/>
              <a:t>M</a:t>
            </a:r>
            <a:endParaRPr kumimoji="1" lang="ja-JP" altLang="en-US" dirty="0"/>
          </a:p>
        </p:txBody>
      </p:sp>
      <p:sp>
        <p:nvSpPr>
          <p:cNvPr id="14" name="テキスト ボックス 13"/>
          <p:cNvSpPr txBox="1"/>
          <p:nvPr/>
        </p:nvSpPr>
        <p:spPr>
          <a:xfrm>
            <a:off x="3357554" y="2000264"/>
            <a:ext cx="2143140"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ja-JP" altLang="en-US" dirty="0" smtClean="0"/>
              <a:t>貨幣</a:t>
            </a:r>
            <a:r>
              <a:rPr lang="ja-JP" altLang="en-US" dirty="0"/>
              <a:t>量</a:t>
            </a:r>
            <a:r>
              <a:rPr kumimoji="1" lang="ja-JP" altLang="en-US" dirty="0" smtClean="0"/>
              <a:t>；</a:t>
            </a:r>
            <a:r>
              <a:rPr kumimoji="1" lang="en-US" altLang="ja-JP" dirty="0" smtClean="0"/>
              <a:t>M(</a:t>
            </a:r>
            <a:r>
              <a:rPr kumimoji="1" lang="ja-JP" altLang="en-US" dirty="0" smtClean="0"/>
              <a:t>一定</a:t>
            </a:r>
            <a:r>
              <a:rPr kumimoji="1" lang="en-US" altLang="ja-JP" dirty="0" smtClean="0"/>
              <a:t>)</a:t>
            </a:r>
            <a:endParaRPr kumimoji="1" lang="ja-JP" altLang="en-US" dirty="0"/>
          </a:p>
        </p:txBody>
      </p:sp>
      <p:sp>
        <p:nvSpPr>
          <p:cNvPr id="15" name="テキスト ボックス 14"/>
          <p:cNvSpPr txBox="1"/>
          <p:nvPr/>
        </p:nvSpPr>
        <p:spPr>
          <a:xfrm>
            <a:off x="4429124" y="3071834"/>
            <a:ext cx="500066"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16" name="テキスト ボックス 15"/>
          <p:cNvSpPr txBox="1"/>
          <p:nvPr/>
        </p:nvSpPr>
        <p:spPr>
          <a:xfrm>
            <a:off x="642910" y="3071834"/>
            <a:ext cx="500066" cy="369332"/>
          </a:xfrm>
          <a:prstGeom prst="rect">
            <a:avLst/>
          </a:prstGeom>
          <a:noFill/>
        </p:spPr>
        <p:txBody>
          <a:bodyPr wrap="square" rtlCol="0">
            <a:spAutoFit/>
          </a:bodyPr>
          <a:lstStyle/>
          <a:p>
            <a:r>
              <a:rPr kumimoji="1" lang="en-US" altLang="ja-JP" dirty="0" smtClean="0"/>
              <a:t>O</a:t>
            </a:r>
            <a:endParaRPr kumimoji="1" lang="ja-JP" altLang="en-US" dirty="0"/>
          </a:p>
        </p:txBody>
      </p:sp>
      <p:sp>
        <p:nvSpPr>
          <p:cNvPr id="17" name="フローチャート : 結合子 16"/>
          <p:cNvSpPr/>
          <p:nvPr/>
        </p:nvSpPr>
        <p:spPr>
          <a:xfrm>
            <a:off x="1604962" y="1834017"/>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ローチャート : 結合子 17"/>
          <p:cNvSpPr/>
          <p:nvPr/>
        </p:nvSpPr>
        <p:spPr>
          <a:xfrm>
            <a:off x="2738869" y="1834017"/>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214414" y="1571612"/>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E</a:t>
            </a:r>
            <a:r>
              <a:rPr lang="en-US" altLang="ja-JP" baseline="-25000" dirty="0" smtClean="0"/>
              <a:t>d</a:t>
            </a:r>
            <a:endParaRPr lang="ja-JP" altLang="en-US" baseline="-25000" dirty="0"/>
          </a:p>
        </p:txBody>
      </p:sp>
      <p:sp>
        <p:nvSpPr>
          <p:cNvPr id="20" name="テキスト ボックス 19"/>
          <p:cNvSpPr txBox="1"/>
          <p:nvPr/>
        </p:nvSpPr>
        <p:spPr>
          <a:xfrm>
            <a:off x="2357422" y="1571612"/>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E</a:t>
            </a:r>
            <a:r>
              <a:rPr lang="en-US" altLang="ja-JP" baseline="-25000" dirty="0" smtClean="0"/>
              <a:t>c</a:t>
            </a:r>
            <a:endParaRPr lang="ja-JP" altLang="en-US" baseline="-25000" dirty="0"/>
          </a:p>
        </p:txBody>
      </p:sp>
      <p:cxnSp>
        <p:nvCxnSpPr>
          <p:cNvPr id="21" name="直線コネクタ 20"/>
          <p:cNvCxnSpPr>
            <a:stCxn id="17" idx="4"/>
          </p:cNvCxnSpPr>
          <p:nvPr/>
        </p:nvCxnSpPr>
        <p:spPr>
          <a:xfrm rot="5400000">
            <a:off x="1054028" y="2599265"/>
            <a:ext cx="1244744"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rot="5400000">
            <a:off x="2164472" y="2621842"/>
            <a:ext cx="1244744"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1714480" y="3286148"/>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d</a:t>
            </a:r>
            <a:r>
              <a:rPr lang="en-US" altLang="ja-JP" baseline="30000" dirty="0" err="1" smtClean="0"/>
              <a:t>e</a:t>
            </a:r>
            <a:endParaRPr kumimoji="1" lang="ja-JP" altLang="en-US" baseline="30000" dirty="0"/>
          </a:p>
        </p:txBody>
      </p:sp>
      <p:sp>
        <p:nvSpPr>
          <p:cNvPr id="24" name="テキスト ボックス 23"/>
          <p:cNvSpPr txBox="1"/>
          <p:nvPr/>
        </p:nvSpPr>
        <p:spPr>
          <a:xfrm>
            <a:off x="2857488" y="3286148"/>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c</a:t>
            </a:r>
            <a:r>
              <a:rPr lang="en-US" altLang="ja-JP" baseline="30000" dirty="0" err="1" smtClean="0"/>
              <a:t>e</a:t>
            </a:r>
            <a:endParaRPr kumimoji="1" lang="ja-JP" altLang="en-US" baseline="30000" dirty="0"/>
          </a:p>
        </p:txBody>
      </p:sp>
      <p:cxnSp>
        <p:nvCxnSpPr>
          <p:cNvPr id="25" name="直線コネクタ 24"/>
          <p:cNvCxnSpPr/>
          <p:nvPr/>
        </p:nvCxnSpPr>
        <p:spPr>
          <a:xfrm rot="5400000">
            <a:off x="319078" y="4573750"/>
            <a:ext cx="2714644"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rot="5400000">
            <a:off x="1429522" y="4571238"/>
            <a:ext cx="2714644" cy="158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a:off x="928662" y="5929354"/>
            <a:ext cx="342902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rot="5400000" flipH="1" flipV="1">
            <a:off x="-213552" y="4785552"/>
            <a:ext cx="228601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4429124" y="5929354"/>
            <a:ext cx="500066"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30" name="テキスト ボックス 29"/>
          <p:cNvSpPr txBox="1"/>
          <p:nvPr/>
        </p:nvSpPr>
        <p:spPr>
          <a:xfrm>
            <a:off x="571472" y="3286148"/>
            <a:ext cx="571504" cy="584775"/>
          </a:xfrm>
          <a:prstGeom prst="rect">
            <a:avLst/>
          </a:prstGeom>
          <a:noFill/>
        </p:spPr>
        <p:txBody>
          <a:bodyPr wrap="square" rtlCol="0">
            <a:spAutoFit/>
          </a:bodyPr>
          <a:lstStyle/>
          <a:p>
            <a:r>
              <a:rPr kumimoji="1" lang="en-US" altLang="ja-JP" sz="3200" dirty="0" smtClean="0"/>
              <a:t>r</a:t>
            </a:r>
            <a:endParaRPr kumimoji="1" lang="ja-JP" altLang="en-US" sz="3200" dirty="0"/>
          </a:p>
        </p:txBody>
      </p:sp>
      <p:sp>
        <p:nvSpPr>
          <p:cNvPr id="31" name="テキスト ボックス 30"/>
          <p:cNvSpPr txBox="1"/>
          <p:nvPr/>
        </p:nvSpPr>
        <p:spPr>
          <a:xfrm>
            <a:off x="1714480" y="6000792"/>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d</a:t>
            </a:r>
            <a:r>
              <a:rPr lang="en-US" altLang="ja-JP" baseline="30000" dirty="0" err="1" smtClean="0"/>
              <a:t>e</a:t>
            </a:r>
            <a:endParaRPr kumimoji="1" lang="ja-JP" altLang="en-US" baseline="30000" dirty="0"/>
          </a:p>
        </p:txBody>
      </p:sp>
      <p:sp>
        <p:nvSpPr>
          <p:cNvPr id="32" name="テキスト ボックス 31"/>
          <p:cNvSpPr txBox="1"/>
          <p:nvPr/>
        </p:nvSpPr>
        <p:spPr>
          <a:xfrm>
            <a:off x="2857488" y="6000792"/>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c</a:t>
            </a:r>
            <a:r>
              <a:rPr lang="en-US" altLang="ja-JP" baseline="30000" dirty="0" err="1" smtClean="0"/>
              <a:t>e</a:t>
            </a:r>
            <a:endParaRPr kumimoji="1" lang="ja-JP" altLang="en-US" baseline="30000" dirty="0"/>
          </a:p>
        </p:txBody>
      </p:sp>
      <p:sp>
        <p:nvSpPr>
          <p:cNvPr id="33" name="テキスト ボックス 32"/>
          <p:cNvSpPr txBox="1"/>
          <p:nvPr/>
        </p:nvSpPr>
        <p:spPr>
          <a:xfrm>
            <a:off x="500034" y="4643470"/>
            <a:ext cx="642942" cy="646331"/>
          </a:xfrm>
          <a:prstGeom prst="rect">
            <a:avLst/>
          </a:prstGeom>
          <a:noFill/>
        </p:spPr>
        <p:txBody>
          <a:bodyPr wrap="square" rtlCol="0">
            <a:spAutoFit/>
          </a:bodyPr>
          <a:lstStyle/>
          <a:p>
            <a:r>
              <a:rPr kumimoji="1" lang="en-US" altLang="ja-JP" sz="3600" dirty="0" smtClean="0"/>
              <a:t>r</a:t>
            </a:r>
            <a:r>
              <a:rPr lang="en-US" altLang="ja-JP" sz="3600" baseline="-25000" dirty="0" smtClean="0"/>
              <a:t>3</a:t>
            </a:r>
            <a:endParaRPr kumimoji="1" lang="ja-JP" altLang="en-US" sz="3600" baseline="-25000" dirty="0"/>
          </a:p>
        </p:txBody>
      </p:sp>
      <p:cxnSp>
        <p:nvCxnSpPr>
          <p:cNvPr id="35" name="直線コネクタ 34"/>
          <p:cNvCxnSpPr/>
          <p:nvPr/>
        </p:nvCxnSpPr>
        <p:spPr>
          <a:xfrm>
            <a:off x="928662" y="5000660"/>
            <a:ext cx="1857388"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V="1">
            <a:off x="1857356" y="3786214"/>
            <a:ext cx="2357454" cy="2000264"/>
          </a:xfrm>
          <a:prstGeom prst="line">
            <a:avLst/>
          </a:prstGeom>
        </p:spPr>
        <p:style>
          <a:lnRef idx="3">
            <a:schemeClr val="accent6"/>
          </a:lnRef>
          <a:fillRef idx="0">
            <a:schemeClr val="accent6"/>
          </a:fillRef>
          <a:effectRef idx="2">
            <a:schemeClr val="accent6"/>
          </a:effectRef>
          <a:fontRef idx="minor">
            <a:schemeClr val="tx1"/>
          </a:fontRef>
        </p:style>
      </p:cxnSp>
      <p:sp>
        <p:nvSpPr>
          <p:cNvPr id="38" name="テキスト ボックス 37"/>
          <p:cNvSpPr txBox="1"/>
          <p:nvPr/>
        </p:nvSpPr>
        <p:spPr>
          <a:xfrm>
            <a:off x="4071934" y="3929090"/>
            <a:ext cx="571504"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kumimoji="1" lang="en-US" altLang="ja-JP" dirty="0" smtClean="0"/>
              <a:t>LM</a:t>
            </a:r>
            <a:r>
              <a:rPr kumimoji="1" lang="en-US" altLang="ja-JP" baseline="-25000" dirty="0" smtClean="0"/>
              <a:t>c</a:t>
            </a:r>
            <a:endParaRPr kumimoji="1" lang="ja-JP" altLang="en-US" baseline="-25000" dirty="0"/>
          </a:p>
        </p:txBody>
      </p:sp>
      <p:sp>
        <p:nvSpPr>
          <p:cNvPr id="39" name="テキスト ボックス 38"/>
          <p:cNvSpPr txBox="1"/>
          <p:nvPr/>
        </p:nvSpPr>
        <p:spPr>
          <a:xfrm>
            <a:off x="2285984" y="1071570"/>
            <a:ext cx="714380" cy="461665"/>
          </a:xfrm>
          <a:prstGeom prst="rect">
            <a:avLst/>
          </a:prstGeom>
          <a:noFill/>
        </p:spPr>
        <p:txBody>
          <a:bodyPr wrap="square" rtlCol="0">
            <a:spAutoFit/>
          </a:bodyPr>
          <a:lstStyle/>
          <a:p>
            <a:r>
              <a:rPr kumimoji="1" lang="en-US" altLang="ja-JP" sz="2400" dirty="0" smtClean="0"/>
              <a:t>P</a:t>
            </a:r>
            <a:r>
              <a:rPr kumimoji="1" lang="ja-JP" altLang="en-US" sz="2400" dirty="0" smtClean="0">
                <a:solidFill>
                  <a:srgbClr val="FF0000"/>
                </a:solidFill>
              </a:rPr>
              <a:t>↑</a:t>
            </a:r>
            <a:endParaRPr kumimoji="1" lang="ja-JP" altLang="en-US" sz="2400" dirty="0">
              <a:solidFill>
                <a:srgbClr val="FF0000"/>
              </a:solidFill>
            </a:endParaRPr>
          </a:p>
        </p:txBody>
      </p:sp>
      <p:sp>
        <p:nvSpPr>
          <p:cNvPr id="41" name="フローチャート : 結合子 40"/>
          <p:cNvSpPr/>
          <p:nvPr/>
        </p:nvSpPr>
        <p:spPr>
          <a:xfrm>
            <a:off x="2714612" y="4929222"/>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p:nvSpPr>
        <p:spPr>
          <a:xfrm>
            <a:off x="3714744" y="1285884"/>
            <a:ext cx="2428892"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C</a:t>
            </a:r>
            <a:r>
              <a:rPr kumimoji="1" lang="ja-JP" altLang="en-US" dirty="0" smtClean="0"/>
              <a:t> 貨幣の需要</a:t>
            </a:r>
            <a:r>
              <a:rPr kumimoji="1" lang="en-US" altLang="ja-JP" dirty="0" smtClean="0"/>
              <a:t>(r</a:t>
            </a:r>
            <a:r>
              <a:rPr kumimoji="1" lang="en-US" altLang="ja-JP" baseline="-25000" dirty="0" smtClean="0"/>
              <a:t>3</a:t>
            </a:r>
            <a:r>
              <a:rPr kumimoji="1" lang="ja-JP" altLang="en-US" baseline="-25000" dirty="0" err="1" smtClean="0"/>
              <a:t>，</a:t>
            </a:r>
            <a:r>
              <a:rPr lang="en-US" altLang="ja-JP" dirty="0" smtClean="0"/>
              <a:t>P</a:t>
            </a:r>
            <a:r>
              <a:rPr lang="en-US" altLang="ja-JP" baseline="-25000" dirty="0" smtClean="0"/>
              <a:t>c</a:t>
            </a:r>
            <a:r>
              <a:rPr kumimoji="1" lang="en-US" altLang="ja-JP" dirty="0" smtClean="0"/>
              <a:t>)</a:t>
            </a:r>
            <a:endParaRPr kumimoji="1" lang="ja-JP" altLang="en-US" dirty="0"/>
          </a:p>
        </p:txBody>
      </p:sp>
      <p:cxnSp>
        <p:nvCxnSpPr>
          <p:cNvPr id="44" name="直線コネクタ 43"/>
          <p:cNvCxnSpPr/>
          <p:nvPr/>
        </p:nvCxnSpPr>
        <p:spPr>
          <a:xfrm flipV="1">
            <a:off x="1071538" y="3786214"/>
            <a:ext cx="2000264" cy="1714512"/>
          </a:xfrm>
          <a:prstGeom prst="line">
            <a:avLst/>
          </a:prstGeom>
        </p:spPr>
        <p:style>
          <a:lnRef idx="3">
            <a:schemeClr val="accent6"/>
          </a:lnRef>
          <a:fillRef idx="0">
            <a:schemeClr val="accent6"/>
          </a:fillRef>
          <a:effectRef idx="2">
            <a:schemeClr val="accent6"/>
          </a:effectRef>
          <a:fontRef idx="minor">
            <a:schemeClr val="tx1"/>
          </a:fontRef>
        </p:style>
      </p:cxnSp>
      <p:sp>
        <p:nvSpPr>
          <p:cNvPr id="40" name="フローチャート : 結合子 39"/>
          <p:cNvSpPr/>
          <p:nvPr/>
        </p:nvSpPr>
        <p:spPr>
          <a:xfrm>
            <a:off x="1571604" y="4929222"/>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左矢印 46"/>
          <p:cNvSpPr/>
          <p:nvPr/>
        </p:nvSpPr>
        <p:spPr>
          <a:xfrm>
            <a:off x="2500298" y="4357718"/>
            <a:ext cx="642942" cy="214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左矢印 47"/>
          <p:cNvSpPr/>
          <p:nvPr/>
        </p:nvSpPr>
        <p:spPr>
          <a:xfrm>
            <a:off x="2285984" y="3429024"/>
            <a:ext cx="500066" cy="214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左矢印 48"/>
          <p:cNvSpPr/>
          <p:nvPr/>
        </p:nvSpPr>
        <p:spPr>
          <a:xfrm>
            <a:off x="2285984" y="6143668"/>
            <a:ext cx="500066" cy="214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3143240" y="3786214"/>
            <a:ext cx="571504"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kumimoji="1" lang="en-US" altLang="ja-JP" dirty="0" smtClean="0"/>
              <a:t>LM</a:t>
            </a:r>
            <a:r>
              <a:rPr kumimoji="1" lang="en-US" altLang="ja-JP" baseline="-25000" dirty="0" smtClean="0"/>
              <a:t>d</a:t>
            </a:r>
            <a:endParaRPr kumimoji="1" lang="ja-JP" altLang="en-US" baseline="-25000" dirty="0"/>
          </a:p>
        </p:txBody>
      </p:sp>
      <p:sp>
        <p:nvSpPr>
          <p:cNvPr id="43" name="テキスト ボックス 42"/>
          <p:cNvSpPr txBox="1"/>
          <p:nvPr/>
        </p:nvSpPr>
        <p:spPr>
          <a:xfrm>
            <a:off x="5572100" y="1857364"/>
            <a:ext cx="2384276" cy="369332"/>
          </a:xfrm>
          <a:prstGeom prst="rect">
            <a:avLst/>
          </a:prstGeom>
          <a:noFill/>
        </p:spPr>
        <p:txBody>
          <a:bodyPr wrap="square" rtlCol="0">
            <a:spAutoFit/>
          </a:bodyPr>
          <a:lstStyle/>
          <a:p>
            <a:r>
              <a:rPr kumimoji="1" lang="ja-JP" altLang="en-US" dirty="0" smtClean="0"/>
              <a:t>物価水準；</a:t>
            </a:r>
            <a:r>
              <a:rPr kumimoji="1" lang="en-US" altLang="ja-JP" dirty="0" smtClean="0"/>
              <a:t>P</a:t>
            </a:r>
            <a:r>
              <a:rPr kumimoji="1" lang="ja-JP" altLang="en-US" dirty="0" smtClean="0"/>
              <a:t>　の上昇　</a:t>
            </a:r>
            <a:endParaRPr kumimoji="1" lang="ja-JP" altLang="en-US" dirty="0"/>
          </a:p>
        </p:txBody>
      </p:sp>
      <p:sp>
        <p:nvSpPr>
          <p:cNvPr id="45" name="テキスト ボックス 44"/>
          <p:cNvSpPr txBox="1"/>
          <p:nvPr/>
        </p:nvSpPr>
        <p:spPr>
          <a:xfrm>
            <a:off x="7929554" y="1857364"/>
            <a:ext cx="1071570"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(P</a:t>
            </a:r>
            <a:r>
              <a:rPr lang="en-US" altLang="ja-JP" baseline="-25000" dirty="0" smtClean="0"/>
              <a:t>c</a:t>
            </a:r>
            <a:r>
              <a:rPr lang="ja-JP" altLang="en-US" dirty="0" smtClean="0"/>
              <a:t>→</a:t>
            </a:r>
            <a:r>
              <a:rPr lang="en-US" altLang="ja-JP" dirty="0" smtClean="0"/>
              <a:t>P</a:t>
            </a:r>
            <a:r>
              <a:rPr lang="en-US" altLang="ja-JP" baseline="-25000" dirty="0" smtClean="0"/>
              <a:t>d</a:t>
            </a:r>
            <a:r>
              <a:rPr lang="en-US" altLang="ja-JP" dirty="0" smtClean="0"/>
              <a:t>)</a:t>
            </a:r>
            <a:endParaRPr lang="ja-JP" altLang="en-US" dirty="0"/>
          </a:p>
        </p:txBody>
      </p:sp>
      <p:sp>
        <p:nvSpPr>
          <p:cNvPr id="46" name="下矢印 45"/>
          <p:cNvSpPr/>
          <p:nvPr/>
        </p:nvSpPr>
        <p:spPr>
          <a:xfrm>
            <a:off x="7000860" y="2285992"/>
            <a:ext cx="285752"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ボックス 50"/>
          <p:cNvSpPr txBox="1"/>
          <p:nvPr/>
        </p:nvSpPr>
        <p:spPr>
          <a:xfrm>
            <a:off x="5857852" y="2786058"/>
            <a:ext cx="242892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solidFill>
                  <a:srgbClr val="FF0000"/>
                </a:solidFill>
              </a:rPr>
              <a:t>貨幣の需要が下がる</a:t>
            </a:r>
            <a:endParaRPr kumimoji="1" lang="ja-JP" altLang="en-US" dirty="0"/>
          </a:p>
        </p:txBody>
      </p:sp>
      <p:sp>
        <p:nvSpPr>
          <p:cNvPr id="52" name="テキスト ボックス 51"/>
          <p:cNvSpPr txBox="1"/>
          <p:nvPr/>
        </p:nvSpPr>
        <p:spPr>
          <a:xfrm>
            <a:off x="5786414" y="3357562"/>
            <a:ext cx="2928958" cy="369332"/>
          </a:xfrm>
          <a:prstGeom prst="rect">
            <a:avLst/>
          </a:prstGeom>
          <a:noFill/>
        </p:spPr>
        <p:txBody>
          <a:bodyPr wrap="square" rtlCol="0">
            <a:spAutoFit/>
          </a:bodyPr>
          <a:lstStyle/>
          <a:p>
            <a:r>
              <a:rPr kumimoji="1" lang="ja-JP" altLang="en-US" dirty="0" smtClean="0"/>
              <a:t>貨幣市場の均衡</a:t>
            </a:r>
            <a:endParaRPr kumimoji="1" lang="ja-JP" altLang="en-US" dirty="0"/>
          </a:p>
        </p:txBody>
      </p:sp>
      <p:sp>
        <p:nvSpPr>
          <p:cNvPr id="53" name="テキスト ボックス 52"/>
          <p:cNvSpPr txBox="1"/>
          <p:nvPr/>
        </p:nvSpPr>
        <p:spPr>
          <a:xfrm>
            <a:off x="6072166" y="3857628"/>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E</a:t>
            </a:r>
            <a:r>
              <a:rPr lang="en-US" altLang="ja-JP" baseline="-25000" dirty="0" smtClean="0"/>
              <a:t>c</a:t>
            </a:r>
            <a:endParaRPr kumimoji="1" lang="ja-JP" altLang="en-US" baseline="-25000" dirty="0"/>
          </a:p>
        </p:txBody>
      </p:sp>
      <p:cxnSp>
        <p:nvCxnSpPr>
          <p:cNvPr id="54" name="直線矢印コネクタ 53"/>
          <p:cNvCxnSpPr/>
          <p:nvPr/>
        </p:nvCxnSpPr>
        <p:spPr>
          <a:xfrm>
            <a:off x="6786546" y="4071942"/>
            <a:ext cx="85725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5" name="テキスト ボックス 54"/>
          <p:cNvSpPr txBox="1"/>
          <p:nvPr/>
        </p:nvSpPr>
        <p:spPr>
          <a:xfrm>
            <a:off x="7786678" y="3857628"/>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E</a:t>
            </a:r>
            <a:r>
              <a:rPr lang="en-US" altLang="ja-JP" baseline="-25000" dirty="0" smtClean="0"/>
              <a:t>d</a:t>
            </a:r>
            <a:endParaRPr kumimoji="1" lang="ja-JP" altLang="en-US" baseline="-25000" dirty="0"/>
          </a:p>
        </p:txBody>
      </p:sp>
      <p:sp>
        <p:nvSpPr>
          <p:cNvPr id="56" name="テキスト ボックス 55"/>
          <p:cNvSpPr txBox="1"/>
          <p:nvPr/>
        </p:nvSpPr>
        <p:spPr>
          <a:xfrm>
            <a:off x="5572100" y="4357694"/>
            <a:ext cx="642942" cy="369332"/>
          </a:xfrm>
          <a:prstGeom prst="rect">
            <a:avLst/>
          </a:prstGeom>
          <a:noFill/>
        </p:spPr>
        <p:txBody>
          <a:bodyPr wrap="square" rtlCol="0">
            <a:spAutoFit/>
          </a:bodyPr>
          <a:lstStyle/>
          <a:p>
            <a:r>
              <a:rPr kumimoji="1" lang="en-US" altLang="ja-JP" dirty="0" smtClean="0">
                <a:effectLst>
                  <a:outerShdw blurRad="38100" dist="38100" dir="2700000" algn="tl">
                    <a:srgbClr val="000000">
                      <a:alpha val="43137"/>
                    </a:srgbClr>
                  </a:outerShdw>
                </a:effectLst>
              </a:rPr>
              <a:t>A</a:t>
            </a:r>
            <a:endParaRPr kumimoji="1" lang="ja-JP" altLang="en-US" dirty="0">
              <a:effectLst>
                <a:outerShdw blurRad="38100" dist="38100" dir="2700000" algn="tl">
                  <a:srgbClr val="000000">
                    <a:alpha val="43137"/>
                  </a:srgbClr>
                </a:outerShdw>
              </a:effectLst>
            </a:endParaRPr>
          </a:p>
        </p:txBody>
      </p:sp>
      <p:graphicFrame>
        <p:nvGraphicFramePr>
          <p:cNvPr id="57" name="オブジェクト 56"/>
          <p:cNvGraphicFramePr>
            <a:graphicFrameLocks noChangeAspect="1"/>
          </p:cNvGraphicFramePr>
          <p:nvPr/>
        </p:nvGraphicFramePr>
        <p:xfrm>
          <a:off x="5918200" y="4286250"/>
          <a:ext cx="808038" cy="414338"/>
        </p:xfrm>
        <a:graphic>
          <a:graphicData uri="http://schemas.openxmlformats.org/presentationml/2006/ole">
            <mc:AlternateContent xmlns:mc="http://schemas.openxmlformats.org/markup-compatibility/2006">
              <mc:Choice xmlns:v="urn:schemas-microsoft-com:vml" Requires="v">
                <p:oleObj spid="_x0000_s27680" name="数式" r:id="rId3" imgW="469800" imgH="241200" progId="Equation.3">
                  <p:embed/>
                </p:oleObj>
              </mc:Choice>
              <mc:Fallback>
                <p:oleObj name="数式" r:id="rId3" imgW="46980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8200" y="4286250"/>
                        <a:ext cx="808038" cy="414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8" name="直線矢印コネクタ 57"/>
          <p:cNvCxnSpPr/>
          <p:nvPr/>
        </p:nvCxnSpPr>
        <p:spPr>
          <a:xfrm>
            <a:off x="6786546" y="4500570"/>
            <a:ext cx="85725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9" name="テキスト ボックス 58"/>
          <p:cNvSpPr txBox="1"/>
          <p:nvPr/>
        </p:nvSpPr>
        <p:spPr>
          <a:xfrm>
            <a:off x="7786678" y="4357694"/>
            <a:ext cx="642942" cy="369332"/>
          </a:xfrm>
          <a:prstGeom prst="rect">
            <a:avLst/>
          </a:prstGeom>
          <a:noFill/>
        </p:spPr>
        <p:txBody>
          <a:bodyPr wrap="square" rtlCol="0">
            <a:spAutoFit/>
          </a:bodyPr>
          <a:lstStyle/>
          <a:p>
            <a:r>
              <a:rPr lang="en-US" altLang="ja-JP" dirty="0" smtClean="0">
                <a:effectLst>
                  <a:outerShdw blurRad="38100" dist="38100" dir="2700000" algn="tl">
                    <a:srgbClr val="000000">
                      <a:alpha val="43137"/>
                    </a:srgbClr>
                  </a:outerShdw>
                </a:effectLst>
              </a:rPr>
              <a:t>B</a:t>
            </a:r>
            <a:endParaRPr kumimoji="1" lang="ja-JP" altLang="en-US" dirty="0">
              <a:effectLst>
                <a:outerShdw blurRad="38100" dist="38100" dir="2700000" algn="tl">
                  <a:srgbClr val="000000">
                    <a:alpha val="43137"/>
                  </a:srgbClr>
                </a:outerShdw>
              </a:effectLst>
            </a:endParaRPr>
          </a:p>
        </p:txBody>
      </p:sp>
      <p:graphicFrame>
        <p:nvGraphicFramePr>
          <p:cNvPr id="60" name="オブジェクト 59"/>
          <p:cNvGraphicFramePr>
            <a:graphicFrameLocks noChangeAspect="1"/>
          </p:cNvGraphicFramePr>
          <p:nvPr/>
        </p:nvGraphicFramePr>
        <p:xfrm>
          <a:off x="8061325" y="4286250"/>
          <a:ext cx="808038" cy="414338"/>
        </p:xfrm>
        <a:graphic>
          <a:graphicData uri="http://schemas.openxmlformats.org/presentationml/2006/ole">
            <mc:AlternateContent xmlns:mc="http://schemas.openxmlformats.org/markup-compatibility/2006">
              <mc:Choice xmlns:v="urn:schemas-microsoft-com:vml" Requires="v">
                <p:oleObj spid="_x0000_s27681" name="数式" r:id="rId5" imgW="469800" imgH="241200" progId="Equation.3">
                  <p:embed/>
                </p:oleObj>
              </mc:Choice>
              <mc:Fallback>
                <p:oleObj name="数式" r:id="rId5" imgW="469800" imgH="24120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61325" y="4286250"/>
                        <a:ext cx="808038" cy="414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 name="テキスト ボックス 60"/>
          <p:cNvSpPr txBox="1"/>
          <p:nvPr/>
        </p:nvSpPr>
        <p:spPr>
          <a:xfrm>
            <a:off x="6286480" y="4786322"/>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c</a:t>
            </a:r>
            <a:r>
              <a:rPr lang="en-US" altLang="ja-JP" baseline="30000" dirty="0" err="1" smtClean="0"/>
              <a:t>e</a:t>
            </a:r>
            <a:endParaRPr kumimoji="1" lang="ja-JP" altLang="en-US" baseline="30000" dirty="0"/>
          </a:p>
        </p:txBody>
      </p:sp>
      <p:sp>
        <p:nvSpPr>
          <p:cNvPr id="62" name="テキスト ボックス 61"/>
          <p:cNvSpPr txBox="1"/>
          <p:nvPr/>
        </p:nvSpPr>
        <p:spPr>
          <a:xfrm>
            <a:off x="7786678" y="4786322"/>
            <a:ext cx="500066"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err="1" smtClean="0"/>
              <a:t>Y</a:t>
            </a:r>
            <a:r>
              <a:rPr lang="en-US" altLang="ja-JP" baseline="-25000" dirty="0" err="1" smtClean="0"/>
              <a:t>d</a:t>
            </a:r>
            <a:r>
              <a:rPr lang="en-US" altLang="ja-JP" baseline="30000" dirty="0" err="1" smtClean="0"/>
              <a:t>e</a:t>
            </a:r>
            <a:endParaRPr kumimoji="1" lang="ja-JP" altLang="en-US" baseline="30000" dirty="0"/>
          </a:p>
        </p:txBody>
      </p:sp>
      <p:sp>
        <p:nvSpPr>
          <p:cNvPr id="63" name="テキスト ボックス 62"/>
          <p:cNvSpPr txBox="1"/>
          <p:nvPr/>
        </p:nvSpPr>
        <p:spPr>
          <a:xfrm>
            <a:off x="7072298" y="4786322"/>
            <a:ext cx="500066"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64" name="テキスト ボックス 63"/>
          <p:cNvSpPr txBox="1"/>
          <p:nvPr/>
        </p:nvSpPr>
        <p:spPr>
          <a:xfrm>
            <a:off x="5929290" y="5429264"/>
            <a:ext cx="228604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solidFill>
                  <a:srgbClr val="FF0000"/>
                </a:solidFill>
              </a:rPr>
              <a:t>LM</a:t>
            </a:r>
            <a:r>
              <a:rPr kumimoji="1" lang="ja-JP" altLang="en-US" dirty="0" smtClean="0">
                <a:solidFill>
                  <a:srgbClr val="FF0000"/>
                </a:solidFill>
              </a:rPr>
              <a:t>曲線が左シフト</a:t>
            </a:r>
            <a:endParaRPr kumimoji="1" lang="ja-JP" altLang="en-US" dirty="0">
              <a:solidFill>
                <a:srgbClr val="FF0000"/>
              </a:solidFill>
            </a:endParaRPr>
          </a:p>
        </p:txBody>
      </p:sp>
      <p:sp>
        <p:nvSpPr>
          <p:cNvPr id="65" name="テキスト ボックス 64"/>
          <p:cNvSpPr txBox="1"/>
          <p:nvPr/>
        </p:nvSpPr>
        <p:spPr>
          <a:xfrm>
            <a:off x="1285852" y="4572008"/>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D</a:t>
            </a:r>
            <a:endParaRPr lang="ja-JP" altLang="en-US" dirty="0"/>
          </a:p>
        </p:txBody>
      </p:sp>
      <p:sp>
        <p:nvSpPr>
          <p:cNvPr id="66" name="テキスト ボックス 65"/>
          <p:cNvSpPr txBox="1"/>
          <p:nvPr/>
        </p:nvSpPr>
        <p:spPr>
          <a:xfrm>
            <a:off x="2500298" y="4572008"/>
            <a:ext cx="571504"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C</a:t>
            </a:r>
            <a:endParaRPr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ox(in)">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linds(horizontal)">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box(in)">
                                      <p:cBhvr>
                                        <p:cTn id="37" dur="500"/>
                                        <p:tgtEl>
                                          <p:spTgt spid="4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box(in)">
                                      <p:cBhvr>
                                        <p:cTn id="47" dur="500"/>
                                        <p:tgtEl>
                                          <p:spTgt spid="25"/>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box(in)">
                                      <p:cBhvr>
                                        <p:cTn id="52" dur="500"/>
                                        <p:tgtEl>
                                          <p:spTgt spid="49"/>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1000"/>
                                        <p:tgtEl>
                                          <p:spTgt spid="31"/>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box(in)">
                                      <p:cBhvr>
                                        <p:cTn id="62" dur="500"/>
                                        <p:tgtEl>
                                          <p:spTgt spid="40"/>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box(in)">
                                      <p:cBhvr>
                                        <p:cTn id="67" dur="500"/>
                                        <p:tgtEl>
                                          <p:spTgt spid="47"/>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nodeType="click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box(in)">
                                      <p:cBhvr>
                                        <p:cTn id="72" dur="500"/>
                                        <p:tgtEl>
                                          <p:spTgt spid="44"/>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1000"/>
                                        <p:tgtEl>
                                          <p:spTgt spid="5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1000"/>
                                        <p:tgtEl>
                                          <p:spTgt spid="62"/>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9" grpId="0"/>
      <p:bldP spid="23" grpId="0" animBg="1"/>
      <p:bldP spid="31" grpId="0" animBg="1"/>
      <p:bldP spid="39" grpId="0"/>
      <p:bldP spid="40" grpId="0" animBg="1"/>
      <p:bldP spid="47" grpId="0" animBg="1"/>
      <p:bldP spid="48" grpId="0" animBg="1"/>
      <p:bldP spid="49" grpId="0" animBg="1"/>
      <p:bldP spid="50" grpId="0" animBg="1"/>
      <p:bldP spid="62" grpId="0" animBg="1"/>
      <p:bldP spid="6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14348" y="285728"/>
            <a:ext cx="4429156" cy="614366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4" name="直線矢印コネクタ 3"/>
          <p:cNvCxnSpPr/>
          <p:nvPr/>
        </p:nvCxnSpPr>
        <p:spPr>
          <a:xfrm>
            <a:off x="1142976" y="3357562"/>
            <a:ext cx="35004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rot="5400000" flipH="1" flipV="1">
            <a:off x="-177833" y="2035165"/>
            <a:ext cx="264320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4714876" y="3214686"/>
            <a:ext cx="428628"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8" name="テキスト ボックス 7"/>
          <p:cNvSpPr txBox="1"/>
          <p:nvPr/>
        </p:nvSpPr>
        <p:spPr>
          <a:xfrm>
            <a:off x="785786" y="500042"/>
            <a:ext cx="428628" cy="369332"/>
          </a:xfrm>
          <a:prstGeom prst="rect">
            <a:avLst/>
          </a:prstGeom>
          <a:noFill/>
        </p:spPr>
        <p:txBody>
          <a:bodyPr wrap="square" rtlCol="0">
            <a:spAutoFit/>
          </a:bodyPr>
          <a:lstStyle/>
          <a:p>
            <a:r>
              <a:rPr lang="en-US" altLang="ja-JP" dirty="0" smtClean="0"/>
              <a:t>r</a:t>
            </a:r>
            <a:endParaRPr kumimoji="1" lang="ja-JP" altLang="en-US" dirty="0"/>
          </a:p>
        </p:txBody>
      </p:sp>
      <p:cxnSp>
        <p:nvCxnSpPr>
          <p:cNvPr id="10" name="直線コネクタ 9"/>
          <p:cNvCxnSpPr/>
          <p:nvPr/>
        </p:nvCxnSpPr>
        <p:spPr>
          <a:xfrm>
            <a:off x="1142976" y="2071678"/>
            <a:ext cx="2214578"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rot="5400000">
            <a:off x="2713818" y="2714620"/>
            <a:ext cx="1286678" cy="79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a:stCxn id="31" idx="0"/>
          </p:cNvCxnSpPr>
          <p:nvPr/>
        </p:nvCxnSpPr>
        <p:spPr>
          <a:xfrm rot="16200000" flipH="1">
            <a:off x="1821637" y="2750339"/>
            <a:ext cx="1214446"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rot="16200000" flipH="1">
            <a:off x="1285852" y="1428736"/>
            <a:ext cx="2071702" cy="1071570"/>
          </a:xfrm>
          <a:prstGeom prst="line">
            <a:avLst/>
          </a:prstGeom>
        </p:spPr>
        <p:style>
          <a:lnRef idx="3">
            <a:schemeClr val="accent3"/>
          </a:lnRef>
          <a:fillRef idx="0">
            <a:schemeClr val="accent3"/>
          </a:fillRef>
          <a:effectRef idx="2">
            <a:schemeClr val="accent3"/>
          </a:effectRef>
          <a:fontRef idx="minor">
            <a:schemeClr val="tx1"/>
          </a:fontRef>
        </p:style>
      </p:cxnSp>
      <p:cxnSp>
        <p:nvCxnSpPr>
          <p:cNvPr id="20" name="直線コネクタ 19"/>
          <p:cNvCxnSpPr/>
          <p:nvPr/>
        </p:nvCxnSpPr>
        <p:spPr>
          <a:xfrm rot="16200000" flipH="1">
            <a:off x="2143108" y="1285860"/>
            <a:ext cx="2214578" cy="1214446"/>
          </a:xfrm>
          <a:prstGeom prst="line">
            <a:avLst/>
          </a:prstGeom>
          <a:ln w="381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rot="5400000">
            <a:off x="2250265" y="1321579"/>
            <a:ext cx="2286016" cy="1214446"/>
          </a:xfrm>
          <a:prstGeom prst="line">
            <a:avLst/>
          </a:prstGeom>
          <a:ln w="38100">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rot="5400000" flipH="1" flipV="1">
            <a:off x="1500166" y="1214422"/>
            <a:ext cx="2286016" cy="1285884"/>
          </a:xfrm>
          <a:prstGeom prst="line">
            <a:avLst/>
          </a:prstGeom>
        </p:spPr>
        <p:style>
          <a:lnRef idx="3">
            <a:schemeClr val="accent6"/>
          </a:lnRef>
          <a:fillRef idx="0">
            <a:schemeClr val="accent6"/>
          </a:fillRef>
          <a:effectRef idx="2">
            <a:schemeClr val="accent6"/>
          </a:effectRef>
          <a:fontRef idx="minor">
            <a:schemeClr val="tx1"/>
          </a:fontRef>
        </p:style>
      </p:cxnSp>
      <p:sp>
        <p:nvSpPr>
          <p:cNvPr id="28" name="テキスト ボックス 27"/>
          <p:cNvSpPr txBox="1"/>
          <p:nvPr/>
        </p:nvSpPr>
        <p:spPr>
          <a:xfrm>
            <a:off x="3929058" y="2786058"/>
            <a:ext cx="571504"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kumimoji="1" lang="en-US" altLang="ja-JP" dirty="0" smtClean="0"/>
              <a:t>IS</a:t>
            </a:r>
            <a:r>
              <a:rPr lang="en-US" altLang="ja-JP" baseline="-25000" dirty="0" smtClean="0"/>
              <a:t>1</a:t>
            </a:r>
            <a:endParaRPr kumimoji="1" lang="ja-JP" altLang="en-US" baseline="-25000" dirty="0"/>
          </a:p>
        </p:txBody>
      </p:sp>
      <p:sp>
        <p:nvSpPr>
          <p:cNvPr id="29" name="テキスト ボックス 28"/>
          <p:cNvSpPr txBox="1"/>
          <p:nvPr/>
        </p:nvSpPr>
        <p:spPr>
          <a:xfrm>
            <a:off x="4000496" y="642918"/>
            <a:ext cx="571504"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kumimoji="1" lang="en-US" altLang="ja-JP" dirty="0" smtClean="0"/>
              <a:t>LM</a:t>
            </a:r>
            <a:r>
              <a:rPr lang="en-US" altLang="ja-JP" baseline="-25000" dirty="0" smtClean="0"/>
              <a:t>1</a:t>
            </a:r>
            <a:endParaRPr kumimoji="1" lang="ja-JP" altLang="en-US" baseline="-25000" dirty="0"/>
          </a:p>
        </p:txBody>
      </p:sp>
      <p:sp>
        <p:nvSpPr>
          <p:cNvPr id="30" name="フローチャート : 結合子 29"/>
          <p:cNvSpPr/>
          <p:nvPr/>
        </p:nvSpPr>
        <p:spPr>
          <a:xfrm>
            <a:off x="3286116" y="2000240"/>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ローチャート : 結合子 30"/>
          <p:cNvSpPr/>
          <p:nvPr/>
        </p:nvSpPr>
        <p:spPr>
          <a:xfrm>
            <a:off x="2357422" y="2143116"/>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左矢印 31"/>
          <p:cNvSpPr/>
          <p:nvPr/>
        </p:nvSpPr>
        <p:spPr>
          <a:xfrm>
            <a:off x="2000232" y="1000108"/>
            <a:ext cx="571504" cy="142876"/>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33" name="左矢印 32"/>
          <p:cNvSpPr/>
          <p:nvPr/>
        </p:nvSpPr>
        <p:spPr>
          <a:xfrm>
            <a:off x="3071802" y="1000108"/>
            <a:ext cx="571504" cy="142876"/>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4" name="テキスト ボックス 33"/>
          <p:cNvSpPr txBox="1"/>
          <p:nvPr/>
        </p:nvSpPr>
        <p:spPr>
          <a:xfrm>
            <a:off x="3500430" y="3357562"/>
            <a:ext cx="428628"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Y</a:t>
            </a:r>
            <a:r>
              <a:rPr kumimoji="1" lang="en-US" altLang="ja-JP" baseline="-25000" dirty="0" smtClean="0"/>
              <a:t>1</a:t>
            </a:r>
            <a:endParaRPr kumimoji="1" lang="ja-JP" altLang="en-US" baseline="-25000" dirty="0"/>
          </a:p>
        </p:txBody>
      </p:sp>
      <p:sp>
        <p:nvSpPr>
          <p:cNvPr id="35" name="テキスト ボックス 34"/>
          <p:cNvSpPr txBox="1"/>
          <p:nvPr/>
        </p:nvSpPr>
        <p:spPr>
          <a:xfrm>
            <a:off x="2428860" y="3357562"/>
            <a:ext cx="428628"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Y</a:t>
            </a:r>
            <a:r>
              <a:rPr lang="en-US" altLang="ja-JP" baseline="-25000" dirty="0" smtClean="0"/>
              <a:t>2</a:t>
            </a:r>
            <a:endParaRPr kumimoji="1" lang="ja-JP" altLang="en-US" baseline="-25000" dirty="0"/>
          </a:p>
        </p:txBody>
      </p:sp>
      <p:sp>
        <p:nvSpPr>
          <p:cNvPr id="36" name="テキスト ボックス 35"/>
          <p:cNvSpPr txBox="1"/>
          <p:nvPr/>
        </p:nvSpPr>
        <p:spPr>
          <a:xfrm>
            <a:off x="3428992" y="1928802"/>
            <a:ext cx="428628" cy="369332"/>
          </a:xfrm>
          <a:prstGeom prst="rect">
            <a:avLst/>
          </a:prstGeom>
          <a:noFill/>
        </p:spPr>
        <p:txBody>
          <a:bodyPr wrap="square" rtlCol="0">
            <a:spAutoFit/>
          </a:bodyPr>
          <a:lstStyle/>
          <a:p>
            <a:r>
              <a:rPr lang="en-US" altLang="ja-JP" dirty="0" smtClean="0"/>
              <a:t>E</a:t>
            </a:r>
            <a:r>
              <a:rPr kumimoji="1" lang="en-US" altLang="ja-JP" baseline="-25000" dirty="0" smtClean="0"/>
              <a:t>1</a:t>
            </a:r>
            <a:endParaRPr kumimoji="1" lang="ja-JP" altLang="en-US" baseline="-25000" dirty="0"/>
          </a:p>
        </p:txBody>
      </p:sp>
      <p:sp>
        <p:nvSpPr>
          <p:cNvPr id="37" name="テキスト ボックス 36"/>
          <p:cNvSpPr txBox="1"/>
          <p:nvPr/>
        </p:nvSpPr>
        <p:spPr>
          <a:xfrm>
            <a:off x="1857356" y="1857364"/>
            <a:ext cx="428628" cy="369332"/>
          </a:xfrm>
          <a:prstGeom prst="rect">
            <a:avLst/>
          </a:prstGeom>
          <a:noFill/>
        </p:spPr>
        <p:txBody>
          <a:bodyPr wrap="square" rtlCol="0">
            <a:spAutoFit/>
          </a:bodyPr>
          <a:lstStyle/>
          <a:p>
            <a:r>
              <a:rPr lang="en-US" altLang="ja-JP" dirty="0" smtClean="0"/>
              <a:t>E</a:t>
            </a:r>
            <a:r>
              <a:rPr lang="en-US" altLang="ja-JP" baseline="-25000" dirty="0" smtClean="0"/>
              <a:t>2</a:t>
            </a:r>
            <a:endParaRPr kumimoji="1" lang="ja-JP" altLang="en-US" baseline="-25000" dirty="0"/>
          </a:p>
        </p:txBody>
      </p:sp>
      <p:cxnSp>
        <p:nvCxnSpPr>
          <p:cNvPr id="39" name="直線矢印コネクタ 38"/>
          <p:cNvCxnSpPr/>
          <p:nvPr/>
        </p:nvCxnSpPr>
        <p:spPr>
          <a:xfrm>
            <a:off x="1142976" y="6000768"/>
            <a:ext cx="35004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rot="5400000" flipH="1" flipV="1">
            <a:off x="-34957" y="4821247"/>
            <a:ext cx="235745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rot="5400000">
            <a:off x="2035951" y="4679165"/>
            <a:ext cx="2643206"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rot="5400000">
            <a:off x="1108051" y="4678371"/>
            <a:ext cx="2643206"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785786" y="5072074"/>
            <a:ext cx="428628"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P</a:t>
            </a:r>
            <a:r>
              <a:rPr kumimoji="1" lang="en-US" altLang="ja-JP" baseline="-25000" dirty="0" smtClean="0"/>
              <a:t>1</a:t>
            </a:r>
            <a:endParaRPr kumimoji="1" lang="ja-JP" altLang="en-US" baseline="-25000" dirty="0"/>
          </a:p>
        </p:txBody>
      </p:sp>
      <p:sp>
        <p:nvSpPr>
          <p:cNvPr id="49" name="テキスト ボックス 48"/>
          <p:cNvSpPr txBox="1"/>
          <p:nvPr/>
        </p:nvSpPr>
        <p:spPr>
          <a:xfrm>
            <a:off x="785786" y="4143380"/>
            <a:ext cx="428628"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P</a:t>
            </a:r>
            <a:r>
              <a:rPr lang="en-US" altLang="ja-JP" baseline="-25000" dirty="0" smtClean="0"/>
              <a:t>2</a:t>
            </a:r>
            <a:endParaRPr kumimoji="1" lang="ja-JP" altLang="en-US" baseline="-25000" dirty="0"/>
          </a:p>
        </p:txBody>
      </p:sp>
      <p:sp>
        <p:nvSpPr>
          <p:cNvPr id="50" name="テキスト ボックス 49"/>
          <p:cNvSpPr txBox="1"/>
          <p:nvPr/>
        </p:nvSpPr>
        <p:spPr>
          <a:xfrm>
            <a:off x="2357422" y="6000768"/>
            <a:ext cx="428628"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Y</a:t>
            </a:r>
            <a:r>
              <a:rPr lang="en-US" altLang="ja-JP" baseline="-25000" dirty="0" smtClean="0"/>
              <a:t>2</a:t>
            </a:r>
            <a:endParaRPr kumimoji="1" lang="ja-JP" altLang="en-US" baseline="-25000" dirty="0"/>
          </a:p>
        </p:txBody>
      </p:sp>
      <p:sp>
        <p:nvSpPr>
          <p:cNvPr id="51" name="テキスト ボックス 50"/>
          <p:cNvSpPr txBox="1"/>
          <p:nvPr/>
        </p:nvSpPr>
        <p:spPr>
          <a:xfrm>
            <a:off x="3428992" y="6000768"/>
            <a:ext cx="428628"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Y</a:t>
            </a:r>
            <a:r>
              <a:rPr kumimoji="1" lang="en-US" altLang="ja-JP" baseline="-25000" dirty="0" smtClean="0"/>
              <a:t>1</a:t>
            </a:r>
            <a:endParaRPr kumimoji="1" lang="ja-JP" altLang="en-US" baseline="-25000" dirty="0"/>
          </a:p>
        </p:txBody>
      </p:sp>
      <p:cxnSp>
        <p:nvCxnSpPr>
          <p:cNvPr id="53" name="直線コネクタ 52"/>
          <p:cNvCxnSpPr>
            <a:stCxn id="48" idx="3"/>
          </p:cNvCxnSpPr>
          <p:nvPr/>
        </p:nvCxnSpPr>
        <p:spPr>
          <a:xfrm flipV="1">
            <a:off x="1214414" y="5242560"/>
            <a:ext cx="2184106" cy="1418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49" idx="3"/>
          </p:cNvCxnSpPr>
          <p:nvPr/>
        </p:nvCxnSpPr>
        <p:spPr>
          <a:xfrm>
            <a:off x="1214414" y="4328046"/>
            <a:ext cx="1132546" cy="11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16200000" flipH="1">
            <a:off x="1857356" y="3714752"/>
            <a:ext cx="2143140" cy="214314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
        <p:nvSpPr>
          <p:cNvPr id="62" name="フローチャート : 結合子 61"/>
          <p:cNvSpPr/>
          <p:nvPr/>
        </p:nvSpPr>
        <p:spPr>
          <a:xfrm>
            <a:off x="2357422" y="4214818"/>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ローチャート : 結合子 62"/>
          <p:cNvSpPr/>
          <p:nvPr/>
        </p:nvSpPr>
        <p:spPr>
          <a:xfrm>
            <a:off x="3281362" y="5166360"/>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テキスト ボックス 63"/>
          <p:cNvSpPr txBox="1"/>
          <p:nvPr/>
        </p:nvSpPr>
        <p:spPr>
          <a:xfrm>
            <a:off x="4071934" y="5429264"/>
            <a:ext cx="642942" cy="369332"/>
          </a:xfrm>
          <a:prstGeom prst="rect">
            <a:avLst/>
          </a:prstGeom>
          <a:solidFill>
            <a:srgbClr val="7030A0"/>
          </a:solidFill>
          <a:ln>
            <a:solidFill>
              <a:srgbClr val="7030A0"/>
            </a:solidFill>
          </a:ln>
        </p:spPr>
        <p:txBody>
          <a:bodyPr wrap="square" rtlCol="0">
            <a:spAutoFit/>
          </a:bodyPr>
          <a:lstStyle/>
          <a:p>
            <a:r>
              <a:rPr kumimoji="1" lang="en-US" altLang="ja-JP" dirty="0" smtClean="0">
                <a:solidFill>
                  <a:schemeClr val="bg1"/>
                </a:solidFill>
              </a:rPr>
              <a:t>AD</a:t>
            </a:r>
            <a:endParaRPr kumimoji="1" lang="ja-JP" altLang="en-US" dirty="0">
              <a:solidFill>
                <a:schemeClr val="bg1"/>
              </a:solidFill>
            </a:endParaRPr>
          </a:p>
        </p:txBody>
      </p:sp>
      <p:sp>
        <p:nvSpPr>
          <p:cNvPr id="65" name="テキスト ボックス 64"/>
          <p:cNvSpPr txBox="1"/>
          <p:nvPr/>
        </p:nvSpPr>
        <p:spPr>
          <a:xfrm>
            <a:off x="4714876" y="5929330"/>
            <a:ext cx="428628" cy="369332"/>
          </a:xfrm>
          <a:prstGeom prst="rect">
            <a:avLst/>
          </a:prstGeom>
          <a:noFill/>
        </p:spPr>
        <p:txBody>
          <a:bodyPr wrap="square" rtlCol="0">
            <a:spAutoFit/>
          </a:bodyPr>
          <a:lstStyle/>
          <a:p>
            <a:r>
              <a:rPr kumimoji="1" lang="en-US" altLang="ja-JP" dirty="0" smtClean="0"/>
              <a:t>Y</a:t>
            </a:r>
            <a:endParaRPr kumimoji="1" lang="ja-JP" altLang="en-US" dirty="0"/>
          </a:p>
        </p:txBody>
      </p:sp>
      <p:sp>
        <p:nvSpPr>
          <p:cNvPr id="66" name="テキスト ボックス 65"/>
          <p:cNvSpPr txBox="1"/>
          <p:nvPr/>
        </p:nvSpPr>
        <p:spPr>
          <a:xfrm>
            <a:off x="714348" y="3429000"/>
            <a:ext cx="428628" cy="369332"/>
          </a:xfrm>
          <a:prstGeom prst="rect">
            <a:avLst/>
          </a:prstGeom>
          <a:noFill/>
        </p:spPr>
        <p:txBody>
          <a:bodyPr wrap="square" rtlCol="0">
            <a:spAutoFit/>
          </a:bodyPr>
          <a:lstStyle/>
          <a:p>
            <a:r>
              <a:rPr kumimoji="1" lang="en-US" altLang="ja-JP" dirty="0" smtClean="0"/>
              <a:t>P</a:t>
            </a:r>
            <a:endParaRPr kumimoji="1" lang="ja-JP" altLang="en-US" dirty="0"/>
          </a:p>
        </p:txBody>
      </p:sp>
      <p:sp>
        <p:nvSpPr>
          <p:cNvPr id="67" name="テキスト ボックス 66"/>
          <p:cNvSpPr txBox="1"/>
          <p:nvPr/>
        </p:nvSpPr>
        <p:spPr>
          <a:xfrm>
            <a:off x="3214678" y="642918"/>
            <a:ext cx="571504" cy="369332"/>
          </a:xfrm>
          <a:prstGeom prst="rect">
            <a:avLst/>
          </a:prstGeom>
          <a:noFill/>
        </p:spPr>
        <p:txBody>
          <a:bodyPr wrap="square" rtlCol="0">
            <a:spAutoFit/>
          </a:bodyPr>
          <a:lstStyle/>
          <a:p>
            <a:r>
              <a:rPr kumimoji="1" lang="en-US" altLang="ja-JP" dirty="0" smtClean="0"/>
              <a:t>P</a:t>
            </a:r>
            <a:r>
              <a:rPr kumimoji="1" lang="ja-JP" altLang="en-US" dirty="0" smtClean="0"/>
              <a:t>↑</a:t>
            </a:r>
            <a:endParaRPr kumimoji="1" lang="ja-JP" altLang="en-US" dirty="0"/>
          </a:p>
        </p:txBody>
      </p:sp>
      <p:sp>
        <p:nvSpPr>
          <p:cNvPr id="68" name="テキスト ボックス 67"/>
          <p:cNvSpPr txBox="1"/>
          <p:nvPr/>
        </p:nvSpPr>
        <p:spPr>
          <a:xfrm>
            <a:off x="2000232" y="642918"/>
            <a:ext cx="571504" cy="369332"/>
          </a:xfrm>
          <a:prstGeom prst="rect">
            <a:avLst/>
          </a:prstGeom>
          <a:noFill/>
        </p:spPr>
        <p:txBody>
          <a:bodyPr wrap="square" rtlCol="0">
            <a:spAutoFit/>
          </a:bodyPr>
          <a:lstStyle/>
          <a:p>
            <a:r>
              <a:rPr kumimoji="1" lang="en-US" altLang="ja-JP" dirty="0" smtClean="0"/>
              <a:t>P</a:t>
            </a:r>
            <a:r>
              <a:rPr kumimoji="1" lang="ja-JP" altLang="en-US" dirty="0" smtClean="0"/>
              <a:t>↑</a:t>
            </a:r>
            <a:endParaRPr kumimoji="1" lang="ja-JP" altLang="en-US" dirty="0"/>
          </a:p>
        </p:txBody>
      </p:sp>
      <p:sp>
        <p:nvSpPr>
          <p:cNvPr id="42" name="テキスト ボックス 41"/>
          <p:cNvSpPr txBox="1"/>
          <p:nvPr/>
        </p:nvSpPr>
        <p:spPr>
          <a:xfrm>
            <a:off x="5429256" y="357166"/>
            <a:ext cx="2357454" cy="369332"/>
          </a:xfrm>
          <a:prstGeom prst="rect">
            <a:avLst/>
          </a:prstGeom>
          <a:noFill/>
        </p:spPr>
        <p:txBody>
          <a:bodyPr wrap="square" rtlCol="0">
            <a:spAutoFit/>
          </a:bodyPr>
          <a:lstStyle/>
          <a:p>
            <a:r>
              <a:rPr kumimoji="1" lang="ja-JP" altLang="en-US" dirty="0" smtClean="0"/>
              <a:t>物価水準；</a:t>
            </a:r>
            <a:r>
              <a:rPr kumimoji="1" lang="en-US" altLang="ja-JP" dirty="0" smtClean="0"/>
              <a:t>P</a:t>
            </a:r>
            <a:r>
              <a:rPr lang="ja-JP" altLang="en-US" dirty="0"/>
              <a:t> </a:t>
            </a:r>
            <a:r>
              <a:rPr kumimoji="1" lang="ja-JP" altLang="en-US" dirty="0" smtClean="0"/>
              <a:t>の</a:t>
            </a:r>
            <a:r>
              <a:rPr kumimoji="1" lang="ja-JP" altLang="en-US" dirty="0" smtClean="0"/>
              <a:t>上昇　</a:t>
            </a:r>
            <a:endParaRPr kumimoji="1" lang="ja-JP" altLang="en-US" dirty="0"/>
          </a:p>
        </p:txBody>
      </p:sp>
      <p:sp>
        <p:nvSpPr>
          <p:cNvPr id="43" name="テキスト ボックス 42"/>
          <p:cNvSpPr txBox="1"/>
          <p:nvPr/>
        </p:nvSpPr>
        <p:spPr>
          <a:xfrm>
            <a:off x="7715272" y="357166"/>
            <a:ext cx="1071570"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ja-JP" dirty="0" smtClean="0"/>
              <a:t>(P</a:t>
            </a:r>
            <a:r>
              <a:rPr lang="en-US" altLang="ja-JP" baseline="-25000" dirty="0" smtClean="0"/>
              <a:t>1</a:t>
            </a:r>
            <a:r>
              <a:rPr lang="ja-JP" altLang="en-US" dirty="0" smtClean="0"/>
              <a:t>→</a:t>
            </a:r>
            <a:r>
              <a:rPr lang="en-US" altLang="ja-JP" dirty="0" smtClean="0"/>
              <a:t>P</a:t>
            </a:r>
            <a:r>
              <a:rPr lang="en-US" altLang="ja-JP" baseline="-25000" dirty="0" smtClean="0"/>
              <a:t>2</a:t>
            </a:r>
            <a:r>
              <a:rPr lang="en-US" altLang="ja-JP" dirty="0" smtClean="0"/>
              <a:t>)</a:t>
            </a:r>
            <a:endParaRPr lang="ja-JP" altLang="en-US" dirty="0"/>
          </a:p>
        </p:txBody>
      </p:sp>
      <p:sp>
        <p:nvSpPr>
          <p:cNvPr id="44" name="テキスト ボックス 43"/>
          <p:cNvSpPr txBox="1"/>
          <p:nvPr/>
        </p:nvSpPr>
        <p:spPr>
          <a:xfrm>
            <a:off x="5572132" y="857232"/>
            <a:ext cx="2286016" cy="369332"/>
          </a:xfrm>
          <a:prstGeom prst="rect">
            <a:avLst/>
          </a:prstGeom>
          <a:solidFill>
            <a:srgbClr val="00B0F0"/>
          </a:solidFill>
          <a:ln>
            <a:solidFill>
              <a:srgbClr val="00B0F0"/>
            </a:solidFill>
          </a:ln>
        </p:spPr>
        <p:txBody>
          <a:bodyPr wrap="square" rtlCol="0">
            <a:spAutoFit/>
          </a:bodyPr>
          <a:lstStyle/>
          <a:p>
            <a:r>
              <a:rPr kumimoji="1" lang="ja-JP" altLang="en-US" dirty="0" smtClean="0"/>
              <a:t>財・サービス市場</a:t>
            </a:r>
            <a:endParaRPr kumimoji="1" lang="ja-JP" altLang="en-US" dirty="0"/>
          </a:p>
        </p:txBody>
      </p:sp>
      <p:sp>
        <p:nvSpPr>
          <p:cNvPr id="46" name="テキスト ボックス 45"/>
          <p:cNvSpPr txBox="1"/>
          <p:nvPr/>
        </p:nvSpPr>
        <p:spPr>
          <a:xfrm>
            <a:off x="5715008" y="1285860"/>
            <a:ext cx="2643206" cy="369332"/>
          </a:xfrm>
          <a:prstGeom prst="rect">
            <a:avLst/>
          </a:prstGeom>
          <a:noFill/>
        </p:spPr>
        <p:txBody>
          <a:bodyPr wrap="square" rtlCol="0">
            <a:spAutoFit/>
          </a:bodyPr>
          <a:lstStyle/>
          <a:p>
            <a:r>
              <a:rPr kumimoji="1" lang="en-US" altLang="ja-JP" dirty="0" smtClean="0">
                <a:solidFill>
                  <a:srgbClr val="FF0000"/>
                </a:solidFill>
              </a:rPr>
              <a:t>IS</a:t>
            </a:r>
            <a:r>
              <a:rPr kumimoji="1" lang="ja-JP" altLang="en-US" dirty="0" smtClean="0">
                <a:solidFill>
                  <a:srgbClr val="FF0000"/>
                </a:solidFill>
              </a:rPr>
              <a:t>曲線</a:t>
            </a:r>
            <a:r>
              <a:rPr kumimoji="1" lang="ja-JP" altLang="en-US" dirty="0" smtClean="0"/>
              <a:t>が</a:t>
            </a:r>
            <a:r>
              <a:rPr kumimoji="1" lang="ja-JP" altLang="en-US" u="sng" dirty="0" smtClean="0"/>
              <a:t>左シフト</a:t>
            </a:r>
            <a:endParaRPr kumimoji="1" lang="ja-JP" altLang="en-US" u="sng" dirty="0"/>
          </a:p>
        </p:txBody>
      </p:sp>
      <p:sp>
        <p:nvSpPr>
          <p:cNvPr id="52" name="テキスト ボックス 51"/>
          <p:cNvSpPr txBox="1"/>
          <p:nvPr/>
        </p:nvSpPr>
        <p:spPr>
          <a:xfrm>
            <a:off x="5572132" y="1785926"/>
            <a:ext cx="2286016" cy="369332"/>
          </a:xfrm>
          <a:prstGeom prst="rect">
            <a:avLst/>
          </a:prstGeom>
          <a:solidFill>
            <a:schemeClr val="accent3">
              <a:lumMod val="40000"/>
              <a:lumOff val="60000"/>
            </a:schemeClr>
          </a:solidFill>
        </p:spPr>
        <p:txBody>
          <a:bodyPr wrap="square" rtlCol="0">
            <a:spAutoFit/>
          </a:bodyPr>
          <a:lstStyle/>
          <a:p>
            <a:r>
              <a:rPr kumimoji="1" lang="ja-JP" altLang="en-US" dirty="0" smtClean="0"/>
              <a:t>貨幣市場</a:t>
            </a:r>
            <a:endParaRPr kumimoji="1" lang="ja-JP" altLang="en-US" dirty="0"/>
          </a:p>
        </p:txBody>
      </p:sp>
      <p:sp>
        <p:nvSpPr>
          <p:cNvPr id="54" name="テキスト ボックス 53"/>
          <p:cNvSpPr txBox="1"/>
          <p:nvPr/>
        </p:nvSpPr>
        <p:spPr>
          <a:xfrm>
            <a:off x="5715008" y="2214554"/>
            <a:ext cx="2643206" cy="369332"/>
          </a:xfrm>
          <a:prstGeom prst="rect">
            <a:avLst/>
          </a:prstGeom>
          <a:noFill/>
        </p:spPr>
        <p:txBody>
          <a:bodyPr wrap="square" rtlCol="0">
            <a:spAutoFit/>
          </a:bodyPr>
          <a:lstStyle/>
          <a:p>
            <a:r>
              <a:rPr kumimoji="1" lang="en-US" altLang="ja-JP" dirty="0" smtClean="0">
                <a:solidFill>
                  <a:srgbClr val="002060"/>
                </a:solidFill>
              </a:rPr>
              <a:t>LM</a:t>
            </a:r>
            <a:r>
              <a:rPr kumimoji="1" lang="ja-JP" altLang="en-US" dirty="0" smtClean="0">
                <a:solidFill>
                  <a:srgbClr val="002060"/>
                </a:solidFill>
              </a:rPr>
              <a:t>曲線</a:t>
            </a:r>
            <a:r>
              <a:rPr kumimoji="1" lang="ja-JP" altLang="en-US" dirty="0" smtClean="0"/>
              <a:t>が</a:t>
            </a:r>
            <a:r>
              <a:rPr kumimoji="1" lang="ja-JP" altLang="en-US" u="sng" dirty="0" smtClean="0"/>
              <a:t>左シフト</a:t>
            </a:r>
            <a:endParaRPr kumimoji="1" lang="ja-JP" altLang="en-US" u="sng" dirty="0"/>
          </a:p>
        </p:txBody>
      </p:sp>
      <p:sp>
        <p:nvSpPr>
          <p:cNvPr id="55" name="テキスト ボックス 54"/>
          <p:cNvSpPr txBox="1"/>
          <p:nvPr/>
        </p:nvSpPr>
        <p:spPr>
          <a:xfrm>
            <a:off x="5572132" y="2857496"/>
            <a:ext cx="3143272" cy="64633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kumimoji="1" lang="ja-JP" altLang="en-US" dirty="0" smtClean="0"/>
              <a:t>財・サービス市場と貨幣市場の同時均衡</a:t>
            </a:r>
            <a:endParaRPr kumimoji="1" lang="ja-JP" altLang="en-US" dirty="0"/>
          </a:p>
        </p:txBody>
      </p:sp>
      <p:sp>
        <p:nvSpPr>
          <p:cNvPr id="56" name="テキスト ボックス 55"/>
          <p:cNvSpPr txBox="1"/>
          <p:nvPr/>
        </p:nvSpPr>
        <p:spPr>
          <a:xfrm>
            <a:off x="6215074" y="3786190"/>
            <a:ext cx="428628" cy="369332"/>
          </a:xfrm>
          <a:prstGeom prst="rect">
            <a:avLst/>
          </a:prstGeom>
          <a:noFill/>
        </p:spPr>
        <p:txBody>
          <a:bodyPr wrap="square" rtlCol="0">
            <a:spAutoFit/>
          </a:bodyPr>
          <a:lstStyle/>
          <a:p>
            <a:r>
              <a:rPr lang="en-US" altLang="ja-JP" dirty="0" smtClean="0"/>
              <a:t>E</a:t>
            </a:r>
            <a:r>
              <a:rPr kumimoji="1" lang="en-US" altLang="ja-JP" baseline="-25000" dirty="0" smtClean="0"/>
              <a:t>1</a:t>
            </a:r>
            <a:endParaRPr kumimoji="1" lang="ja-JP" altLang="en-US" baseline="-25000" dirty="0"/>
          </a:p>
        </p:txBody>
      </p:sp>
      <p:sp>
        <p:nvSpPr>
          <p:cNvPr id="57" name="テキスト ボックス 56"/>
          <p:cNvSpPr txBox="1"/>
          <p:nvPr/>
        </p:nvSpPr>
        <p:spPr>
          <a:xfrm>
            <a:off x="7715272" y="3786190"/>
            <a:ext cx="428628" cy="369332"/>
          </a:xfrm>
          <a:prstGeom prst="rect">
            <a:avLst/>
          </a:prstGeom>
          <a:noFill/>
        </p:spPr>
        <p:txBody>
          <a:bodyPr wrap="square" rtlCol="0">
            <a:spAutoFit/>
          </a:bodyPr>
          <a:lstStyle/>
          <a:p>
            <a:r>
              <a:rPr lang="en-US" altLang="ja-JP" dirty="0" smtClean="0"/>
              <a:t>E</a:t>
            </a:r>
            <a:r>
              <a:rPr lang="en-US" altLang="ja-JP" baseline="-25000" dirty="0" smtClean="0"/>
              <a:t>2</a:t>
            </a:r>
            <a:endParaRPr kumimoji="1" lang="ja-JP" altLang="en-US" baseline="-25000" dirty="0"/>
          </a:p>
        </p:txBody>
      </p:sp>
      <p:cxnSp>
        <p:nvCxnSpPr>
          <p:cNvPr id="60" name="直線矢印コネクタ 59"/>
          <p:cNvCxnSpPr>
            <a:stCxn id="56" idx="3"/>
            <a:endCxn id="57" idx="1"/>
          </p:cNvCxnSpPr>
          <p:nvPr/>
        </p:nvCxnSpPr>
        <p:spPr>
          <a:xfrm>
            <a:off x="6643702" y="3970856"/>
            <a:ext cx="107157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0" name="テキスト ボックス 69"/>
          <p:cNvSpPr txBox="1"/>
          <p:nvPr/>
        </p:nvSpPr>
        <p:spPr>
          <a:xfrm>
            <a:off x="6215074" y="4286256"/>
            <a:ext cx="428628"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Y</a:t>
            </a:r>
            <a:r>
              <a:rPr kumimoji="1" lang="en-US" altLang="ja-JP" baseline="-25000" dirty="0" smtClean="0"/>
              <a:t>1</a:t>
            </a:r>
            <a:endParaRPr kumimoji="1" lang="ja-JP" altLang="en-US" baseline="-25000" dirty="0"/>
          </a:p>
        </p:txBody>
      </p:sp>
      <p:sp>
        <p:nvSpPr>
          <p:cNvPr id="71" name="テキスト ボックス 70"/>
          <p:cNvSpPr txBox="1"/>
          <p:nvPr/>
        </p:nvSpPr>
        <p:spPr>
          <a:xfrm>
            <a:off x="7715272" y="4286256"/>
            <a:ext cx="428628"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en-US" altLang="ja-JP" dirty="0" smtClean="0"/>
              <a:t>Y</a:t>
            </a:r>
            <a:r>
              <a:rPr lang="en-US" altLang="ja-JP" baseline="-25000" dirty="0" smtClean="0"/>
              <a:t>2</a:t>
            </a:r>
            <a:endParaRPr kumimoji="1" lang="ja-JP" altLang="en-US" baseline="-25000" dirty="0"/>
          </a:p>
        </p:txBody>
      </p:sp>
      <p:sp>
        <p:nvSpPr>
          <p:cNvPr id="72" name="テキスト ボックス 71"/>
          <p:cNvSpPr txBox="1"/>
          <p:nvPr/>
        </p:nvSpPr>
        <p:spPr>
          <a:xfrm>
            <a:off x="7000892" y="4286256"/>
            <a:ext cx="357190"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73" name="テキスト ボックス 72"/>
          <p:cNvSpPr txBox="1"/>
          <p:nvPr/>
        </p:nvSpPr>
        <p:spPr>
          <a:xfrm>
            <a:off x="5572132" y="4857760"/>
            <a:ext cx="1428760" cy="369332"/>
          </a:xfrm>
          <a:prstGeom prst="rect">
            <a:avLst/>
          </a:prstGeom>
          <a:solidFill>
            <a:srgbClr val="7030A0"/>
          </a:solidFill>
          <a:ln>
            <a:solidFill>
              <a:srgbClr val="7030A0"/>
            </a:solidFill>
          </a:ln>
        </p:spPr>
        <p:txBody>
          <a:bodyPr wrap="square" rtlCol="0">
            <a:spAutoFit/>
          </a:bodyPr>
          <a:lstStyle/>
          <a:p>
            <a:r>
              <a:rPr kumimoji="1" lang="ja-JP" altLang="en-US" dirty="0" smtClean="0">
                <a:solidFill>
                  <a:schemeClr val="bg1"/>
                </a:solidFill>
              </a:rPr>
              <a:t>総需要曲線</a:t>
            </a:r>
            <a:endParaRPr kumimoji="1" lang="ja-JP" altLang="en-US" dirty="0">
              <a:solidFill>
                <a:schemeClr val="bg1"/>
              </a:solidFill>
            </a:endParaRPr>
          </a:p>
        </p:txBody>
      </p:sp>
      <p:sp>
        <p:nvSpPr>
          <p:cNvPr id="74" name="テキスト ボックス 73"/>
          <p:cNvSpPr txBox="1"/>
          <p:nvPr/>
        </p:nvSpPr>
        <p:spPr>
          <a:xfrm>
            <a:off x="5357786" y="5357826"/>
            <a:ext cx="3786214" cy="1200329"/>
          </a:xfrm>
          <a:prstGeom prst="rect">
            <a:avLst/>
          </a:prstGeom>
          <a:noFill/>
        </p:spPr>
        <p:txBody>
          <a:bodyPr wrap="square" rtlCol="0">
            <a:spAutoFit/>
          </a:bodyPr>
          <a:lstStyle/>
          <a:p>
            <a:r>
              <a:rPr kumimoji="1" lang="ja-JP" altLang="en-US" dirty="0" smtClean="0"/>
              <a:t>物価水準が変化したときに、財・サービス市場と貨幣市場が同時に均衡するような実質</a:t>
            </a:r>
            <a:r>
              <a:rPr kumimoji="1" lang="en-US" altLang="ja-JP" dirty="0" smtClean="0"/>
              <a:t>GDP</a:t>
            </a:r>
            <a:r>
              <a:rPr kumimoji="1" lang="ja-JP" altLang="en-US" dirty="0" smtClean="0"/>
              <a:t>がどう変化するかを表す。</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ox(in)">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ox(i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1000"/>
                                        <p:tgtEl>
                                          <p:spTgt spid="6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box(in)">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box(in)">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ox(in)">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box(in)">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1000"/>
                                        <p:tgtEl>
                                          <p:spTgt spid="35"/>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box(in)">
                                      <p:cBhvr>
                                        <p:cTn id="57" dur="500"/>
                                        <p:tgtEl>
                                          <p:spTgt spid="4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1000"/>
                                        <p:tgtEl>
                                          <p:spTgt spid="51"/>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nodeType="click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box(in)">
                                      <p:cBhvr>
                                        <p:cTn id="67" dur="500"/>
                                        <p:tgtEl>
                                          <p:spTgt spid="53"/>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nodeType="click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box(in)">
                                      <p:cBhvr>
                                        <p:cTn id="72" dur="500"/>
                                        <p:tgtEl>
                                          <p:spTgt spid="47"/>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1000"/>
                                        <p:tgtEl>
                                          <p:spTgt spid="50"/>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grpId="0" nodeType="clickEffect">
                                  <p:stCondLst>
                                    <p:cond delay="0"/>
                                  </p:stCondLst>
                                  <p:childTnLst>
                                    <p:set>
                                      <p:cBhvr>
                                        <p:cTn id="81" dur="1" fill="hold">
                                          <p:stCondLst>
                                            <p:cond delay="0"/>
                                          </p:stCondLst>
                                        </p:cTn>
                                        <p:tgtEl>
                                          <p:spTgt spid="63"/>
                                        </p:tgtEl>
                                        <p:attrNameLst>
                                          <p:attrName>style.visibility</p:attrName>
                                        </p:attrNameLst>
                                      </p:cBhvr>
                                      <p:to>
                                        <p:strVal val="visible"/>
                                      </p:to>
                                    </p:set>
                                    <p:animEffect transition="in" filter="box(in)">
                                      <p:cBhvr>
                                        <p:cTn id="82" dur="500"/>
                                        <p:tgtEl>
                                          <p:spTgt spid="63"/>
                                        </p:tgtEl>
                                      </p:cBhvr>
                                    </p:animEffect>
                                  </p:childTnLst>
                                </p:cTn>
                              </p:par>
                            </p:childTnLst>
                          </p:cTn>
                        </p:par>
                      </p:childTnLst>
                    </p:cTn>
                  </p:par>
                  <p:par>
                    <p:cTn id="83" fill="hold">
                      <p:stCondLst>
                        <p:cond delay="indefinite"/>
                      </p:stCondLst>
                      <p:childTnLst>
                        <p:par>
                          <p:cTn id="84" fill="hold">
                            <p:stCondLst>
                              <p:cond delay="0"/>
                            </p:stCondLst>
                            <p:childTnLst>
                              <p:par>
                                <p:cTn id="85" presetID="4" presetClass="entr" presetSubtype="16" fill="hold" grpId="0" nodeType="clickEffect">
                                  <p:stCondLst>
                                    <p:cond delay="0"/>
                                  </p:stCondLst>
                                  <p:childTnLst>
                                    <p:set>
                                      <p:cBhvr>
                                        <p:cTn id="86" dur="1" fill="hold">
                                          <p:stCondLst>
                                            <p:cond delay="0"/>
                                          </p:stCondLst>
                                        </p:cTn>
                                        <p:tgtEl>
                                          <p:spTgt spid="62"/>
                                        </p:tgtEl>
                                        <p:attrNameLst>
                                          <p:attrName>style.visibility</p:attrName>
                                        </p:attrNameLst>
                                      </p:cBhvr>
                                      <p:to>
                                        <p:strVal val="visible"/>
                                      </p:to>
                                    </p:set>
                                    <p:animEffect transition="in" filter="box(in)">
                                      <p:cBhvr>
                                        <p:cTn id="87" dur="500"/>
                                        <p:tgtEl>
                                          <p:spTgt spid="62"/>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ntr" presetSubtype="16" fill="hold" nodeType="click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box(in)">
                                      <p:cBhvr>
                                        <p:cTn id="92" dur="500"/>
                                        <p:tgtEl>
                                          <p:spTgt spid="61"/>
                                        </p:tgtEl>
                                      </p:cBhvr>
                                    </p:animEffect>
                                  </p:childTnLst>
                                </p:cTn>
                              </p:par>
                            </p:childTnLst>
                          </p:cTn>
                        </p:par>
                      </p:childTnLst>
                    </p:cTn>
                  </p:par>
                  <p:par>
                    <p:cTn id="93" fill="hold">
                      <p:stCondLst>
                        <p:cond delay="indefinite"/>
                      </p:stCondLst>
                      <p:childTnLst>
                        <p:par>
                          <p:cTn id="94" fill="hold">
                            <p:stCondLst>
                              <p:cond delay="0"/>
                            </p:stCondLst>
                            <p:childTnLst>
                              <p:par>
                                <p:cTn id="95" presetID="4" presetClass="entr" presetSubtype="16" fill="hold" grpId="0" nodeType="click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box(in)">
                                      <p:cBhvr>
                                        <p:cTn id="97" dur="500"/>
                                        <p:tgtEl>
                                          <p:spTgt spid="64"/>
                                        </p:tgtEl>
                                      </p:cBhvr>
                                    </p:animEffect>
                                  </p:childTnLst>
                                </p:cTn>
                              </p:par>
                            </p:childTnLst>
                          </p:cTn>
                        </p:par>
                      </p:childTnLst>
                    </p:cTn>
                  </p:par>
                  <p:par>
                    <p:cTn id="98" fill="hold">
                      <p:stCondLst>
                        <p:cond delay="indefinite"/>
                      </p:stCondLst>
                      <p:childTnLst>
                        <p:par>
                          <p:cTn id="99" fill="hold">
                            <p:stCondLst>
                              <p:cond delay="0"/>
                            </p:stCondLst>
                            <p:childTnLst>
                              <p:par>
                                <p:cTn id="100" presetID="8" presetClass="emph" presetSubtype="0" fill="hold" grpId="1" nodeType="clickEffect">
                                  <p:stCondLst>
                                    <p:cond delay="0"/>
                                  </p:stCondLst>
                                  <p:childTnLst>
                                    <p:animRot by="21600000">
                                      <p:cBhvr>
                                        <p:cTn id="101" dur="2000" fill="hold"/>
                                        <p:tgtEl>
                                          <p:spTgt spid="64"/>
                                        </p:tgtEl>
                                        <p:attrNameLst>
                                          <p:attrName>r</p:attrName>
                                        </p:attrNameLst>
                                      </p:cBhvr>
                                    </p:animRo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57"/>
                                        </p:tgtEl>
                                        <p:attrNameLst>
                                          <p:attrName>style.visibility</p:attrName>
                                        </p:attrNameLst>
                                      </p:cBhvr>
                                      <p:to>
                                        <p:strVal val="visible"/>
                                      </p:to>
                                    </p:set>
                                    <p:animEffect transition="in" filter="fade">
                                      <p:cBhvr>
                                        <p:cTn id="106" dur="1000"/>
                                        <p:tgtEl>
                                          <p:spTgt spid="57"/>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71"/>
                                        </p:tgtEl>
                                        <p:attrNameLst>
                                          <p:attrName>style.visibility</p:attrName>
                                        </p:attrNameLst>
                                      </p:cBhvr>
                                      <p:to>
                                        <p:strVal val="visible"/>
                                      </p:to>
                                    </p:set>
                                    <p:animEffect transition="in" filter="fade">
                                      <p:cBhvr>
                                        <p:cTn id="111"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5" grpId="0" animBg="1"/>
      <p:bldP spid="37" grpId="0"/>
      <p:bldP spid="50" grpId="0" animBg="1"/>
      <p:bldP spid="51" grpId="0" animBg="1"/>
      <p:bldP spid="62" grpId="0" animBg="1"/>
      <p:bldP spid="63" grpId="0" animBg="1"/>
      <p:bldP spid="64" grpId="0" animBg="1"/>
      <p:bldP spid="64" grpId="1" animBg="1"/>
      <p:bldP spid="67" grpId="0"/>
      <p:bldP spid="68" grpId="0"/>
      <p:bldP spid="57" grpId="0"/>
      <p:bldP spid="7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図表 15"/>
          <p:cNvGraphicFramePr/>
          <p:nvPr/>
        </p:nvGraphicFramePr>
        <p:xfrm>
          <a:off x="1435608" y="274638"/>
          <a:ext cx="749808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1571604" y="1500174"/>
            <a:ext cx="6786610" cy="646331"/>
          </a:xfrm>
          <a:prstGeom prst="rect">
            <a:avLst/>
          </a:prstGeom>
          <a:noFill/>
        </p:spPr>
        <p:txBody>
          <a:bodyPr wrap="square" rtlCol="0">
            <a:spAutoFit/>
          </a:bodyPr>
          <a:lstStyle/>
          <a:p>
            <a:r>
              <a:rPr kumimoji="1" lang="ja-JP" altLang="en-US" dirty="0" smtClean="0"/>
              <a:t>短期において経済の生産水準を決める重要な要因は経済全体の需要水準（総需要）である。</a:t>
            </a:r>
            <a:endParaRPr kumimoji="1" lang="ja-JP" altLang="en-US" dirty="0"/>
          </a:p>
        </p:txBody>
      </p:sp>
      <p:sp>
        <p:nvSpPr>
          <p:cNvPr id="4" name="テキスト ボックス 3"/>
          <p:cNvSpPr txBox="1"/>
          <p:nvPr/>
        </p:nvSpPr>
        <p:spPr>
          <a:xfrm>
            <a:off x="3500430" y="2285992"/>
            <a:ext cx="2714644" cy="369332"/>
          </a:xfrm>
          <a:prstGeom prst="rect">
            <a:avLst/>
          </a:prstGeom>
          <a:noFill/>
          <a:ln>
            <a:solidFill>
              <a:schemeClr val="accent1"/>
            </a:solidFill>
          </a:ln>
        </p:spPr>
        <p:txBody>
          <a:bodyPr wrap="square" rtlCol="0">
            <a:spAutoFit/>
          </a:bodyPr>
          <a:lstStyle/>
          <a:p>
            <a:r>
              <a:rPr kumimoji="1" lang="ja-JP" altLang="en-US" dirty="0" smtClean="0">
                <a:solidFill>
                  <a:srgbClr val="7030A0"/>
                </a:solidFill>
              </a:rPr>
              <a:t>総需要曲線</a:t>
            </a:r>
            <a:r>
              <a:rPr kumimoji="1" lang="ja-JP" altLang="en-US" dirty="0" smtClean="0"/>
              <a:t>を導出する。</a:t>
            </a:r>
            <a:endParaRPr kumimoji="1" lang="ja-JP" altLang="en-US" dirty="0"/>
          </a:p>
        </p:txBody>
      </p:sp>
      <p:sp>
        <p:nvSpPr>
          <p:cNvPr id="5" name="テキスト ボックス 4"/>
          <p:cNvSpPr txBox="1"/>
          <p:nvPr/>
        </p:nvSpPr>
        <p:spPr>
          <a:xfrm>
            <a:off x="1571604" y="2714620"/>
            <a:ext cx="785818" cy="369332"/>
          </a:xfrm>
          <a:prstGeom prst="rect">
            <a:avLst/>
          </a:prstGeom>
          <a:noFill/>
        </p:spPr>
        <p:txBody>
          <a:bodyPr wrap="square" rtlCol="0">
            <a:spAutoFit/>
          </a:bodyPr>
          <a:lstStyle/>
          <a:p>
            <a:r>
              <a:rPr kumimoji="1" lang="ja-JP" altLang="en-US" dirty="0" smtClean="0"/>
              <a:t>手順</a:t>
            </a:r>
            <a:endParaRPr kumimoji="1" lang="ja-JP" altLang="en-US" dirty="0"/>
          </a:p>
        </p:txBody>
      </p:sp>
      <p:sp>
        <p:nvSpPr>
          <p:cNvPr id="6" name="テキスト ボックス 5"/>
          <p:cNvSpPr txBox="1"/>
          <p:nvPr/>
        </p:nvSpPr>
        <p:spPr>
          <a:xfrm>
            <a:off x="1571604" y="3214686"/>
            <a:ext cx="1143008" cy="369332"/>
          </a:xfrm>
          <a:prstGeom prst="rect">
            <a:avLst/>
          </a:prstGeom>
          <a:noFill/>
        </p:spPr>
        <p:txBody>
          <a:bodyPr wrap="square" rtlCol="0">
            <a:spAutoFit/>
          </a:bodyPr>
          <a:lstStyle/>
          <a:p>
            <a:r>
              <a:rPr kumimoji="1" lang="ja-JP" altLang="en-US" dirty="0" smtClean="0"/>
              <a:t>第</a:t>
            </a:r>
            <a:r>
              <a:rPr kumimoji="1" lang="en-US" altLang="ja-JP" dirty="0" smtClean="0"/>
              <a:t>1</a:t>
            </a:r>
            <a:r>
              <a:rPr kumimoji="1" lang="ja-JP" altLang="en-US" dirty="0" smtClean="0"/>
              <a:t>段階</a:t>
            </a:r>
            <a:endParaRPr kumimoji="1" lang="ja-JP" altLang="en-US" dirty="0"/>
          </a:p>
        </p:txBody>
      </p:sp>
      <p:sp>
        <p:nvSpPr>
          <p:cNvPr id="7" name="テキスト ボックス 6"/>
          <p:cNvSpPr txBox="1"/>
          <p:nvPr/>
        </p:nvSpPr>
        <p:spPr>
          <a:xfrm>
            <a:off x="3500430" y="3214686"/>
            <a:ext cx="4000528" cy="369332"/>
          </a:xfrm>
          <a:prstGeom prst="rect">
            <a:avLst/>
          </a:prstGeom>
          <a:noFill/>
        </p:spPr>
        <p:txBody>
          <a:bodyPr wrap="square" rtlCol="0">
            <a:spAutoFit/>
          </a:bodyPr>
          <a:lstStyle/>
          <a:p>
            <a:r>
              <a:rPr kumimoji="1" lang="en-US" altLang="ja-JP" dirty="0" smtClean="0">
                <a:effectLst>
                  <a:outerShdw blurRad="38100" dist="38100" dir="2700000" algn="tl">
                    <a:srgbClr val="000000">
                      <a:alpha val="43137"/>
                    </a:srgbClr>
                  </a:outerShdw>
                </a:effectLst>
              </a:rPr>
              <a:t>r</a:t>
            </a:r>
            <a:r>
              <a:rPr kumimoji="1" lang="ja-JP" altLang="en-US" dirty="0" smtClean="0"/>
              <a:t>　　　と　　</a:t>
            </a:r>
            <a:r>
              <a:rPr lang="en-US" altLang="ja-JP" dirty="0" smtClean="0">
                <a:effectLst>
                  <a:outerShdw blurRad="38100" dist="38100" dir="2700000" algn="tl">
                    <a:srgbClr val="000000">
                      <a:alpha val="43137"/>
                    </a:srgbClr>
                  </a:outerShdw>
                </a:effectLst>
              </a:rPr>
              <a:t>P</a:t>
            </a:r>
            <a:r>
              <a:rPr lang="ja-JP" altLang="en-US" dirty="0" smtClean="0"/>
              <a:t>　　を</a:t>
            </a:r>
            <a:r>
              <a:rPr lang="ja-JP" altLang="en-US" u="sng" dirty="0" smtClean="0"/>
              <a:t>一定とする</a:t>
            </a:r>
            <a:r>
              <a:rPr lang="ja-JP" altLang="en-US" dirty="0"/>
              <a:t>。</a:t>
            </a:r>
            <a:endParaRPr kumimoji="1" lang="ja-JP" altLang="en-US" dirty="0"/>
          </a:p>
        </p:txBody>
      </p:sp>
      <p:sp>
        <p:nvSpPr>
          <p:cNvPr id="8" name="テキスト ボックス 7"/>
          <p:cNvSpPr txBox="1"/>
          <p:nvPr/>
        </p:nvSpPr>
        <p:spPr>
          <a:xfrm>
            <a:off x="3143240" y="3571876"/>
            <a:ext cx="1214446" cy="307777"/>
          </a:xfrm>
          <a:prstGeom prst="rect">
            <a:avLst/>
          </a:prstGeom>
          <a:noFill/>
        </p:spPr>
        <p:txBody>
          <a:bodyPr wrap="square" rtlCol="0">
            <a:spAutoFit/>
          </a:bodyPr>
          <a:lstStyle/>
          <a:p>
            <a:r>
              <a:rPr kumimoji="1" lang="ja-JP" altLang="en-US" sz="1400" dirty="0" smtClean="0"/>
              <a:t>実質利子率</a:t>
            </a:r>
            <a:endParaRPr kumimoji="1" lang="ja-JP" altLang="en-US" sz="1400" dirty="0"/>
          </a:p>
        </p:txBody>
      </p:sp>
      <p:sp>
        <p:nvSpPr>
          <p:cNvPr id="9" name="テキスト ボックス 8"/>
          <p:cNvSpPr txBox="1"/>
          <p:nvPr/>
        </p:nvSpPr>
        <p:spPr>
          <a:xfrm>
            <a:off x="4786314" y="3571876"/>
            <a:ext cx="1143008" cy="307777"/>
          </a:xfrm>
          <a:prstGeom prst="rect">
            <a:avLst/>
          </a:prstGeom>
          <a:noFill/>
        </p:spPr>
        <p:txBody>
          <a:bodyPr wrap="square" rtlCol="0">
            <a:spAutoFit/>
          </a:bodyPr>
          <a:lstStyle/>
          <a:p>
            <a:r>
              <a:rPr kumimoji="1" lang="ja-JP" altLang="en-US" sz="1400" dirty="0" smtClean="0"/>
              <a:t>物価水準</a:t>
            </a:r>
            <a:endParaRPr kumimoji="1" lang="ja-JP" altLang="en-US" sz="1400" dirty="0"/>
          </a:p>
        </p:txBody>
      </p:sp>
      <p:sp>
        <p:nvSpPr>
          <p:cNvPr id="10" name="テキスト ボックス 9"/>
          <p:cNvSpPr txBox="1"/>
          <p:nvPr/>
        </p:nvSpPr>
        <p:spPr>
          <a:xfrm>
            <a:off x="3143240" y="4000504"/>
            <a:ext cx="3857652" cy="369332"/>
          </a:xfrm>
          <a:prstGeom prst="rect">
            <a:avLst/>
          </a:prstGeom>
          <a:noFill/>
          <a:ln>
            <a:solidFill>
              <a:schemeClr val="accent1"/>
            </a:solidFill>
          </a:ln>
        </p:spPr>
        <p:txBody>
          <a:bodyPr wrap="square" rtlCol="0">
            <a:spAutoFit/>
          </a:bodyPr>
          <a:lstStyle/>
          <a:p>
            <a:r>
              <a:rPr kumimoji="1" lang="ja-JP" altLang="en-US" dirty="0" smtClean="0"/>
              <a:t>変数；　</a:t>
            </a:r>
            <a:r>
              <a:rPr kumimoji="1" lang="en-US" altLang="ja-JP" dirty="0" smtClean="0"/>
              <a:t>Y</a:t>
            </a:r>
            <a:r>
              <a:rPr kumimoji="1" lang="ja-JP" altLang="en-US" dirty="0" smtClean="0"/>
              <a:t>　（実質国内総生産）</a:t>
            </a:r>
            <a:endParaRPr kumimoji="1" lang="ja-JP" altLang="en-US" dirty="0"/>
          </a:p>
        </p:txBody>
      </p:sp>
      <p:sp>
        <p:nvSpPr>
          <p:cNvPr id="11" name="テキスト ボックス 10"/>
          <p:cNvSpPr txBox="1"/>
          <p:nvPr/>
        </p:nvSpPr>
        <p:spPr>
          <a:xfrm>
            <a:off x="1571604" y="4643446"/>
            <a:ext cx="1071570" cy="369332"/>
          </a:xfrm>
          <a:prstGeom prst="rect">
            <a:avLst/>
          </a:prstGeom>
          <a:noFill/>
        </p:spPr>
        <p:txBody>
          <a:bodyPr wrap="square" rtlCol="0">
            <a:spAutoFit/>
          </a:bodyPr>
          <a:lstStyle/>
          <a:p>
            <a:r>
              <a:rPr kumimoji="1" lang="ja-JP" altLang="en-US" dirty="0" smtClean="0"/>
              <a:t>第</a:t>
            </a:r>
            <a:r>
              <a:rPr kumimoji="1" lang="en-US" altLang="ja-JP" dirty="0" smtClean="0"/>
              <a:t>2</a:t>
            </a:r>
            <a:r>
              <a:rPr kumimoji="1" lang="ja-JP" altLang="en-US" dirty="0" smtClean="0"/>
              <a:t>段階</a:t>
            </a:r>
            <a:endParaRPr kumimoji="1" lang="ja-JP" altLang="en-US" dirty="0"/>
          </a:p>
        </p:txBody>
      </p:sp>
      <p:sp>
        <p:nvSpPr>
          <p:cNvPr id="12" name="テキスト ボックス 11"/>
          <p:cNvSpPr txBox="1"/>
          <p:nvPr/>
        </p:nvSpPr>
        <p:spPr>
          <a:xfrm>
            <a:off x="3571868" y="4643446"/>
            <a:ext cx="2286016" cy="369332"/>
          </a:xfrm>
          <a:prstGeom prst="rect">
            <a:avLst/>
          </a:prstGeom>
          <a:noFill/>
        </p:spPr>
        <p:txBody>
          <a:bodyPr wrap="square" rtlCol="0">
            <a:spAutoFit/>
          </a:bodyPr>
          <a:lstStyle/>
          <a:p>
            <a:r>
              <a:rPr kumimoji="1" lang="en-US" altLang="ja-JP" dirty="0" smtClean="0"/>
              <a:t>P</a:t>
            </a:r>
            <a:r>
              <a:rPr kumimoji="1" lang="ja-JP" altLang="en-US" dirty="0" smtClean="0"/>
              <a:t>　　を一定のまま</a:t>
            </a:r>
            <a:endParaRPr kumimoji="1" lang="ja-JP" altLang="en-US" dirty="0"/>
          </a:p>
        </p:txBody>
      </p:sp>
      <p:sp>
        <p:nvSpPr>
          <p:cNvPr id="13" name="テキスト ボックス 12"/>
          <p:cNvSpPr txBox="1"/>
          <p:nvPr/>
        </p:nvSpPr>
        <p:spPr>
          <a:xfrm>
            <a:off x="3143240" y="5143512"/>
            <a:ext cx="3857652" cy="369332"/>
          </a:xfrm>
          <a:prstGeom prst="rect">
            <a:avLst/>
          </a:prstGeom>
          <a:noFill/>
          <a:ln>
            <a:solidFill>
              <a:schemeClr val="accent1"/>
            </a:solidFill>
          </a:ln>
        </p:spPr>
        <p:txBody>
          <a:bodyPr wrap="square" rtlCol="0">
            <a:spAutoFit/>
          </a:bodyPr>
          <a:lstStyle/>
          <a:p>
            <a:r>
              <a:rPr kumimoji="1" lang="ja-JP" altLang="en-US" dirty="0" smtClean="0"/>
              <a:t>変数；　</a:t>
            </a:r>
            <a:r>
              <a:rPr kumimoji="1" lang="en-US" altLang="ja-JP" dirty="0" smtClean="0"/>
              <a:t>Y</a:t>
            </a:r>
            <a:r>
              <a:rPr kumimoji="1" lang="ja-JP" altLang="en-US" dirty="0" smtClean="0"/>
              <a:t>　と　</a:t>
            </a:r>
            <a:r>
              <a:rPr kumimoji="1" lang="en-US" altLang="ja-JP" dirty="0" smtClean="0"/>
              <a:t>r</a:t>
            </a:r>
            <a:endParaRPr kumimoji="1" lang="ja-JP" altLang="en-US" dirty="0"/>
          </a:p>
        </p:txBody>
      </p:sp>
      <p:sp>
        <p:nvSpPr>
          <p:cNvPr id="14" name="テキスト ボックス 13"/>
          <p:cNvSpPr txBox="1"/>
          <p:nvPr/>
        </p:nvSpPr>
        <p:spPr>
          <a:xfrm>
            <a:off x="1571604" y="5929330"/>
            <a:ext cx="1143008" cy="369332"/>
          </a:xfrm>
          <a:prstGeom prst="rect">
            <a:avLst/>
          </a:prstGeom>
          <a:noFill/>
        </p:spPr>
        <p:txBody>
          <a:bodyPr wrap="square" rtlCol="0">
            <a:spAutoFit/>
          </a:bodyPr>
          <a:lstStyle/>
          <a:p>
            <a:r>
              <a:rPr kumimoji="1" lang="ja-JP" altLang="en-US" dirty="0" smtClean="0"/>
              <a:t>第</a:t>
            </a:r>
            <a:r>
              <a:rPr kumimoji="1" lang="en-US" altLang="ja-JP" dirty="0" smtClean="0"/>
              <a:t>3</a:t>
            </a:r>
            <a:r>
              <a:rPr kumimoji="1" lang="ja-JP" altLang="en-US" dirty="0" smtClean="0"/>
              <a:t>段階</a:t>
            </a:r>
            <a:endParaRPr kumimoji="1" lang="ja-JP" altLang="en-US" dirty="0"/>
          </a:p>
        </p:txBody>
      </p:sp>
      <p:sp>
        <p:nvSpPr>
          <p:cNvPr id="15" name="テキスト ボックス 14"/>
          <p:cNvSpPr txBox="1"/>
          <p:nvPr/>
        </p:nvSpPr>
        <p:spPr>
          <a:xfrm>
            <a:off x="3143240" y="6000768"/>
            <a:ext cx="3929090" cy="369332"/>
          </a:xfrm>
          <a:prstGeom prst="rect">
            <a:avLst/>
          </a:prstGeom>
          <a:noFill/>
          <a:ln>
            <a:solidFill>
              <a:schemeClr val="accent1"/>
            </a:solidFill>
          </a:ln>
        </p:spPr>
        <p:txBody>
          <a:bodyPr wrap="square" rtlCol="0">
            <a:spAutoFit/>
          </a:bodyPr>
          <a:lstStyle/>
          <a:p>
            <a:r>
              <a:rPr kumimoji="1" lang="ja-JP" altLang="en-US" dirty="0" smtClean="0"/>
              <a:t>変数；　</a:t>
            </a:r>
            <a:r>
              <a:rPr kumimoji="1" lang="en-US" altLang="ja-JP" dirty="0" smtClean="0"/>
              <a:t>Y</a:t>
            </a:r>
            <a:r>
              <a:rPr kumimoji="1" lang="ja-JP" altLang="en-US" dirty="0" smtClean="0"/>
              <a:t>　と　</a:t>
            </a:r>
            <a:r>
              <a:rPr kumimoji="1" lang="en-US" altLang="ja-JP" dirty="0" smtClean="0"/>
              <a:t>r</a:t>
            </a:r>
            <a:r>
              <a:rPr kumimoji="1" lang="ja-JP" altLang="en-US" dirty="0" smtClean="0"/>
              <a:t>　と　</a:t>
            </a:r>
            <a:r>
              <a:rPr kumimoji="1" lang="en-US" altLang="ja-JP" dirty="0" smtClean="0"/>
              <a:t>P</a:t>
            </a:r>
            <a:endParaRPr kumimoji="1" lang="ja-JP"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10.1</a:t>
            </a:r>
            <a:r>
              <a:rPr kumimoji="1" lang="ja-JP" altLang="en-US" dirty="0" smtClean="0"/>
              <a:t>　総需要</a:t>
            </a:r>
            <a:endParaRPr kumimoji="1" lang="ja-JP" altLang="en-US" dirty="0"/>
          </a:p>
        </p:txBody>
      </p:sp>
      <p:sp>
        <p:nvSpPr>
          <p:cNvPr id="3" name="コンテンツ プレースホルダ 2"/>
          <p:cNvSpPr>
            <a:spLocks noGrp="1"/>
          </p:cNvSpPr>
          <p:nvPr>
            <p:ph idx="1"/>
          </p:nvPr>
        </p:nvSpPr>
        <p:spPr>
          <a:xfrm>
            <a:off x="1435608" y="1447800"/>
            <a:ext cx="7498080" cy="552440"/>
          </a:xfrm>
        </p:spPr>
        <p:txBody>
          <a:bodyPr>
            <a:normAutofit lnSpcReduction="10000"/>
          </a:bodyPr>
          <a:lstStyle/>
          <a:p>
            <a:r>
              <a:rPr kumimoji="1" lang="ja-JP" altLang="en-US" dirty="0" smtClean="0"/>
              <a:t>短期の分析で注目する市場</a:t>
            </a:r>
            <a:endParaRPr kumimoji="1" lang="ja-JP" altLang="en-US" dirty="0"/>
          </a:p>
        </p:txBody>
      </p:sp>
      <p:sp>
        <p:nvSpPr>
          <p:cNvPr id="5" name="テキスト ボックス 4"/>
          <p:cNvSpPr txBox="1"/>
          <p:nvPr/>
        </p:nvSpPr>
        <p:spPr>
          <a:xfrm>
            <a:off x="1785918" y="2143116"/>
            <a:ext cx="3143272" cy="523220"/>
          </a:xfrm>
          <a:prstGeom prst="rect">
            <a:avLst/>
          </a:prstGeom>
          <a:solidFill>
            <a:schemeClr val="accent1"/>
          </a:solidFill>
        </p:spPr>
        <p:txBody>
          <a:bodyPr wrap="square" rtlCol="0">
            <a:spAutoFit/>
          </a:bodyPr>
          <a:lstStyle/>
          <a:p>
            <a:r>
              <a:rPr kumimoji="1" lang="ja-JP" altLang="en-US" sz="2800" dirty="0" smtClean="0"/>
              <a:t>財・サービス市場</a:t>
            </a:r>
            <a:endParaRPr kumimoji="1" lang="ja-JP" altLang="en-US" sz="2800" dirty="0"/>
          </a:p>
        </p:txBody>
      </p:sp>
      <p:sp>
        <p:nvSpPr>
          <p:cNvPr id="6" name="テキスト ボックス 5"/>
          <p:cNvSpPr txBox="1"/>
          <p:nvPr/>
        </p:nvSpPr>
        <p:spPr>
          <a:xfrm>
            <a:off x="5214942" y="2143116"/>
            <a:ext cx="1928826" cy="523220"/>
          </a:xfrm>
          <a:prstGeom prst="rect">
            <a:avLst/>
          </a:prstGeom>
          <a:solidFill>
            <a:schemeClr val="accent3">
              <a:lumMod val="60000"/>
              <a:lumOff val="40000"/>
            </a:schemeClr>
          </a:solidFill>
        </p:spPr>
        <p:txBody>
          <a:bodyPr wrap="square" rtlCol="0">
            <a:spAutoFit/>
          </a:bodyPr>
          <a:lstStyle/>
          <a:p>
            <a:r>
              <a:rPr kumimoji="1" lang="ja-JP" altLang="en-US" sz="2800" dirty="0" smtClean="0"/>
              <a:t>貨幣市場</a:t>
            </a:r>
            <a:endParaRPr kumimoji="1" lang="ja-JP" altLang="en-US" sz="2800" dirty="0"/>
          </a:p>
        </p:txBody>
      </p:sp>
      <p:sp>
        <p:nvSpPr>
          <p:cNvPr id="7" name="テキスト ボックス 6"/>
          <p:cNvSpPr txBox="1"/>
          <p:nvPr/>
        </p:nvSpPr>
        <p:spPr>
          <a:xfrm>
            <a:off x="1928794" y="2928934"/>
            <a:ext cx="5143536" cy="369332"/>
          </a:xfrm>
          <a:prstGeom prst="rect">
            <a:avLst/>
          </a:prstGeom>
          <a:noFill/>
        </p:spPr>
        <p:txBody>
          <a:bodyPr wrap="square" rtlCol="0">
            <a:spAutoFit/>
          </a:bodyPr>
          <a:lstStyle/>
          <a:p>
            <a:r>
              <a:rPr kumimoji="1" lang="ja-JP" altLang="en-US" dirty="0" smtClean="0"/>
              <a:t>この</a:t>
            </a:r>
            <a:r>
              <a:rPr kumimoji="1" lang="en-US" altLang="ja-JP" dirty="0" smtClean="0">
                <a:solidFill>
                  <a:srgbClr val="FF0000"/>
                </a:solidFill>
              </a:rPr>
              <a:t>2</a:t>
            </a:r>
            <a:r>
              <a:rPr kumimoji="1" lang="ja-JP" altLang="en-US" dirty="0" err="1" smtClean="0">
                <a:solidFill>
                  <a:srgbClr val="FF0000"/>
                </a:solidFill>
              </a:rPr>
              <a:t>つの</a:t>
            </a:r>
            <a:r>
              <a:rPr kumimoji="1" lang="ja-JP" altLang="en-US" dirty="0" smtClean="0">
                <a:solidFill>
                  <a:srgbClr val="FF0000"/>
                </a:solidFill>
              </a:rPr>
              <a:t>市場</a:t>
            </a:r>
            <a:r>
              <a:rPr kumimoji="1" lang="ja-JP" altLang="en-US" dirty="0" smtClean="0"/>
              <a:t>を分析するフレームワーク</a:t>
            </a:r>
            <a:endParaRPr kumimoji="1" lang="ja-JP" altLang="en-US" dirty="0"/>
          </a:p>
        </p:txBody>
      </p:sp>
      <p:sp>
        <p:nvSpPr>
          <p:cNvPr id="8" name="テキスト ボックス 7"/>
          <p:cNvSpPr txBox="1"/>
          <p:nvPr/>
        </p:nvSpPr>
        <p:spPr>
          <a:xfrm>
            <a:off x="3071802" y="3429000"/>
            <a:ext cx="3143272" cy="523220"/>
          </a:xfrm>
          <a:prstGeom prst="rect">
            <a:avLst/>
          </a:prstGeom>
          <a:noFill/>
          <a:ln>
            <a:solidFill>
              <a:schemeClr val="accent5">
                <a:lumMod val="60000"/>
                <a:lumOff val="40000"/>
              </a:schemeClr>
            </a:solidFill>
          </a:ln>
        </p:spPr>
        <p:txBody>
          <a:bodyPr wrap="square" rtlCol="0">
            <a:spAutoFit/>
          </a:bodyPr>
          <a:lstStyle/>
          <a:p>
            <a:r>
              <a:rPr kumimoji="1" lang="ja-JP" altLang="en-US" sz="2800" dirty="0" smtClean="0"/>
              <a:t>ＩＳ－ＬＭモデル</a:t>
            </a:r>
            <a:endParaRPr kumimoji="1" lang="ja-JP" altLang="en-US" sz="2800" dirty="0"/>
          </a:p>
        </p:txBody>
      </p:sp>
      <p:sp>
        <p:nvSpPr>
          <p:cNvPr id="9" name="テキスト ボックス 8"/>
          <p:cNvSpPr txBox="1"/>
          <p:nvPr/>
        </p:nvSpPr>
        <p:spPr>
          <a:xfrm>
            <a:off x="1571604" y="4071942"/>
            <a:ext cx="6286544" cy="923330"/>
          </a:xfrm>
          <a:prstGeom prst="rect">
            <a:avLst/>
          </a:prstGeom>
          <a:noFill/>
        </p:spPr>
        <p:txBody>
          <a:bodyPr wrap="square" rtlCol="0">
            <a:spAutoFit/>
          </a:bodyPr>
          <a:lstStyle/>
          <a:p>
            <a:r>
              <a:rPr kumimoji="1" lang="en-US" altLang="ja-JP" dirty="0" smtClean="0"/>
              <a:t>P(</a:t>
            </a:r>
            <a:r>
              <a:rPr kumimoji="1" lang="ja-JP" altLang="en-US" dirty="0" smtClean="0"/>
              <a:t>物価水準</a:t>
            </a:r>
            <a:r>
              <a:rPr kumimoji="1" lang="en-US" altLang="ja-JP" dirty="0" smtClean="0"/>
              <a:t>)</a:t>
            </a:r>
            <a:r>
              <a:rPr kumimoji="1" lang="ja-JP" altLang="en-US" dirty="0" smtClean="0"/>
              <a:t>を一定として，</a:t>
            </a:r>
            <a:r>
              <a:rPr kumimoji="1" lang="ja-JP" altLang="en-US" dirty="0" smtClean="0">
                <a:solidFill>
                  <a:schemeClr val="accent1"/>
                </a:solidFill>
              </a:rPr>
              <a:t>財・サービス市場</a:t>
            </a:r>
            <a:r>
              <a:rPr kumimoji="1" lang="ja-JP" altLang="en-US" dirty="0" smtClean="0"/>
              <a:t>の需要と供給が一致するような</a:t>
            </a:r>
            <a:r>
              <a:rPr kumimoji="1" lang="en-US" altLang="ja-JP" dirty="0" smtClean="0"/>
              <a:t>Y</a:t>
            </a:r>
            <a:r>
              <a:rPr kumimoji="1" lang="ja-JP" altLang="en-US" dirty="0" smtClean="0"/>
              <a:t>（国内総生産）とｒ（実質利子率）の関係</a:t>
            </a:r>
            <a:endParaRPr kumimoji="1" lang="ja-JP" altLang="en-US" dirty="0"/>
          </a:p>
        </p:txBody>
      </p:sp>
      <p:sp>
        <p:nvSpPr>
          <p:cNvPr id="10" name="テキスト ボックス 9"/>
          <p:cNvSpPr txBox="1"/>
          <p:nvPr/>
        </p:nvSpPr>
        <p:spPr>
          <a:xfrm>
            <a:off x="1643042" y="5143512"/>
            <a:ext cx="6286544" cy="646331"/>
          </a:xfrm>
          <a:prstGeom prst="rect">
            <a:avLst/>
          </a:prstGeom>
          <a:noFill/>
        </p:spPr>
        <p:txBody>
          <a:bodyPr wrap="square" rtlCol="0">
            <a:spAutoFit/>
          </a:bodyPr>
          <a:lstStyle/>
          <a:p>
            <a:r>
              <a:rPr kumimoji="1" lang="en-US" altLang="ja-JP" dirty="0" smtClean="0"/>
              <a:t>P(</a:t>
            </a:r>
            <a:r>
              <a:rPr kumimoji="1" lang="ja-JP" altLang="en-US" dirty="0" smtClean="0"/>
              <a:t>物価水準</a:t>
            </a:r>
            <a:r>
              <a:rPr kumimoji="1" lang="en-US" altLang="ja-JP" dirty="0" smtClean="0"/>
              <a:t>)</a:t>
            </a:r>
            <a:r>
              <a:rPr kumimoji="1" lang="ja-JP" altLang="en-US" dirty="0" smtClean="0"/>
              <a:t>を一定として，</a:t>
            </a:r>
            <a:r>
              <a:rPr kumimoji="1" lang="ja-JP" altLang="en-US" dirty="0" smtClean="0">
                <a:solidFill>
                  <a:schemeClr val="accent3">
                    <a:lumMod val="60000"/>
                    <a:lumOff val="40000"/>
                  </a:schemeClr>
                </a:solidFill>
              </a:rPr>
              <a:t>貨幣市場</a:t>
            </a:r>
            <a:r>
              <a:rPr kumimoji="1" lang="ja-JP" altLang="en-US" dirty="0" smtClean="0"/>
              <a:t>の需要と供給が一致するような</a:t>
            </a:r>
            <a:r>
              <a:rPr kumimoji="1" lang="en-US" altLang="ja-JP" dirty="0" smtClean="0"/>
              <a:t>Y</a:t>
            </a:r>
            <a:r>
              <a:rPr kumimoji="1" lang="ja-JP" altLang="en-US" dirty="0" smtClean="0"/>
              <a:t>（国内総生産）とｒ（実質利子率）の関係</a:t>
            </a:r>
            <a:endParaRPr kumimoji="1" lang="ja-JP" altLang="en-US" dirty="0"/>
          </a:p>
        </p:txBody>
      </p:sp>
      <p:sp>
        <p:nvSpPr>
          <p:cNvPr id="11" name="テキスト ボックス 10"/>
          <p:cNvSpPr txBox="1"/>
          <p:nvPr/>
        </p:nvSpPr>
        <p:spPr>
          <a:xfrm>
            <a:off x="6286512" y="4714884"/>
            <a:ext cx="1143008" cy="369332"/>
          </a:xfrm>
          <a:prstGeom prst="rect">
            <a:avLst/>
          </a:prstGeom>
          <a:solidFill>
            <a:schemeClr val="accent1"/>
          </a:solidFill>
        </p:spPr>
        <p:txBody>
          <a:bodyPr wrap="square" rtlCol="0">
            <a:spAutoFit/>
          </a:bodyPr>
          <a:lstStyle/>
          <a:p>
            <a:r>
              <a:rPr kumimoji="1" lang="ja-JP" altLang="en-US" dirty="0" smtClean="0"/>
              <a:t>ＩＳ曲線</a:t>
            </a:r>
            <a:endParaRPr kumimoji="1" lang="ja-JP" altLang="en-US" dirty="0"/>
          </a:p>
        </p:txBody>
      </p:sp>
      <p:sp>
        <p:nvSpPr>
          <p:cNvPr id="12" name="テキスト ボックス 11"/>
          <p:cNvSpPr txBox="1"/>
          <p:nvPr/>
        </p:nvSpPr>
        <p:spPr>
          <a:xfrm>
            <a:off x="6286512" y="5929330"/>
            <a:ext cx="1143008" cy="369332"/>
          </a:xfrm>
          <a:prstGeom prst="rect">
            <a:avLst/>
          </a:prstGeom>
          <a:solidFill>
            <a:schemeClr val="accent3">
              <a:lumMod val="60000"/>
              <a:lumOff val="40000"/>
            </a:schemeClr>
          </a:solidFill>
        </p:spPr>
        <p:txBody>
          <a:bodyPr wrap="square" rtlCol="0">
            <a:spAutoFit/>
          </a:bodyPr>
          <a:lstStyle/>
          <a:p>
            <a:r>
              <a:rPr kumimoji="1" lang="ja-JP" altLang="en-US" dirty="0" smtClean="0"/>
              <a:t>ＬＭ曲線</a:t>
            </a:r>
            <a:endParaRPr kumimoji="1" lang="ja-JP" altLang="en-US" dirty="0"/>
          </a:p>
        </p:txBody>
      </p:sp>
      <p:sp>
        <p:nvSpPr>
          <p:cNvPr id="13" name="テキスト ボックス 12"/>
          <p:cNvSpPr txBox="1"/>
          <p:nvPr/>
        </p:nvSpPr>
        <p:spPr>
          <a:xfrm>
            <a:off x="1500166" y="6072206"/>
            <a:ext cx="2357454" cy="369332"/>
          </a:xfrm>
          <a:prstGeom prst="rect">
            <a:avLst/>
          </a:prstGeom>
          <a:noFill/>
          <a:ln>
            <a:solidFill>
              <a:schemeClr val="tx1"/>
            </a:solidFill>
          </a:ln>
        </p:spPr>
        <p:txBody>
          <a:bodyPr wrap="square" rtlCol="0">
            <a:spAutoFit/>
          </a:bodyPr>
          <a:lstStyle/>
          <a:p>
            <a:r>
              <a:rPr kumimoji="1" lang="ja-JP" altLang="en-US" dirty="0" smtClean="0"/>
              <a:t>ここまでで第</a:t>
            </a:r>
            <a:r>
              <a:rPr kumimoji="1" lang="en-US" altLang="ja-JP" dirty="0" smtClean="0"/>
              <a:t>2</a:t>
            </a:r>
            <a:r>
              <a:rPr kumimoji="1" lang="ja-JP" altLang="en-US" dirty="0" smtClean="0"/>
              <a:t>段階</a:t>
            </a:r>
            <a:endParaRPr kumimoji="1"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10.1</a:t>
            </a:r>
            <a:r>
              <a:rPr kumimoji="1" lang="ja-JP" altLang="en-US" dirty="0" smtClean="0"/>
              <a:t>　総需要</a:t>
            </a:r>
            <a:endParaRPr kumimoji="1" lang="ja-JP" altLang="en-US" dirty="0"/>
          </a:p>
        </p:txBody>
      </p:sp>
      <p:sp>
        <p:nvSpPr>
          <p:cNvPr id="4" name="テキスト ボックス 3"/>
          <p:cNvSpPr txBox="1"/>
          <p:nvPr/>
        </p:nvSpPr>
        <p:spPr>
          <a:xfrm>
            <a:off x="1500166" y="2000240"/>
            <a:ext cx="2143140" cy="369332"/>
          </a:xfrm>
          <a:prstGeom prst="rect">
            <a:avLst/>
          </a:prstGeom>
          <a:solidFill>
            <a:schemeClr val="accent1"/>
          </a:solidFill>
          <a:ln>
            <a:solidFill>
              <a:schemeClr val="accent1"/>
            </a:solidFill>
          </a:ln>
        </p:spPr>
        <p:txBody>
          <a:bodyPr wrap="square" rtlCol="0">
            <a:spAutoFit/>
          </a:bodyPr>
          <a:lstStyle/>
          <a:p>
            <a:r>
              <a:rPr kumimoji="1" lang="ja-JP" altLang="en-US" dirty="0" smtClean="0"/>
              <a:t>財・サービス市場</a:t>
            </a:r>
            <a:endParaRPr kumimoji="1" lang="ja-JP" altLang="en-US" dirty="0"/>
          </a:p>
        </p:txBody>
      </p:sp>
      <p:sp>
        <p:nvSpPr>
          <p:cNvPr id="5" name="テキスト ボックス 4"/>
          <p:cNvSpPr txBox="1"/>
          <p:nvPr/>
        </p:nvSpPr>
        <p:spPr>
          <a:xfrm>
            <a:off x="3786182" y="2000240"/>
            <a:ext cx="500066" cy="369332"/>
          </a:xfrm>
          <a:prstGeom prst="rect">
            <a:avLst/>
          </a:prstGeom>
          <a:noFill/>
        </p:spPr>
        <p:txBody>
          <a:bodyPr wrap="square" rtlCol="0">
            <a:spAutoFit/>
          </a:bodyPr>
          <a:lstStyle/>
          <a:p>
            <a:r>
              <a:rPr kumimoji="1" lang="ja-JP" altLang="en-US" dirty="0" smtClean="0"/>
              <a:t>と</a:t>
            </a:r>
            <a:endParaRPr kumimoji="1" lang="ja-JP" altLang="en-US" dirty="0"/>
          </a:p>
        </p:txBody>
      </p:sp>
      <p:sp>
        <p:nvSpPr>
          <p:cNvPr id="6" name="テキスト ボックス 5"/>
          <p:cNvSpPr txBox="1"/>
          <p:nvPr/>
        </p:nvSpPr>
        <p:spPr>
          <a:xfrm>
            <a:off x="4429124" y="2000240"/>
            <a:ext cx="1143008" cy="369332"/>
          </a:xfrm>
          <a:prstGeom prst="rect">
            <a:avLst/>
          </a:prstGeom>
          <a:solidFill>
            <a:schemeClr val="accent3">
              <a:lumMod val="40000"/>
              <a:lumOff val="60000"/>
            </a:schemeClr>
          </a:solidFill>
          <a:ln>
            <a:solidFill>
              <a:schemeClr val="accent3">
                <a:lumMod val="60000"/>
                <a:lumOff val="40000"/>
              </a:schemeClr>
            </a:solidFill>
          </a:ln>
        </p:spPr>
        <p:txBody>
          <a:bodyPr wrap="square" rtlCol="0">
            <a:spAutoFit/>
          </a:bodyPr>
          <a:lstStyle/>
          <a:p>
            <a:r>
              <a:rPr kumimoji="1" lang="ja-JP" altLang="en-US" dirty="0" smtClean="0"/>
              <a:t>貨幣市場</a:t>
            </a:r>
            <a:endParaRPr kumimoji="1" lang="ja-JP" altLang="en-US" dirty="0"/>
          </a:p>
        </p:txBody>
      </p:sp>
      <p:sp>
        <p:nvSpPr>
          <p:cNvPr id="7" name="テキスト ボックス 6"/>
          <p:cNvSpPr txBox="1"/>
          <p:nvPr/>
        </p:nvSpPr>
        <p:spPr>
          <a:xfrm>
            <a:off x="5857884" y="2000240"/>
            <a:ext cx="2714644" cy="369332"/>
          </a:xfrm>
          <a:prstGeom prst="rect">
            <a:avLst/>
          </a:prstGeom>
          <a:noFill/>
        </p:spPr>
        <p:txBody>
          <a:bodyPr wrap="square" rtlCol="0">
            <a:spAutoFit/>
          </a:bodyPr>
          <a:lstStyle/>
          <a:p>
            <a:r>
              <a:rPr kumimoji="1" lang="ja-JP" altLang="en-US" dirty="0" smtClean="0"/>
              <a:t>が同時に均衡するような</a:t>
            </a:r>
            <a:endParaRPr kumimoji="1" lang="ja-JP" altLang="en-US" dirty="0"/>
          </a:p>
        </p:txBody>
      </p:sp>
      <p:sp>
        <p:nvSpPr>
          <p:cNvPr id="8" name="テキスト ボックス 7"/>
          <p:cNvSpPr txBox="1"/>
          <p:nvPr/>
        </p:nvSpPr>
        <p:spPr>
          <a:xfrm>
            <a:off x="1571604" y="2643182"/>
            <a:ext cx="2000264" cy="369332"/>
          </a:xfrm>
          <a:prstGeom prst="rect">
            <a:avLst/>
          </a:prstGeom>
          <a:noFill/>
        </p:spPr>
        <p:txBody>
          <a:bodyPr wrap="square" rtlCol="0">
            <a:spAutoFit/>
          </a:bodyPr>
          <a:lstStyle/>
          <a:p>
            <a:r>
              <a:rPr kumimoji="1" lang="ja-JP" altLang="en-US" dirty="0" smtClean="0"/>
              <a:t>Ｙ</a:t>
            </a:r>
            <a:r>
              <a:rPr kumimoji="1" lang="en-US" altLang="ja-JP" dirty="0" smtClean="0"/>
              <a:t>(</a:t>
            </a:r>
            <a:r>
              <a:rPr kumimoji="1" lang="ja-JP" altLang="en-US" dirty="0" smtClean="0"/>
              <a:t>国内総生産</a:t>
            </a:r>
            <a:r>
              <a:rPr kumimoji="1" lang="en-US" altLang="ja-JP" dirty="0" smtClean="0"/>
              <a:t>)</a:t>
            </a:r>
            <a:endParaRPr kumimoji="1" lang="ja-JP" altLang="en-US" dirty="0"/>
          </a:p>
        </p:txBody>
      </p:sp>
      <p:sp>
        <p:nvSpPr>
          <p:cNvPr id="9" name="テキスト ボックス 8"/>
          <p:cNvSpPr txBox="1"/>
          <p:nvPr/>
        </p:nvSpPr>
        <p:spPr>
          <a:xfrm>
            <a:off x="3357554" y="2643182"/>
            <a:ext cx="500066" cy="369332"/>
          </a:xfrm>
          <a:prstGeom prst="rect">
            <a:avLst/>
          </a:prstGeom>
          <a:noFill/>
        </p:spPr>
        <p:txBody>
          <a:bodyPr wrap="square" rtlCol="0">
            <a:spAutoFit/>
          </a:bodyPr>
          <a:lstStyle/>
          <a:p>
            <a:r>
              <a:rPr kumimoji="1" lang="ja-JP" altLang="en-US" dirty="0" smtClean="0"/>
              <a:t>と</a:t>
            </a:r>
            <a:endParaRPr kumimoji="1" lang="ja-JP" altLang="en-US" dirty="0"/>
          </a:p>
        </p:txBody>
      </p:sp>
      <p:sp>
        <p:nvSpPr>
          <p:cNvPr id="10" name="テキスト ボックス 9"/>
          <p:cNvSpPr txBox="1"/>
          <p:nvPr/>
        </p:nvSpPr>
        <p:spPr>
          <a:xfrm>
            <a:off x="3857620" y="2643182"/>
            <a:ext cx="2428892" cy="369332"/>
          </a:xfrm>
          <a:prstGeom prst="rect">
            <a:avLst/>
          </a:prstGeom>
          <a:noFill/>
        </p:spPr>
        <p:txBody>
          <a:bodyPr wrap="square" rtlCol="0">
            <a:spAutoFit/>
          </a:bodyPr>
          <a:lstStyle/>
          <a:p>
            <a:r>
              <a:rPr kumimoji="1" lang="ja-JP" altLang="en-US" dirty="0" smtClean="0"/>
              <a:t>Ｐ</a:t>
            </a:r>
            <a:r>
              <a:rPr kumimoji="1" lang="en-US" altLang="ja-JP" dirty="0" smtClean="0"/>
              <a:t>(</a:t>
            </a:r>
            <a:r>
              <a:rPr kumimoji="1" lang="ja-JP" altLang="en-US" dirty="0" smtClean="0"/>
              <a:t>物価水準</a:t>
            </a:r>
            <a:r>
              <a:rPr kumimoji="1" lang="en-US" altLang="ja-JP" dirty="0" smtClean="0"/>
              <a:t>)</a:t>
            </a:r>
            <a:r>
              <a:rPr kumimoji="1" lang="ja-JP" altLang="en-US" dirty="0" smtClean="0"/>
              <a:t>の関係</a:t>
            </a:r>
            <a:endParaRPr kumimoji="1" lang="ja-JP" altLang="en-US" dirty="0"/>
          </a:p>
        </p:txBody>
      </p:sp>
      <p:sp>
        <p:nvSpPr>
          <p:cNvPr id="11" name="テキスト ボックス 10"/>
          <p:cNvSpPr txBox="1"/>
          <p:nvPr/>
        </p:nvSpPr>
        <p:spPr>
          <a:xfrm>
            <a:off x="6286512" y="2643182"/>
            <a:ext cx="1500198" cy="369332"/>
          </a:xfrm>
          <a:prstGeom prst="rect">
            <a:avLst/>
          </a:prstGeom>
          <a:solidFill>
            <a:srgbClr val="9B43DD"/>
          </a:solidFill>
        </p:spPr>
        <p:txBody>
          <a:bodyPr wrap="square" rtlCol="0">
            <a:spAutoFit/>
          </a:bodyPr>
          <a:lstStyle/>
          <a:p>
            <a:r>
              <a:rPr kumimoji="1" lang="ja-JP" altLang="en-US" dirty="0" smtClean="0">
                <a:solidFill>
                  <a:schemeClr val="bg1">
                    <a:lumMod val="95000"/>
                  </a:schemeClr>
                </a:solidFill>
              </a:rPr>
              <a:t>総需要曲線</a:t>
            </a:r>
            <a:endParaRPr kumimoji="1" lang="ja-JP" altLang="en-US" dirty="0">
              <a:solidFill>
                <a:schemeClr val="bg1">
                  <a:lumMod val="95000"/>
                </a:schemeClr>
              </a:solidFill>
            </a:endParaRPr>
          </a:p>
        </p:txBody>
      </p:sp>
      <p:sp>
        <p:nvSpPr>
          <p:cNvPr id="12" name="テキスト ボックス 11"/>
          <p:cNvSpPr txBox="1"/>
          <p:nvPr/>
        </p:nvSpPr>
        <p:spPr>
          <a:xfrm>
            <a:off x="1214414" y="1428736"/>
            <a:ext cx="1857388" cy="369332"/>
          </a:xfrm>
          <a:prstGeom prst="rect">
            <a:avLst/>
          </a:prstGeom>
          <a:noFill/>
        </p:spPr>
        <p:txBody>
          <a:bodyPr wrap="square" rtlCol="0">
            <a:spAutoFit/>
          </a:bodyPr>
          <a:lstStyle/>
          <a:p>
            <a:r>
              <a:rPr kumimoji="1" lang="ja-JP" altLang="en-US" dirty="0" smtClean="0"/>
              <a:t>第</a:t>
            </a:r>
            <a:r>
              <a:rPr kumimoji="1" lang="en-US" altLang="ja-JP" dirty="0" smtClean="0"/>
              <a:t>3</a:t>
            </a:r>
            <a:r>
              <a:rPr kumimoji="1" lang="ja-JP" altLang="en-US" dirty="0" smtClean="0"/>
              <a:t>段階では</a:t>
            </a:r>
            <a:endParaRPr kumimoji="1" lang="ja-JP" altLang="en-US" dirty="0"/>
          </a:p>
        </p:txBody>
      </p:sp>
      <p:cxnSp>
        <p:nvCxnSpPr>
          <p:cNvPr id="14" name="直線矢印コネクタ 13"/>
          <p:cNvCxnSpPr/>
          <p:nvPr/>
        </p:nvCxnSpPr>
        <p:spPr>
          <a:xfrm>
            <a:off x="1571604" y="6143644"/>
            <a:ext cx="307183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rot="5400000" flipH="1" flipV="1">
            <a:off x="178563" y="4750603"/>
            <a:ext cx="278608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786314" y="5929330"/>
            <a:ext cx="500066" cy="369332"/>
          </a:xfrm>
          <a:prstGeom prst="rect">
            <a:avLst/>
          </a:prstGeom>
          <a:noFill/>
        </p:spPr>
        <p:txBody>
          <a:bodyPr wrap="square" rtlCol="0">
            <a:spAutoFit/>
          </a:bodyPr>
          <a:lstStyle/>
          <a:p>
            <a:r>
              <a:rPr kumimoji="1" lang="ja-JP" altLang="en-US" dirty="0" smtClean="0"/>
              <a:t>Ｙ</a:t>
            </a:r>
            <a:endParaRPr kumimoji="1" lang="ja-JP" altLang="en-US" dirty="0"/>
          </a:p>
        </p:txBody>
      </p:sp>
      <p:sp>
        <p:nvSpPr>
          <p:cNvPr id="19" name="テキスト ボックス 18"/>
          <p:cNvSpPr txBox="1"/>
          <p:nvPr/>
        </p:nvSpPr>
        <p:spPr>
          <a:xfrm>
            <a:off x="1142976" y="3071810"/>
            <a:ext cx="357190" cy="369332"/>
          </a:xfrm>
          <a:prstGeom prst="rect">
            <a:avLst/>
          </a:prstGeom>
          <a:noFill/>
        </p:spPr>
        <p:txBody>
          <a:bodyPr wrap="square" rtlCol="0">
            <a:spAutoFit/>
          </a:bodyPr>
          <a:lstStyle/>
          <a:p>
            <a:r>
              <a:rPr kumimoji="1" lang="ja-JP" altLang="en-US" dirty="0" smtClean="0"/>
              <a:t>Ｐ</a:t>
            </a:r>
            <a:endParaRPr kumimoji="1" lang="ja-JP" altLang="en-US" dirty="0"/>
          </a:p>
        </p:txBody>
      </p:sp>
      <p:cxnSp>
        <p:nvCxnSpPr>
          <p:cNvPr id="21" name="直線コネクタ 20"/>
          <p:cNvCxnSpPr/>
          <p:nvPr/>
        </p:nvCxnSpPr>
        <p:spPr>
          <a:xfrm>
            <a:off x="1857356" y="3714752"/>
            <a:ext cx="2357454" cy="2214578"/>
          </a:xfrm>
          <a:prstGeom prst="line">
            <a:avLst/>
          </a:prstGeom>
        </p:spPr>
        <p:style>
          <a:lnRef idx="3">
            <a:schemeClr val="dk1"/>
          </a:lnRef>
          <a:fillRef idx="0">
            <a:schemeClr val="dk1"/>
          </a:fillRef>
          <a:effectRef idx="2">
            <a:schemeClr val="dk1"/>
          </a:effectRef>
          <a:fontRef idx="minor">
            <a:schemeClr val="tx1"/>
          </a:fontRef>
        </p:style>
      </p:cxnSp>
      <p:sp>
        <p:nvSpPr>
          <p:cNvPr id="23" name="テキスト ボックス 22"/>
          <p:cNvSpPr txBox="1"/>
          <p:nvPr/>
        </p:nvSpPr>
        <p:spPr>
          <a:xfrm>
            <a:off x="4143372" y="5286388"/>
            <a:ext cx="1500198" cy="369332"/>
          </a:xfrm>
          <a:prstGeom prst="rect">
            <a:avLst/>
          </a:prstGeom>
          <a:solidFill>
            <a:srgbClr val="9B43DD"/>
          </a:solidFill>
        </p:spPr>
        <p:txBody>
          <a:bodyPr wrap="square" rtlCol="0">
            <a:spAutoFit/>
          </a:bodyPr>
          <a:lstStyle/>
          <a:p>
            <a:r>
              <a:rPr kumimoji="1" lang="ja-JP" altLang="en-US" dirty="0" smtClean="0">
                <a:solidFill>
                  <a:schemeClr val="bg1">
                    <a:lumMod val="95000"/>
                  </a:schemeClr>
                </a:solidFill>
              </a:rPr>
              <a:t>総需要曲線</a:t>
            </a:r>
            <a:endParaRPr kumimoji="1" lang="ja-JP" altLang="en-US" dirty="0">
              <a:solidFill>
                <a:schemeClr val="bg1">
                  <a:lumMod val="9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正方形/長方形 34"/>
          <p:cNvSpPr/>
          <p:nvPr/>
        </p:nvSpPr>
        <p:spPr>
          <a:xfrm>
            <a:off x="1142976" y="1357298"/>
            <a:ext cx="2428892"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7643834" y="1714488"/>
            <a:ext cx="1285884" cy="1428760"/>
          </a:xfrm>
          <a:prstGeom prst="rect">
            <a:avLst/>
          </a:prstGeom>
          <a:solidFill>
            <a:schemeClr val="accent1">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36" name="図表 35"/>
          <p:cNvGraphicFramePr/>
          <p:nvPr/>
        </p:nvGraphicFramePr>
        <p:xfrm>
          <a:off x="1435608" y="274638"/>
          <a:ext cx="7498080" cy="868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テキスト ボックス 3"/>
          <p:cNvSpPr txBox="1"/>
          <p:nvPr/>
        </p:nvSpPr>
        <p:spPr>
          <a:xfrm>
            <a:off x="1142976" y="1643050"/>
            <a:ext cx="2357454" cy="400110"/>
          </a:xfrm>
          <a:prstGeom prst="rect">
            <a:avLst/>
          </a:prstGeom>
          <a:solidFill>
            <a:schemeClr val="accent1"/>
          </a:solidFill>
        </p:spPr>
        <p:txBody>
          <a:bodyPr wrap="square" rtlCol="0">
            <a:spAutoFit/>
          </a:bodyPr>
          <a:lstStyle/>
          <a:p>
            <a:r>
              <a:rPr kumimoji="1" lang="ja-JP" altLang="en-US" sz="2000" dirty="0" smtClean="0"/>
              <a:t>財・サービス市場</a:t>
            </a:r>
            <a:endParaRPr kumimoji="1" lang="ja-JP" altLang="en-US" sz="2000" dirty="0"/>
          </a:p>
        </p:txBody>
      </p:sp>
      <p:sp>
        <p:nvSpPr>
          <p:cNvPr id="5" name="テキスト ボックス 4"/>
          <p:cNvSpPr txBox="1"/>
          <p:nvPr/>
        </p:nvSpPr>
        <p:spPr>
          <a:xfrm>
            <a:off x="3714744" y="1857364"/>
            <a:ext cx="642942" cy="36933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kumimoji="1" lang="ja-JP" altLang="en-US" dirty="0" smtClean="0"/>
              <a:t>家計</a:t>
            </a:r>
            <a:endParaRPr kumimoji="1" lang="ja-JP" altLang="en-US" dirty="0"/>
          </a:p>
        </p:txBody>
      </p:sp>
      <p:sp>
        <p:nvSpPr>
          <p:cNvPr id="6" name="テキスト ボックス 5"/>
          <p:cNvSpPr txBox="1"/>
          <p:nvPr/>
        </p:nvSpPr>
        <p:spPr>
          <a:xfrm>
            <a:off x="4857752" y="1857364"/>
            <a:ext cx="714380" cy="36933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kumimoji="1" lang="ja-JP" altLang="en-US" dirty="0" smtClean="0"/>
              <a:t>企業</a:t>
            </a:r>
            <a:endParaRPr kumimoji="1" lang="ja-JP" altLang="en-US" dirty="0"/>
          </a:p>
        </p:txBody>
      </p:sp>
      <p:sp>
        <p:nvSpPr>
          <p:cNvPr id="7" name="テキスト ボックス 6"/>
          <p:cNvSpPr txBox="1"/>
          <p:nvPr/>
        </p:nvSpPr>
        <p:spPr>
          <a:xfrm>
            <a:off x="6143636" y="1857364"/>
            <a:ext cx="642942" cy="369332"/>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kumimoji="1" lang="ja-JP" altLang="en-US" dirty="0" smtClean="0"/>
              <a:t>政府</a:t>
            </a:r>
            <a:endParaRPr kumimoji="1" lang="ja-JP" altLang="en-US" dirty="0"/>
          </a:p>
        </p:txBody>
      </p:sp>
      <p:sp>
        <p:nvSpPr>
          <p:cNvPr id="8" name="テキスト ボックス 7"/>
          <p:cNvSpPr txBox="1"/>
          <p:nvPr/>
        </p:nvSpPr>
        <p:spPr>
          <a:xfrm>
            <a:off x="7715272" y="1857364"/>
            <a:ext cx="642942" cy="369332"/>
          </a:xfrm>
          <a:prstGeom prst="rect">
            <a:avLst/>
          </a:prstGeom>
          <a:noFill/>
          <a:ln>
            <a:solidFill>
              <a:schemeClr val="tx1"/>
            </a:solidFill>
          </a:ln>
        </p:spPr>
        <p:txBody>
          <a:bodyPr wrap="square" rtlCol="0">
            <a:spAutoFit/>
          </a:bodyPr>
          <a:lstStyle/>
          <a:p>
            <a:r>
              <a:rPr kumimoji="1" lang="ja-JP" altLang="en-US" dirty="0" smtClean="0"/>
              <a:t>海外</a:t>
            </a:r>
            <a:endParaRPr kumimoji="1" lang="ja-JP" altLang="en-US" dirty="0"/>
          </a:p>
        </p:txBody>
      </p:sp>
      <p:sp>
        <p:nvSpPr>
          <p:cNvPr id="9" name="テキスト ボックス 8"/>
          <p:cNvSpPr txBox="1"/>
          <p:nvPr/>
        </p:nvSpPr>
        <p:spPr>
          <a:xfrm>
            <a:off x="1928794" y="2571744"/>
            <a:ext cx="1071570" cy="369332"/>
          </a:xfrm>
          <a:prstGeom prst="rect">
            <a:avLst/>
          </a:prstGeom>
          <a:noFill/>
        </p:spPr>
        <p:txBody>
          <a:bodyPr wrap="square" rtlCol="0">
            <a:spAutoFit/>
          </a:bodyPr>
          <a:lstStyle/>
          <a:p>
            <a:r>
              <a:rPr kumimoji="1" lang="ja-JP" altLang="en-US" dirty="0" smtClean="0">
                <a:solidFill>
                  <a:schemeClr val="accent3"/>
                </a:solidFill>
              </a:rPr>
              <a:t>総需要</a:t>
            </a:r>
            <a:endParaRPr kumimoji="1" lang="ja-JP" altLang="en-US" dirty="0">
              <a:solidFill>
                <a:schemeClr val="accent3"/>
              </a:solidFill>
            </a:endParaRPr>
          </a:p>
        </p:txBody>
      </p:sp>
      <p:sp>
        <p:nvSpPr>
          <p:cNvPr id="10" name="テキスト ボックス 9"/>
          <p:cNvSpPr txBox="1"/>
          <p:nvPr/>
        </p:nvSpPr>
        <p:spPr>
          <a:xfrm>
            <a:off x="3143240" y="2571744"/>
            <a:ext cx="428628"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1" name="テキスト ボックス 10"/>
          <p:cNvSpPr txBox="1"/>
          <p:nvPr/>
        </p:nvSpPr>
        <p:spPr>
          <a:xfrm>
            <a:off x="3714744" y="2571744"/>
            <a:ext cx="642942" cy="369332"/>
          </a:xfrm>
          <a:prstGeom prst="rect">
            <a:avLst/>
          </a:prstGeom>
          <a:solidFill>
            <a:srgbClr val="FF0000">
              <a:alpha val="36863"/>
            </a:srgbClr>
          </a:solidFill>
          <a:ln>
            <a:solidFill>
              <a:schemeClr val="tx1"/>
            </a:solidFill>
          </a:ln>
        </p:spPr>
        <p:txBody>
          <a:bodyPr wrap="square" rtlCol="0">
            <a:spAutoFit/>
          </a:bodyPr>
          <a:lstStyle/>
          <a:p>
            <a:r>
              <a:rPr kumimoji="1" lang="ja-JP" altLang="en-US" dirty="0" smtClean="0"/>
              <a:t>消費</a:t>
            </a:r>
            <a:endParaRPr kumimoji="1" lang="ja-JP" altLang="en-US" dirty="0"/>
          </a:p>
        </p:txBody>
      </p:sp>
      <p:sp>
        <p:nvSpPr>
          <p:cNvPr id="12" name="テキスト ボックス 11"/>
          <p:cNvSpPr txBox="1"/>
          <p:nvPr/>
        </p:nvSpPr>
        <p:spPr>
          <a:xfrm>
            <a:off x="4429124" y="2571744"/>
            <a:ext cx="357190"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3" name="テキスト ボックス 12"/>
          <p:cNvSpPr txBox="1"/>
          <p:nvPr/>
        </p:nvSpPr>
        <p:spPr>
          <a:xfrm>
            <a:off x="4929190" y="2571744"/>
            <a:ext cx="642942" cy="369332"/>
          </a:xfrm>
          <a:prstGeom prst="rect">
            <a:avLst/>
          </a:prstGeom>
          <a:solidFill>
            <a:srgbClr val="3333CC">
              <a:alpha val="63137"/>
            </a:srgbClr>
          </a:solidFill>
          <a:ln>
            <a:solidFill>
              <a:schemeClr val="tx1"/>
            </a:solidFill>
          </a:ln>
        </p:spPr>
        <p:txBody>
          <a:bodyPr wrap="square" rtlCol="0">
            <a:spAutoFit/>
          </a:bodyPr>
          <a:lstStyle/>
          <a:p>
            <a:r>
              <a:rPr kumimoji="1" lang="ja-JP" altLang="en-US" dirty="0" smtClean="0"/>
              <a:t>投資</a:t>
            </a:r>
            <a:endParaRPr kumimoji="1" lang="ja-JP" altLang="en-US" dirty="0"/>
          </a:p>
        </p:txBody>
      </p:sp>
      <p:sp>
        <p:nvSpPr>
          <p:cNvPr id="14" name="テキスト ボックス 13"/>
          <p:cNvSpPr txBox="1"/>
          <p:nvPr/>
        </p:nvSpPr>
        <p:spPr>
          <a:xfrm>
            <a:off x="5643570" y="2571744"/>
            <a:ext cx="357190"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5" name="テキスト ボックス 14"/>
          <p:cNvSpPr txBox="1"/>
          <p:nvPr/>
        </p:nvSpPr>
        <p:spPr>
          <a:xfrm>
            <a:off x="6072198" y="2571744"/>
            <a:ext cx="1143008" cy="369332"/>
          </a:xfrm>
          <a:prstGeom prst="rect">
            <a:avLst/>
          </a:prstGeom>
          <a:solidFill>
            <a:srgbClr val="00CC00"/>
          </a:solidFill>
          <a:ln>
            <a:solidFill>
              <a:schemeClr val="tx1"/>
            </a:solidFill>
          </a:ln>
        </p:spPr>
        <p:txBody>
          <a:bodyPr wrap="square" rtlCol="0">
            <a:spAutoFit/>
          </a:bodyPr>
          <a:lstStyle/>
          <a:p>
            <a:r>
              <a:rPr kumimoji="1" lang="ja-JP" altLang="en-US" dirty="0" smtClean="0"/>
              <a:t>政府支出</a:t>
            </a:r>
            <a:endParaRPr kumimoji="1" lang="ja-JP" altLang="en-US" dirty="0"/>
          </a:p>
        </p:txBody>
      </p:sp>
      <p:sp>
        <p:nvSpPr>
          <p:cNvPr id="16" name="テキスト ボックス 15"/>
          <p:cNvSpPr txBox="1"/>
          <p:nvPr/>
        </p:nvSpPr>
        <p:spPr>
          <a:xfrm>
            <a:off x="7286644" y="2571744"/>
            <a:ext cx="357190"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7" name="テキスト ボックス 16"/>
          <p:cNvSpPr txBox="1"/>
          <p:nvPr/>
        </p:nvSpPr>
        <p:spPr>
          <a:xfrm>
            <a:off x="7858148" y="2571744"/>
            <a:ext cx="1000132" cy="369332"/>
          </a:xfrm>
          <a:prstGeom prst="rect">
            <a:avLst/>
          </a:prstGeom>
          <a:noFill/>
          <a:ln>
            <a:solidFill>
              <a:schemeClr val="tx1"/>
            </a:solidFill>
          </a:ln>
        </p:spPr>
        <p:txBody>
          <a:bodyPr wrap="square" rtlCol="0">
            <a:spAutoFit/>
          </a:bodyPr>
          <a:lstStyle/>
          <a:p>
            <a:r>
              <a:rPr kumimoji="1" lang="ja-JP" altLang="en-US" dirty="0" smtClean="0"/>
              <a:t>純輸出</a:t>
            </a:r>
            <a:endParaRPr kumimoji="1" lang="ja-JP" altLang="en-US" dirty="0"/>
          </a:p>
        </p:txBody>
      </p:sp>
      <p:sp>
        <p:nvSpPr>
          <p:cNvPr id="19" name="テキスト ボックス 18"/>
          <p:cNvSpPr txBox="1"/>
          <p:nvPr/>
        </p:nvSpPr>
        <p:spPr>
          <a:xfrm>
            <a:off x="3786182" y="3143248"/>
            <a:ext cx="500066" cy="369332"/>
          </a:xfrm>
          <a:prstGeom prst="rect">
            <a:avLst/>
          </a:prstGeom>
          <a:noFill/>
        </p:spPr>
        <p:txBody>
          <a:bodyPr wrap="square" rtlCol="0">
            <a:spAutoFit/>
          </a:bodyPr>
          <a:lstStyle/>
          <a:p>
            <a:r>
              <a:rPr kumimoji="1" lang="ja-JP" altLang="en-US" dirty="0" smtClean="0"/>
              <a:t>Ｃ</a:t>
            </a:r>
            <a:endParaRPr kumimoji="1" lang="ja-JP" altLang="en-US" dirty="0"/>
          </a:p>
        </p:txBody>
      </p:sp>
      <p:sp>
        <p:nvSpPr>
          <p:cNvPr id="20" name="テキスト ボックス 19"/>
          <p:cNvSpPr txBox="1"/>
          <p:nvPr/>
        </p:nvSpPr>
        <p:spPr>
          <a:xfrm>
            <a:off x="5000628" y="3143248"/>
            <a:ext cx="500066" cy="369332"/>
          </a:xfrm>
          <a:prstGeom prst="rect">
            <a:avLst/>
          </a:prstGeom>
          <a:noFill/>
        </p:spPr>
        <p:txBody>
          <a:bodyPr wrap="square" rtlCol="0">
            <a:spAutoFit/>
          </a:bodyPr>
          <a:lstStyle/>
          <a:p>
            <a:r>
              <a:rPr lang="ja-JP" altLang="en-US" dirty="0" smtClean="0"/>
              <a:t>Ｉ</a:t>
            </a:r>
            <a:endParaRPr kumimoji="1" lang="ja-JP" altLang="en-US" dirty="0"/>
          </a:p>
        </p:txBody>
      </p:sp>
      <p:sp>
        <p:nvSpPr>
          <p:cNvPr id="21" name="テキスト ボックス 20"/>
          <p:cNvSpPr txBox="1"/>
          <p:nvPr/>
        </p:nvSpPr>
        <p:spPr>
          <a:xfrm>
            <a:off x="6429388" y="3143248"/>
            <a:ext cx="500066" cy="369332"/>
          </a:xfrm>
          <a:prstGeom prst="rect">
            <a:avLst/>
          </a:prstGeom>
          <a:noFill/>
        </p:spPr>
        <p:txBody>
          <a:bodyPr wrap="square" rtlCol="0">
            <a:spAutoFit/>
          </a:bodyPr>
          <a:lstStyle/>
          <a:p>
            <a:r>
              <a:rPr kumimoji="1" lang="ja-JP" altLang="en-US" dirty="0" smtClean="0"/>
              <a:t>Ｇ</a:t>
            </a:r>
            <a:endParaRPr kumimoji="1" lang="ja-JP" altLang="en-US" dirty="0"/>
          </a:p>
        </p:txBody>
      </p:sp>
      <p:sp>
        <p:nvSpPr>
          <p:cNvPr id="22" name="テキスト ボックス 21"/>
          <p:cNvSpPr txBox="1"/>
          <p:nvPr/>
        </p:nvSpPr>
        <p:spPr>
          <a:xfrm>
            <a:off x="1571604" y="3929066"/>
            <a:ext cx="1071570" cy="523220"/>
          </a:xfrm>
          <a:prstGeom prst="rect">
            <a:avLst/>
          </a:prstGeom>
          <a:noFill/>
        </p:spPr>
        <p:txBody>
          <a:bodyPr wrap="square" rtlCol="0">
            <a:spAutoFit/>
          </a:bodyPr>
          <a:lstStyle/>
          <a:p>
            <a:r>
              <a:rPr kumimoji="1" lang="ja-JP" altLang="en-US" sz="2800" dirty="0" smtClean="0"/>
              <a:t>Ｙ</a:t>
            </a:r>
            <a:endParaRPr kumimoji="1" lang="ja-JP" altLang="en-US" sz="2800" dirty="0"/>
          </a:p>
        </p:txBody>
      </p:sp>
      <p:sp>
        <p:nvSpPr>
          <p:cNvPr id="23" name="テキスト ボックス 22"/>
          <p:cNvSpPr txBox="1"/>
          <p:nvPr/>
        </p:nvSpPr>
        <p:spPr>
          <a:xfrm>
            <a:off x="2643174" y="3929066"/>
            <a:ext cx="714380" cy="523220"/>
          </a:xfrm>
          <a:prstGeom prst="rect">
            <a:avLst/>
          </a:prstGeom>
          <a:noFill/>
        </p:spPr>
        <p:txBody>
          <a:bodyPr wrap="square" rtlCol="0">
            <a:spAutoFit/>
          </a:bodyPr>
          <a:lstStyle/>
          <a:p>
            <a:r>
              <a:rPr kumimoji="1" lang="ja-JP" altLang="en-US" sz="2800" dirty="0" smtClean="0"/>
              <a:t>＝</a:t>
            </a:r>
            <a:endParaRPr kumimoji="1" lang="ja-JP" altLang="en-US" sz="2800" dirty="0"/>
          </a:p>
        </p:txBody>
      </p:sp>
      <p:sp>
        <p:nvSpPr>
          <p:cNvPr id="24" name="テキスト ボックス 23"/>
          <p:cNvSpPr txBox="1"/>
          <p:nvPr/>
        </p:nvSpPr>
        <p:spPr>
          <a:xfrm>
            <a:off x="3571868" y="3929066"/>
            <a:ext cx="642942" cy="523220"/>
          </a:xfrm>
          <a:prstGeom prst="rect">
            <a:avLst/>
          </a:prstGeom>
          <a:noFill/>
        </p:spPr>
        <p:txBody>
          <a:bodyPr wrap="square" rtlCol="0">
            <a:spAutoFit/>
          </a:bodyPr>
          <a:lstStyle/>
          <a:p>
            <a:r>
              <a:rPr lang="ja-JP" altLang="en-US" sz="2800" dirty="0" smtClean="0"/>
              <a:t>Ｃ</a:t>
            </a:r>
            <a:endParaRPr kumimoji="1" lang="ja-JP" altLang="en-US" sz="2800" dirty="0"/>
          </a:p>
        </p:txBody>
      </p:sp>
      <p:sp>
        <p:nvSpPr>
          <p:cNvPr id="25" name="テキスト ボックス 24"/>
          <p:cNvSpPr txBox="1"/>
          <p:nvPr/>
        </p:nvSpPr>
        <p:spPr>
          <a:xfrm>
            <a:off x="4429124" y="3929066"/>
            <a:ext cx="714380" cy="523220"/>
          </a:xfrm>
          <a:prstGeom prst="rect">
            <a:avLst/>
          </a:prstGeom>
          <a:noFill/>
        </p:spPr>
        <p:txBody>
          <a:bodyPr wrap="square" rtlCol="0">
            <a:spAutoFit/>
          </a:bodyPr>
          <a:lstStyle/>
          <a:p>
            <a:r>
              <a:rPr kumimoji="1" lang="ja-JP" altLang="en-US" sz="2800" dirty="0" smtClean="0"/>
              <a:t>＋</a:t>
            </a:r>
            <a:endParaRPr kumimoji="1" lang="ja-JP" altLang="en-US" sz="2800" dirty="0"/>
          </a:p>
        </p:txBody>
      </p:sp>
      <p:sp>
        <p:nvSpPr>
          <p:cNvPr id="26" name="テキスト ボックス 25"/>
          <p:cNvSpPr txBox="1"/>
          <p:nvPr/>
        </p:nvSpPr>
        <p:spPr>
          <a:xfrm>
            <a:off x="5143504" y="3929066"/>
            <a:ext cx="714380" cy="523220"/>
          </a:xfrm>
          <a:prstGeom prst="rect">
            <a:avLst/>
          </a:prstGeom>
          <a:noFill/>
        </p:spPr>
        <p:txBody>
          <a:bodyPr wrap="square" rtlCol="0">
            <a:spAutoFit/>
          </a:bodyPr>
          <a:lstStyle/>
          <a:p>
            <a:r>
              <a:rPr kumimoji="1" lang="ja-JP" altLang="en-US" sz="2800" dirty="0" smtClean="0"/>
              <a:t>Ｉ</a:t>
            </a:r>
            <a:endParaRPr kumimoji="1" lang="ja-JP" altLang="en-US" sz="2800" dirty="0"/>
          </a:p>
        </p:txBody>
      </p:sp>
      <p:sp>
        <p:nvSpPr>
          <p:cNvPr id="27" name="テキスト ボックス 26"/>
          <p:cNvSpPr txBox="1"/>
          <p:nvPr/>
        </p:nvSpPr>
        <p:spPr>
          <a:xfrm>
            <a:off x="6500826" y="3929066"/>
            <a:ext cx="714380" cy="523220"/>
          </a:xfrm>
          <a:prstGeom prst="rect">
            <a:avLst/>
          </a:prstGeom>
          <a:noFill/>
        </p:spPr>
        <p:txBody>
          <a:bodyPr wrap="square" rtlCol="0">
            <a:spAutoFit/>
          </a:bodyPr>
          <a:lstStyle/>
          <a:p>
            <a:r>
              <a:rPr kumimoji="1" lang="ja-JP" altLang="en-US" sz="2800" dirty="0" smtClean="0"/>
              <a:t>Ｇ</a:t>
            </a:r>
            <a:endParaRPr kumimoji="1" lang="ja-JP" altLang="en-US" sz="2800" dirty="0"/>
          </a:p>
        </p:txBody>
      </p:sp>
      <p:sp>
        <p:nvSpPr>
          <p:cNvPr id="28" name="テキスト ボックス 27"/>
          <p:cNvSpPr txBox="1"/>
          <p:nvPr/>
        </p:nvSpPr>
        <p:spPr>
          <a:xfrm>
            <a:off x="5786446" y="3929066"/>
            <a:ext cx="714380" cy="523220"/>
          </a:xfrm>
          <a:prstGeom prst="rect">
            <a:avLst/>
          </a:prstGeom>
          <a:noFill/>
        </p:spPr>
        <p:txBody>
          <a:bodyPr wrap="square" rtlCol="0">
            <a:spAutoFit/>
          </a:bodyPr>
          <a:lstStyle/>
          <a:p>
            <a:r>
              <a:rPr kumimoji="1" lang="ja-JP" altLang="en-US" sz="2800" dirty="0" smtClean="0"/>
              <a:t>＋</a:t>
            </a:r>
            <a:endParaRPr kumimoji="1" lang="ja-JP" altLang="en-US" sz="2800" dirty="0"/>
          </a:p>
        </p:txBody>
      </p:sp>
      <p:sp>
        <p:nvSpPr>
          <p:cNvPr id="29" name="テキスト ボックス 28"/>
          <p:cNvSpPr txBox="1"/>
          <p:nvPr/>
        </p:nvSpPr>
        <p:spPr>
          <a:xfrm>
            <a:off x="7572396" y="4000504"/>
            <a:ext cx="1285884" cy="369332"/>
          </a:xfrm>
          <a:prstGeom prst="rect">
            <a:avLst/>
          </a:prstGeom>
          <a:noFill/>
        </p:spPr>
        <p:txBody>
          <a:bodyPr wrap="square" rtlCol="0">
            <a:spAutoFit/>
          </a:bodyPr>
          <a:lstStyle/>
          <a:p>
            <a:r>
              <a:rPr kumimoji="1" lang="en-US" altLang="ja-JP" dirty="0" smtClean="0"/>
              <a:t>(10.1)</a:t>
            </a:r>
            <a:endParaRPr kumimoji="1" lang="ja-JP" altLang="en-US" dirty="0"/>
          </a:p>
        </p:txBody>
      </p:sp>
      <p:sp>
        <p:nvSpPr>
          <p:cNvPr id="31" name="左中かっこ 30"/>
          <p:cNvSpPr/>
          <p:nvPr/>
        </p:nvSpPr>
        <p:spPr>
          <a:xfrm rot="16200000" flipV="1">
            <a:off x="1714480" y="4214818"/>
            <a:ext cx="285752" cy="85725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2" name="左中かっこ 31"/>
          <p:cNvSpPr/>
          <p:nvPr/>
        </p:nvSpPr>
        <p:spPr>
          <a:xfrm rot="16200000">
            <a:off x="5143504" y="2857496"/>
            <a:ext cx="357190" cy="350046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3" name="テキスト ボックス 32"/>
          <p:cNvSpPr txBox="1"/>
          <p:nvPr/>
        </p:nvSpPr>
        <p:spPr>
          <a:xfrm>
            <a:off x="4572000" y="4929198"/>
            <a:ext cx="1714512" cy="584775"/>
          </a:xfrm>
          <a:prstGeom prst="rect">
            <a:avLst/>
          </a:prstGeom>
          <a:noFill/>
        </p:spPr>
        <p:txBody>
          <a:bodyPr wrap="square" rtlCol="0">
            <a:spAutoFit/>
          </a:bodyPr>
          <a:lstStyle/>
          <a:p>
            <a:r>
              <a:rPr kumimoji="1" lang="ja-JP" altLang="en-US" sz="3200" dirty="0" smtClean="0">
                <a:solidFill>
                  <a:schemeClr val="accent3"/>
                </a:solidFill>
              </a:rPr>
              <a:t>総需要</a:t>
            </a:r>
            <a:endParaRPr kumimoji="1" lang="ja-JP" altLang="en-US" sz="3200" dirty="0">
              <a:solidFill>
                <a:schemeClr val="accent3"/>
              </a:solidFill>
            </a:endParaRPr>
          </a:p>
        </p:txBody>
      </p:sp>
      <p:sp>
        <p:nvSpPr>
          <p:cNvPr id="34" name="テキスト ボックス 33"/>
          <p:cNvSpPr txBox="1"/>
          <p:nvPr/>
        </p:nvSpPr>
        <p:spPr>
          <a:xfrm>
            <a:off x="1357290" y="4929198"/>
            <a:ext cx="1428760" cy="584775"/>
          </a:xfrm>
          <a:prstGeom prst="rect">
            <a:avLst/>
          </a:prstGeom>
          <a:noFill/>
        </p:spPr>
        <p:txBody>
          <a:bodyPr wrap="square" rtlCol="0">
            <a:spAutoFit/>
          </a:bodyPr>
          <a:lstStyle/>
          <a:p>
            <a:r>
              <a:rPr kumimoji="1" lang="ja-JP" altLang="en-US" sz="3200" dirty="0" smtClean="0">
                <a:solidFill>
                  <a:srgbClr val="002060"/>
                </a:solidFill>
              </a:rPr>
              <a:t>総供給</a:t>
            </a:r>
            <a:endParaRPr kumimoji="1" lang="ja-JP" altLang="en-US" sz="3200" dirty="0">
              <a:solidFill>
                <a:srgbClr val="00206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10.1.1</a:t>
            </a:r>
            <a:r>
              <a:rPr lang="ja-JP" altLang="en-US" dirty="0" smtClean="0"/>
              <a:t>　ＩＳ曲線</a:t>
            </a:r>
            <a:endParaRPr kumimoji="1" lang="ja-JP" altLang="en-US" dirty="0"/>
          </a:p>
        </p:txBody>
      </p:sp>
      <p:sp>
        <p:nvSpPr>
          <p:cNvPr id="3" name="コンテンツ プレースホルダ 2"/>
          <p:cNvSpPr>
            <a:spLocks noGrp="1"/>
          </p:cNvSpPr>
          <p:nvPr>
            <p:ph idx="1"/>
          </p:nvPr>
        </p:nvSpPr>
        <p:spPr>
          <a:xfrm>
            <a:off x="1142976" y="4643446"/>
            <a:ext cx="7498080" cy="1857388"/>
          </a:xfrm>
        </p:spPr>
        <p:style>
          <a:lnRef idx="1">
            <a:schemeClr val="accent2"/>
          </a:lnRef>
          <a:fillRef idx="2">
            <a:schemeClr val="accent2"/>
          </a:fillRef>
          <a:effectRef idx="1">
            <a:schemeClr val="accent2"/>
          </a:effectRef>
          <a:fontRef idx="minor">
            <a:schemeClr val="dk1"/>
          </a:fontRef>
        </p:style>
        <p:txBody>
          <a:bodyPr/>
          <a:lstStyle/>
          <a:p>
            <a:r>
              <a:rPr kumimoji="1" lang="ja-JP" altLang="en-US" dirty="0" smtClean="0">
                <a:solidFill>
                  <a:srgbClr val="FF0000"/>
                </a:solidFill>
              </a:rPr>
              <a:t>消費（Ｃ）　Ｙ　に依存</a:t>
            </a:r>
            <a:endParaRPr kumimoji="1" lang="en-US" altLang="ja-JP" dirty="0" smtClean="0">
              <a:solidFill>
                <a:srgbClr val="FF0000"/>
              </a:solidFill>
            </a:endParaRPr>
          </a:p>
          <a:p>
            <a:r>
              <a:rPr lang="ja-JP" altLang="en-US" dirty="0" smtClean="0">
                <a:solidFill>
                  <a:schemeClr val="accent1">
                    <a:lumMod val="50000"/>
                  </a:schemeClr>
                </a:solidFill>
              </a:rPr>
              <a:t>投資（Ｉ）　一定　　</a:t>
            </a:r>
            <a:r>
              <a:rPr lang="en-US" altLang="ja-JP" dirty="0" smtClean="0">
                <a:solidFill>
                  <a:schemeClr val="accent1">
                    <a:lumMod val="50000"/>
                  </a:schemeClr>
                </a:solidFill>
              </a:rPr>
              <a:t>(</a:t>
            </a:r>
            <a:r>
              <a:rPr lang="ja-JP" altLang="en-US" dirty="0" err="1" smtClean="0">
                <a:solidFill>
                  <a:schemeClr val="accent1">
                    <a:lumMod val="50000"/>
                  </a:schemeClr>
                </a:solidFill>
              </a:rPr>
              <a:t>ｒ</a:t>
            </a:r>
            <a:r>
              <a:rPr lang="ja-JP" altLang="en-US" dirty="0" smtClean="0">
                <a:solidFill>
                  <a:schemeClr val="accent1">
                    <a:lumMod val="50000"/>
                  </a:schemeClr>
                </a:solidFill>
              </a:rPr>
              <a:t>が一定より</a:t>
            </a:r>
            <a:r>
              <a:rPr lang="en-US" altLang="ja-JP" dirty="0" smtClean="0">
                <a:solidFill>
                  <a:schemeClr val="accent1">
                    <a:lumMod val="50000"/>
                  </a:schemeClr>
                </a:solidFill>
              </a:rPr>
              <a:t>)</a:t>
            </a:r>
          </a:p>
          <a:p>
            <a:r>
              <a:rPr lang="ja-JP" altLang="en-US" dirty="0" smtClean="0">
                <a:solidFill>
                  <a:schemeClr val="accent1">
                    <a:lumMod val="50000"/>
                  </a:schemeClr>
                </a:solidFill>
              </a:rPr>
              <a:t>政府支出（Ｇ）　一定</a:t>
            </a:r>
            <a:endParaRPr lang="en-US" altLang="ja-JP" dirty="0" smtClean="0">
              <a:solidFill>
                <a:schemeClr val="accent1">
                  <a:lumMod val="50000"/>
                </a:schemeClr>
              </a:solidFill>
            </a:endParaRPr>
          </a:p>
          <a:p>
            <a:endParaRPr kumimoji="1" lang="ja-JP" altLang="en-US" dirty="0"/>
          </a:p>
        </p:txBody>
      </p:sp>
      <p:sp>
        <p:nvSpPr>
          <p:cNvPr id="4" name="テキスト ボックス 3"/>
          <p:cNvSpPr txBox="1"/>
          <p:nvPr/>
        </p:nvSpPr>
        <p:spPr>
          <a:xfrm>
            <a:off x="1142976" y="2285992"/>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kumimoji="1" lang="en-US" altLang="ja-JP" sz="3200" dirty="0" smtClean="0"/>
              <a:t>1</a:t>
            </a:r>
            <a:r>
              <a:rPr kumimoji="1" lang="ja-JP" altLang="en-US" sz="3200" dirty="0" smtClean="0"/>
              <a:t>段階</a:t>
            </a:r>
            <a:endParaRPr kumimoji="1" lang="ja-JP" altLang="en-US" sz="3200" dirty="0"/>
          </a:p>
        </p:txBody>
      </p:sp>
      <p:sp>
        <p:nvSpPr>
          <p:cNvPr id="5" name="テキスト ボックス 4"/>
          <p:cNvSpPr txBox="1"/>
          <p:nvPr/>
        </p:nvSpPr>
        <p:spPr>
          <a:xfrm>
            <a:off x="3357554" y="2357430"/>
            <a:ext cx="4929222" cy="369332"/>
          </a:xfrm>
          <a:prstGeom prst="rect">
            <a:avLst/>
          </a:prstGeom>
          <a:noFill/>
        </p:spPr>
        <p:txBody>
          <a:bodyPr wrap="square" rtlCol="0">
            <a:spAutoFit/>
          </a:bodyPr>
          <a:lstStyle/>
          <a:p>
            <a:r>
              <a:rPr kumimoji="1" lang="ja-JP" altLang="en-US" dirty="0" err="1" smtClean="0"/>
              <a:t>ｒ</a:t>
            </a:r>
            <a:r>
              <a:rPr kumimoji="1" lang="ja-JP" altLang="en-US" dirty="0" smtClean="0"/>
              <a:t>　</a:t>
            </a:r>
            <a:r>
              <a:rPr kumimoji="1" lang="en-US" altLang="ja-JP" dirty="0" smtClean="0"/>
              <a:t>(</a:t>
            </a:r>
            <a:r>
              <a:rPr kumimoji="1" lang="ja-JP" altLang="en-US" dirty="0" smtClean="0"/>
              <a:t>実質利子率</a:t>
            </a:r>
            <a:r>
              <a:rPr kumimoji="1" lang="en-US" altLang="ja-JP" dirty="0" smtClean="0"/>
              <a:t>)</a:t>
            </a:r>
            <a:r>
              <a:rPr kumimoji="1" lang="ja-JP" altLang="en-US" dirty="0" smtClean="0"/>
              <a:t>　，　Ｐ　</a:t>
            </a:r>
            <a:r>
              <a:rPr kumimoji="1" lang="en-US" altLang="ja-JP" dirty="0" smtClean="0"/>
              <a:t>(</a:t>
            </a:r>
            <a:r>
              <a:rPr kumimoji="1" lang="ja-JP" altLang="en-US" dirty="0" smtClean="0"/>
              <a:t>物価水準）</a:t>
            </a:r>
            <a:endParaRPr kumimoji="1" lang="ja-JP" altLang="en-US" dirty="0"/>
          </a:p>
        </p:txBody>
      </p:sp>
      <p:sp>
        <p:nvSpPr>
          <p:cNvPr id="6" name="テキスト ボックス 5"/>
          <p:cNvSpPr txBox="1"/>
          <p:nvPr/>
        </p:nvSpPr>
        <p:spPr>
          <a:xfrm>
            <a:off x="7786710" y="2357430"/>
            <a:ext cx="1000132" cy="369332"/>
          </a:xfrm>
          <a:prstGeom prst="rect">
            <a:avLst/>
          </a:prstGeom>
          <a:noFill/>
        </p:spPr>
        <p:txBody>
          <a:bodyPr wrap="square" rtlCol="0">
            <a:spAutoFit/>
          </a:bodyPr>
          <a:lstStyle/>
          <a:p>
            <a:r>
              <a:rPr kumimoji="1" lang="ja-JP" altLang="en-US" dirty="0" smtClean="0"/>
              <a:t>一定</a:t>
            </a:r>
            <a:endParaRPr kumimoji="1" lang="ja-JP" altLang="en-US" dirty="0"/>
          </a:p>
        </p:txBody>
      </p:sp>
      <p:sp>
        <p:nvSpPr>
          <p:cNvPr id="7" name="テキスト ボックス 6"/>
          <p:cNvSpPr txBox="1"/>
          <p:nvPr/>
        </p:nvSpPr>
        <p:spPr>
          <a:xfrm>
            <a:off x="3357554" y="2928934"/>
            <a:ext cx="3500462" cy="461665"/>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2400" dirty="0" smtClean="0"/>
              <a:t>変数；Ｙ　</a:t>
            </a:r>
            <a:r>
              <a:rPr kumimoji="1" lang="en-US" altLang="ja-JP" sz="2400" dirty="0" smtClean="0"/>
              <a:t>(</a:t>
            </a:r>
            <a:r>
              <a:rPr kumimoji="1" lang="ja-JP" altLang="en-US" sz="2400" dirty="0" smtClean="0"/>
              <a:t>国内総生産</a:t>
            </a:r>
            <a:r>
              <a:rPr kumimoji="1" lang="en-US" altLang="ja-JP" sz="2400" dirty="0" smtClean="0"/>
              <a:t>)</a:t>
            </a:r>
            <a:r>
              <a:rPr kumimoji="1" lang="ja-JP" altLang="en-US" sz="2400" dirty="0" smtClean="0"/>
              <a:t>　</a:t>
            </a:r>
            <a:endParaRPr kumimoji="1" lang="ja-JP" altLang="en-US" sz="2400" dirty="0"/>
          </a:p>
        </p:txBody>
      </p:sp>
      <p:sp>
        <p:nvSpPr>
          <p:cNvPr id="10" name="テキスト ボックス 9"/>
          <p:cNvSpPr txBox="1"/>
          <p:nvPr/>
        </p:nvSpPr>
        <p:spPr>
          <a:xfrm>
            <a:off x="1142976" y="4000504"/>
            <a:ext cx="2286016"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kumimoji="1" lang="ja-JP" altLang="en-US" sz="2000" dirty="0" smtClean="0"/>
              <a:t>総需要の構成要素</a:t>
            </a:r>
            <a:endParaRPr kumimoji="1" lang="ja-JP" altLang="en-US" sz="2000" dirty="0"/>
          </a:p>
        </p:txBody>
      </p:sp>
      <p:sp>
        <p:nvSpPr>
          <p:cNvPr id="11" name="テキスト ボックス 10"/>
          <p:cNvSpPr txBox="1"/>
          <p:nvPr/>
        </p:nvSpPr>
        <p:spPr>
          <a:xfrm>
            <a:off x="1071538" y="1357298"/>
            <a:ext cx="3714776" cy="584775"/>
          </a:xfrm>
          <a:prstGeom prst="rect">
            <a:avLst/>
          </a:prstGeom>
          <a:solidFill>
            <a:schemeClr val="accent1"/>
          </a:solidFill>
          <a:ln>
            <a:solidFill>
              <a:schemeClr val="accent1"/>
            </a:solidFill>
          </a:ln>
        </p:spPr>
        <p:txBody>
          <a:bodyPr wrap="square" rtlCol="0">
            <a:spAutoFit/>
          </a:bodyPr>
          <a:lstStyle/>
          <a:p>
            <a:r>
              <a:rPr kumimoji="1" lang="ja-JP" altLang="en-US" sz="3200" dirty="0" smtClean="0"/>
              <a:t>財・サービス市場</a:t>
            </a:r>
            <a:endParaRPr kumimoji="1" lang="ja-JP" altLang="en-US" sz="3200" dirty="0"/>
          </a:p>
        </p:txBody>
      </p:sp>
      <p:sp>
        <p:nvSpPr>
          <p:cNvPr id="13" name="テキスト ボックス 12"/>
          <p:cNvSpPr txBox="1"/>
          <p:nvPr/>
        </p:nvSpPr>
        <p:spPr>
          <a:xfrm>
            <a:off x="6000760" y="571480"/>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kumimoji="1" lang="en-US" altLang="ja-JP" sz="3200" dirty="0" smtClean="0"/>
              <a:t>1</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10.1.1</a:t>
            </a:r>
            <a:r>
              <a:rPr kumimoji="1" lang="ja-JP" altLang="en-US" dirty="0" smtClean="0"/>
              <a:t>　ＩＳ曲線</a:t>
            </a:r>
            <a:endParaRPr kumimoji="1" lang="ja-JP" altLang="en-US" dirty="0"/>
          </a:p>
        </p:txBody>
      </p:sp>
      <p:sp>
        <p:nvSpPr>
          <p:cNvPr id="8" name="テキスト ボックス 7"/>
          <p:cNvSpPr txBox="1"/>
          <p:nvPr/>
        </p:nvSpPr>
        <p:spPr>
          <a:xfrm>
            <a:off x="1428728" y="1714488"/>
            <a:ext cx="1071570" cy="584775"/>
          </a:xfrm>
          <a:prstGeom prst="rect">
            <a:avLst/>
          </a:prstGeom>
          <a:solidFill>
            <a:srgbClr val="FF0000">
              <a:alpha val="36863"/>
            </a:srgbClr>
          </a:solidFill>
          <a:ln>
            <a:solidFill>
              <a:schemeClr val="tx1"/>
            </a:solidFill>
          </a:ln>
        </p:spPr>
        <p:txBody>
          <a:bodyPr wrap="square" rtlCol="0">
            <a:spAutoFit/>
          </a:bodyPr>
          <a:lstStyle/>
          <a:p>
            <a:r>
              <a:rPr kumimoji="1" lang="ja-JP" altLang="en-US" sz="3200" dirty="0" smtClean="0"/>
              <a:t>消費</a:t>
            </a:r>
            <a:endParaRPr kumimoji="1" lang="ja-JP" altLang="en-US" sz="3200" dirty="0"/>
          </a:p>
        </p:txBody>
      </p:sp>
      <p:sp>
        <p:nvSpPr>
          <p:cNvPr id="9" name="テキスト ボックス 8"/>
          <p:cNvSpPr txBox="1"/>
          <p:nvPr/>
        </p:nvSpPr>
        <p:spPr>
          <a:xfrm>
            <a:off x="2857488" y="1857364"/>
            <a:ext cx="4786346" cy="461665"/>
          </a:xfrm>
          <a:prstGeom prst="rect">
            <a:avLst/>
          </a:prstGeom>
          <a:noFill/>
        </p:spPr>
        <p:txBody>
          <a:bodyPr wrap="square" rtlCol="0">
            <a:spAutoFit/>
          </a:bodyPr>
          <a:lstStyle/>
          <a:p>
            <a:r>
              <a:rPr kumimoji="1" lang="ja-JP" altLang="en-US" sz="2400" dirty="0" smtClean="0"/>
              <a:t>に対して影響を与える要因</a:t>
            </a:r>
            <a:endParaRPr kumimoji="1" lang="ja-JP" altLang="en-US" sz="2400" dirty="0"/>
          </a:p>
        </p:txBody>
      </p:sp>
      <p:sp>
        <p:nvSpPr>
          <p:cNvPr id="10" name="テキスト ボックス 9"/>
          <p:cNvSpPr txBox="1"/>
          <p:nvPr/>
        </p:nvSpPr>
        <p:spPr>
          <a:xfrm>
            <a:off x="1643042" y="2571744"/>
            <a:ext cx="4357718" cy="1200329"/>
          </a:xfrm>
          <a:prstGeom prst="rect">
            <a:avLst/>
          </a:prstGeom>
          <a:noFill/>
        </p:spPr>
        <p:txBody>
          <a:bodyPr wrap="square" rtlCol="0">
            <a:spAutoFit/>
          </a:bodyPr>
          <a:lstStyle/>
          <a:p>
            <a:pPr marL="342900" indent="-342900">
              <a:buFont typeface="+mj-lt"/>
              <a:buAutoNum type="arabicPeriod"/>
            </a:pPr>
            <a:r>
              <a:rPr kumimoji="1" lang="ja-JP" altLang="en-US" sz="2400" dirty="0" smtClean="0"/>
              <a:t>初期の実質資産</a:t>
            </a:r>
            <a:endParaRPr kumimoji="1" lang="en-US" altLang="ja-JP" sz="2400" dirty="0" smtClean="0"/>
          </a:p>
          <a:p>
            <a:pPr marL="342900" indent="-342900">
              <a:buFont typeface="+mj-lt"/>
              <a:buAutoNum type="arabicPeriod"/>
            </a:pPr>
            <a:r>
              <a:rPr lang="ja-JP" altLang="en-US" sz="2400" dirty="0" smtClean="0"/>
              <a:t>実質利子率</a:t>
            </a:r>
            <a:endParaRPr lang="en-US" altLang="ja-JP" sz="2400" dirty="0" smtClean="0"/>
          </a:p>
          <a:p>
            <a:pPr marL="342900" indent="-342900">
              <a:buFont typeface="+mj-lt"/>
              <a:buAutoNum type="arabicPeriod"/>
            </a:pPr>
            <a:r>
              <a:rPr kumimoji="1" lang="ja-JP" altLang="en-US" sz="2400" dirty="0" smtClean="0"/>
              <a:t>生涯に得られる実質所得</a:t>
            </a:r>
            <a:endParaRPr kumimoji="1" lang="ja-JP" altLang="en-US" sz="2400" dirty="0"/>
          </a:p>
        </p:txBody>
      </p:sp>
      <p:sp>
        <p:nvSpPr>
          <p:cNvPr id="11" name="テキスト ボックス 10"/>
          <p:cNvSpPr txBox="1"/>
          <p:nvPr/>
        </p:nvSpPr>
        <p:spPr>
          <a:xfrm>
            <a:off x="6572264" y="2571744"/>
            <a:ext cx="1857388" cy="369332"/>
          </a:xfrm>
          <a:prstGeom prst="rect">
            <a:avLst/>
          </a:prstGeom>
          <a:noFill/>
        </p:spPr>
        <p:txBody>
          <a:bodyPr wrap="square" rtlCol="0">
            <a:spAutoFit/>
          </a:bodyPr>
          <a:lstStyle/>
          <a:p>
            <a:r>
              <a:rPr kumimoji="1" lang="ja-JP" altLang="en-US" dirty="0" smtClean="0"/>
              <a:t>Ｐ</a:t>
            </a:r>
            <a:r>
              <a:rPr kumimoji="1" lang="en-US" altLang="ja-JP" dirty="0" smtClean="0"/>
              <a:t>(</a:t>
            </a:r>
            <a:r>
              <a:rPr kumimoji="1" lang="ja-JP" altLang="en-US" dirty="0" smtClean="0"/>
              <a:t>物価</a:t>
            </a:r>
            <a:r>
              <a:rPr kumimoji="1" lang="en-US" altLang="ja-JP" dirty="0" smtClean="0"/>
              <a:t>)</a:t>
            </a:r>
            <a:r>
              <a:rPr kumimoji="1" lang="ja-JP" altLang="en-US" dirty="0" smtClean="0"/>
              <a:t>が一定</a:t>
            </a:r>
            <a:endParaRPr kumimoji="1" lang="ja-JP" altLang="en-US" dirty="0"/>
          </a:p>
        </p:txBody>
      </p:sp>
      <p:sp>
        <p:nvSpPr>
          <p:cNvPr id="12" name="テキスト ボックス 11"/>
          <p:cNvSpPr txBox="1"/>
          <p:nvPr/>
        </p:nvSpPr>
        <p:spPr>
          <a:xfrm>
            <a:off x="6572264" y="3000372"/>
            <a:ext cx="1857388" cy="369332"/>
          </a:xfrm>
          <a:prstGeom prst="rect">
            <a:avLst/>
          </a:prstGeom>
          <a:noFill/>
        </p:spPr>
        <p:txBody>
          <a:bodyPr wrap="square" rtlCol="0">
            <a:spAutoFit/>
          </a:bodyPr>
          <a:lstStyle/>
          <a:p>
            <a:r>
              <a:rPr kumimoji="1" lang="ja-JP" altLang="en-US" dirty="0" err="1" smtClean="0"/>
              <a:t>ｒ</a:t>
            </a:r>
            <a:r>
              <a:rPr kumimoji="1" lang="ja-JP" altLang="en-US" dirty="0" smtClean="0"/>
              <a:t>が一定</a:t>
            </a:r>
            <a:endParaRPr kumimoji="1" lang="ja-JP" altLang="en-US" dirty="0"/>
          </a:p>
        </p:txBody>
      </p:sp>
      <p:sp>
        <p:nvSpPr>
          <p:cNvPr id="13" name="テキスト ボックス 12"/>
          <p:cNvSpPr txBox="1"/>
          <p:nvPr/>
        </p:nvSpPr>
        <p:spPr>
          <a:xfrm>
            <a:off x="2428860" y="3786190"/>
            <a:ext cx="1500198" cy="369332"/>
          </a:xfrm>
          <a:prstGeom prst="rect">
            <a:avLst/>
          </a:prstGeom>
          <a:noFill/>
        </p:spPr>
        <p:txBody>
          <a:bodyPr wrap="square" rtlCol="0">
            <a:spAutoFit/>
          </a:bodyPr>
          <a:lstStyle/>
          <a:p>
            <a:r>
              <a:rPr kumimoji="1" lang="ja-JP" altLang="en-US" dirty="0" smtClean="0">
                <a:solidFill>
                  <a:srgbClr val="FF0000"/>
                </a:solidFill>
              </a:rPr>
              <a:t>現在の所得</a:t>
            </a:r>
            <a:endParaRPr kumimoji="1" lang="ja-JP" altLang="en-US" dirty="0">
              <a:solidFill>
                <a:srgbClr val="FF0000"/>
              </a:solidFill>
            </a:endParaRPr>
          </a:p>
        </p:txBody>
      </p:sp>
      <p:sp>
        <p:nvSpPr>
          <p:cNvPr id="14" name="テキスト ボックス 13"/>
          <p:cNvSpPr txBox="1"/>
          <p:nvPr/>
        </p:nvSpPr>
        <p:spPr>
          <a:xfrm>
            <a:off x="2428860" y="4214818"/>
            <a:ext cx="3000396" cy="369332"/>
          </a:xfrm>
          <a:prstGeom prst="rect">
            <a:avLst/>
          </a:prstGeom>
          <a:noFill/>
        </p:spPr>
        <p:txBody>
          <a:bodyPr wrap="square" rtlCol="0">
            <a:spAutoFit/>
          </a:bodyPr>
          <a:lstStyle/>
          <a:p>
            <a:r>
              <a:rPr kumimoji="1" lang="ja-JP" altLang="en-US" dirty="0" smtClean="0"/>
              <a:t>将来の所得の割引現在価値</a:t>
            </a:r>
            <a:endParaRPr kumimoji="1" lang="ja-JP" altLang="en-US" dirty="0"/>
          </a:p>
        </p:txBody>
      </p:sp>
      <p:sp>
        <p:nvSpPr>
          <p:cNvPr id="15" name="左中かっこ 14"/>
          <p:cNvSpPr/>
          <p:nvPr/>
        </p:nvSpPr>
        <p:spPr>
          <a:xfrm>
            <a:off x="2357422" y="3857628"/>
            <a:ext cx="45719" cy="64294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テキスト ボックス 15"/>
          <p:cNvSpPr txBox="1"/>
          <p:nvPr/>
        </p:nvSpPr>
        <p:spPr>
          <a:xfrm>
            <a:off x="6786578" y="4214818"/>
            <a:ext cx="1571636" cy="369332"/>
          </a:xfrm>
          <a:prstGeom prst="rect">
            <a:avLst/>
          </a:prstGeom>
          <a:noFill/>
        </p:spPr>
        <p:txBody>
          <a:bodyPr wrap="square" rtlCol="0">
            <a:spAutoFit/>
          </a:bodyPr>
          <a:lstStyle/>
          <a:p>
            <a:r>
              <a:rPr kumimoji="1" lang="ja-JP" altLang="en-US" dirty="0" smtClean="0"/>
              <a:t>所与</a:t>
            </a:r>
            <a:endParaRPr kumimoji="1" lang="ja-JP" altLang="en-US" dirty="0"/>
          </a:p>
        </p:txBody>
      </p:sp>
      <p:sp>
        <p:nvSpPr>
          <p:cNvPr id="17" name="テキスト ボックス 16"/>
          <p:cNvSpPr txBox="1"/>
          <p:nvPr/>
        </p:nvSpPr>
        <p:spPr>
          <a:xfrm>
            <a:off x="1071538" y="2643182"/>
            <a:ext cx="571504" cy="369332"/>
          </a:xfrm>
          <a:prstGeom prst="rect">
            <a:avLst/>
          </a:prstGeom>
          <a:noFill/>
        </p:spPr>
        <p:txBody>
          <a:bodyPr wrap="square" rtlCol="0">
            <a:spAutoFit/>
          </a:bodyPr>
          <a:lstStyle/>
          <a:p>
            <a:r>
              <a:rPr kumimoji="1" lang="en-US" altLang="ja-JP" dirty="0" smtClean="0">
                <a:solidFill>
                  <a:srgbClr val="FF0000"/>
                </a:solidFill>
              </a:rPr>
              <a:t>×</a:t>
            </a:r>
            <a:endParaRPr kumimoji="1" lang="ja-JP" altLang="en-US" dirty="0">
              <a:solidFill>
                <a:srgbClr val="FF0000"/>
              </a:solidFill>
            </a:endParaRPr>
          </a:p>
        </p:txBody>
      </p:sp>
      <p:sp>
        <p:nvSpPr>
          <p:cNvPr id="18" name="テキスト ボックス 17"/>
          <p:cNvSpPr txBox="1"/>
          <p:nvPr/>
        </p:nvSpPr>
        <p:spPr>
          <a:xfrm>
            <a:off x="1071538" y="3071810"/>
            <a:ext cx="571504" cy="369332"/>
          </a:xfrm>
          <a:prstGeom prst="rect">
            <a:avLst/>
          </a:prstGeom>
          <a:noFill/>
        </p:spPr>
        <p:txBody>
          <a:bodyPr wrap="square" rtlCol="0">
            <a:spAutoFit/>
          </a:bodyPr>
          <a:lstStyle/>
          <a:p>
            <a:r>
              <a:rPr kumimoji="1" lang="en-US" altLang="ja-JP" dirty="0" smtClean="0">
                <a:solidFill>
                  <a:srgbClr val="FF0000"/>
                </a:solidFill>
              </a:rPr>
              <a:t>×</a:t>
            </a:r>
            <a:endParaRPr kumimoji="1" lang="ja-JP" altLang="en-US" dirty="0">
              <a:solidFill>
                <a:srgbClr val="FF0000"/>
              </a:solidFill>
            </a:endParaRPr>
          </a:p>
        </p:txBody>
      </p:sp>
      <p:sp>
        <p:nvSpPr>
          <p:cNvPr id="19" name="テキスト ボックス 18"/>
          <p:cNvSpPr txBox="1"/>
          <p:nvPr/>
        </p:nvSpPr>
        <p:spPr>
          <a:xfrm>
            <a:off x="1785918" y="4214818"/>
            <a:ext cx="571504" cy="369332"/>
          </a:xfrm>
          <a:prstGeom prst="rect">
            <a:avLst/>
          </a:prstGeom>
          <a:noFill/>
        </p:spPr>
        <p:txBody>
          <a:bodyPr wrap="square" rtlCol="0">
            <a:spAutoFit/>
          </a:bodyPr>
          <a:lstStyle/>
          <a:p>
            <a:r>
              <a:rPr kumimoji="1" lang="en-US" altLang="ja-JP" dirty="0" smtClean="0">
                <a:solidFill>
                  <a:srgbClr val="FF0000"/>
                </a:solidFill>
              </a:rPr>
              <a:t>×</a:t>
            </a:r>
            <a:endParaRPr kumimoji="1" lang="ja-JP" altLang="en-US" dirty="0">
              <a:solidFill>
                <a:srgbClr val="FF0000"/>
              </a:solidFill>
            </a:endParaRPr>
          </a:p>
        </p:txBody>
      </p:sp>
      <p:sp>
        <p:nvSpPr>
          <p:cNvPr id="20" name="テキスト ボックス 19"/>
          <p:cNvSpPr txBox="1"/>
          <p:nvPr/>
        </p:nvSpPr>
        <p:spPr>
          <a:xfrm>
            <a:off x="1785918" y="3857628"/>
            <a:ext cx="571504" cy="369332"/>
          </a:xfrm>
          <a:prstGeom prst="rect">
            <a:avLst/>
          </a:prstGeom>
          <a:noFill/>
        </p:spPr>
        <p:txBody>
          <a:bodyPr wrap="square" rtlCol="0">
            <a:spAutoFit/>
          </a:bodyPr>
          <a:lstStyle/>
          <a:p>
            <a:r>
              <a:rPr kumimoji="1" lang="ja-JP" altLang="en-US" dirty="0" smtClean="0">
                <a:solidFill>
                  <a:srgbClr val="FF0000"/>
                </a:solidFill>
              </a:rPr>
              <a:t>◎</a:t>
            </a:r>
            <a:endParaRPr kumimoji="1" lang="ja-JP" altLang="en-US" dirty="0">
              <a:solidFill>
                <a:srgbClr val="FF0000"/>
              </a:solidFill>
            </a:endParaRPr>
          </a:p>
        </p:txBody>
      </p:sp>
      <p:sp>
        <p:nvSpPr>
          <p:cNvPr id="22" name="左矢印 21"/>
          <p:cNvSpPr/>
          <p:nvPr/>
        </p:nvSpPr>
        <p:spPr>
          <a:xfrm>
            <a:off x="5857884" y="2643182"/>
            <a:ext cx="357190" cy="214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左矢印 22"/>
          <p:cNvSpPr/>
          <p:nvPr/>
        </p:nvSpPr>
        <p:spPr>
          <a:xfrm>
            <a:off x="5929322" y="3071810"/>
            <a:ext cx="357190" cy="214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左矢印 23"/>
          <p:cNvSpPr/>
          <p:nvPr/>
        </p:nvSpPr>
        <p:spPr>
          <a:xfrm>
            <a:off x="6072198" y="4286256"/>
            <a:ext cx="357190" cy="214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1142976" y="4714884"/>
            <a:ext cx="2428892" cy="584775"/>
          </a:xfrm>
          <a:prstGeom prst="rect">
            <a:avLst/>
          </a:prstGeom>
          <a:solidFill>
            <a:srgbClr val="FF0000">
              <a:alpha val="36863"/>
            </a:srgbClr>
          </a:solidFill>
          <a:ln>
            <a:solidFill>
              <a:schemeClr val="tx1"/>
            </a:solidFill>
          </a:ln>
        </p:spPr>
        <p:txBody>
          <a:bodyPr wrap="square" rtlCol="0">
            <a:spAutoFit/>
          </a:bodyPr>
          <a:lstStyle/>
          <a:p>
            <a:r>
              <a:rPr kumimoji="1" lang="ja-JP" altLang="en-US" sz="3200" dirty="0" smtClean="0"/>
              <a:t>消費（Ｃ）</a:t>
            </a:r>
            <a:endParaRPr kumimoji="1" lang="ja-JP" altLang="en-US" sz="3200" dirty="0"/>
          </a:p>
        </p:txBody>
      </p:sp>
      <p:sp>
        <p:nvSpPr>
          <p:cNvPr id="27" name="テキスト ボックス 26"/>
          <p:cNvSpPr txBox="1"/>
          <p:nvPr/>
        </p:nvSpPr>
        <p:spPr>
          <a:xfrm>
            <a:off x="3643306" y="4857760"/>
            <a:ext cx="714380" cy="369332"/>
          </a:xfrm>
          <a:prstGeom prst="rect">
            <a:avLst/>
          </a:prstGeom>
          <a:noFill/>
        </p:spPr>
        <p:txBody>
          <a:bodyPr wrap="square" rtlCol="0">
            <a:spAutoFit/>
          </a:bodyPr>
          <a:lstStyle/>
          <a:p>
            <a:r>
              <a:rPr kumimoji="1" lang="ja-JP" altLang="en-US" dirty="0" smtClean="0"/>
              <a:t>は</a:t>
            </a:r>
            <a:endParaRPr kumimoji="1" lang="ja-JP" altLang="en-US" dirty="0"/>
          </a:p>
        </p:txBody>
      </p:sp>
      <p:sp>
        <p:nvSpPr>
          <p:cNvPr id="28" name="テキスト ボックス 27"/>
          <p:cNvSpPr txBox="1"/>
          <p:nvPr/>
        </p:nvSpPr>
        <p:spPr>
          <a:xfrm>
            <a:off x="4214810" y="4714884"/>
            <a:ext cx="3786214" cy="584775"/>
          </a:xfrm>
          <a:prstGeom prst="rect">
            <a:avLst/>
          </a:prstGeom>
          <a:noFill/>
          <a:ln>
            <a:solidFill>
              <a:schemeClr val="bg1"/>
            </a:solidFill>
          </a:ln>
        </p:spPr>
        <p:txBody>
          <a:bodyPr wrap="square" rtlCol="0">
            <a:spAutoFit/>
          </a:bodyPr>
          <a:lstStyle/>
          <a:p>
            <a:r>
              <a:rPr kumimoji="1" lang="ja-JP" altLang="en-US" sz="3200" dirty="0" smtClean="0">
                <a:solidFill>
                  <a:srgbClr val="FF0000"/>
                </a:solidFill>
              </a:rPr>
              <a:t>現在の所得（Ｙ）</a:t>
            </a:r>
            <a:endParaRPr kumimoji="1" lang="ja-JP" altLang="en-US" sz="3200" dirty="0">
              <a:solidFill>
                <a:srgbClr val="FF0000"/>
              </a:solidFill>
            </a:endParaRPr>
          </a:p>
        </p:txBody>
      </p:sp>
      <p:sp>
        <p:nvSpPr>
          <p:cNvPr id="29" name="テキスト ボックス 28"/>
          <p:cNvSpPr txBox="1"/>
          <p:nvPr/>
        </p:nvSpPr>
        <p:spPr>
          <a:xfrm>
            <a:off x="4357686" y="5357826"/>
            <a:ext cx="4286280" cy="369332"/>
          </a:xfrm>
          <a:prstGeom prst="rect">
            <a:avLst/>
          </a:prstGeom>
          <a:noFill/>
        </p:spPr>
        <p:txBody>
          <a:bodyPr wrap="square" rtlCol="0">
            <a:spAutoFit/>
          </a:bodyPr>
          <a:lstStyle/>
          <a:p>
            <a:r>
              <a:rPr kumimoji="1" lang="ja-JP" altLang="en-US" dirty="0" smtClean="0"/>
              <a:t>が増えると増大する</a:t>
            </a:r>
            <a:endParaRPr kumimoji="1" lang="ja-JP" altLang="en-US" dirty="0"/>
          </a:p>
        </p:txBody>
      </p:sp>
      <p:sp>
        <p:nvSpPr>
          <p:cNvPr id="30" name="右カーブ矢印 29"/>
          <p:cNvSpPr/>
          <p:nvPr/>
        </p:nvSpPr>
        <p:spPr>
          <a:xfrm>
            <a:off x="1285852" y="3929066"/>
            <a:ext cx="428628" cy="785818"/>
          </a:xfrm>
          <a:prstGeom prst="curvedRightArrow">
            <a:avLst>
              <a:gd name="adj1" fmla="val 25000"/>
              <a:gd name="adj2" fmla="val 50000"/>
              <a:gd name="adj3" fmla="val 346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テキスト ボックス 30"/>
          <p:cNvSpPr txBox="1"/>
          <p:nvPr/>
        </p:nvSpPr>
        <p:spPr>
          <a:xfrm>
            <a:off x="6286512" y="571480"/>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kumimoji="1" lang="en-US" altLang="ja-JP" sz="3200" dirty="0" smtClean="0"/>
              <a:t>1</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4414" y="0"/>
            <a:ext cx="7498080" cy="1143000"/>
          </a:xfrm>
        </p:spPr>
        <p:txBody>
          <a:bodyPr/>
          <a:lstStyle/>
          <a:p>
            <a:r>
              <a:rPr lang="en-US" altLang="ja-JP" dirty="0" smtClean="0"/>
              <a:t>10.1.1</a:t>
            </a:r>
            <a:r>
              <a:rPr lang="ja-JP" altLang="en-US" dirty="0" smtClean="0"/>
              <a:t>　ＩＳ曲線</a:t>
            </a:r>
            <a:endParaRPr kumimoji="1" lang="ja-JP" altLang="en-US" dirty="0"/>
          </a:p>
        </p:txBody>
      </p:sp>
      <p:sp>
        <p:nvSpPr>
          <p:cNvPr id="3" name="コンテンツ プレースホルダ 2"/>
          <p:cNvSpPr>
            <a:spLocks noGrp="1"/>
          </p:cNvSpPr>
          <p:nvPr>
            <p:ph idx="1"/>
          </p:nvPr>
        </p:nvSpPr>
        <p:spPr>
          <a:xfrm>
            <a:off x="1785918" y="1357298"/>
            <a:ext cx="5708160" cy="695316"/>
          </a:xfrm>
        </p:spPr>
        <p:style>
          <a:lnRef idx="1">
            <a:schemeClr val="accent2"/>
          </a:lnRef>
          <a:fillRef idx="2">
            <a:schemeClr val="accent2"/>
          </a:fillRef>
          <a:effectRef idx="1">
            <a:schemeClr val="accent2"/>
          </a:effectRef>
          <a:fontRef idx="minor">
            <a:schemeClr val="dk1"/>
          </a:fontRef>
        </p:style>
        <p:txBody>
          <a:bodyPr>
            <a:normAutofit/>
          </a:bodyPr>
          <a:lstStyle/>
          <a:p>
            <a:r>
              <a:rPr kumimoji="1" lang="ja-JP" altLang="en-US" dirty="0" smtClean="0"/>
              <a:t>消費（Ｃ）はＹの増加関数</a:t>
            </a:r>
            <a:endParaRPr kumimoji="1" lang="ja-JP" altLang="en-US" dirty="0"/>
          </a:p>
        </p:txBody>
      </p:sp>
      <p:cxnSp>
        <p:nvCxnSpPr>
          <p:cNvPr id="5" name="直線矢印コネクタ 4"/>
          <p:cNvCxnSpPr/>
          <p:nvPr/>
        </p:nvCxnSpPr>
        <p:spPr>
          <a:xfrm>
            <a:off x="1571604" y="6000768"/>
            <a:ext cx="3857652"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直線矢印コネクタ 8"/>
          <p:cNvCxnSpPr/>
          <p:nvPr/>
        </p:nvCxnSpPr>
        <p:spPr>
          <a:xfrm rot="5400000" flipH="1" flipV="1">
            <a:off x="-35751" y="4393413"/>
            <a:ext cx="321471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 name="テキスト ボックス 9"/>
          <p:cNvSpPr txBox="1"/>
          <p:nvPr/>
        </p:nvSpPr>
        <p:spPr>
          <a:xfrm>
            <a:off x="5572132" y="5786454"/>
            <a:ext cx="1714512"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kumimoji="1" lang="ja-JP" altLang="en-US" dirty="0" smtClean="0"/>
              <a:t>Ｙ</a:t>
            </a:r>
            <a:r>
              <a:rPr kumimoji="1" lang="en-US" altLang="ja-JP" dirty="0" smtClean="0"/>
              <a:t>(</a:t>
            </a:r>
            <a:r>
              <a:rPr kumimoji="1" lang="ja-JP" altLang="en-US" dirty="0" smtClean="0"/>
              <a:t>実質</a:t>
            </a:r>
            <a:r>
              <a:rPr kumimoji="1" lang="en-US" altLang="ja-JP" dirty="0" smtClean="0"/>
              <a:t>GDP)</a:t>
            </a:r>
            <a:endParaRPr kumimoji="1" lang="ja-JP" altLang="en-US" dirty="0"/>
          </a:p>
        </p:txBody>
      </p:sp>
      <p:sp>
        <p:nvSpPr>
          <p:cNvPr id="11" name="テキスト ボックス 10"/>
          <p:cNvSpPr txBox="1"/>
          <p:nvPr/>
        </p:nvSpPr>
        <p:spPr>
          <a:xfrm>
            <a:off x="928662" y="2357430"/>
            <a:ext cx="1143008"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kumimoji="1" lang="ja-JP" altLang="en-US" dirty="0" smtClean="0"/>
              <a:t>Ｃ</a:t>
            </a:r>
            <a:r>
              <a:rPr kumimoji="1" lang="en-US" altLang="ja-JP" dirty="0" smtClean="0"/>
              <a:t>(</a:t>
            </a:r>
            <a:r>
              <a:rPr kumimoji="1" lang="ja-JP" altLang="en-US" dirty="0" smtClean="0"/>
              <a:t>消費</a:t>
            </a:r>
            <a:r>
              <a:rPr kumimoji="1" lang="en-US" altLang="ja-JP" dirty="0" smtClean="0"/>
              <a:t>)</a:t>
            </a:r>
            <a:endParaRPr kumimoji="1" lang="ja-JP" altLang="en-US" dirty="0"/>
          </a:p>
        </p:txBody>
      </p:sp>
      <p:cxnSp>
        <p:nvCxnSpPr>
          <p:cNvPr id="13" name="直線コネクタ 12"/>
          <p:cNvCxnSpPr/>
          <p:nvPr/>
        </p:nvCxnSpPr>
        <p:spPr>
          <a:xfrm flipV="1">
            <a:off x="1571604" y="2786058"/>
            <a:ext cx="3500462" cy="3214710"/>
          </a:xfrm>
          <a:prstGeom prst="line">
            <a:avLst/>
          </a:prstGeom>
          <a:ln/>
        </p:spPr>
        <p:style>
          <a:lnRef idx="2">
            <a:schemeClr val="dk1"/>
          </a:lnRef>
          <a:fillRef idx="0">
            <a:schemeClr val="dk1"/>
          </a:fillRef>
          <a:effectRef idx="1">
            <a:schemeClr val="dk1"/>
          </a:effectRef>
          <a:fontRef idx="minor">
            <a:schemeClr val="tx1"/>
          </a:fontRef>
        </p:style>
      </p:cxnSp>
      <p:sp>
        <p:nvSpPr>
          <p:cNvPr id="14" name="円弧 13"/>
          <p:cNvSpPr/>
          <p:nvPr/>
        </p:nvSpPr>
        <p:spPr>
          <a:xfrm>
            <a:off x="1643042" y="5572140"/>
            <a:ext cx="714380" cy="857256"/>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5" name="テキスト ボックス 14"/>
          <p:cNvSpPr txBox="1"/>
          <p:nvPr/>
        </p:nvSpPr>
        <p:spPr>
          <a:xfrm>
            <a:off x="2357422" y="5500702"/>
            <a:ext cx="785818" cy="369332"/>
          </a:xfrm>
          <a:prstGeom prst="rect">
            <a:avLst/>
          </a:prstGeom>
          <a:noFill/>
        </p:spPr>
        <p:txBody>
          <a:bodyPr wrap="square" rtlCol="0">
            <a:spAutoFit/>
          </a:bodyPr>
          <a:lstStyle/>
          <a:p>
            <a:r>
              <a:rPr kumimoji="1" lang="en-US" altLang="ja-JP" dirty="0" smtClean="0"/>
              <a:t>45</a:t>
            </a:r>
            <a:r>
              <a:rPr lang="en-US" altLang="ja-JP" dirty="0" smtClean="0"/>
              <a:t>°</a:t>
            </a:r>
            <a:endParaRPr kumimoji="1" lang="ja-JP" altLang="en-US" dirty="0"/>
          </a:p>
        </p:txBody>
      </p:sp>
      <p:cxnSp>
        <p:nvCxnSpPr>
          <p:cNvPr id="17" name="直線コネクタ 16"/>
          <p:cNvCxnSpPr/>
          <p:nvPr/>
        </p:nvCxnSpPr>
        <p:spPr>
          <a:xfrm flipV="1">
            <a:off x="1571604" y="3786190"/>
            <a:ext cx="3714776" cy="1428760"/>
          </a:xfrm>
          <a:prstGeom prst="line">
            <a:avLst/>
          </a:prstGeom>
          <a:ln/>
        </p:spPr>
        <p:style>
          <a:lnRef idx="3">
            <a:schemeClr val="accent2"/>
          </a:lnRef>
          <a:fillRef idx="0">
            <a:schemeClr val="accent2"/>
          </a:fillRef>
          <a:effectRef idx="2">
            <a:schemeClr val="accent2"/>
          </a:effectRef>
          <a:fontRef idx="minor">
            <a:schemeClr val="tx1"/>
          </a:fontRef>
        </p:style>
      </p:cxnSp>
      <p:sp>
        <p:nvSpPr>
          <p:cNvPr id="18" name="テキスト ボックス 17"/>
          <p:cNvSpPr txBox="1"/>
          <p:nvPr/>
        </p:nvSpPr>
        <p:spPr>
          <a:xfrm>
            <a:off x="4786314" y="3357562"/>
            <a:ext cx="1143008"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kumimoji="1" lang="ja-JP" altLang="en-US" dirty="0" smtClean="0"/>
              <a:t>消費；Ｃ</a:t>
            </a:r>
            <a:endParaRPr kumimoji="1" lang="ja-JP" altLang="en-US" dirty="0"/>
          </a:p>
        </p:txBody>
      </p:sp>
      <p:cxnSp>
        <p:nvCxnSpPr>
          <p:cNvPr id="20" name="直線矢印コネクタ 19"/>
          <p:cNvCxnSpPr/>
          <p:nvPr/>
        </p:nvCxnSpPr>
        <p:spPr>
          <a:xfrm>
            <a:off x="3357554" y="4572008"/>
            <a:ext cx="1071570"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3" name="直線矢印コネクタ 22"/>
          <p:cNvCxnSpPr/>
          <p:nvPr/>
        </p:nvCxnSpPr>
        <p:spPr>
          <a:xfrm rot="5400000" flipH="1" flipV="1">
            <a:off x="4214810" y="4357694"/>
            <a:ext cx="428628"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graphicFrame>
        <p:nvGraphicFramePr>
          <p:cNvPr id="24" name="オブジェクト 23"/>
          <p:cNvGraphicFramePr>
            <a:graphicFrameLocks noChangeAspect="1"/>
          </p:cNvGraphicFramePr>
          <p:nvPr/>
        </p:nvGraphicFramePr>
        <p:xfrm>
          <a:off x="3571868" y="4643446"/>
          <a:ext cx="549278" cy="439740"/>
        </p:xfrm>
        <a:graphic>
          <a:graphicData uri="http://schemas.openxmlformats.org/presentationml/2006/ole">
            <mc:AlternateContent xmlns:mc="http://schemas.openxmlformats.org/markup-compatibility/2006">
              <mc:Choice xmlns:v="urn:schemas-microsoft-com:vml" Requires="v">
                <p:oleObj spid="_x0000_s1086" name="数式" r:id="rId3" imgW="241200" imgH="164880" progId="Equation.3">
                  <p:embed/>
                </p:oleObj>
              </mc:Choice>
              <mc:Fallback>
                <p:oleObj name="数式" r:id="rId3" imgW="241200" imgH="1648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68" y="4643446"/>
                        <a:ext cx="549278" cy="439740"/>
                      </a:xfrm>
                      <a:prstGeom prst="rect">
                        <a:avLst/>
                      </a:prstGeom>
                      <a:noFill/>
                      <a:ln w="9525">
                        <a:solidFill>
                          <a:srgbClr val="FF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オブジェクト 24"/>
          <p:cNvGraphicFramePr>
            <a:graphicFrameLocks noChangeAspect="1"/>
          </p:cNvGraphicFramePr>
          <p:nvPr/>
        </p:nvGraphicFramePr>
        <p:xfrm>
          <a:off x="4486275" y="4125915"/>
          <a:ext cx="577850" cy="474663"/>
        </p:xfrm>
        <a:graphic>
          <a:graphicData uri="http://schemas.openxmlformats.org/presentationml/2006/ole">
            <mc:AlternateContent xmlns:mc="http://schemas.openxmlformats.org/markup-compatibility/2006">
              <mc:Choice xmlns:v="urn:schemas-microsoft-com:vml" Requires="v">
                <p:oleObj spid="_x0000_s1087" name="数式" r:id="rId5" imgW="253800" imgH="177480" progId="Equation.3">
                  <p:embed/>
                </p:oleObj>
              </mc:Choice>
              <mc:Fallback>
                <p:oleObj name="数式" r:id="rId5" imgW="253800" imgH="17748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86275" y="4125915"/>
                        <a:ext cx="577850" cy="474663"/>
                      </a:xfrm>
                      <a:prstGeom prst="rect">
                        <a:avLst/>
                      </a:prstGeom>
                      <a:noFill/>
                      <a:ln w="9525">
                        <a:solidFill>
                          <a:srgbClr val="FF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テキスト ボックス 25"/>
          <p:cNvSpPr txBox="1"/>
          <p:nvPr/>
        </p:nvSpPr>
        <p:spPr>
          <a:xfrm>
            <a:off x="6215074" y="2786058"/>
            <a:ext cx="2571768" cy="92333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kumimoji="1" lang="ja-JP" altLang="en-US" dirty="0" smtClean="0"/>
              <a:t>増えた所得⊿Ｙをすべて消費せず、一部を貯蓄</a:t>
            </a:r>
            <a:r>
              <a:rPr lang="ja-JP" altLang="en-US" dirty="0" smtClean="0"/>
              <a:t>する。</a:t>
            </a:r>
            <a:endParaRPr kumimoji="1" lang="ja-JP" altLang="en-US" dirty="0"/>
          </a:p>
        </p:txBody>
      </p:sp>
      <p:graphicFrame>
        <p:nvGraphicFramePr>
          <p:cNvPr id="27" name="オブジェクト 26"/>
          <p:cNvGraphicFramePr>
            <a:graphicFrameLocks noChangeAspect="1"/>
          </p:cNvGraphicFramePr>
          <p:nvPr/>
        </p:nvGraphicFramePr>
        <p:xfrm>
          <a:off x="6572264" y="4000504"/>
          <a:ext cx="549278" cy="439740"/>
        </p:xfrm>
        <a:graphic>
          <a:graphicData uri="http://schemas.openxmlformats.org/presentationml/2006/ole">
            <mc:AlternateContent xmlns:mc="http://schemas.openxmlformats.org/markup-compatibility/2006">
              <mc:Choice xmlns:v="urn:schemas-microsoft-com:vml" Requires="v">
                <p:oleObj spid="_x0000_s1088" name="数式" r:id="rId7" imgW="241200" imgH="164880" progId="Equation.3">
                  <p:embed/>
                </p:oleObj>
              </mc:Choice>
              <mc:Fallback>
                <p:oleObj name="数式" r:id="rId7" imgW="241200" imgH="16488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2264" y="4000504"/>
                        <a:ext cx="549278" cy="439740"/>
                      </a:xfrm>
                      <a:prstGeom prst="rect">
                        <a:avLst/>
                      </a:prstGeom>
                      <a:noFill/>
                      <a:ln w="9525">
                        <a:solidFill>
                          <a:srgbClr val="FF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オブジェクト 27"/>
          <p:cNvGraphicFramePr>
            <a:graphicFrameLocks noChangeAspect="1"/>
          </p:cNvGraphicFramePr>
          <p:nvPr/>
        </p:nvGraphicFramePr>
        <p:xfrm>
          <a:off x="7858148" y="4000504"/>
          <a:ext cx="577850" cy="474663"/>
        </p:xfrm>
        <a:graphic>
          <a:graphicData uri="http://schemas.openxmlformats.org/presentationml/2006/ole">
            <mc:AlternateContent xmlns:mc="http://schemas.openxmlformats.org/markup-compatibility/2006">
              <mc:Choice xmlns:v="urn:schemas-microsoft-com:vml" Requires="v">
                <p:oleObj spid="_x0000_s1089" name="数式" r:id="rId8" imgW="253800" imgH="177480" progId="Equation.3">
                  <p:embed/>
                </p:oleObj>
              </mc:Choice>
              <mc:Fallback>
                <p:oleObj name="数式" r:id="rId8" imgW="253800" imgH="17748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58148" y="4000504"/>
                        <a:ext cx="577850" cy="474663"/>
                      </a:xfrm>
                      <a:prstGeom prst="rect">
                        <a:avLst/>
                      </a:prstGeom>
                      <a:noFill/>
                      <a:ln w="9525">
                        <a:solidFill>
                          <a:srgbClr val="FF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テキスト ボックス 28"/>
          <p:cNvSpPr txBox="1"/>
          <p:nvPr/>
        </p:nvSpPr>
        <p:spPr>
          <a:xfrm>
            <a:off x="7286644" y="4071942"/>
            <a:ext cx="428628"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21" name="テキスト ボックス 20"/>
          <p:cNvSpPr txBox="1"/>
          <p:nvPr/>
        </p:nvSpPr>
        <p:spPr>
          <a:xfrm>
            <a:off x="5929322" y="285728"/>
            <a:ext cx="1643074" cy="584775"/>
          </a:xfrm>
          <a:prstGeom prst="rect">
            <a:avLst/>
          </a:prstGeom>
          <a:solidFill>
            <a:schemeClr val="accent2">
              <a:lumMod val="60000"/>
              <a:lumOff val="40000"/>
            </a:schemeClr>
          </a:solidFill>
        </p:spPr>
        <p:txBody>
          <a:bodyPr wrap="square" rtlCol="0">
            <a:spAutoFit/>
          </a:bodyPr>
          <a:lstStyle/>
          <a:p>
            <a:r>
              <a:rPr kumimoji="1" lang="ja-JP" altLang="en-US" sz="3200" dirty="0" smtClean="0"/>
              <a:t>第</a:t>
            </a:r>
            <a:r>
              <a:rPr kumimoji="1" lang="en-US" altLang="ja-JP" sz="3200" dirty="0" smtClean="0"/>
              <a:t>1</a:t>
            </a:r>
            <a:r>
              <a:rPr kumimoji="1" lang="ja-JP" altLang="en-US" sz="3200" dirty="0" smtClean="0"/>
              <a:t>段階</a:t>
            </a:r>
            <a:endParaRPr kumimoji="1" lang="ja-JP"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20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フレッシュ">
  <a:themeElements>
    <a:clrScheme name="フレッシュ">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フレッシュ">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フレッシュ">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692</TotalTime>
  <Words>1372</Words>
  <Application>Microsoft Office PowerPoint</Application>
  <PresentationFormat>画面に合わせる (4:3)</PresentationFormat>
  <Paragraphs>425</Paragraphs>
  <Slides>23</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23</vt:i4>
      </vt:variant>
    </vt:vector>
  </HeadingPairs>
  <TitlesOfParts>
    <vt:vector size="29" baseType="lpstr">
      <vt:lpstr>Gill Sans MT</vt:lpstr>
      <vt:lpstr>HGｺﾞｼｯｸE</vt:lpstr>
      <vt:lpstr>Verdana</vt:lpstr>
      <vt:lpstr>Wingdings 2</vt:lpstr>
      <vt:lpstr>フレッシュ</vt:lpstr>
      <vt:lpstr>数式</vt:lpstr>
      <vt:lpstr>第１０章　短期の経済分析(１)</vt:lpstr>
      <vt:lpstr>短期と長期の違い</vt:lpstr>
      <vt:lpstr>PowerPoint プレゼンテーション</vt:lpstr>
      <vt:lpstr>10.1　総需要</vt:lpstr>
      <vt:lpstr>10.1　総需要</vt:lpstr>
      <vt:lpstr>PowerPoint プレゼンテーション</vt:lpstr>
      <vt:lpstr>10.1.1　ＩＳ曲線</vt:lpstr>
      <vt:lpstr>10.1.1　ＩＳ曲線</vt:lpstr>
      <vt:lpstr>10.1.1　ＩＳ曲線</vt:lpstr>
      <vt:lpstr>10.1.1　ＩＳ曲線</vt:lpstr>
      <vt:lpstr>10.1.1　ＩＳ曲線</vt:lpstr>
      <vt:lpstr>PowerPoint プレゼンテーション</vt:lpstr>
      <vt:lpstr>PowerPoint プレゼンテーション</vt:lpstr>
      <vt:lpstr>10.1.2　LM曲線</vt:lpstr>
      <vt:lpstr>10.1.2　LM曲線</vt:lpstr>
      <vt:lpstr>PowerPoint プレゼンテーション</vt:lpstr>
      <vt:lpstr>経済の均衡</vt:lpstr>
      <vt:lpstr>PowerPoint プレゼンテーション</vt:lpstr>
      <vt:lpstr>10.1.3　総需要曲線</vt:lpstr>
      <vt:lpstr>PowerPoint プレゼンテーション</vt:lpstr>
      <vt:lpstr>10.1.3　総需要曲線</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第１０章　短期の経済分析(１)</dc:title>
  <dc:creator>user</dc:creator>
  <cp:lastModifiedBy>second nippyo</cp:lastModifiedBy>
  <cp:revision>95</cp:revision>
  <dcterms:created xsi:type="dcterms:W3CDTF">2009-02-04T14:23:11Z</dcterms:created>
  <dcterms:modified xsi:type="dcterms:W3CDTF">2017-05-24T06:54:25Z</dcterms:modified>
</cp:coreProperties>
</file>